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60" r:id="rId6"/>
    <p:sldId id="259" r:id="rId7"/>
    <p:sldId id="268" r:id="rId8"/>
    <p:sldId id="264" r:id="rId9"/>
    <p:sldId id="265" r:id="rId10"/>
    <p:sldId id="266" r:id="rId11"/>
    <p:sldId id="267" r:id="rId12"/>
    <p:sldId id="269"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EEFE07E1-384D-4309-8A06-1CAFF8C7B333}" type="datetimeFigureOut">
              <a:rPr lang="fr-FR" smtClean="0"/>
              <a:t>25/12/2023</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5B8479D-0D3C-43AB-9F95-377228F66ABC}" type="slidenum">
              <a:rPr lang="fr-FR" smtClean="0"/>
              <a:t>‹N°›</a:t>
            </a:fld>
            <a:endParaRPr lang="fr-FR"/>
          </a:p>
        </p:txBody>
      </p:sp>
    </p:spTree>
    <p:extLst>
      <p:ext uri="{BB962C8B-B14F-4D97-AF65-F5344CB8AC3E}">
        <p14:creationId xmlns:p14="http://schemas.microsoft.com/office/powerpoint/2010/main" val="564983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EEFE07E1-384D-4309-8A06-1CAFF8C7B333}" type="datetimeFigureOut">
              <a:rPr lang="fr-FR" smtClean="0"/>
              <a:t>25/12/2023</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B8479D-0D3C-43AB-9F95-377228F66ABC}" type="slidenum">
              <a:rPr lang="fr-FR" smtClean="0"/>
              <a:t>‹N°›</a:t>
            </a:fld>
            <a:endParaRPr lang="fr-FR"/>
          </a:p>
        </p:txBody>
      </p:sp>
    </p:spTree>
    <p:extLst>
      <p:ext uri="{BB962C8B-B14F-4D97-AF65-F5344CB8AC3E}">
        <p14:creationId xmlns:p14="http://schemas.microsoft.com/office/powerpoint/2010/main" val="3809221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EEFE07E1-384D-4309-8A06-1CAFF8C7B333}" type="datetimeFigureOut">
              <a:rPr lang="fr-FR" smtClean="0"/>
              <a:t>25/12/2023</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B8479D-0D3C-43AB-9F95-377228F66ABC}"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2506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EEFE07E1-384D-4309-8A06-1CAFF8C7B333}" type="datetimeFigureOut">
              <a:rPr lang="fr-FR" smtClean="0"/>
              <a:t>25/12/2023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B8479D-0D3C-43AB-9F95-377228F66ABC}" type="slidenum">
              <a:rPr lang="fr-FR" smtClean="0"/>
              <a:t>‹N°›</a:t>
            </a:fld>
            <a:endParaRPr lang="fr-FR"/>
          </a:p>
        </p:txBody>
      </p:sp>
    </p:spTree>
    <p:extLst>
      <p:ext uri="{BB962C8B-B14F-4D97-AF65-F5344CB8AC3E}">
        <p14:creationId xmlns:p14="http://schemas.microsoft.com/office/powerpoint/2010/main" val="3335758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EEFE07E1-384D-4309-8A06-1CAFF8C7B333}" type="datetimeFigureOut">
              <a:rPr lang="fr-FR" smtClean="0"/>
              <a:t>25/12/2023</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B8479D-0D3C-43AB-9F95-377228F66ABC}"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42692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EEFE07E1-384D-4309-8A06-1CAFF8C7B333}" type="datetimeFigureOut">
              <a:rPr lang="fr-FR" smtClean="0"/>
              <a:t>25/12/2023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B8479D-0D3C-43AB-9F95-377228F66ABC}" type="slidenum">
              <a:rPr lang="fr-FR" smtClean="0"/>
              <a:t>‹N°›</a:t>
            </a:fld>
            <a:endParaRPr lang="fr-FR"/>
          </a:p>
        </p:txBody>
      </p:sp>
    </p:spTree>
    <p:extLst>
      <p:ext uri="{BB962C8B-B14F-4D97-AF65-F5344CB8AC3E}">
        <p14:creationId xmlns:p14="http://schemas.microsoft.com/office/powerpoint/2010/main" val="2410308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EFE07E1-384D-4309-8A06-1CAFF8C7B333}" type="datetimeFigureOut">
              <a:rPr lang="fr-FR" smtClean="0"/>
              <a:t>25/12/2023</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B8479D-0D3C-43AB-9F95-377228F66ABC}" type="slidenum">
              <a:rPr lang="fr-FR" smtClean="0"/>
              <a:t>‹N°›</a:t>
            </a:fld>
            <a:endParaRPr lang="fr-FR"/>
          </a:p>
        </p:txBody>
      </p:sp>
    </p:spTree>
    <p:extLst>
      <p:ext uri="{BB962C8B-B14F-4D97-AF65-F5344CB8AC3E}">
        <p14:creationId xmlns:p14="http://schemas.microsoft.com/office/powerpoint/2010/main" val="2690437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EFE07E1-384D-4309-8A06-1CAFF8C7B333}" type="datetimeFigureOut">
              <a:rPr lang="fr-FR" smtClean="0"/>
              <a:t>25/12/2023</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B8479D-0D3C-43AB-9F95-377228F66ABC}" type="slidenum">
              <a:rPr lang="fr-FR" smtClean="0"/>
              <a:t>‹N°›</a:t>
            </a:fld>
            <a:endParaRPr lang="fr-FR"/>
          </a:p>
        </p:txBody>
      </p:sp>
    </p:spTree>
    <p:extLst>
      <p:ext uri="{BB962C8B-B14F-4D97-AF65-F5344CB8AC3E}">
        <p14:creationId xmlns:p14="http://schemas.microsoft.com/office/powerpoint/2010/main" val="159946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EFE07E1-384D-4309-8A06-1CAFF8C7B333}" type="datetimeFigureOut">
              <a:rPr lang="fr-FR" smtClean="0"/>
              <a:t>25/12/2023</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B8479D-0D3C-43AB-9F95-377228F66ABC}" type="slidenum">
              <a:rPr lang="fr-FR" smtClean="0"/>
              <a:t>‹N°›</a:t>
            </a:fld>
            <a:endParaRPr lang="fr-FR"/>
          </a:p>
        </p:txBody>
      </p:sp>
    </p:spTree>
    <p:extLst>
      <p:ext uri="{BB962C8B-B14F-4D97-AF65-F5344CB8AC3E}">
        <p14:creationId xmlns:p14="http://schemas.microsoft.com/office/powerpoint/2010/main" val="298839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EEFE07E1-384D-4309-8A06-1CAFF8C7B333}" type="datetimeFigureOut">
              <a:rPr lang="fr-FR" smtClean="0"/>
              <a:t>25/12/2023</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B8479D-0D3C-43AB-9F95-377228F66ABC}" type="slidenum">
              <a:rPr lang="fr-FR" smtClean="0"/>
              <a:t>‹N°›</a:t>
            </a:fld>
            <a:endParaRPr lang="fr-FR"/>
          </a:p>
        </p:txBody>
      </p:sp>
    </p:spTree>
    <p:extLst>
      <p:ext uri="{BB962C8B-B14F-4D97-AF65-F5344CB8AC3E}">
        <p14:creationId xmlns:p14="http://schemas.microsoft.com/office/powerpoint/2010/main" val="976558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EEFE07E1-384D-4309-8A06-1CAFF8C7B333}" type="datetimeFigureOut">
              <a:rPr lang="fr-FR" smtClean="0"/>
              <a:t>25/12/2023</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5B8479D-0D3C-43AB-9F95-377228F66ABC}" type="slidenum">
              <a:rPr lang="fr-FR" smtClean="0"/>
              <a:t>‹N°›</a:t>
            </a:fld>
            <a:endParaRPr lang="fr-FR"/>
          </a:p>
        </p:txBody>
      </p:sp>
    </p:spTree>
    <p:extLst>
      <p:ext uri="{BB962C8B-B14F-4D97-AF65-F5344CB8AC3E}">
        <p14:creationId xmlns:p14="http://schemas.microsoft.com/office/powerpoint/2010/main" val="3441630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EEFE07E1-384D-4309-8A06-1CAFF8C7B333}" type="datetimeFigureOut">
              <a:rPr lang="fr-FR" smtClean="0"/>
              <a:t>25/12/2023</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5B8479D-0D3C-43AB-9F95-377228F66ABC}" type="slidenum">
              <a:rPr lang="fr-FR" smtClean="0"/>
              <a:t>‹N°›</a:t>
            </a:fld>
            <a:endParaRPr lang="fr-FR"/>
          </a:p>
        </p:txBody>
      </p:sp>
    </p:spTree>
    <p:extLst>
      <p:ext uri="{BB962C8B-B14F-4D97-AF65-F5344CB8AC3E}">
        <p14:creationId xmlns:p14="http://schemas.microsoft.com/office/powerpoint/2010/main" val="3732584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EEFE07E1-384D-4309-8A06-1CAFF8C7B333}" type="datetimeFigureOut">
              <a:rPr lang="fr-FR" smtClean="0"/>
              <a:t>25/12/2023</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5B8479D-0D3C-43AB-9F95-377228F66ABC}" type="slidenum">
              <a:rPr lang="fr-FR" smtClean="0"/>
              <a:t>‹N°›</a:t>
            </a:fld>
            <a:endParaRPr lang="fr-FR"/>
          </a:p>
        </p:txBody>
      </p:sp>
    </p:spTree>
    <p:extLst>
      <p:ext uri="{BB962C8B-B14F-4D97-AF65-F5344CB8AC3E}">
        <p14:creationId xmlns:p14="http://schemas.microsoft.com/office/powerpoint/2010/main" val="2974854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FE07E1-384D-4309-8A06-1CAFF8C7B333}" type="datetimeFigureOut">
              <a:rPr lang="fr-FR" smtClean="0"/>
              <a:t>25/12/2023</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5B8479D-0D3C-43AB-9F95-377228F66ABC}" type="slidenum">
              <a:rPr lang="fr-FR" smtClean="0"/>
              <a:t>‹N°›</a:t>
            </a:fld>
            <a:endParaRPr lang="fr-FR"/>
          </a:p>
        </p:txBody>
      </p:sp>
    </p:spTree>
    <p:extLst>
      <p:ext uri="{BB962C8B-B14F-4D97-AF65-F5344CB8AC3E}">
        <p14:creationId xmlns:p14="http://schemas.microsoft.com/office/powerpoint/2010/main" val="4058712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EEFE07E1-384D-4309-8A06-1CAFF8C7B333}" type="datetimeFigureOut">
              <a:rPr lang="fr-FR" smtClean="0"/>
              <a:t>25/12/2023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5B8479D-0D3C-43AB-9F95-377228F66ABC}" type="slidenum">
              <a:rPr lang="fr-FR" smtClean="0"/>
              <a:t>‹N°›</a:t>
            </a:fld>
            <a:endParaRPr lang="fr-FR"/>
          </a:p>
        </p:txBody>
      </p:sp>
    </p:spTree>
    <p:extLst>
      <p:ext uri="{BB962C8B-B14F-4D97-AF65-F5344CB8AC3E}">
        <p14:creationId xmlns:p14="http://schemas.microsoft.com/office/powerpoint/2010/main" val="2058641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EEFE07E1-384D-4309-8A06-1CAFF8C7B333}" type="datetimeFigureOut">
              <a:rPr lang="fr-FR" smtClean="0"/>
              <a:t>25/12/2023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B8479D-0D3C-43AB-9F95-377228F66ABC}" type="slidenum">
              <a:rPr lang="fr-FR" smtClean="0"/>
              <a:t>‹N°›</a:t>
            </a:fld>
            <a:endParaRPr lang="fr-FR"/>
          </a:p>
        </p:txBody>
      </p:sp>
    </p:spTree>
    <p:extLst>
      <p:ext uri="{BB962C8B-B14F-4D97-AF65-F5344CB8AC3E}">
        <p14:creationId xmlns:p14="http://schemas.microsoft.com/office/powerpoint/2010/main" val="2686844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EFE07E1-384D-4309-8A06-1CAFF8C7B333}" type="datetimeFigureOut">
              <a:rPr lang="fr-FR" smtClean="0"/>
              <a:t>25/12/2023</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5B8479D-0D3C-43AB-9F95-377228F66ABC}" type="slidenum">
              <a:rPr lang="fr-FR" smtClean="0"/>
              <a:t>‹N°›</a:t>
            </a:fld>
            <a:endParaRPr lang="fr-FR"/>
          </a:p>
        </p:txBody>
      </p:sp>
    </p:spTree>
    <p:extLst>
      <p:ext uri="{BB962C8B-B14F-4D97-AF65-F5344CB8AC3E}">
        <p14:creationId xmlns:p14="http://schemas.microsoft.com/office/powerpoint/2010/main" val="27848302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junit.org/junit4/javadoc/4.13/org/junit/Assert.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junit.org/junit4/javadoc/4.13/org/junit/Test.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04357" y="891861"/>
            <a:ext cx="8915399" cy="2262781"/>
          </a:xfrm>
          <a:ln>
            <a:noFill/>
          </a:ln>
        </p:spPr>
        <p:txBody>
          <a:bodyPr>
            <a:normAutofit/>
          </a:bodyPr>
          <a:lstStyle/>
          <a:p>
            <a:pPr algn="ctr"/>
            <a:r>
              <a:rPr lang="fr-FR" sz="8800" dirty="0" err="1" smtClean="0">
                <a:solidFill>
                  <a:schemeClr val="accent1"/>
                </a:solidFill>
                <a:latin typeface="Arial" panose="020B0604020202020204" pitchFamily="34" charset="0"/>
                <a:cs typeface="Arial" panose="020B0604020202020204" pitchFamily="34" charset="0"/>
              </a:rPr>
              <a:t>JUnit</a:t>
            </a:r>
            <a:endParaRPr lang="fr-FR" sz="8000"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92704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Remarque:</a:t>
            </a:r>
            <a:endParaRPr lang="fr-FR" dirty="0"/>
          </a:p>
        </p:txBody>
      </p:sp>
      <p:sp>
        <p:nvSpPr>
          <p:cNvPr id="3" name="Espace réservé du contenu 2"/>
          <p:cNvSpPr>
            <a:spLocks noGrp="1"/>
          </p:cNvSpPr>
          <p:nvPr>
            <p:ph idx="1"/>
          </p:nvPr>
        </p:nvSpPr>
        <p:spPr>
          <a:xfrm>
            <a:off x="1468751" y="2262388"/>
            <a:ext cx="8915400" cy="3777622"/>
          </a:xfrm>
        </p:spPr>
        <p:txBody>
          <a:bodyPr>
            <a:normAutofit/>
          </a:bodyPr>
          <a:lstStyle/>
          <a:p>
            <a:pPr marL="0" lvl="0" indent="0" algn="just" defTabSz="914400" eaLnBrk="0" fontAlgn="base" hangingPunct="0">
              <a:spcBef>
                <a:spcPct val="0"/>
              </a:spcBef>
              <a:spcAft>
                <a:spcPct val="0"/>
              </a:spcAft>
              <a:buClrTx/>
              <a:buNone/>
            </a:pPr>
            <a:r>
              <a:rPr lang="fr-FR" sz="2400" dirty="0">
                <a:solidFill>
                  <a:srgbClr val="404040"/>
                </a:solidFill>
                <a:latin typeface="+mj-lt"/>
              </a:rPr>
              <a:t>Une méthode de test ne devrait pas contenir d’instruction </a:t>
            </a:r>
            <a:r>
              <a:rPr lang="fr-FR" sz="2400" dirty="0">
                <a:solidFill>
                  <a:srgbClr val="E74C3C"/>
                </a:solidFill>
                <a:latin typeface="+mj-lt"/>
              </a:rPr>
              <a:t>if</a:t>
            </a:r>
            <a:r>
              <a:rPr lang="fr-FR" sz="3200" dirty="0">
                <a:solidFill>
                  <a:srgbClr val="404040"/>
                </a:solidFill>
                <a:latin typeface="+mj-lt"/>
              </a:rPr>
              <a:t> </a:t>
            </a:r>
            <a:r>
              <a:rPr lang="fr-FR" sz="2400" dirty="0">
                <a:solidFill>
                  <a:srgbClr val="404040"/>
                </a:solidFill>
                <a:latin typeface="+mj-lt"/>
              </a:rPr>
              <a:t>ou </a:t>
            </a:r>
            <a:r>
              <a:rPr lang="fr-FR" sz="2400" dirty="0">
                <a:solidFill>
                  <a:srgbClr val="E74C3C"/>
                </a:solidFill>
                <a:latin typeface="+mj-lt"/>
              </a:rPr>
              <a:t>switch</a:t>
            </a:r>
            <a:r>
              <a:rPr lang="fr-FR" sz="2400" dirty="0">
                <a:solidFill>
                  <a:srgbClr val="404040"/>
                </a:solidFill>
                <a:latin typeface="+mj-lt"/>
              </a:rPr>
              <a:t> puisqu’un test traduit un cas d’utilisation simple sans choix possible. De même, une méthode de test ne devrait contenir qu’exceptionnellement des boucles </a:t>
            </a:r>
            <a:r>
              <a:rPr lang="fr-FR" sz="2400" dirty="0">
                <a:solidFill>
                  <a:srgbClr val="E74C3C"/>
                </a:solidFill>
                <a:latin typeface="+mj-lt"/>
              </a:rPr>
              <a:t>for</a:t>
            </a:r>
            <a:r>
              <a:rPr lang="fr-FR" sz="2800" dirty="0">
                <a:solidFill>
                  <a:srgbClr val="404040"/>
                </a:solidFill>
                <a:latin typeface="+mj-lt"/>
              </a:rPr>
              <a:t> </a:t>
            </a:r>
            <a:r>
              <a:rPr lang="fr-FR" sz="2400" dirty="0">
                <a:solidFill>
                  <a:srgbClr val="404040"/>
                </a:solidFill>
                <a:latin typeface="+mj-lt"/>
              </a:rPr>
              <a:t>ou </a:t>
            </a:r>
            <a:r>
              <a:rPr lang="fr-FR" sz="2400" dirty="0" err="1">
                <a:solidFill>
                  <a:srgbClr val="E74C3C"/>
                </a:solidFill>
                <a:latin typeface="+mj-lt"/>
              </a:rPr>
              <a:t>while</a:t>
            </a:r>
            <a:r>
              <a:rPr lang="fr-FR" sz="2400" dirty="0">
                <a:solidFill>
                  <a:srgbClr val="404040"/>
                </a:solidFill>
                <a:latin typeface="+mj-lt"/>
              </a:rPr>
              <a:t>.</a:t>
            </a:r>
            <a:r>
              <a:rPr lang="fr-FR" sz="3200" dirty="0">
                <a:solidFill>
                  <a:schemeClr val="tx1"/>
                </a:solidFill>
                <a:latin typeface="+mj-lt"/>
              </a:rPr>
              <a:t> </a:t>
            </a:r>
            <a:endParaRPr lang="fr-FR" sz="4800" dirty="0">
              <a:solidFill>
                <a:schemeClr val="tx1"/>
              </a:solidFill>
              <a:latin typeface="+mj-lt"/>
            </a:endParaRPr>
          </a:p>
        </p:txBody>
      </p:sp>
    </p:spTree>
    <p:extLst>
      <p:ext uri="{BB962C8B-B14F-4D97-AF65-F5344CB8AC3E}">
        <p14:creationId xmlns:p14="http://schemas.microsoft.com/office/powerpoint/2010/main" val="3847835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661933" y="2442693"/>
            <a:ext cx="8915400" cy="3777622"/>
          </a:xfrm>
        </p:spPr>
        <p:txBody>
          <a:bodyPr>
            <a:normAutofit/>
          </a:bodyPr>
          <a:lstStyle/>
          <a:p>
            <a:pPr marL="0" lvl="0" indent="0" algn="just" eaLnBrk="0" fontAlgn="base" hangingPunct="0">
              <a:lnSpc>
                <a:spcPct val="100000"/>
              </a:lnSpc>
              <a:spcBef>
                <a:spcPct val="0"/>
              </a:spcBef>
              <a:spcAft>
                <a:spcPct val="0"/>
              </a:spcAft>
              <a:buNone/>
            </a:pPr>
            <a:r>
              <a:rPr kumimoji="0" lang="fr-FR" sz="2400" b="0" i="0" u="none" strike="noStrike" cap="none" normalizeH="0" baseline="0" dirty="0" smtClean="0">
                <a:ln>
                  <a:noFill/>
                </a:ln>
                <a:solidFill>
                  <a:srgbClr val="404040"/>
                </a:solidFill>
                <a:effectLst/>
                <a:latin typeface="+mj-lt"/>
              </a:rPr>
              <a:t>La classe </a:t>
            </a:r>
            <a:r>
              <a:rPr kumimoji="0" lang="fr-FR" sz="2400" b="0" i="0" u="none" strike="noStrike" cap="none" normalizeH="0" baseline="0" dirty="0" err="1" smtClean="0">
                <a:ln>
                  <a:noFill/>
                </a:ln>
                <a:solidFill>
                  <a:srgbClr val="2980B9"/>
                </a:solidFill>
                <a:effectLst/>
                <a:latin typeface="+mj-lt"/>
                <a:hlinkClick r:id="rId2"/>
              </a:rPr>
              <a:t>Assert</a:t>
            </a:r>
            <a:r>
              <a:rPr kumimoji="0" lang="fr-FR" sz="2400" b="0" i="0" u="none" strike="noStrike" cap="none" normalizeH="0" baseline="0" dirty="0" smtClean="0">
                <a:ln>
                  <a:noFill/>
                </a:ln>
                <a:solidFill>
                  <a:srgbClr val="404040"/>
                </a:solidFill>
                <a:effectLst/>
                <a:latin typeface="+mj-lt"/>
              </a:rPr>
              <a:t> est une classe outil contenant des méthodes statiques pour déclarer des assertions. Ces méthodes permettent de vérifier la valeur d’un paramètre ou de comparer deux valeurs passées en paramètres. Si l’assertion est fausse, ces méthodes produisent une exception de type </a:t>
            </a:r>
            <a:r>
              <a:rPr kumimoji="0" lang="fr-FR" sz="2400" b="0" i="0" u="none" strike="noStrike" cap="none" normalizeH="0" baseline="0" dirty="0" err="1" smtClean="0">
                <a:ln>
                  <a:noFill/>
                </a:ln>
                <a:solidFill>
                  <a:srgbClr val="E74C3C"/>
                </a:solidFill>
                <a:effectLst/>
                <a:latin typeface="+mj-lt"/>
              </a:rPr>
              <a:t>AssertionError</a:t>
            </a:r>
            <a:r>
              <a:rPr kumimoji="0" lang="fr-FR" sz="2400" b="0" i="0" u="none" strike="noStrike" cap="none" normalizeH="0" baseline="0" dirty="0" smtClean="0">
                <a:ln>
                  <a:noFill/>
                </a:ln>
                <a:solidFill>
                  <a:srgbClr val="404040"/>
                </a:solidFill>
                <a:effectLst/>
                <a:latin typeface="+mj-lt"/>
              </a:rPr>
              <a:t> qui fait échouer le test.</a:t>
            </a:r>
            <a:endParaRPr kumimoji="0" lang="fr-FR" sz="3200" b="0" i="0" u="none" strike="noStrike" cap="none" normalizeH="0" baseline="0" dirty="0" smtClean="0">
              <a:ln>
                <a:noFill/>
              </a:ln>
              <a:solidFill>
                <a:schemeClr val="tx1"/>
              </a:solidFill>
              <a:effectLst/>
              <a:latin typeface="+mj-lt"/>
            </a:endParaRPr>
          </a:p>
          <a:p>
            <a:pPr marL="0" lvl="0" indent="0" algn="just" eaLnBrk="0" fontAlgn="base" hangingPunct="0">
              <a:lnSpc>
                <a:spcPct val="100000"/>
              </a:lnSpc>
              <a:spcBef>
                <a:spcPct val="0"/>
              </a:spcBef>
              <a:spcAft>
                <a:spcPct val="0"/>
              </a:spcAft>
              <a:buNone/>
            </a:pPr>
            <a:r>
              <a:rPr kumimoji="0" lang="fr-FR" sz="2400" b="0" i="0" u="none" strike="noStrike" cap="none" normalizeH="0" baseline="0" dirty="0" smtClean="0">
                <a:ln>
                  <a:noFill/>
                </a:ln>
                <a:solidFill>
                  <a:srgbClr val="404040"/>
                </a:solidFill>
                <a:effectLst/>
                <a:latin typeface="+mj-lt"/>
              </a:rPr>
              <a:t>Parmi les méthodes d’assertion, on trouve :</a:t>
            </a:r>
            <a:endParaRPr kumimoji="0" lang="fr-FR" sz="4800" b="0" i="0" u="none" strike="noStrike" cap="none" normalizeH="0" baseline="0" dirty="0" smtClean="0">
              <a:ln>
                <a:noFill/>
              </a:ln>
              <a:solidFill>
                <a:schemeClr val="tx1"/>
              </a:solidFill>
              <a:effectLst/>
              <a:latin typeface="+mj-lt"/>
            </a:endParaRPr>
          </a:p>
          <a:p>
            <a:pPr algn="just"/>
            <a:endParaRPr lang="fr-FR" sz="2400" dirty="0">
              <a:latin typeface="+mj-lt"/>
            </a:endParaRPr>
          </a:p>
        </p:txBody>
      </p:sp>
      <p:sp>
        <p:nvSpPr>
          <p:cNvPr id="2" name="Titre 1"/>
          <p:cNvSpPr>
            <a:spLocks noGrp="1"/>
          </p:cNvSpPr>
          <p:nvPr>
            <p:ph type="title"/>
          </p:nvPr>
        </p:nvSpPr>
        <p:spPr/>
        <p:txBody>
          <a:bodyPr/>
          <a:lstStyle/>
          <a:p>
            <a:endParaRPr lang="fr-FR"/>
          </a:p>
        </p:txBody>
      </p:sp>
    </p:spTree>
    <p:extLst>
      <p:ext uri="{BB962C8B-B14F-4D97-AF65-F5344CB8AC3E}">
        <p14:creationId xmlns:p14="http://schemas.microsoft.com/office/powerpoint/2010/main" val="1649018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65893" y="263501"/>
            <a:ext cx="8911687" cy="1280890"/>
          </a:xfrm>
        </p:spPr>
        <p:txBody>
          <a:bodyPr/>
          <a:lstStyle/>
          <a:p>
            <a:r>
              <a:rPr lang="fr-FR" sz="2400" dirty="0"/>
              <a:t>Parmi les méthodes d’assertion, on trouve :</a:t>
            </a:r>
            <a:endParaRPr lang="fr-FR" sz="2800" dirty="0"/>
          </a:p>
        </p:txBody>
      </p:sp>
      <p:pic>
        <p:nvPicPr>
          <p:cNvPr id="4" name="Espace réservé du contenu 3"/>
          <p:cNvPicPr>
            <a:picLocks noGrp="1" noChangeAspect="1"/>
          </p:cNvPicPr>
          <p:nvPr>
            <p:ph idx="1"/>
          </p:nvPr>
        </p:nvPicPr>
        <p:blipFill>
          <a:blip r:embed="rId2"/>
          <a:stretch>
            <a:fillRect/>
          </a:stretch>
        </p:blipFill>
        <p:spPr>
          <a:xfrm>
            <a:off x="2438379" y="1100628"/>
            <a:ext cx="7366716" cy="5399915"/>
          </a:xfrm>
          <a:prstGeom prst="rect">
            <a:avLst/>
          </a:prstGeom>
        </p:spPr>
      </p:pic>
    </p:spTree>
    <p:extLst>
      <p:ext uri="{BB962C8B-B14F-4D97-AF65-F5344CB8AC3E}">
        <p14:creationId xmlns:p14="http://schemas.microsoft.com/office/powerpoint/2010/main" val="1074685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smtClean="0">
                <a:solidFill>
                  <a:schemeClr val="accent1"/>
                </a:solidFill>
                <a:latin typeface="Arial" panose="020B0604020202020204" pitchFamily="34" charset="0"/>
                <a:cs typeface="Arial" panose="020B0604020202020204" pitchFamily="34" charset="0"/>
              </a:rPr>
              <a:t>Plan</a:t>
            </a:r>
            <a:endParaRPr lang="fr-FR" sz="4000" dirty="0">
              <a:solidFill>
                <a:schemeClr val="accent1"/>
              </a:solidFill>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lstStyle/>
          <a:p>
            <a:pPr marL="514350" indent="-514350">
              <a:buFont typeface="+mj-lt"/>
              <a:buAutoNum type="arabicPeriod"/>
            </a:pPr>
            <a:r>
              <a:rPr lang="fr-FR" b="1" dirty="0"/>
              <a:t>Introduction à </a:t>
            </a:r>
            <a:r>
              <a:rPr lang="fr-FR" b="1" dirty="0" err="1"/>
              <a:t>JUnit</a:t>
            </a:r>
            <a:r>
              <a:rPr lang="fr-FR" b="1" dirty="0"/>
              <a:t> </a:t>
            </a:r>
            <a:endParaRPr lang="fr-FR" b="1" dirty="0" smtClean="0"/>
          </a:p>
          <a:p>
            <a:pPr marL="514350" indent="-514350">
              <a:buFont typeface="+mj-lt"/>
              <a:buAutoNum type="arabicPeriod"/>
            </a:pPr>
            <a:endParaRPr lang="fr-FR" b="1" dirty="0" smtClean="0"/>
          </a:p>
          <a:p>
            <a:pPr marL="514350" indent="-514350">
              <a:buFont typeface="+mj-lt"/>
              <a:buAutoNum type="arabicPeriod"/>
            </a:pPr>
            <a:r>
              <a:rPr lang="fr-FR" b="1" dirty="0" smtClean="0"/>
              <a:t>Ecriture </a:t>
            </a:r>
            <a:r>
              <a:rPr lang="fr-FR" b="1" dirty="0"/>
              <a:t>de tests avec </a:t>
            </a:r>
            <a:r>
              <a:rPr lang="fr-FR" b="1" dirty="0" err="1"/>
              <a:t>JUnit</a:t>
            </a:r>
            <a:r>
              <a:rPr lang="fr-FR" b="1" dirty="0"/>
              <a:t> </a:t>
            </a:r>
            <a:endParaRPr lang="fr-FR" dirty="0"/>
          </a:p>
        </p:txBody>
      </p:sp>
    </p:spTree>
    <p:extLst>
      <p:ext uri="{BB962C8B-B14F-4D97-AF65-F5344CB8AC3E}">
        <p14:creationId xmlns:p14="http://schemas.microsoft.com/office/powerpoint/2010/main" val="7115692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39206" y="1785870"/>
            <a:ext cx="8915400" cy="3777622"/>
          </a:xfrm>
        </p:spPr>
        <p:txBody>
          <a:bodyPr>
            <a:normAutofit/>
          </a:bodyPr>
          <a:lstStyle/>
          <a:p>
            <a:pPr marL="0" indent="0" algn="ctr">
              <a:buNone/>
            </a:pPr>
            <a:r>
              <a:rPr lang="fr-FR" sz="4400" dirty="0">
                <a:latin typeface="+mj-lt"/>
                <a:cs typeface="Arial" panose="020B0604020202020204" pitchFamily="34" charset="0"/>
              </a:rPr>
              <a:t>Introduction à </a:t>
            </a:r>
            <a:r>
              <a:rPr lang="fr-FR" sz="4400" dirty="0" err="1">
                <a:latin typeface="+mj-lt"/>
                <a:cs typeface="Arial" panose="020B0604020202020204" pitchFamily="34" charset="0"/>
              </a:rPr>
              <a:t>JUnit</a:t>
            </a:r>
            <a:endParaRPr lang="fr-FR" sz="4400" dirty="0">
              <a:latin typeface="+mj-lt"/>
              <a:cs typeface="Arial" panose="020B0604020202020204" pitchFamily="34" charset="0"/>
            </a:endParaRPr>
          </a:p>
        </p:txBody>
      </p:sp>
    </p:spTree>
    <p:extLst>
      <p:ext uri="{BB962C8B-B14F-4D97-AF65-F5344CB8AC3E}">
        <p14:creationId xmlns:p14="http://schemas.microsoft.com/office/powerpoint/2010/main" val="1072186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70953" y="559715"/>
            <a:ext cx="8911687" cy="1280890"/>
          </a:xfrm>
        </p:spPr>
        <p:txBody>
          <a:bodyPr/>
          <a:lstStyle/>
          <a:p>
            <a:r>
              <a:rPr lang="fr-FR" dirty="0">
                <a:cs typeface="Arial" panose="020B0604020202020204" pitchFamily="34" charset="0"/>
              </a:rPr>
              <a:t>Qu'est-ce que </a:t>
            </a:r>
            <a:r>
              <a:rPr lang="fr-FR" dirty="0" err="1">
                <a:cs typeface="Arial" panose="020B0604020202020204" pitchFamily="34" charset="0"/>
              </a:rPr>
              <a:t>JUnit</a:t>
            </a:r>
            <a:r>
              <a:rPr lang="fr-FR" dirty="0">
                <a:cs typeface="Arial" panose="020B0604020202020204" pitchFamily="34" charset="0"/>
              </a:rPr>
              <a:t> ?</a:t>
            </a:r>
          </a:p>
        </p:txBody>
      </p:sp>
      <p:sp>
        <p:nvSpPr>
          <p:cNvPr id="3" name="Espace réservé du contenu 2"/>
          <p:cNvSpPr>
            <a:spLocks noGrp="1"/>
          </p:cNvSpPr>
          <p:nvPr>
            <p:ph idx="1"/>
          </p:nvPr>
        </p:nvSpPr>
        <p:spPr>
          <a:xfrm>
            <a:off x="1056067" y="1957589"/>
            <a:ext cx="10585908" cy="4352878"/>
          </a:xfrm>
        </p:spPr>
        <p:txBody>
          <a:bodyPr>
            <a:normAutofit/>
          </a:bodyPr>
          <a:lstStyle/>
          <a:p>
            <a:pPr marL="0" indent="0" algn="just">
              <a:buNone/>
            </a:pPr>
            <a:r>
              <a:rPr lang="fr-FR" sz="2400" dirty="0" err="1">
                <a:latin typeface="+mj-lt"/>
                <a:cs typeface="Arial" panose="020B0604020202020204" pitchFamily="34" charset="0"/>
              </a:rPr>
              <a:t>JUnit</a:t>
            </a:r>
            <a:r>
              <a:rPr lang="fr-FR" sz="2400" dirty="0">
                <a:latin typeface="+mj-lt"/>
                <a:cs typeface="Arial" panose="020B0604020202020204" pitchFamily="34" charset="0"/>
              </a:rPr>
              <a:t> est un </a:t>
            </a:r>
            <a:r>
              <a:rPr lang="fr-FR" sz="2400" b="1" dirty="0" err="1">
                <a:latin typeface="+mj-lt"/>
                <a:cs typeface="Arial" panose="020B0604020202020204" pitchFamily="34" charset="0"/>
              </a:rPr>
              <a:t>framework</a:t>
            </a:r>
            <a:r>
              <a:rPr lang="fr-FR" sz="2400" b="1" dirty="0">
                <a:latin typeface="+mj-lt"/>
                <a:cs typeface="Arial" panose="020B0604020202020204" pitchFamily="34" charset="0"/>
              </a:rPr>
              <a:t> de test unitaire</a:t>
            </a:r>
            <a:r>
              <a:rPr lang="fr-FR" sz="2400" dirty="0">
                <a:latin typeface="+mj-lt"/>
                <a:cs typeface="Arial" panose="020B0604020202020204" pitchFamily="34" charset="0"/>
              </a:rPr>
              <a:t> pour le langage de programmation Java. Il fournit un ensemble d'annotations et de méthodes permettant aux développeurs de créer, organiser et exécuter des tests </a:t>
            </a:r>
            <a:r>
              <a:rPr lang="fr-FR" sz="2400" b="1" dirty="0">
                <a:latin typeface="+mj-lt"/>
                <a:cs typeface="Arial" panose="020B0604020202020204" pitchFamily="34" charset="0"/>
              </a:rPr>
              <a:t>automatisés </a:t>
            </a:r>
            <a:r>
              <a:rPr lang="fr-FR" sz="2400" dirty="0">
                <a:latin typeface="+mj-lt"/>
                <a:cs typeface="Arial" panose="020B0604020202020204" pitchFamily="34" charset="0"/>
              </a:rPr>
              <a:t>pour leurs applications Java. Les tests unitaires sont essentiels pour assurer la qualité du code en vérifiant que chaque composant fonctionne comme prévu de </a:t>
            </a:r>
            <a:r>
              <a:rPr lang="fr-FR" sz="2400" b="1" dirty="0">
                <a:latin typeface="+mj-lt"/>
                <a:cs typeface="Arial" panose="020B0604020202020204" pitchFamily="34" charset="0"/>
              </a:rPr>
              <a:t>manière isolée</a:t>
            </a:r>
            <a:r>
              <a:rPr lang="fr-FR" sz="2400" dirty="0">
                <a:latin typeface="+mj-lt"/>
                <a:cs typeface="Arial" panose="020B0604020202020204" pitchFamily="34" charset="0"/>
              </a:rPr>
              <a:t>.</a:t>
            </a:r>
          </a:p>
        </p:txBody>
      </p:sp>
    </p:spTree>
    <p:extLst>
      <p:ext uri="{BB962C8B-B14F-4D97-AF65-F5344CB8AC3E}">
        <p14:creationId xmlns:p14="http://schemas.microsoft.com/office/powerpoint/2010/main" val="30228190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45195" y="572595"/>
            <a:ext cx="8911687" cy="1280890"/>
          </a:xfrm>
        </p:spPr>
        <p:txBody>
          <a:bodyPr/>
          <a:lstStyle/>
          <a:p>
            <a:r>
              <a:rPr lang="fr-FR" dirty="0"/>
              <a:t>Pourquoi utiliser </a:t>
            </a:r>
            <a:r>
              <a:rPr lang="fr-FR" dirty="0" err="1"/>
              <a:t>JUnit</a:t>
            </a:r>
            <a:r>
              <a:rPr lang="fr-FR" dirty="0"/>
              <a:t> ?</a:t>
            </a:r>
          </a:p>
        </p:txBody>
      </p:sp>
      <p:sp>
        <p:nvSpPr>
          <p:cNvPr id="3" name="Espace réservé du contenu 2"/>
          <p:cNvSpPr>
            <a:spLocks noGrp="1"/>
          </p:cNvSpPr>
          <p:nvPr>
            <p:ph idx="1"/>
          </p:nvPr>
        </p:nvSpPr>
        <p:spPr>
          <a:xfrm>
            <a:off x="1314204" y="2133600"/>
            <a:ext cx="8915400" cy="3777622"/>
          </a:xfrm>
        </p:spPr>
        <p:txBody>
          <a:bodyPr>
            <a:normAutofit/>
          </a:bodyPr>
          <a:lstStyle/>
          <a:p>
            <a:pPr algn="just"/>
            <a:r>
              <a:rPr lang="fr-FR" sz="2400" b="1" dirty="0"/>
              <a:t>Automatisation des Tests :</a:t>
            </a:r>
            <a:r>
              <a:rPr lang="fr-FR" sz="2400" dirty="0"/>
              <a:t> </a:t>
            </a:r>
            <a:r>
              <a:rPr lang="fr-FR" sz="2400" dirty="0" err="1"/>
              <a:t>JUnit</a:t>
            </a:r>
            <a:r>
              <a:rPr lang="fr-FR" sz="2400" dirty="0"/>
              <a:t> permet d'automatiser l'exécution des tests, ce qui facilite la détection rapide des erreurs lors du développement</a:t>
            </a:r>
            <a:r>
              <a:rPr lang="fr-FR" sz="2400" dirty="0" smtClean="0"/>
              <a:t>.</a:t>
            </a:r>
          </a:p>
          <a:p>
            <a:endParaRPr lang="fr-FR" sz="2400" dirty="0" smtClean="0"/>
          </a:p>
          <a:p>
            <a:pPr algn="just"/>
            <a:r>
              <a:rPr lang="fr-FR" sz="2400" b="1" dirty="0"/>
              <a:t>Réduction des Erreurs :</a:t>
            </a:r>
            <a:r>
              <a:rPr lang="fr-FR" sz="2400" dirty="0"/>
              <a:t> En exécutant des tests unitaires régulièrement, les développeurs peuvent identifier et corriger les erreurs plus tôt dans le processus de développement, ce qui réduit les coûts de correction des bogues</a:t>
            </a:r>
            <a:r>
              <a:rPr lang="fr-FR" sz="2400" dirty="0" smtClean="0"/>
              <a:t>.</a:t>
            </a:r>
          </a:p>
        </p:txBody>
      </p:sp>
    </p:spTree>
    <p:extLst>
      <p:ext uri="{BB962C8B-B14F-4D97-AF65-F5344CB8AC3E}">
        <p14:creationId xmlns:p14="http://schemas.microsoft.com/office/powerpoint/2010/main" val="1477836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520266" y="1566929"/>
            <a:ext cx="10019204" cy="3777622"/>
          </a:xfrm>
        </p:spPr>
        <p:txBody>
          <a:bodyPr>
            <a:normAutofit/>
          </a:bodyPr>
          <a:lstStyle/>
          <a:p>
            <a:pPr algn="just"/>
            <a:r>
              <a:rPr lang="fr-FR" sz="2400" b="1" dirty="0"/>
              <a:t>Intégration Continue :</a:t>
            </a:r>
            <a:r>
              <a:rPr lang="fr-FR" sz="2400" dirty="0"/>
              <a:t> </a:t>
            </a:r>
            <a:r>
              <a:rPr lang="fr-FR" sz="2400" dirty="0" err="1"/>
              <a:t>JUnit</a:t>
            </a:r>
            <a:r>
              <a:rPr lang="fr-FR" sz="2400" dirty="0"/>
              <a:t> est souvent utilisé dans des environnements d'intégration continue, ce qui permet d'automatiser le processus de construction et de test à chaque modification du code source</a:t>
            </a:r>
            <a:r>
              <a:rPr lang="fr-FR" sz="2400" dirty="0" smtClean="0"/>
              <a:t>.</a:t>
            </a:r>
          </a:p>
          <a:p>
            <a:pPr algn="just"/>
            <a:endParaRPr lang="fr-FR" sz="2400" dirty="0" smtClean="0"/>
          </a:p>
          <a:p>
            <a:pPr algn="just"/>
            <a:r>
              <a:rPr lang="fr-FR" sz="2400" b="1" dirty="0"/>
              <a:t>Standardisation des Tests :</a:t>
            </a:r>
            <a:r>
              <a:rPr lang="fr-FR" sz="2400" dirty="0"/>
              <a:t> </a:t>
            </a:r>
            <a:r>
              <a:rPr lang="fr-FR" sz="2400" dirty="0" err="1"/>
              <a:t>JUnit</a:t>
            </a:r>
            <a:r>
              <a:rPr lang="fr-FR" sz="2400" dirty="0"/>
              <a:t> fournit une structure standard pour l'écriture de tests, ce qui facilite la collaboration entre les membres de l'équipe de développement.</a:t>
            </a:r>
          </a:p>
        </p:txBody>
      </p:sp>
    </p:spTree>
    <p:extLst>
      <p:ext uri="{BB962C8B-B14F-4D97-AF65-F5344CB8AC3E}">
        <p14:creationId xmlns:p14="http://schemas.microsoft.com/office/powerpoint/2010/main" val="23246770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24140" y="538699"/>
            <a:ext cx="10515600" cy="1325563"/>
          </a:xfrm>
        </p:spPr>
        <p:txBody>
          <a:bodyPr/>
          <a:lstStyle/>
          <a:p>
            <a:r>
              <a:rPr lang="fr-FR" b="1" dirty="0"/>
              <a:t>Les tests unitaires automatisés avec </a:t>
            </a:r>
            <a:r>
              <a:rPr lang="fr-FR" b="1" dirty="0" err="1"/>
              <a:t>JUnit</a:t>
            </a:r>
            <a:endParaRPr lang="fr-FR" b="1" dirty="0"/>
          </a:p>
        </p:txBody>
      </p:sp>
      <p:sp>
        <p:nvSpPr>
          <p:cNvPr id="3" name="Rectangle 2"/>
          <p:cNvSpPr/>
          <p:nvPr/>
        </p:nvSpPr>
        <p:spPr>
          <a:xfrm>
            <a:off x="1287886" y="1864262"/>
            <a:ext cx="10315978" cy="2923877"/>
          </a:xfrm>
          <a:prstGeom prst="rect">
            <a:avLst/>
          </a:prstGeom>
        </p:spPr>
        <p:txBody>
          <a:bodyPr wrap="square">
            <a:spAutoFit/>
          </a:bodyPr>
          <a:lstStyle/>
          <a:p>
            <a:pPr lvl="0" eaLnBrk="0" fontAlgn="base" hangingPunct="0">
              <a:spcBef>
                <a:spcPct val="0"/>
              </a:spcBef>
              <a:spcAft>
                <a:spcPct val="0"/>
              </a:spcAft>
            </a:pPr>
            <a:r>
              <a:rPr lang="fr-FR" dirty="0">
                <a:solidFill>
                  <a:srgbClr val="404040"/>
                </a:solidFill>
                <a:latin typeface="Lato"/>
              </a:rPr>
              <a:t>Un test automatisé est un programme qui se découpe en trois phases dites AAA pour </a:t>
            </a:r>
            <a:r>
              <a:rPr lang="fr-FR" i="1" dirty="0">
                <a:solidFill>
                  <a:srgbClr val="404040"/>
                </a:solidFill>
                <a:latin typeface="Lato"/>
              </a:rPr>
              <a:t>Arrange</a:t>
            </a:r>
            <a:r>
              <a:rPr lang="fr-FR" dirty="0">
                <a:solidFill>
                  <a:srgbClr val="404040"/>
                </a:solidFill>
                <a:latin typeface="Lato"/>
              </a:rPr>
              <a:t>, </a:t>
            </a:r>
            <a:r>
              <a:rPr lang="fr-FR" i="1" dirty="0" err="1">
                <a:solidFill>
                  <a:srgbClr val="404040"/>
                </a:solidFill>
                <a:latin typeface="Lato"/>
              </a:rPr>
              <a:t>Act</a:t>
            </a:r>
            <a:r>
              <a:rPr lang="fr-FR" dirty="0">
                <a:solidFill>
                  <a:srgbClr val="404040"/>
                </a:solidFill>
                <a:latin typeface="Lato"/>
              </a:rPr>
              <a:t>, </a:t>
            </a:r>
            <a:r>
              <a:rPr lang="fr-FR" i="1" dirty="0" err="1">
                <a:solidFill>
                  <a:srgbClr val="404040"/>
                </a:solidFill>
                <a:latin typeface="Lato"/>
              </a:rPr>
              <a:t>Assert</a:t>
            </a:r>
            <a:r>
              <a:rPr lang="fr-FR" dirty="0" smtClean="0">
                <a:solidFill>
                  <a:srgbClr val="404040"/>
                </a:solidFill>
                <a:latin typeface="Lato"/>
              </a:rPr>
              <a:t>.</a:t>
            </a:r>
          </a:p>
          <a:p>
            <a:pPr lvl="0" eaLnBrk="0" fontAlgn="base" hangingPunct="0">
              <a:spcBef>
                <a:spcPct val="0"/>
              </a:spcBef>
              <a:spcAft>
                <a:spcPct val="0"/>
              </a:spcAft>
            </a:pPr>
            <a:endParaRPr lang="fr-FR" sz="1600" dirty="0"/>
          </a:p>
          <a:p>
            <a:pPr lvl="0" eaLnBrk="0" fontAlgn="base" hangingPunct="0">
              <a:spcBef>
                <a:spcPct val="0"/>
              </a:spcBef>
              <a:spcAft>
                <a:spcPct val="0"/>
              </a:spcAft>
            </a:pPr>
            <a:r>
              <a:rPr lang="fr-FR" sz="2000" b="1" dirty="0">
                <a:solidFill>
                  <a:srgbClr val="404040"/>
                </a:solidFill>
                <a:latin typeface="Lato"/>
              </a:rPr>
              <a:t>Arrange</a:t>
            </a:r>
          </a:p>
          <a:p>
            <a:pPr indent="-457200" algn="just" eaLnBrk="0" fontAlgn="base" hangingPunct="0">
              <a:spcBef>
                <a:spcPct val="0"/>
              </a:spcBef>
              <a:spcAft>
                <a:spcPct val="0"/>
              </a:spcAft>
            </a:pPr>
            <a:r>
              <a:rPr lang="fr-FR" dirty="0">
                <a:solidFill>
                  <a:srgbClr val="404040"/>
                </a:solidFill>
                <a:latin typeface="Lato"/>
              </a:rPr>
              <a:t>La mise en place de l’environnement : création et initialisation des objets nécessaires à </a:t>
            </a:r>
            <a:r>
              <a:rPr lang="fr-FR" dirty="0" smtClean="0">
                <a:solidFill>
                  <a:srgbClr val="404040"/>
                </a:solidFill>
                <a:latin typeface="Lato"/>
              </a:rPr>
              <a:t>l’exécution du </a:t>
            </a:r>
            <a:r>
              <a:rPr lang="fr-FR" dirty="0">
                <a:solidFill>
                  <a:srgbClr val="404040"/>
                </a:solidFill>
                <a:latin typeface="Lato"/>
              </a:rPr>
              <a:t>test.</a:t>
            </a:r>
          </a:p>
          <a:p>
            <a:pPr lvl="0" eaLnBrk="0" fontAlgn="base" hangingPunct="0">
              <a:spcBef>
                <a:spcPct val="0"/>
              </a:spcBef>
              <a:spcAft>
                <a:spcPct val="0"/>
              </a:spcAft>
            </a:pPr>
            <a:r>
              <a:rPr lang="fr-FR" sz="2000" b="1" dirty="0" err="1">
                <a:solidFill>
                  <a:srgbClr val="404040"/>
                </a:solidFill>
                <a:latin typeface="Lato"/>
              </a:rPr>
              <a:t>Act</a:t>
            </a:r>
            <a:endParaRPr lang="fr-FR" sz="2000" b="1" dirty="0">
              <a:solidFill>
                <a:srgbClr val="404040"/>
              </a:solidFill>
              <a:latin typeface="Lato"/>
            </a:endParaRPr>
          </a:p>
          <a:p>
            <a:pPr lvl="1" indent="-457200" eaLnBrk="0" fontAlgn="base" hangingPunct="0">
              <a:spcBef>
                <a:spcPct val="0"/>
              </a:spcBef>
              <a:spcAft>
                <a:spcPct val="0"/>
              </a:spcAft>
            </a:pPr>
            <a:r>
              <a:rPr lang="fr-FR" dirty="0">
                <a:solidFill>
                  <a:srgbClr val="404040"/>
                </a:solidFill>
                <a:latin typeface="Lato"/>
              </a:rPr>
              <a:t>Le test proprement dit.</a:t>
            </a:r>
          </a:p>
          <a:p>
            <a:pPr lvl="0" eaLnBrk="0" fontAlgn="base" hangingPunct="0">
              <a:spcBef>
                <a:spcPct val="0"/>
              </a:spcBef>
              <a:spcAft>
                <a:spcPct val="0"/>
              </a:spcAft>
            </a:pPr>
            <a:r>
              <a:rPr lang="fr-FR" sz="2000" b="1" dirty="0" err="1">
                <a:solidFill>
                  <a:srgbClr val="404040"/>
                </a:solidFill>
                <a:latin typeface="Lato"/>
              </a:rPr>
              <a:t>Assert</a:t>
            </a:r>
            <a:endParaRPr lang="fr-FR" sz="2000" b="1" dirty="0">
              <a:solidFill>
                <a:srgbClr val="404040"/>
              </a:solidFill>
              <a:latin typeface="Lato"/>
            </a:endParaRPr>
          </a:p>
          <a:p>
            <a:pPr lvl="1" indent="-457200" eaLnBrk="0" fontAlgn="base" hangingPunct="0">
              <a:spcBef>
                <a:spcPct val="0"/>
              </a:spcBef>
              <a:spcAft>
                <a:spcPct val="0"/>
              </a:spcAft>
            </a:pPr>
            <a:r>
              <a:rPr lang="fr-FR" dirty="0">
                <a:solidFill>
                  <a:srgbClr val="404040"/>
                </a:solidFill>
                <a:latin typeface="Lato"/>
              </a:rPr>
              <a:t>La vérification des résultats obtenus par le test.</a:t>
            </a:r>
          </a:p>
        </p:txBody>
      </p:sp>
    </p:spTree>
    <p:extLst>
      <p:ext uri="{BB962C8B-B14F-4D97-AF65-F5344CB8AC3E}">
        <p14:creationId xmlns:p14="http://schemas.microsoft.com/office/powerpoint/2010/main" val="3617142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Les méthodes de test</a:t>
            </a:r>
            <a:br>
              <a:rPr lang="fr-FR" b="1" dirty="0" smtClean="0"/>
            </a:br>
            <a:endParaRPr lang="fr-FR" dirty="0"/>
          </a:p>
        </p:txBody>
      </p:sp>
      <p:sp>
        <p:nvSpPr>
          <p:cNvPr id="3" name="Espace réservé du contenu 2"/>
          <p:cNvSpPr>
            <a:spLocks noGrp="1"/>
          </p:cNvSpPr>
          <p:nvPr>
            <p:ph idx="1"/>
          </p:nvPr>
        </p:nvSpPr>
        <p:spPr>
          <a:xfrm>
            <a:off x="814052" y="1905000"/>
            <a:ext cx="10515600" cy="5110163"/>
          </a:xfrm>
        </p:spPr>
        <p:txBody>
          <a:bodyPr>
            <a:normAutofit/>
          </a:bodyPr>
          <a:lstStyle/>
          <a:p>
            <a:r>
              <a:rPr lang="fr-FR" dirty="0" smtClean="0"/>
              <a:t>Une </a:t>
            </a:r>
            <a:r>
              <a:rPr lang="fr-FR" dirty="0"/>
              <a:t>classe de test est simplement une classe déclarant des méthodes publiques sans paramètre et sans valeur de retour et qui sont annotées par </a:t>
            </a:r>
            <a:r>
              <a:rPr lang="fr-FR" dirty="0">
                <a:hlinkClick r:id="rId2"/>
              </a:rPr>
              <a:t>@Test</a:t>
            </a:r>
            <a:r>
              <a:rPr lang="fr-FR" dirty="0"/>
              <a:t>.</a:t>
            </a:r>
          </a:p>
          <a:p>
            <a:r>
              <a:rPr lang="fr-FR" dirty="0"/>
              <a:t>Une méthode de test contient :</a:t>
            </a:r>
          </a:p>
          <a:p>
            <a:r>
              <a:rPr lang="fr-FR" dirty="0"/>
              <a:t>un ensemble d’instructions correspondant à la phase </a:t>
            </a:r>
            <a:r>
              <a:rPr lang="fr-FR" i="1" dirty="0"/>
              <a:t>arrange</a:t>
            </a:r>
            <a:r>
              <a:rPr lang="fr-FR" dirty="0"/>
              <a:t> (si nécessaire),</a:t>
            </a:r>
          </a:p>
          <a:p>
            <a:r>
              <a:rPr lang="fr-FR" dirty="0"/>
              <a:t>un ensemble d’instructions correspondant à la phase </a:t>
            </a:r>
            <a:r>
              <a:rPr lang="fr-FR" i="1" dirty="0" err="1"/>
              <a:t>act</a:t>
            </a:r>
            <a:r>
              <a:rPr lang="fr-FR" dirty="0"/>
              <a:t> (qui se limite généralement à l’appel de la méthode à tester),</a:t>
            </a:r>
          </a:p>
          <a:p>
            <a:r>
              <a:rPr lang="fr-FR" dirty="0"/>
              <a:t>un ensemble d’instructions correspondant à la phase </a:t>
            </a:r>
            <a:r>
              <a:rPr lang="fr-FR" i="1" dirty="0" err="1"/>
              <a:t>assert</a:t>
            </a:r>
            <a:r>
              <a:rPr lang="fr-FR" dirty="0" smtClean="0"/>
              <a:t>.</a:t>
            </a:r>
            <a:endParaRPr lang="fr-FR" dirty="0"/>
          </a:p>
        </p:txBody>
      </p:sp>
    </p:spTree>
    <p:extLst>
      <p:ext uri="{BB962C8B-B14F-4D97-AF65-F5344CB8AC3E}">
        <p14:creationId xmlns:p14="http://schemas.microsoft.com/office/powerpoint/2010/main" val="290399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stretch>
            <a:fillRect/>
          </a:stretch>
        </p:blipFill>
        <p:spPr>
          <a:xfrm>
            <a:off x="2592925" y="624110"/>
            <a:ext cx="7685488" cy="5308040"/>
          </a:xfrm>
          <a:prstGeom prst="rect">
            <a:avLst/>
          </a:prstGeom>
        </p:spPr>
      </p:pic>
    </p:spTree>
    <p:extLst>
      <p:ext uri="{BB962C8B-B14F-4D97-AF65-F5344CB8AC3E}">
        <p14:creationId xmlns:p14="http://schemas.microsoft.com/office/powerpoint/2010/main" val="3225644926"/>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819</TotalTime>
  <Words>271</Words>
  <Application>Microsoft Office PowerPoint</Application>
  <PresentationFormat>Grand écran</PresentationFormat>
  <Paragraphs>35</Paragraphs>
  <Slides>12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Century Gothic</vt:lpstr>
      <vt:lpstr>Lato</vt:lpstr>
      <vt:lpstr>Wingdings 3</vt:lpstr>
      <vt:lpstr>Brin</vt:lpstr>
      <vt:lpstr>JUnit</vt:lpstr>
      <vt:lpstr>Plan</vt:lpstr>
      <vt:lpstr>Présentation PowerPoint</vt:lpstr>
      <vt:lpstr>Qu'est-ce que JUnit ?</vt:lpstr>
      <vt:lpstr>Pourquoi utiliser JUnit ?</vt:lpstr>
      <vt:lpstr>Présentation PowerPoint</vt:lpstr>
      <vt:lpstr>Les tests unitaires automatisés avec JUnit</vt:lpstr>
      <vt:lpstr>Les méthodes de test </vt:lpstr>
      <vt:lpstr>Présentation PowerPoint</vt:lpstr>
      <vt:lpstr>Remarque:</vt:lpstr>
      <vt:lpstr>Présentation PowerPoint</vt:lpstr>
      <vt:lpstr>Parmi les méthodes d’assertion, on trouve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JUnit</dc:title>
  <dc:creator>USER</dc:creator>
  <cp:lastModifiedBy>USER</cp:lastModifiedBy>
  <cp:revision>22</cp:revision>
  <dcterms:created xsi:type="dcterms:W3CDTF">2023-11-23T18:46:26Z</dcterms:created>
  <dcterms:modified xsi:type="dcterms:W3CDTF">2023-12-25T20:09:51Z</dcterms:modified>
</cp:coreProperties>
</file>