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91D16-CC46-437B-B31E-2EEB97A2CE6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A67CC-10BF-4A34-AF53-169CCF58D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1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A67CC-10BF-4A34-AF53-169CCF58D6D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37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99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79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40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2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17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1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6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6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2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6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0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2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6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3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71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4548-6DB6-9144-1D9E-29C68DAD5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467031"/>
            <a:ext cx="8361229" cy="709165"/>
          </a:xfrm>
        </p:spPr>
        <p:txBody>
          <a:bodyPr/>
          <a:lstStyle/>
          <a:p>
            <a:r>
              <a:rPr lang="en-IN" sz="3600" dirty="0"/>
              <a:t>EMPLOYEE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96123-04A1-8F32-108F-EAA8D89A7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257" y="1629088"/>
            <a:ext cx="11409771" cy="3918586"/>
          </a:xfrm>
        </p:spPr>
        <p:txBody>
          <a:bodyPr>
            <a:noAutofit/>
          </a:bodyPr>
          <a:lstStyle/>
          <a:p>
            <a:r>
              <a:rPr lang="en-IN" sz="3200" dirty="0"/>
              <a:t>STUDENT NAME : BAKIYA LAKSHMI B</a:t>
            </a:r>
          </a:p>
          <a:p>
            <a:r>
              <a:rPr lang="en-IN" sz="3200" dirty="0"/>
              <a:t>REGISTER NO    : 2213371036106 </a:t>
            </a:r>
          </a:p>
          <a:p>
            <a:r>
              <a:rPr lang="en-IN" sz="3200" dirty="0"/>
              <a:t>DEPARTMENT    : B.COM (GENERAL) COMMERCE</a:t>
            </a:r>
          </a:p>
          <a:p>
            <a:r>
              <a:rPr lang="en-IN" sz="3200" dirty="0"/>
              <a:t>COLLEGE         : QUAID-E-MILLATH GOVERNMENT GOVT COLLEGE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5B4124-B24A-570D-0470-7E6E76C02944}"/>
              </a:ext>
            </a:extLst>
          </p:cNvPr>
          <p:cNvCxnSpPr>
            <a:cxnSpLocks/>
          </p:cNvCxnSpPr>
          <p:nvPr/>
        </p:nvCxnSpPr>
        <p:spPr>
          <a:xfrm>
            <a:off x="1816548" y="1357865"/>
            <a:ext cx="8119304" cy="0"/>
          </a:xfrm>
          <a:prstGeom prst="line">
            <a:avLst/>
          </a:prstGeom>
          <a:ln w="85725">
            <a:solidFill>
              <a:schemeClr val="accent2">
                <a:lumMod val="7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3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B0AB-B526-B900-8695-C9C95C89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BF20-324D-E08C-CA5C-677D5A00F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849" y="1762812"/>
            <a:ext cx="9482562" cy="4028389"/>
          </a:xfrm>
        </p:spPr>
        <p:txBody>
          <a:bodyPr>
            <a:normAutofit/>
          </a:bodyPr>
          <a:lstStyle/>
          <a:p>
            <a:r>
              <a:rPr lang="en-US" dirty="0"/>
              <a:t>The graph illustrates the distribution of employees across various departments by employment type (Fixed Term, Permanent, Temporary). The data highlights that:</a:t>
            </a:r>
          </a:p>
          <a:p>
            <a:r>
              <a:rPr lang="en-US" dirty="0"/>
              <a:t>Permanent employees dominate most departments, indicating a stable workforce with a focus on </a:t>
            </a:r>
            <a:r>
              <a:rPr lang="en-US" dirty="0" err="1"/>
              <a:t>longterm</a:t>
            </a:r>
            <a:r>
              <a:rPr lang="en-US" dirty="0"/>
              <a:t> employment.</a:t>
            </a:r>
          </a:p>
          <a:p>
            <a:r>
              <a:rPr lang="en-US" dirty="0"/>
              <a:t>Fixed Term and Temporary roles are significantly fewer across all departments, suggesting limited reliance on short-term or temporary staffing.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38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2097-C5C4-A177-C13A-A4A90462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067EF-486D-B48D-C6FD-88D7434D8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458" y="1767526"/>
            <a:ext cx="8842342" cy="1937208"/>
          </a:xfrm>
        </p:spPr>
        <p:txBody>
          <a:bodyPr>
            <a:normAutofit fontScale="92500" lnSpcReduction="10000"/>
          </a:bodyPr>
          <a:lstStyle/>
          <a:p>
            <a:r>
              <a:rPr lang="en-US" sz="6000" dirty="0"/>
              <a:t>Employee </a:t>
            </a:r>
            <a:r>
              <a:rPr lang="en-US" sz="6000" dirty="0">
                <a:solidFill>
                  <a:srgbClr val="FF0000"/>
                </a:solidFill>
              </a:rPr>
              <a:t>Performance Analysis using Excel</a:t>
            </a:r>
            <a:endParaRPr lang="en-IN" sz="60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Business Report Pie. Pie Chart Examples | Bar Chart Examples | Percentage  Pie Chart. Pie Chart Examples | Business Report With Graphs">
            <a:extLst>
              <a:ext uri="{FF2B5EF4-FFF2-40B4-BE49-F238E27FC236}">
                <a16:creationId xmlns:a16="http://schemas.microsoft.com/office/drawing/2014/main" id="{AD5A7169-1819-F139-F236-9B22A74B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29" y="3591614"/>
            <a:ext cx="4697412" cy="31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19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A55D-DC2B-39A9-E085-670B6CC3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7160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70EF-5E2D-00EC-BECB-741E89CCE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298" y="1715678"/>
            <a:ext cx="8757501" cy="415172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Problem statement</a:t>
            </a:r>
          </a:p>
          <a:p>
            <a:r>
              <a:rPr lang="en-US" sz="3200" dirty="0"/>
              <a:t>Project overview </a:t>
            </a:r>
          </a:p>
          <a:p>
            <a:r>
              <a:rPr lang="en-US" sz="3200" dirty="0"/>
              <a:t>End user</a:t>
            </a:r>
          </a:p>
          <a:p>
            <a:r>
              <a:rPr lang="en-US" sz="3200" dirty="0"/>
              <a:t>Modelling approach </a:t>
            </a:r>
          </a:p>
          <a:p>
            <a:r>
              <a:rPr lang="en-IN" sz="3200" dirty="0"/>
              <a:t>Dataset description</a:t>
            </a:r>
            <a:endParaRPr lang="en-US" sz="3200" dirty="0"/>
          </a:p>
          <a:p>
            <a:r>
              <a:rPr lang="en-US" sz="3200" dirty="0"/>
              <a:t>Results and discussion</a:t>
            </a:r>
          </a:p>
          <a:p>
            <a:r>
              <a:rPr lang="en-US" sz="3200" dirty="0"/>
              <a:t>Conclusion</a:t>
            </a:r>
          </a:p>
        </p:txBody>
      </p:sp>
      <p:pic>
        <p:nvPicPr>
          <p:cNvPr id="4100" name="Picture 4" descr="Business Plan With Graphs And Charts, Business Growth And Finance Concept  Stock Photo, Picture and Royalty Free Image. Image 19296794.">
            <a:extLst>
              <a:ext uri="{FF2B5EF4-FFF2-40B4-BE49-F238E27FC236}">
                <a16:creationId xmlns:a16="http://schemas.microsoft.com/office/drawing/2014/main" id="{23B63482-1E87-7345-C71E-5B3F2C2B7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473" y="1338606"/>
            <a:ext cx="5307290" cy="523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04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086C-2AB8-963D-D7B5-C2BA7693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2232"/>
            <a:ext cx="9601200" cy="80599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6991-8DFB-8C0C-7107-D4277A62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22" y="1098222"/>
            <a:ext cx="9030878" cy="430805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This analysis evaluates the performance of employees over the past [time period, e.g., quarter, year] to identify strengths, areas for improvement, and development needs</a:t>
            </a:r>
          </a:p>
          <a:p>
            <a:pPr algn="just"/>
            <a:r>
              <a:rPr lang="en-US" sz="2400" dirty="0"/>
              <a:t>It include productivity, quality of work, attendance, teamwork, and adherence to company values.</a:t>
            </a:r>
          </a:p>
          <a:p>
            <a:pPr algn="just"/>
            <a:r>
              <a:rPr lang="en-US" sz="2400" dirty="0"/>
              <a:t>Highlighted the top-performing employees and teams, showcasing exceptional contributions and achievements.</a:t>
            </a:r>
          </a:p>
          <a:p>
            <a:pPr algn="just"/>
            <a:r>
              <a:rPr lang="en-US" sz="2400" dirty="0"/>
              <a:t>Identified common challenges faced by employees, such as skill gaps, time management, and communication issues.</a:t>
            </a:r>
          </a:p>
          <a:p>
            <a:pPr algn="just"/>
            <a:r>
              <a:rPr lang="en-US" sz="2400" dirty="0"/>
              <a:t>It also </a:t>
            </a:r>
            <a:r>
              <a:rPr lang="en-US" sz="2400" dirty="0" err="1"/>
              <a:t>analyse</a:t>
            </a:r>
            <a:r>
              <a:rPr lang="en-US" sz="2400" dirty="0"/>
              <a:t> the time management of the employees to level up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7183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987C-3DD0-3B5B-F487-0903F2E0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5355"/>
          </a:xfrm>
        </p:spPr>
        <p:txBody>
          <a:bodyPr/>
          <a:lstStyle/>
          <a:p>
            <a:r>
              <a:rPr lang="en-IN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20E9-E569-DDE1-A083-6F66FFDA9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9268" y="1473527"/>
            <a:ext cx="8973532" cy="5257211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Slide explaining the methods used for performance analysis (e.g., data collection, rating scales, performance metrics)</a:t>
            </a:r>
          </a:p>
          <a:p>
            <a:pPr algn="just"/>
            <a:r>
              <a:rPr lang="en-US" sz="2800" dirty="0"/>
              <a:t>Where excel data set includes the data of the employee for the analysis</a:t>
            </a:r>
          </a:p>
          <a:p>
            <a:pPr algn="just"/>
            <a:r>
              <a:rPr lang="en-US" sz="2800" dirty="0"/>
              <a:t>Visual representation (e.g., bar chart, pie chart) to show the distribution of ratings across the organization</a:t>
            </a:r>
          </a:p>
          <a:p>
            <a:pPr algn="just"/>
            <a:r>
              <a:rPr lang="en-US" sz="2800" dirty="0"/>
              <a:t>Visual representation (e.g., heatmap or grouped bar chart) to show which teams or departments have the highest and lowest performance ratings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8002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77CC-B072-8BEB-7919-EAE56C8A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7C7A-217F-DA49-6DAA-3843CF72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259" y="1683273"/>
            <a:ext cx="9040305" cy="4227332"/>
          </a:xfrm>
        </p:spPr>
        <p:txBody>
          <a:bodyPr>
            <a:normAutofit/>
          </a:bodyPr>
          <a:lstStyle/>
          <a:p>
            <a:r>
              <a:rPr lang="en-US" sz="2800" dirty="0"/>
              <a:t>Senior Management/Executives </a:t>
            </a:r>
          </a:p>
          <a:p>
            <a:r>
              <a:rPr lang="en-US" sz="2800" dirty="0"/>
              <a:t>Human Resources (HR) Team </a:t>
            </a:r>
          </a:p>
          <a:p>
            <a:r>
              <a:rPr lang="en-US" sz="2800" dirty="0"/>
              <a:t>Department Heads/Team Leaders </a:t>
            </a:r>
          </a:p>
          <a:p>
            <a:r>
              <a:rPr lang="en-US" sz="2800" dirty="0"/>
              <a:t>Board of Directors</a:t>
            </a:r>
          </a:p>
          <a:p>
            <a:r>
              <a:rPr lang="en-US" sz="2800" dirty="0"/>
              <a:t>Finance Department </a:t>
            </a:r>
          </a:p>
          <a:p>
            <a:r>
              <a:rPr lang="en-US" sz="2800" dirty="0"/>
              <a:t>Consultants/External</a:t>
            </a:r>
            <a:endParaRPr lang="en-IN" sz="2800" dirty="0"/>
          </a:p>
        </p:txBody>
      </p:sp>
      <p:pic>
        <p:nvPicPr>
          <p:cNvPr id="4" name="Picture 2" descr="Business Growth Chart Stock ...">
            <a:extLst>
              <a:ext uri="{FF2B5EF4-FFF2-40B4-BE49-F238E27FC236}">
                <a16:creationId xmlns:a16="http://schemas.microsoft.com/office/drawing/2014/main" id="{1E92D36D-0592-3C4A-8A88-427FF0C40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39" y="1683273"/>
            <a:ext cx="4175271" cy="492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70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7527-9930-3A5A-FCD2-2C1468BD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7580"/>
            <a:ext cx="9601200" cy="747075"/>
          </a:xfrm>
        </p:spPr>
        <p:txBody>
          <a:bodyPr>
            <a:normAutofit/>
          </a:bodyPr>
          <a:lstStyle/>
          <a:p>
            <a:r>
              <a:rPr lang="en-IN" dirty="0"/>
              <a:t>MODELLING </a:t>
            </a:r>
            <a:r>
              <a:rPr lang="en-US" sz="4400" dirty="0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A347-4C2F-31C7-C91C-61EF7F4AB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616" y="1414021"/>
            <a:ext cx="8927184" cy="5043340"/>
          </a:xfrm>
        </p:spPr>
        <p:txBody>
          <a:bodyPr>
            <a:noAutofit/>
          </a:bodyPr>
          <a:lstStyle/>
          <a:p>
            <a:pPr algn="just"/>
            <a:r>
              <a:rPr lang="en-IN" sz="2400" dirty="0"/>
              <a:t>DATA INTERGRATION: COMBINE DATA FROM VARIOUS SOURCES INTO A SINGLE UNIFIED </a:t>
            </a:r>
          </a:p>
          <a:p>
            <a:pPr algn="just"/>
            <a:r>
              <a:rPr lang="en-IN" sz="2400" dirty="0"/>
              <a:t>DATASETDATA CLEANING PLAN: IDENTIFY MISSING VALUES IN PERFORMANCE METRICS., RATINGS AND EMPLOYEE DATA</a:t>
            </a:r>
          </a:p>
          <a:p>
            <a:pPr algn="just"/>
            <a:r>
              <a:rPr lang="en-IN" sz="2400" dirty="0"/>
              <a:t>REMOVE DUPLICATES: IDENTIFY DUPLICATE EMPLOYEE RECORDS OR PERFORMANCE DATA ENTRIES REMOVE DUPLICATES TO ENSURE UNIQUE DATA POINTS </a:t>
            </a:r>
          </a:p>
          <a:p>
            <a:pPr algn="just"/>
            <a:r>
              <a:rPr lang="en-IN" sz="2400" dirty="0"/>
              <a:t>DATA CLEANING TOOLS: EXCEL FORMULAS AND FUNCTIONS (ES. IFERROR, VLOOKUP) </a:t>
            </a:r>
          </a:p>
          <a:p>
            <a:pPr algn="just"/>
            <a:r>
              <a:rPr lang="en-IN" sz="2400" dirty="0"/>
              <a:t>PERFORMANCE LEVEL FRAMEWORK: EXCEPTIONAL STRONG MEETS EXPECTATIONS PIE CHART </a:t>
            </a:r>
          </a:p>
          <a:p>
            <a:pPr algn="just"/>
            <a:r>
              <a:rPr lang="en-IN" sz="2400" dirty="0"/>
              <a:t>VISUALIZATION: GRAPH </a:t>
            </a:r>
          </a:p>
        </p:txBody>
      </p:sp>
    </p:spTree>
    <p:extLst>
      <p:ext uri="{BB962C8B-B14F-4D97-AF65-F5344CB8AC3E}">
        <p14:creationId xmlns:p14="http://schemas.microsoft.com/office/powerpoint/2010/main" val="345109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0957-B8C9-F590-0B35-A8FB9706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810"/>
            <a:ext cx="9601200" cy="690513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03E0F-2056-0917-946E-7BD53DE2A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604" y="940323"/>
            <a:ext cx="8861195" cy="5667867"/>
          </a:xfrm>
        </p:spPr>
        <p:txBody>
          <a:bodyPr>
            <a:noAutofit/>
          </a:bodyPr>
          <a:lstStyle/>
          <a:p>
            <a:r>
              <a:rPr lang="en-US" sz="2000" dirty="0"/>
              <a:t>Employee master data</a:t>
            </a:r>
          </a:p>
          <a:p>
            <a:r>
              <a:rPr lang="en-US" sz="2000" dirty="0"/>
              <a:t>Employer ID</a:t>
            </a:r>
          </a:p>
          <a:p>
            <a:r>
              <a:rPr lang="en-US" sz="2000" dirty="0"/>
              <a:t>Name</a:t>
            </a:r>
          </a:p>
          <a:p>
            <a:r>
              <a:rPr lang="en-US" sz="2000" dirty="0"/>
              <a:t>Gender</a:t>
            </a:r>
          </a:p>
          <a:p>
            <a:r>
              <a:rPr lang="en-US" sz="2000" dirty="0"/>
              <a:t>Department</a:t>
            </a:r>
          </a:p>
          <a:p>
            <a:r>
              <a:rPr lang="en-US" sz="2000" dirty="0"/>
              <a:t>Salary</a:t>
            </a:r>
          </a:p>
          <a:p>
            <a:r>
              <a:rPr lang="en-US" sz="2000" dirty="0"/>
              <a:t>Start Date FTE </a:t>
            </a:r>
          </a:p>
          <a:p>
            <a:r>
              <a:rPr lang="en-US" sz="2000" dirty="0"/>
              <a:t>Employee type </a:t>
            </a:r>
          </a:p>
          <a:p>
            <a:r>
              <a:rPr lang="en-US" sz="2000" dirty="0"/>
              <a:t>Work location </a:t>
            </a:r>
          </a:p>
          <a:p>
            <a:r>
              <a:rPr lang="en-US" sz="2000" dirty="0"/>
              <a:t>current employee rating </a:t>
            </a:r>
          </a:p>
          <a:p>
            <a:r>
              <a:rPr lang="en-US" sz="2000" dirty="0"/>
              <a:t>performance level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277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8F7-2191-76AB-A516-E3A6EE5B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0873"/>
            <a:ext cx="9905998" cy="714982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2050" name="Picture 2" descr="Types of Charts and Graphs in Data Visualization">
            <a:extLst>
              <a:ext uri="{FF2B5EF4-FFF2-40B4-BE49-F238E27FC236}">
                <a16:creationId xmlns:a16="http://schemas.microsoft.com/office/drawing/2014/main" id="{F34A205A-8C7D-4FE4-B6D7-91CE8E99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71" y="965855"/>
            <a:ext cx="9596487" cy="556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05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