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varScale="1">
        <p:scale>
          <a:sx n="93" d="100"/>
          <a:sy n="93" d="100"/>
        </p:scale>
        <p:origin x="92"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C335C-4694-4CC3-928E-313CC676CF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30A002-390C-163C-F134-8DE5FD311D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BB64A7-0798-CA67-BA12-E7C63C395040}"/>
              </a:ext>
            </a:extLst>
          </p:cNvPr>
          <p:cNvSpPr>
            <a:spLocks noGrp="1"/>
          </p:cNvSpPr>
          <p:nvPr>
            <p:ph type="dt" sz="half" idx="10"/>
          </p:nvPr>
        </p:nvSpPr>
        <p:spPr/>
        <p:txBody>
          <a:bodyPr/>
          <a:lstStyle/>
          <a:p>
            <a:fld id="{966807DF-ADBC-4164-AED4-67BBEB9F472B}" type="datetimeFigureOut">
              <a:rPr lang="en-US" smtClean="0"/>
              <a:t>3/8/2023</a:t>
            </a:fld>
            <a:endParaRPr lang="en-US"/>
          </a:p>
        </p:txBody>
      </p:sp>
      <p:sp>
        <p:nvSpPr>
          <p:cNvPr id="5" name="Footer Placeholder 4">
            <a:extLst>
              <a:ext uri="{FF2B5EF4-FFF2-40B4-BE49-F238E27FC236}">
                <a16:creationId xmlns:a16="http://schemas.microsoft.com/office/drawing/2014/main" id="{F860C751-E2CE-1D82-E141-C6DED9CA1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2464FE-6535-D509-3A98-562080888B5D}"/>
              </a:ext>
            </a:extLst>
          </p:cNvPr>
          <p:cNvSpPr>
            <a:spLocks noGrp="1"/>
          </p:cNvSpPr>
          <p:nvPr>
            <p:ph type="sldNum" sz="quarter" idx="12"/>
          </p:nvPr>
        </p:nvSpPr>
        <p:spPr/>
        <p:txBody>
          <a:bodyPr/>
          <a:lstStyle/>
          <a:p>
            <a:fld id="{2F7CCC23-B22D-43A2-A466-22CAF9CC8AE1}" type="slidenum">
              <a:rPr lang="en-US" smtClean="0"/>
              <a:t>‹#›</a:t>
            </a:fld>
            <a:endParaRPr lang="en-US"/>
          </a:p>
        </p:txBody>
      </p:sp>
    </p:spTree>
    <p:extLst>
      <p:ext uri="{BB962C8B-B14F-4D97-AF65-F5344CB8AC3E}">
        <p14:creationId xmlns:p14="http://schemas.microsoft.com/office/powerpoint/2010/main" val="1845425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899B-8BDB-FFD4-D735-7B2534D883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8FEEB3-38BC-9977-BD3F-0C4A7B0463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9F7E5-C2A5-5D8D-09A3-77A7ACE5CB96}"/>
              </a:ext>
            </a:extLst>
          </p:cNvPr>
          <p:cNvSpPr>
            <a:spLocks noGrp="1"/>
          </p:cNvSpPr>
          <p:nvPr>
            <p:ph type="dt" sz="half" idx="10"/>
          </p:nvPr>
        </p:nvSpPr>
        <p:spPr/>
        <p:txBody>
          <a:bodyPr/>
          <a:lstStyle/>
          <a:p>
            <a:fld id="{966807DF-ADBC-4164-AED4-67BBEB9F472B}" type="datetimeFigureOut">
              <a:rPr lang="en-US" smtClean="0"/>
              <a:t>3/8/2023</a:t>
            </a:fld>
            <a:endParaRPr lang="en-US"/>
          </a:p>
        </p:txBody>
      </p:sp>
      <p:sp>
        <p:nvSpPr>
          <p:cNvPr id="5" name="Footer Placeholder 4">
            <a:extLst>
              <a:ext uri="{FF2B5EF4-FFF2-40B4-BE49-F238E27FC236}">
                <a16:creationId xmlns:a16="http://schemas.microsoft.com/office/drawing/2014/main" id="{6DCFFB2D-471C-225E-F200-45EDCB2959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1A20F-F2C7-DF34-4775-0195E8E37E35}"/>
              </a:ext>
            </a:extLst>
          </p:cNvPr>
          <p:cNvSpPr>
            <a:spLocks noGrp="1"/>
          </p:cNvSpPr>
          <p:nvPr>
            <p:ph type="sldNum" sz="quarter" idx="12"/>
          </p:nvPr>
        </p:nvSpPr>
        <p:spPr/>
        <p:txBody>
          <a:bodyPr/>
          <a:lstStyle/>
          <a:p>
            <a:fld id="{2F7CCC23-B22D-43A2-A466-22CAF9CC8AE1}" type="slidenum">
              <a:rPr lang="en-US" smtClean="0"/>
              <a:t>‹#›</a:t>
            </a:fld>
            <a:endParaRPr lang="en-US"/>
          </a:p>
        </p:txBody>
      </p:sp>
    </p:spTree>
    <p:extLst>
      <p:ext uri="{BB962C8B-B14F-4D97-AF65-F5344CB8AC3E}">
        <p14:creationId xmlns:p14="http://schemas.microsoft.com/office/powerpoint/2010/main" val="690148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28AEFB-32AE-7FC2-3781-D495145D94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3C5322-3E99-F4FB-D697-698E58DC13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295081-3AB3-51E4-DECB-B0437D74488C}"/>
              </a:ext>
            </a:extLst>
          </p:cNvPr>
          <p:cNvSpPr>
            <a:spLocks noGrp="1"/>
          </p:cNvSpPr>
          <p:nvPr>
            <p:ph type="dt" sz="half" idx="10"/>
          </p:nvPr>
        </p:nvSpPr>
        <p:spPr/>
        <p:txBody>
          <a:bodyPr/>
          <a:lstStyle/>
          <a:p>
            <a:fld id="{966807DF-ADBC-4164-AED4-67BBEB9F472B}" type="datetimeFigureOut">
              <a:rPr lang="en-US" smtClean="0"/>
              <a:t>3/8/2023</a:t>
            </a:fld>
            <a:endParaRPr lang="en-US"/>
          </a:p>
        </p:txBody>
      </p:sp>
      <p:sp>
        <p:nvSpPr>
          <p:cNvPr id="5" name="Footer Placeholder 4">
            <a:extLst>
              <a:ext uri="{FF2B5EF4-FFF2-40B4-BE49-F238E27FC236}">
                <a16:creationId xmlns:a16="http://schemas.microsoft.com/office/drawing/2014/main" id="{4361E251-046B-0518-4C79-AF81577783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4476B7-5B52-978A-F520-0D44E1C94756}"/>
              </a:ext>
            </a:extLst>
          </p:cNvPr>
          <p:cNvSpPr>
            <a:spLocks noGrp="1"/>
          </p:cNvSpPr>
          <p:nvPr>
            <p:ph type="sldNum" sz="quarter" idx="12"/>
          </p:nvPr>
        </p:nvSpPr>
        <p:spPr/>
        <p:txBody>
          <a:bodyPr/>
          <a:lstStyle/>
          <a:p>
            <a:fld id="{2F7CCC23-B22D-43A2-A466-22CAF9CC8AE1}" type="slidenum">
              <a:rPr lang="en-US" smtClean="0"/>
              <a:t>‹#›</a:t>
            </a:fld>
            <a:endParaRPr lang="en-US"/>
          </a:p>
        </p:txBody>
      </p:sp>
    </p:spTree>
    <p:extLst>
      <p:ext uri="{BB962C8B-B14F-4D97-AF65-F5344CB8AC3E}">
        <p14:creationId xmlns:p14="http://schemas.microsoft.com/office/powerpoint/2010/main" val="3457342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ED7E5-B6E4-6F9D-621F-BDFF2E041B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265FD9-4858-CE70-EBC7-E541CFFDA2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0437FC-FB8A-7F35-611A-D7FDE3C241F6}"/>
              </a:ext>
            </a:extLst>
          </p:cNvPr>
          <p:cNvSpPr>
            <a:spLocks noGrp="1"/>
          </p:cNvSpPr>
          <p:nvPr>
            <p:ph type="dt" sz="half" idx="10"/>
          </p:nvPr>
        </p:nvSpPr>
        <p:spPr/>
        <p:txBody>
          <a:bodyPr/>
          <a:lstStyle/>
          <a:p>
            <a:fld id="{966807DF-ADBC-4164-AED4-67BBEB9F472B}" type="datetimeFigureOut">
              <a:rPr lang="en-US" smtClean="0"/>
              <a:t>3/8/2023</a:t>
            </a:fld>
            <a:endParaRPr lang="en-US"/>
          </a:p>
        </p:txBody>
      </p:sp>
      <p:sp>
        <p:nvSpPr>
          <p:cNvPr id="5" name="Footer Placeholder 4">
            <a:extLst>
              <a:ext uri="{FF2B5EF4-FFF2-40B4-BE49-F238E27FC236}">
                <a16:creationId xmlns:a16="http://schemas.microsoft.com/office/drawing/2014/main" id="{A9852ED6-C313-D8D1-682A-533AC41CD0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CE82E-2079-5F83-378B-BBC6556FAE2F}"/>
              </a:ext>
            </a:extLst>
          </p:cNvPr>
          <p:cNvSpPr>
            <a:spLocks noGrp="1"/>
          </p:cNvSpPr>
          <p:nvPr>
            <p:ph type="sldNum" sz="quarter" idx="12"/>
          </p:nvPr>
        </p:nvSpPr>
        <p:spPr/>
        <p:txBody>
          <a:bodyPr/>
          <a:lstStyle/>
          <a:p>
            <a:fld id="{2F7CCC23-B22D-43A2-A466-22CAF9CC8AE1}" type="slidenum">
              <a:rPr lang="en-US" smtClean="0"/>
              <a:t>‹#›</a:t>
            </a:fld>
            <a:endParaRPr lang="en-US"/>
          </a:p>
        </p:txBody>
      </p:sp>
    </p:spTree>
    <p:extLst>
      <p:ext uri="{BB962C8B-B14F-4D97-AF65-F5344CB8AC3E}">
        <p14:creationId xmlns:p14="http://schemas.microsoft.com/office/powerpoint/2010/main" val="1773872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FA9D9-A33F-7B99-843C-61C08D48AD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7A0651-13CC-F9C3-BC1A-66A2B1F1A6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4A3ABC-C4DE-B226-3B02-ED65C22CB645}"/>
              </a:ext>
            </a:extLst>
          </p:cNvPr>
          <p:cNvSpPr>
            <a:spLocks noGrp="1"/>
          </p:cNvSpPr>
          <p:nvPr>
            <p:ph type="dt" sz="half" idx="10"/>
          </p:nvPr>
        </p:nvSpPr>
        <p:spPr/>
        <p:txBody>
          <a:bodyPr/>
          <a:lstStyle/>
          <a:p>
            <a:fld id="{966807DF-ADBC-4164-AED4-67BBEB9F472B}" type="datetimeFigureOut">
              <a:rPr lang="en-US" smtClean="0"/>
              <a:t>3/8/2023</a:t>
            </a:fld>
            <a:endParaRPr lang="en-US"/>
          </a:p>
        </p:txBody>
      </p:sp>
      <p:sp>
        <p:nvSpPr>
          <p:cNvPr id="5" name="Footer Placeholder 4">
            <a:extLst>
              <a:ext uri="{FF2B5EF4-FFF2-40B4-BE49-F238E27FC236}">
                <a16:creationId xmlns:a16="http://schemas.microsoft.com/office/drawing/2014/main" id="{3A18FA3B-1FAE-23FD-68CE-40477C2C4B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B2497-47D7-AAE3-96C8-69D7AD714A80}"/>
              </a:ext>
            </a:extLst>
          </p:cNvPr>
          <p:cNvSpPr>
            <a:spLocks noGrp="1"/>
          </p:cNvSpPr>
          <p:nvPr>
            <p:ph type="sldNum" sz="quarter" idx="12"/>
          </p:nvPr>
        </p:nvSpPr>
        <p:spPr/>
        <p:txBody>
          <a:bodyPr/>
          <a:lstStyle/>
          <a:p>
            <a:fld id="{2F7CCC23-B22D-43A2-A466-22CAF9CC8AE1}" type="slidenum">
              <a:rPr lang="en-US" smtClean="0"/>
              <a:t>‹#›</a:t>
            </a:fld>
            <a:endParaRPr lang="en-US"/>
          </a:p>
        </p:txBody>
      </p:sp>
    </p:spTree>
    <p:extLst>
      <p:ext uri="{BB962C8B-B14F-4D97-AF65-F5344CB8AC3E}">
        <p14:creationId xmlns:p14="http://schemas.microsoft.com/office/powerpoint/2010/main" val="638660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F11F-92A5-D693-6499-8225C0BE45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F3BBA7-745A-FA8F-4D8F-EEF70851AF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23857B-96BB-D7A0-7F42-5BB037720A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EC0C4E-4AFD-DDA2-5A9C-21E326E8E3DC}"/>
              </a:ext>
            </a:extLst>
          </p:cNvPr>
          <p:cNvSpPr>
            <a:spLocks noGrp="1"/>
          </p:cNvSpPr>
          <p:nvPr>
            <p:ph type="dt" sz="half" idx="10"/>
          </p:nvPr>
        </p:nvSpPr>
        <p:spPr/>
        <p:txBody>
          <a:bodyPr/>
          <a:lstStyle/>
          <a:p>
            <a:fld id="{966807DF-ADBC-4164-AED4-67BBEB9F472B}" type="datetimeFigureOut">
              <a:rPr lang="en-US" smtClean="0"/>
              <a:t>3/8/2023</a:t>
            </a:fld>
            <a:endParaRPr lang="en-US"/>
          </a:p>
        </p:txBody>
      </p:sp>
      <p:sp>
        <p:nvSpPr>
          <p:cNvPr id="6" name="Footer Placeholder 5">
            <a:extLst>
              <a:ext uri="{FF2B5EF4-FFF2-40B4-BE49-F238E27FC236}">
                <a16:creationId xmlns:a16="http://schemas.microsoft.com/office/drawing/2014/main" id="{2B40658B-1FC7-71D4-1125-29E543329E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85653-E62B-ABA0-7F87-58B8CF51C581}"/>
              </a:ext>
            </a:extLst>
          </p:cNvPr>
          <p:cNvSpPr>
            <a:spLocks noGrp="1"/>
          </p:cNvSpPr>
          <p:nvPr>
            <p:ph type="sldNum" sz="quarter" idx="12"/>
          </p:nvPr>
        </p:nvSpPr>
        <p:spPr/>
        <p:txBody>
          <a:bodyPr/>
          <a:lstStyle/>
          <a:p>
            <a:fld id="{2F7CCC23-B22D-43A2-A466-22CAF9CC8AE1}" type="slidenum">
              <a:rPr lang="en-US" smtClean="0"/>
              <a:t>‹#›</a:t>
            </a:fld>
            <a:endParaRPr lang="en-US"/>
          </a:p>
        </p:txBody>
      </p:sp>
    </p:spTree>
    <p:extLst>
      <p:ext uri="{BB962C8B-B14F-4D97-AF65-F5344CB8AC3E}">
        <p14:creationId xmlns:p14="http://schemas.microsoft.com/office/powerpoint/2010/main" val="34094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1404C-E2A3-A7E3-EFC4-F8227A4181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47B249-3463-D07D-776D-D643930D1F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1E10F6-0254-F5AE-B032-3986DCE91B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AF13B5-A9E5-A364-4353-527BC56C0C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18A97B-C4FC-FF62-A84C-3A12047B8A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ACDAD1-B073-A7F5-A40A-A3DD1B4AA957}"/>
              </a:ext>
            </a:extLst>
          </p:cNvPr>
          <p:cNvSpPr>
            <a:spLocks noGrp="1"/>
          </p:cNvSpPr>
          <p:nvPr>
            <p:ph type="dt" sz="half" idx="10"/>
          </p:nvPr>
        </p:nvSpPr>
        <p:spPr/>
        <p:txBody>
          <a:bodyPr/>
          <a:lstStyle/>
          <a:p>
            <a:fld id="{966807DF-ADBC-4164-AED4-67BBEB9F472B}" type="datetimeFigureOut">
              <a:rPr lang="en-US" smtClean="0"/>
              <a:t>3/8/2023</a:t>
            </a:fld>
            <a:endParaRPr lang="en-US"/>
          </a:p>
        </p:txBody>
      </p:sp>
      <p:sp>
        <p:nvSpPr>
          <p:cNvPr id="8" name="Footer Placeholder 7">
            <a:extLst>
              <a:ext uri="{FF2B5EF4-FFF2-40B4-BE49-F238E27FC236}">
                <a16:creationId xmlns:a16="http://schemas.microsoft.com/office/drawing/2014/main" id="{8EDEC0FB-397B-4CD3-25B7-AE74C0B200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7110F1-8093-4AC3-E632-2212AC4FAA7A}"/>
              </a:ext>
            </a:extLst>
          </p:cNvPr>
          <p:cNvSpPr>
            <a:spLocks noGrp="1"/>
          </p:cNvSpPr>
          <p:nvPr>
            <p:ph type="sldNum" sz="quarter" idx="12"/>
          </p:nvPr>
        </p:nvSpPr>
        <p:spPr/>
        <p:txBody>
          <a:bodyPr/>
          <a:lstStyle/>
          <a:p>
            <a:fld id="{2F7CCC23-B22D-43A2-A466-22CAF9CC8AE1}" type="slidenum">
              <a:rPr lang="en-US" smtClean="0"/>
              <a:t>‹#›</a:t>
            </a:fld>
            <a:endParaRPr lang="en-US"/>
          </a:p>
        </p:txBody>
      </p:sp>
    </p:spTree>
    <p:extLst>
      <p:ext uri="{BB962C8B-B14F-4D97-AF65-F5344CB8AC3E}">
        <p14:creationId xmlns:p14="http://schemas.microsoft.com/office/powerpoint/2010/main" val="2426725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C7207-436F-E2AA-3718-DDCC2B9DEE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37CB61-6A1D-1893-ADAE-A61BC1FAFA80}"/>
              </a:ext>
            </a:extLst>
          </p:cNvPr>
          <p:cNvSpPr>
            <a:spLocks noGrp="1"/>
          </p:cNvSpPr>
          <p:nvPr>
            <p:ph type="dt" sz="half" idx="10"/>
          </p:nvPr>
        </p:nvSpPr>
        <p:spPr/>
        <p:txBody>
          <a:bodyPr/>
          <a:lstStyle/>
          <a:p>
            <a:fld id="{966807DF-ADBC-4164-AED4-67BBEB9F472B}" type="datetimeFigureOut">
              <a:rPr lang="en-US" smtClean="0"/>
              <a:t>3/8/2023</a:t>
            </a:fld>
            <a:endParaRPr lang="en-US"/>
          </a:p>
        </p:txBody>
      </p:sp>
      <p:sp>
        <p:nvSpPr>
          <p:cNvPr id="4" name="Footer Placeholder 3">
            <a:extLst>
              <a:ext uri="{FF2B5EF4-FFF2-40B4-BE49-F238E27FC236}">
                <a16:creationId xmlns:a16="http://schemas.microsoft.com/office/drawing/2014/main" id="{D74097D5-58C1-DF95-446A-14A0B061CF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308273-2E7E-1C41-3938-B987D495A414}"/>
              </a:ext>
            </a:extLst>
          </p:cNvPr>
          <p:cNvSpPr>
            <a:spLocks noGrp="1"/>
          </p:cNvSpPr>
          <p:nvPr>
            <p:ph type="sldNum" sz="quarter" idx="12"/>
          </p:nvPr>
        </p:nvSpPr>
        <p:spPr/>
        <p:txBody>
          <a:bodyPr/>
          <a:lstStyle/>
          <a:p>
            <a:fld id="{2F7CCC23-B22D-43A2-A466-22CAF9CC8AE1}" type="slidenum">
              <a:rPr lang="en-US" smtClean="0"/>
              <a:t>‹#›</a:t>
            </a:fld>
            <a:endParaRPr lang="en-US"/>
          </a:p>
        </p:txBody>
      </p:sp>
    </p:spTree>
    <p:extLst>
      <p:ext uri="{BB962C8B-B14F-4D97-AF65-F5344CB8AC3E}">
        <p14:creationId xmlns:p14="http://schemas.microsoft.com/office/powerpoint/2010/main" val="3370820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764E5A-FDE6-55DF-21F3-5AAD0E1B4250}"/>
              </a:ext>
            </a:extLst>
          </p:cNvPr>
          <p:cNvSpPr>
            <a:spLocks noGrp="1"/>
          </p:cNvSpPr>
          <p:nvPr>
            <p:ph type="dt" sz="half" idx="10"/>
          </p:nvPr>
        </p:nvSpPr>
        <p:spPr/>
        <p:txBody>
          <a:bodyPr/>
          <a:lstStyle/>
          <a:p>
            <a:fld id="{966807DF-ADBC-4164-AED4-67BBEB9F472B}" type="datetimeFigureOut">
              <a:rPr lang="en-US" smtClean="0"/>
              <a:t>3/8/2023</a:t>
            </a:fld>
            <a:endParaRPr lang="en-US"/>
          </a:p>
        </p:txBody>
      </p:sp>
      <p:sp>
        <p:nvSpPr>
          <p:cNvPr id="3" name="Footer Placeholder 2">
            <a:extLst>
              <a:ext uri="{FF2B5EF4-FFF2-40B4-BE49-F238E27FC236}">
                <a16:creationId xmlns:a16="http://schemas.microsoft.com/office/drawing/2014/main" id="{0D721F11-C413-CE00-F358-E0702A3F64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3B5BEB-786C-C55D-84DB-E3BF2671F0C1}"/>
              </a:ext>
            </a:extLst>
          </p:cNvPr>
          <p:cNvSpPr>
            <a:spLocks noGrp="1"/>
          </p:cNvSpPr>
          <p:nvPr>
            <p:ph type="sldNum" sz="quarter" idx="12"/>
          </p:nvPr>
        </p:nvSpPr>
        <p:spPr/>
        <p:txBody>
          <a:bodyPr/>
          <a:lstStyle/>
          <a:p>
            <a:fld id="{2F7CCC23-B22D-43A2-A466-22CAF9CC8AE1}" type="slidenum">
              <a:rPr lang="en-US" smtClean="0"/>
              <a:t>‹#›</a:t>
            </a:fld>
            <a:endParaRPr lang="en-US"/>
          </a:p>
        </p:txBody>
      </p:sp>
    </p:spTree>
    <p:extLst>
      <p:ext uri="{BB962C8B-B14F-4D97-AF65-F5344CB8AC3E}">
        <p14:creationId xmlns:p14="http://schemas.microsoft.com/office/powerpoint/2010/main" val="3703116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D7FAC-D011-0630-D853-2DE98BD2D8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96396B-20A6-23D7-A218-CEA4076C23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9C6EEA-B340-F62A-3052-F56189BAC1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9B3A82-3D2F-1D1F-7EAF-7D812E76CC55}"/>
              </a:ext>
            </a:extLst>
          </p:cNvPr>
          <p:cNvSpPr>
            <a:spLocks noGrp="1"/>
          </p:cNvSpPr>
          <p:nvPr>
            <p:ph type="dt" sz="half" idx="10"/>
          </p:nvPr>
        </p:nvSpPr>
        <p:spPr/>
        <p:txBody>
          <a:bodyPr/>
          <a:lstStyle/>
          <a:p>
            <a:fld id="{966807DF-ADBC-4164-AED4-67BBEB9F472B}" type="datetimeFigureOut">
              <a:rPr lang="en-US" smtClean="0"/>
              <a:t>3/8/2023</a:t>
            </a:fld>
            <a:endParaRPr lang="en-US"/>
          </a:p>
        </p:txBody>
      </p:sp>
      <p:sp>
        <p:nvSpPr>
          <p:cNvPr id="6" name="Footer Placeholder 5">
            <a:extLst>
              <a:ext uri="{FF2B5EF4-FFF2-40B4-BE49-F238E27FC236}">
                <a16:creationId xmlns:a16="http://schemas.microsoft.com/office/drawing/2014/main" id="{AA2236B5-B0B1-5745-056F-E4CE605EF3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3239CE-8C93-D788-7B9D-B6867677E277}"/>
              </a:ext>
            </a:extLst>
          </p:cNvPr>
          <p:cNvSpPr>
            <a:spLocks noGrp="1"/>
          </p:cNvSpPr>
          <p:nvPr>
            <p:ph type="sldNum" sz="quarter" idx="12"/>
          </p:nvPr>
        </p:nvSpPr>
        <p:spPr/>
        <p:txBody>
          <a:bodyPr/>
          <a:lstStyle/>
          <a:p>
            <a:fld id="{2F7CCC23-B22D-43A2-A466-22CAF9CC8AE1}" type="slidenum">
              <a:rPr lang="en-US" smtClean="0"/>
              <a:t>‹#›</a:t>
            </a:fld>
            <a:endParaRPr lang="en-US"/>
          </a:p>
        </p:txBody>
      </p:sp>
    </p:spTree>
    <p:extLst>
      <p:ext uri="{BB962C8B-B14F-4D97-AF65-F5344CB8AC3E}">
        <p14:creationId xmlns:p14="http://schemas.microsoft.com/office/powerpoint/2010/main" val="899935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3A46-B34D-E53E-587D-660DB874A0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38B8C0-6F51-8C9C-2A16-F0D991A186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80EC8C-BB3D-6971-426C-291E9020A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5C27BD-4B40-BA30-699F-F440151636E2}"/>
              </a:ext>
            </a:extLst>
          </p:cNvPr>
          <p:cNvSpPr>
            <a:spLocks noGrp="1"/>
          </p:cNvSpPr>
          <p:nvPr>
            <p:ph type="dt" sz="half" idx="10"/>
          </p:nvPr>
        </p:nvSpPr>
        <p:spPr/>
        <p:txBody>
          <a:bodyPr/>
          <a:lstStyle/>
          <a:p>
            <a:fld id="{966807DF-ADBC-4164-AED4-67BBEB9F472B}" type="datetimeFigureOut">
              <a:rPr lang="en-US" smtClean="0"/>
              <a:t>3/8/2023</a:t>
            </a:fld>
            <a:endParaRPr lang="en-US"/>
          </a:p>
        </p:txBody>
      </p:sp>
      <p:sp>
        <p:nvSpPr>
          <p:cNvPr id="6" name="Footer Placeholder 5">
            <a:extLst>
              <a:ext uri="{FF2B5EF4-FFF2-40B4-BE49-F238E27FC236}">
                <a16:creationId xmlns:a16="http://schemas.microsoft.com/office/drawing/2014/main" id="{AF2936A0-62B2-8473-BFAA-3D7DA07425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17DCB0-9EE6-8BD4-4445-872866A55927}"/>
              </a:ext>
            </a:extLst>
          </p:cNvPr>
          <p:cNvSpPr>
            <a:spLocks noGrp="1"/>
          </p:cNvSpPr>
          <p:nvPr>
            <p:ph type="sldNum" sz="quarter" idx="12"/>
          </p:nvPr>
        </p:nvSpPr>
        <p:spPr/>
        <p:txBody>
          <a:bodyPr/>
          <a:lstStyle/>
          <a:p>
            <a:fld id="{2F7CCC23-B22D-43A2-A466-22CAF9CC8AE1}" type="slidenum">
              <a:rPr lang="en-US" smtClean="0"/>
              <a:t>‹#›</a:t>
            </a:fld>
            <a:endParaRPr lang="en-US"/>
          </a:p>
        </p:txBody>
      </p:sp>
    </p:spTree>
    <p:extLst>
      <p:ext uri="{BB962C8B-B14F-4D97-AF65-F5344CB8AC3E}">
        <p14:creationId xmlns:p14="http://schemas.microsoft.com/office/powerpoint/2010/main" val="1071911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49204D-200F-7963-1A62-56C75D7845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37BBF3-214B-D34A-927A-44A4B897C4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571583-C8F1-F850-528A-6313DA073A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807DF-ADBC-4164-AED4-67BBEB9F472B}" type="datetimeFigureOut">
              <a:rPr lang="en-US" smtClean="0"/>
              <a:t>3/8/2023</a:t>
            </a:fld>
            <a:endParaRPr lang="en-US"/>
          </a:p>
        </p:txBody>
      </p:sp>
      <p:sp>
        <p:nvSpPr>
          <p:cNvPr id="5" name="Footer Placeholder 4">
            <a:extLst>
              <a:ext uri="{FF2B5EF4-FFF2-40B4-BE49-F238E27FC236}">
                <a16:creationId xmlns:a16="http://schemas.microsoft.com/office/drawing/2014/main" id="{60962DEC-2AC3-A3A7-A617-3A0D02B593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BA5957-9E91-A663-29FB-E1E285F80F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7CCC23-B22D-43A2-A466-22CAF9CC8AE1}" type="slidenum">
              <a:rPr lang="en-US" smtClean="0"/>
              <a:t>‹#›</a:t>
            </a:fld>
            <a:endParaRPr lang="en-US"/>
          </a:p>
        </p:txBody>
      </p:sp>
    </p:spTree>
    <p:extLst>
      <p:ext uri="{BB962C8B-B14F-4D97-AF65-F5344CB8AC3E}">
        <p14:creationId xmlns:p14="http://schemas.microsoft.com/office/powerpoint/2010/main" val="459361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erson climbing a snowy mountain&#10;&#10;Description automatically generated with low confidence">
            <a:extLst>
              <a:ext uri="{FF2B5EF4-FFF2-40B4-BE49-F238E27FC236}">
                <a16:creationId xmlns:a16="http://schemas.microsoft.com/office/drawing/2014/main" id="{CD809A0D-3889-2071-76F7-47FF87FAE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7450666"/>
          </a:xfrm>
          <a:prstGeom prst="rect">
            <a:avLst/>
          </a:prstGeom>
        </p:spPr>
      </p:pic>
      <p:sp>
        <p:nvSpPr>
          <p:cNvPr id="4" name="TextBox 3">
            <a:extLst>
              <a:ext uri="{FF2B5EF4-FFF2-40B4-BE49-F238E27FC236}">
                <a16:creationId xmlns:a16="http://schemas.microsoft.com/office/drawing/2014/main" id="{3F6C0A7B-9C64-BF3E-9765-3C027B7F5C6B}"/>
              </a:ext>
            </a:extLst>
          </p:cNvPr>
          <p:cNvSpPr txBox="1"/>
          <p:nvPr/>
        </p:nvSpPr>
        <p:spPr>
          <a:xfrm>
            <a:off x="7411453" y="295633"/>
            <a:ext cx="4572000" cy="861774"/>
          </a:xfrm>
          <a:prstGeom prst="rect">
            <a:avLst/>
          </a:prstGeom>
          <a:noFill/>
        </p:spPr>
        <p:txBody>
          <a:bodyPr wrap="square" rtlCol="0">
            <a:spAutoFit/>
          </a:bodyPr>
          <a:lstStyle/>
          <a:p>
            <a:pPr algn="ctr"/>
            <a:r>
              <a:rPr lang="en-US" sz="3200" b="1" dirty="0">
                <a:solidFill>
                  <a:schemeClr val="accent1">
                    <a:lumMod val="75000"/>
                  </a:schemeClr>
                </a:solidFill>
              </a:rPr>
              <a:t>BIG MOUNTAIN RESORT</a:t>
            </a:r>
          </a:p>
          <a:p>
            <a:pPr algn="ctr"/>
            <a:r>
              <a:rPr lang="en-US" b="1" dirty="0"/>
              <a:t>Whitefish, Montana</a:t>
            </a:r>
          </a:p>
        </p:txBody>
      </p:sp>
    </p:spTree>
    <p:extLst>
      <p:ext uri="{BB962C8B-B14F-4D97-AF65-F5344CB8AC3E}">
        <p14:creationId xmlns:p14="http://schemas.microsoft.com/office/powerpoint/2010/main" val="1737844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2A503-4EBD-1E58-3599-0389D3F08060}"/>
              </a:ext>
            </a:extLst>
          </p:cNvPr>
          <p:cNvSpPr>
            <a:spLocks noGrp="1"/>
          </p:cNvSpPr>
          <p:nvPr>
            <p:ph type="title"/>
          </p:nvPr>
        </p:nvSpPr>
        <p:spPr>
          <a:xfrm>
            <a:off x="5297762" y="329184"/>
            <a:ext cx="6251110" cy="1783080"/>
          </a:xfrm>
        </p:spPr>
        <p:txBody>
          <a:bodyPr vert="horz" lIns="91440" tIns="45720" rIns="91440" bIns="45720" rtlCol="0" anchor="b">
            <a:normAutofit/>
          </a:bodyPr>
          <a:lstStyle/>
          <a:p>
            <a:r>
              <a:rPr lang="en-US" sz="5400" b="0" i="0">
                <a:effectLst/>
              </a:rPr>
              <a:t>Problem identification</a:t>
            </a:r>
            <a:endParaRPr lang="en-US" sz="5400"/>
          </a:p>
        </p:txBody>
      </p:sp>
      <p:pic>
        <p:nvPicPr>
          <p:cNvPr id="6" name="Content Placeholder 5" descr="A picture containing outdoor, sky, snow, ski tow&#10;&#10;Description automatically generated">
            <a:extLst>
              <a:ext uri="{FF2B5EF4-FFF2-40B4-BE49-F238E27FC236}">
                <a16:creationId xmlns:a16="http://schemas.microsoft.com/office/drawing/2014/main" id="{72DE8F19-B6C4-5F22-9EDC-EE9B7D6682A1}"/>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443" r="52226"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CC2BCD-9BE1-FD07-4724-A21E68127BD7}"/>
              </a:ext>
            </a:extLst>
          </p:cNvPr>
          <p:cNvSpPr>
            <a:spLocks noGrp="1"/>
          </p:cNvSpPr>
          <p:nvPr>
            <p:ph sz="half" idx="1"/>
          </p:nvPr>
        </p:nvSpPr>
        <p:spPr>
          <a:xfrm>
            <a:off x="5297762" y="2706624"/>
            <a:ext cx="6251110" cy="3483864"/>
          </a:xfrm>
        </p:spPr>
        <p:txBody>
          <a:bodyPr vert="horz" lIns="91440" tIns="45720" rIns="91440" bIns="45720" rtlCol="0">
            <a:normAutofit/>
          </a:bodyPr>
          <a:lstStyle/>
          <a:p>
            <a:r>
              <a:rPr lang="en-US" sz="2000" dirty="0">
                <a:effectLst/>
              </a:rPr>
              <a:t>Big Mountain Resort, a ski resort located in Montana, offers spectacular views of Glacier National Park and Flathead National Forest, with access to 105 trails. Every year about 350,000 people ski or snowboard at Big Mountain. This mountain can accommodate skiers and riders of all levels and abilities. Big Mountain Resort has recently installed an additional chair lift to help increase the distribution of visitors across the mountain. This additional chair increases their operating costs by $1,540,000 this season. The resort needs guidance on pricing strategy in order to offset their operating costs by $1,540,000 this season.</a:t>
            </a:r>
          </a:p>
          <a:p>
            <a:endParaRPr lang="en-US" sz="2000" dirty="0"/>
          </a:p>
        </p:txBody>
      </p:sp>
    </p:spTree>
    <p:extLst>
      <p:ext uri="{BB962C8B-B14F-4D97-AF65-F5344CB8AC3E}">
        <p14:creationId xmlns:p14="http://schemas.microsoft.com/office/powerpoint/2010/main" val="3715868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2D68C8-5424-C431-BA58-8FC356DE03E9}"/>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b="0" i="0" dirty="0">
                <a:effectLst/>
              </a:rPr>
              <a:t>Recommendation and key findings</a:t>
            </a:r>
            <a:endParaRPr lang="en-US" sz="5400" dirty="0"/>
          </a:p>
        </p:txBody>
      </p:sp>
      <p:sp>
        <p:nvSpPr>
          <p:cNvPr id="6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D8FB48-CF49-C96D-5040-3DBEB2C9B499}"/>
              </a:ext>
            </a:extLst>
          </p:cNvPr>
          <p:cNvSpPr>
            <a:spLocks noGrp="1"/>
          </p:cNvSpPr>
          <p:nvPr>
            <p:ph sz="half" idx="1"/>
          </p:nvPr>
        </p:nvSpPr>
        <p:spPr>
          <a:xfrm>
            <a:off x="572493" y="2071316"/>
            <a:ext cx="6713552" cy="4119172"/>
          </a:xfrm>
        </p:spPr>
        <p:txBody>
          <a:bodyPr vert="horz" lIns="91440" tIns="45720" rIns="91440" bIns="45720" rtlCol="0" anchor="t">
            <a:normAutofit/>
          </a:bodyPr>
          <a:lstStyle/>
          <a:p>
            <a:pPr marL="0" marR="0">
              <a:spcBef>
                <a:spcPts val="0"/>
              </a:spcBef>
              <a:spcAft>
                <a:spcPts val="800"/>
              </a:spcAft>
            </a:pPr>
            <a:r>
              <a:rPr lang="en-US" sz="1700" dirty="0">
                <a:effectLst/>
              </a:rPr>
              <a:t>Our modeling suggests that Big Mountain Resort could charge a price of $95.87 for its tickets instead of the current price of $81.00.</a:t>
            </a:r>
          </a:p>
          <a:p>
            <a:pPr marL="0" marR="0">
              <a:spcBef>
                <a:spcPts val="0"/>
              </a:spcBef>
              <a:spcAft>
                <a:spcPts val="800"/>
              </a:spcAft>
            </a:pPr>
            <a:r>
              <a:rPr lang="en-US" sz="1700" dirty="0">
                <a:effectLst/>
              </a:rPr>
              <a:t>In order to achieve an offset of their recent additional operating cost of $1,540,000 (due to the new chair lift) without reducing ticket prices or by increasing them, we recommend reducing operating costs by closing some of the runs at Big Mountain Resort. Our modeling suggests that closing one run would have no impact on ticket prices or revenue, and therefore, could be a good option. However, we do not have visibility into the operating cost per run. Based on our model, closing two runs would reduce support for ticket prices and revenue, but would still allow for a reduction in operating costs. Closing three runs may result in no further loss in ticket prices, which could translate into a reduction in operating costs. I would recommend a gradual reduction in the number of runs to minimize any potential negative impact on ticket prices and revenue.</a:t>
            </a:r>
          </a:p>
          <a:p>
            <a:endParaRPr lang="en-US" sz="1700" dirty="0"/>
          </a:p>
        </p:txBody>
      </p:sp>
      <p:pic>
        <p:nvPicPr>
          <p:cNvPr id="13" name="Picture 4" descr="Cable cars">
            <a:extLst>
              <a:ext uri="{FF2B5EF4-FFF2-40B4-BE49-F238E27FC236}">
                <a16:creationId xmlns:a16="http://schemas.microsoft.com/office/drawing/2014/main" id="{475DA14B-6738-FEF4-54B7-1CF92664CE46}"/>
              </a:ext>
            </a:extLst>
          </p:cNvPr>
          <p:cNvPicPr>
            <a:picLocks noChangeAspect="1"/>
          </p:cNvPicPr>
          <p:nvPr/>
        </p:nvPicPr>
        <p:blipFill rotWithShape="1">
          <a:blip r:embed="rId2"/>
          <a:srcRect l="31977" r="3807" b="2"/>
          <a:stretch/>
        </p:blipFill>
        <p:spPr>
          <a:xfrm>
            <a:off x="7675658" y="2093976"/>
            <a:ext cx="3941064" cy="4096512"/>
          </a:xfrm>
          <a:prstGeom prst="rect">
            <a:avLst/>
          </a:prstGeom>
        </p:spPr>
      </p:pic>
    </p:spTree>
    <p:extLst>
      <p:ext uri="{BB962C8B-B14F-4D97-AF65-F5344CB8AC3E}">
        <p14:creationId xmlns:p14="http://schemas.microsoft.com/office/powerpoint/2010/main" val="2180051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1C192-C706-120B-9624-53D9F5D44315}"/>
              </a:ext>
            </a:extLst>
          </p:cNvPr>
          <p:cNvSpPr>
            <a:spLocks noGrp="1"/>
          </p:cNvSpPr>
          <p:nvPr>
            <p:ph type="title"/>
          </p:nvPr>
        </p:nvSpPr>
        <p:spPr>
          <a:xfrm>
            <a:off x="838199" y="291088"/>
            <a:ext cx="10515599" cy="1715511"/>
          </a:xfrm>
        </p:spPr>
        <p:txBody>
          <a:bodyPr vert="horz" lIns="91440" tIns="45720" rIns="91440" bIns="45720" rtlCol="0" anchor="b">
            <a:normAutofit fontScale="90000"/>
          </a:bodyPr>
          <a:lstStyle/>
          <a:p>
            <a:pPr marL="0" marR="0">
              <a:spcAft>
                <a:spcPts val="800"/>
              </a:spcAft>
            </a:pPr>
            <a:r>
              <a:rPr lang="en-US" sz="1800" b="1" kern="1200" dirty="0">
                <a:solidFill>
                  <a:schemeClr val="tx1"/>
                </a:solidFill>
                <a:effectLst/>
                <a:latin typeface="+mn-lt"/>
                <a:ea typeface="+mj-ea"/>
                <a:cs typeface="+mj-cs"/>
              </a:rPr>
              <a:t>Other options that can also be considered are: </a:t>
            </a:r>
            <a:br>
              <a:rPr lang="en-US" sz="1800" kern="1200" dirty="0">
                <a:solidFill>
                  <a:schemeClr val="tx1"/>
                </a:solidFill>
                <a:effectLst/>
                <a:latin typeface="+mn-lt"/>
                <a:ea typeface="+mj-ea"/>
                <a:cs typeface="+mj-cs"/>
              </a:rPr>
            </a:br>
            <a:r>
              <a:rPr lang="en-US" sz="1800" kern="1200" dirty="0">
                <a:solidFill>
                  <a:schemeClr val="tx1"/>
                </a:solidFill>
                <a:effectLst/>
                <a:latin typeface="+mn-lt"/>
                <a:ea typeface="+mj-ea"/>
                <a:cs typeface="+mj-cs"/>
              </a:rPr>
              <a:t>Increase the vertical drop by adding a run to a point 150 feet lower down but requiring the installation of an additional chair lift to bring skiers back up, without additional snow making coverage. </a:t>
            </a:r>
            <a:br>
              <a:rPr lang="en-US" sz="1800" kern="1200" dirty="0">
                <a:solidFill>
                  <a:schemeClr val="tx1"/>
                </a:solidFill>
                <a:effectLst/>
                <a:latin typeface="+mn-lt"/>
                <a:ea typeface="+mj-ea"/>
                <a:cs typeface="+mj-cs"/>
              </a:rPr>
            </a:br>
            <a:r>
              <a:rPr lang="en-US" sz="1800" kern="1200" dirty="0">
                <a:solidFill>
                  <a:schemeClr val="tx1"/>
                </a:solidFill>
                <a:effectLst/>
                <a:latin typeface="+mn-lt"/>
                <a:ea typeface="+mj-ea"/>
                <a:cs typeface="+mj-cs"/>
              </a:rPr>
              <a:t>Same as number 1, but adding 2 acres of snow making cover.</a:t>
            </a:r>
            <a:br>
              <a:rPr lang="en-US" sz="1800" kern="1200" dirty="0">
                <a:solidFill>
                  <a:schemeClr val="tx1"/>
                </a:solidFill>
                <a:effectLst/>
                <a:latin typeface="+mn-lt"/>
                <a:ea typeface="+mj-ea"/>
                <a:cs typeface="+mj-cs"/>
              </a:rPr>
            </a:br>
            <a:r>
              <a:rPr lang="en-US" sz="1800" kern="1200" dirty="0">
                <a:solidFill>
                  <a:schemeClr val="tx1"/>
                </a:solidFill>
                <a:effectLst/>
                <a:latin typeface="+mn-lt"/>
                <a:ea typeface="+mj-ea"/>
                <a:cs typeface="+mj-cs"/>
              </a:rPr>
              <a:t>Increase the longest run by 0.2 mile to boast 3.5 miles length, requiring an additional snow making coverage of 4 acres.</a:t>
            </a:r>
            <a:br>
              <a:rPr lang="en-US" sz="1400" kern="1200" dirty="0">
                <a:solidFill>
                  <a:schemeClr val="tx1"/>
                </a:solidFill>
                <a:effectLst/>
                <a:latin typeface="+mj-lt"/>
                <a:ea typeface="+mj-ea"/>
                <a:cs typeface="+mj-cs"/>
              </a:rPr>
            </a:br>
            <a:endParaRPr lang="en-US" sz="1400" kern="1200" dirty="0">
              <a:solidFill>
                <a:schemeClr val="tx1"/>
              </a:solidFill>
              <a:latin typeface="+mj-lt"/>
              <a:ea typeface="+mj-ea"/>
              <a:cs typeface="+mj-cs"/>
            </a:endParaRPr>
          </a:p>
        </p:txBody>
      </p:sp>
      <p:pic>
        <p:nvPicPr>
          <p:cNvPr id="8" name="Content Placeholder 7" descr="Chart, line chart&#10;&#10;Description automatically generated">
            <a:extLst>
              <a:ext uri="{FF2B5EF4-FFF2-40B4-BE49-F238E27FC236}">
                <a16:creationId xmlns:a16="http://schemas.microsoft.com/office/drawing/2014/main" id="{B99C8C01-5DC2-D156-68A8-F21AE7F5E30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87626" y="2126165"/>
            <a:ext cx="9016743" cy="4440746"/>
          </a:xfrm>
          <a:prstGeom prst="rect">
            <a:avLst/>
          </a:prstGeom>
        </p:spPr>
      </p:pic>
    </p:spTree>
    <p:extLst>
      <p:ext uri="{BB962C8B-B14F-4D97-AF65-F5344CB8AC3E}">
        <p14:creationId xmlns:p14="http://schemas.microsoft.com/office/powerpoint/2010/main" val="3697506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BF320-D60A-DB09-B92C-C0E85E6E78B4}"/>
              </a:ext>
            </a:extLst>
          </p:cNvPr>
          <p:cNvSpPr>
            <a:spLocks noGrp="1"/>
          </p:cNvSpPr>
          <p:nvPr>
            <p:ph type="title"/>
          </p:nvPr>
        </p:nvSpPr>
        <p:spPr>
          <a:xfrm>
            <a:off x="630936" y="640080"/>
            <a:ext cx="4818888" cy="1481328"/>
          </a:xfrm>
        </p:spPr>
        <p:txBody>
          <a:bodyPr anchor="b">
            <a:normAutofit/>
          </a:bodyPr>
          <a:lstStyle/>
          <a:p>
            <a:r>
              <a:rPr lang="en-US" sz="4600" b="0" i="0">
                <a:effectLst/>
                <a:latin typeface="Roboto" panose="02000000000000000000" pitchFamily="2" charset="0"/>
              </a:rPr>
              <a:t>Modeling results and analysis</a:t>
            </a:r>
            <a:endParaRPr lang="en-US" sz="4600"/>
          </a:p>
        </p:txBody>
      </p:sp>
      <p:sp>
        <p:nvSpPr>
          <p:cNvPr id="2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77A1DA-D001-4F91-DD42-017F5492330F}"/>
              </a:ext>
            </a:extLst>
          </p:cNvPr>
          <p:cNvSpPr>
            <a:spLocks noGrp="1"/>
          </p:cNvSpPr>
          <p:nvPr>
            <p:ph idx="1"/>
          </p:nvPr>
        </p:nvSpPr>
        <p:spPr>
          <a:xfrm>
            <a:off x="630936" y="2660904"/>
            <a:ext cx="4818888" cy="3547872"/>
          </a:xfrm>
        </p:spPr>
        <p:txBody>
          <a:bodyPr anchor="t">
            <a:normAutofit/>
          </a:bodyPr>
          <a:lstStyle/>
          <a:p>
            <a:pPr marL="0" indent="0">
              <a:buNone/>
            </a:pPr>
            <a:r>
              <a:rPr lang="en-US" sz="2200" b="0" i="0" dirty="0">
                <a:effectLst/>
                <a:latin typeface="-apple-system"/>
              </a:rPr>
              <a:t>This chart shows where Big Mountain sits overall amongst all resorts for price and for just other resorts in Montana.</a:t>
            </a:r>
          </a:p>
          <a:p>
            <a:pPr marL="0" indent="0">
              <a:buNone/>
            </a:pPr>
            <a:endParaRPr lang="en-US" sz="2200" dirty="0"/>
          </a:p>
        </p:txBody>
      </p:sp>
      <p:pic>
        <p:nvPicPr>
          <p:cNvPr id="5" name="Picture 4" descr="Chart, histogram&#10;&#10;Description automatically generated">
            <a:extLst>
              <a:ext uri="{FF2B5EF4-FFF2-40B4-BE49-F238E27FC236}">
                <a16:creationId xmlns:a16="http://schemas.microsoft.com/office/drawing/2014/main" id="{2EA7FD98-1B6F-E602-9620-B12D4F5B9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969" y="1906642"/>
            <a:ext cx="7279886" cy="3567144"/>
          </a:xfrm>
          <a:prstGeom prst="rect">
            <a:avLst/>
          </a:prstGeom>
        </p:spPr>
      </p:pic>
    </p:spTree>
    <p:extLst>
      <p:ext uri="{BB962C8B-B14F-4D97-AF65-F5344CB8AC3E}">
        <p14:creationId xmlns:p14="http://schemas.microsoft.com/office/powerpoint/2010/main" val="2703870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618C6-EE6B-84A0-F857-F95196E06CD2}"/>
              </a:ext>
            </a:extLst>
          </p:cNvPr>
          <p:cNvSpPr>
            <a:spLocks noGrp="1"/>
          </p:cNvSpPr>
          <p:nvPr>
            <p:ph type="title"/>
          </p:nvPr>
        </p:nvSpPr>
        <p:spPr>
          <a:xfrm>
            <a:off x="838200" y="365125"/>
            <a:ext cx="5181600" cy="2318808"/>
          </a:xfrm>
        </p:spPr>
        <p:txBody>
          <a:bodyPr>
            <a:normAutofit/>
          </a:bodyPr>
          <a:lstStyle/>
          <a:p>
            <a:r>
              <a:rPr lang="en-US" sz="2400" b="0" i="0" dirty="0">
                <a:effectLst/>
                <a:latin typeface="-apple-system"/>
              </a:rPr>
              <a:t>Big Mountain is doing well for vertical drop, but there are still quite a few resorts with a greater drop.</a:t>
            </a:r>
            <a:endParaRPr lang="en-US" sz="2400" dirty="0"/>
          </a:p>
        </p:txBody>
      </p:sp>
      <p:sp>
        <p:nvSpPr>
          <p:cNvPr id="3" name="Content Placeholder 2">
            <a:extLst>
              <a:ext uri="{FF2B5EF4-FFF2-40B4-BE49-F238E27FC236}">
                <a16:creationId xmlns:a16="http://schemas.microsoft.com/office/drawing/2014/main" id="{DA4A43B6-544D-D29F-5E37-9BB7D9942A80}"/>
              </a:ext>
            </a:extLst>
          </p:cNvPr>
          <p:cNvSpPr>
            <a:spLocks noGrp="1"/>
          </p:cNvSpPr>
          <p:nvPr>
            <p:ph sz="half" idx="1"/>
          </p:nvPr>
        </p:nvSpPr>
        <p:spPr>
          <a:xfrm>
            <a:off x="788408" y="3956862"/>
            <a:ext cx="5181600" cy="1825172"/>
          </a:xfrm>
        </p:spPr>
        <p:txBody>
          <a:bodyPr>
            <a:normAutofit/>
          </a:bodyPr>
          <a:lstStyle/>
          <a:p>
            <a:pPr marL="0" indent="0">
              <a:buNone/>
            </a:pPr>
            <a:r>
              <a:rPr lang="en-US" sz="2400" b="0" i="0" dirty="0">
                <a:effectLst/>
              </a:rPr>
              <a:t>Big Mountain is very high up the league table of snow making area.</a:t>
            </a:r>
            <a:endParaRPr lang="en-US" sz="2400" dirty="0"/>
          </a:p>
        </p:txBody>
      </p:sp>
      <p:pic>
        <p:nvPicPr>
          <p:cNvPr id="6" name="Content Placeholder 5" descr="Chart, histogram&#10;&#10;Description automatically generated">
            <a:extLst>
              <a:ext uri="{FF2B5EF4-FFF2-40B4-BE49-F238E27FC236}">
                <a16:creationId xmlns:a16="http://schemas.microsoft.com/office/drawing/2014/main" id="{637955B2-3386-16BB-8BB8-99148C3A68E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9800" y="365125"/>
            <a:ext cx="6107692" cy="3250142"/>
          </a:xfrm>
        </p:spPr>
      </p:pic>
      <p:pic>
        <p:nvPicPr>
          <p:cNvPr id="8" name="Picture 7" descr="Chart, histogram&#10;&#10;Description automatically generated">
            <a:extLst>
              <a:ext uri="{FF2B5EF4-FFF2-40B4-BE49-F238E27FC236}">
                <a16:creationId xmlns:a16="http://schemas.microsoft.com/office/drawing/2014/main" id="{C4C12760-0C7E-4CC7-DBC0-7D82C58453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3429000"/>
            <a:ext cx="6057900" cy="3187700"/>
          </a:xfrm>
          <a:prstGeom prst="rect">
            <a:avLst/>
          </a:prstGeom>
        </p:spPr>
      </p:pic>
    </p:spTree>
    <p:extLst>
      <p:ext uri="{BB962C8B-B14F-4D97-AF65-F5344CB8AC3E}">
        <p14:creationId xmlns:p14="http://schemas.microsoft.com/office/powerpoint/2010/main" val="2804363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A79AF-252D-3FAA-6102-56E3BB0E3254}"/>
              </a:ext>
            </a:extLst>
          </p:cNvPr>
          <p:cNvSpPr>
            <a:spLocks noGrp="1"/>
          </p:cNvSpPr>
          <p:nvPr>
            <p:ph type="title"/>
          </p:nvPr>
        </p:nvSpPr>
        <p:spPr>
          <a:xfrm>
            <a:off x="769448" y="784512"/>
            <a:ext cx="5181600" cy="1325563"/>
          </a:xfrm>
        </p:spPr>
        <p:txBody>
          <a:bodyPr>
            <a:normAutofit fontScale="90000"/>
          </a:bodyPr>
          <a:lstStyle/>
          <a:p>
            <a:r>
              <a:rPr lang="en-US" sz="2400" b="0" i="0" dirty="0">
                <a:effectLst/>
                <a:latin typeface="+mn-lt"/>
              </a:rPr>
              <a:t>Big Mountain has one of the longest runs. Although it is just over half the length of the longest, the longer ones are rare.</a:t>
            </a:r>
            <a:endParaRPr lang="en-US" sz="2400" dirty="0">
              <a:latin typeface="+mn-lt"/>
            </a:endParaRPr>
          </a:p>
        </p:txBody>
      </p:sp>
      <p:pic>
        <p:nvPicPr>
          <p:cNvPr id="6" name="Content Placeholder 5" descr="Chart, histogram&#10;&#10;Description automatically generated">
            <a:extLst>
              <a:ext uri="{FF2B5EF4-FFF2-40B4-BE49-F238E27FC236}">
                <a16:creationId xmlns:a16="http://schemas.microsoft.com/office/drawing/2014/main" id="{5E100B6B-B268-37A3-0587-CDFB557B7BE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19800" y="262758"/>
            <a:ext cx="5843461" cy="3067817"/>
          </a:xfrm>
        </p:spPr>
      </p:pic>
      <p:sp>
        <p:nvSpPr>
          <p:cNvPr id="7" name="Title 1">
            <a:extLst>
              <a:ext uri="{FF2B5EF4-FFF2-40B4-BE49-F238E27FC236}">
                <a16:creationId xmlns:a16="http://schemas.microsoft.com/office/drawing/2014/main" id="{43F923DC-54B3-0693-E213-A8E41C17B624}"/>
              </a:ext>
            </a:extLst>
          </p:cNvPr>
          <p:cNvSpPr txBox="1">
            <a:spLocks/>
          </p:cNvSpPr>
          <p:nvPr/>
        </p:nvSpPr>
        <p:spPr>
          <a:xfrm>
            <a:off x="999067" y="3709459"/>
            <a:ext cx="5181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0" i="0" dirty="0">
                <a:effectLst/>
                <a:latin typeface="+mn-lt"/>
              </a:rPr>
              <a:t>Big Mountain compares well for the number of runs. There are some resorts with more, but not many.</a:t>
            </a:r>
            <a:endParaRPr lang="en-US" sz="2400" dirty="0">
              <a:latin typeface="+mn-lt"/>
            </a:endParaRPr>
          </a:p>
        </p:txBody>
      </p:sp>
      <p:pic>
        <p:nvPicPr>
          <p:cNvPr id="11" name="Picture 10" descr="Chart, histogram&#10;&#10;Description automatically generated">
            <a:extLst>
              <a:ext uri="{FF2B5EF4-FFF2-40B4-BE49-F238E27FC236}">
                <a16:creationId xmlns:a16="http://schemas.microsoft.com/office/drawing/2014/main" id="{F5B5C53C-F653-5ED2-7930-DC9DA7E69E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3449" y="3330575"/>
            <a:ext cx="5898628" cy="3028368"/>
          </a:xfrm>
          <a:prstGeom prst="rect">
            <a:avLst/>
          </a:prstGeom>
        </p:spPr>
      </p:pic>
    </p:spTree>
    <p:extLst>
      <p:ext uri="{BB962C8B-B14F-4D97-AF65-F5344CB8AC3E}">
        <p14:creationId xmlns:p14="http://schemas.microsoft.com/office/powerpoint/2010/main" val="98096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521B9F-4CB3-307E-864A-AA8DA4090047}"/>
              </a:ext>
            </a:extLst>
          </p:cNvPr>
          <p:cNvSpPr>
            <a:spLocks noGrp="1"/>
          </p:cNvSpPr>
          <p:nvPr>
            <p:ph idx="1"/>
          </p:nvPr>
        </p:nvSpPr>
        <p:spPr>
          <a:xfrm>
            <a:off x="838200" y="1929384"/>
            <a:ext cx="10515600" cy="4251960"/>
          </a:xfrm>
        </p:spPr>
        <p:txBody>
          <a:bodyPr>
            <a:normAutofit/>
          </a:bodyPr>
          <a:lstStyle/>
          <a:p>
            <a:pPr marL="0" marR="0" indent="0">
              <a:spcBef>
                <a:spcPts val="0"/>
              </a:spcBef>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We explored three different models. </a:t>
            </a:r>
          </a:p>
          <a:p>
            <a:pPr marL="0" marR="0">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We built our first model by using the mean value as a predictor, which allowed us to establish a baseline performance model with estimated value of $19 per ticket using the average price.</a:t>
            </a:r>
          </a:p>
          <a:p>
            <a:pPr marL="0" marR="0">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Next, we developed a linear model where we used the median and mean to fill in missing values and then trained the regression model. Using this approach, we can estimate a ticket price within $9 which is significant improvement from just guessing using the average.</a:t>
            </a:r>
          </a:p>
          <a:p>
            <a:pPr marL="0" marR="0">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Finally, we explored the random forest model. Instead of repeatedly checking performance on the test split, we defined the pipeline upfront and assessed performance using cross-validation. This model helped us identify four positive features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fastQuads</a:t>
            </a:r>
            <a:r>
              <a:rPr lang="en-US" sz="2000" dirty="0">
                <a:effectLst/>
                <a:latin typeface="Calibri" panose="020F0502020204030204" pitchFamily="34" charset="0"/>
                <a:ea typeface="Calibri" panose="020F0502020204030204" pitchFamily="34" charset="0"/>
                <a:cs typeface="Times New Roman" panose="02020603050405020304" pitchFamily="18" charset="0"/>
              </a:rPr>
              <a:t>, Runs, Snow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Making_ac</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vertical_drop</a:t>
            </a:r>
            <a:r>
              <a:rPr lang="en-US" sz="2000" dirty="0">
                <a:effectLst/>
                <a:latin typeface="Calibri" panose="020F0502020204030204" pitchFamily="34" charset="0"/>
                <a:ea typeface="Calibri" panose="020F0502020204030204" pitchFamily="34" charset="0"/>
                <a:cs typeface="Times New Roman" panose="02020603050405020304" pitchFamily="18" charset="0"/>
              </a:rPr>
              <a:t>) that are also present in the linear model.</a:t>
            </a:r>
          </a:p>
          <a:p>
            <a:pPr marL="0" indent="0">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After comparing the performance of the linear model and the random forest model, we decided to proceed with the random forest model as it shows a lower cross-validation mean absolute error by almost $1 and exhibits less variability.</a:t>
            </a:r>
          </a:p>
          <a:p>
            <a:pPr marL="0" indent="0">
              <a:buNone/>
            </a:pPr>
            <a:endParaRPr lang="en-US" sz="2000" dirty="0"/>
          </a:p>
        </p:txBody>
      </p:sp>
    </p:spTree>
    <p:extLst>
      <p:ext uri="{BB962C8B-B14F-4D97-AF65-F5344CB8AC3E}">
        <p14:creationId xmlns:p14="http://schemas.microsoft.com/office/powerpoint/2010/main" val="285229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175C8C-F5C4-1927-3AFE-F2F670006E72}"/>
              </a:ext>
            </a:extLst>
          </p:cNvPr>
          <p:cNvSpPr>
            <a:spLocks noGrp="1"/>
          </p:cNvSpPr>
          <p:nvPr>
            <p:ph type="title"/>
          </p:nvPr>
        </p:nvSpPr>
        <p:spPr>
          <a:xfrm>
            <a:off x="572493" y="238539"/>
            <a:ext cx="11047013" cy="1434415"/>
          </a:xfrm>
        </p:spPr>
        <p:txBody>
          <a:bodyPr anchor="b">
            <a:normAutofit/>
          </a:bodyPr>
          <a:lstStyle/>
          <a:p>
            <a:r>
              <a:rPr lang="en-US" sz="5400" b="0" i="0">
                <a:effectLst/>
                <a:latin typeface="Roboto" panose="02000000000000000000" pitchFamily="2" charset="0"/>
              </a:rPr>
              <a:t>Summary and conclusion</a:t>
            </a:r>
            <a:endParaRPr lang="en-US" sz="5400"/>
          </a:p>
        </p:txBody>
      </p:sp>
      <p:sp>
        <p:nvSpPr>
          <p:cNvPr id="27"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now, outdoor, sky, mountain&#10;&#10;Description automatically generated">
            <a:extLst>
              <a:ext uri="{FF2B5EF4-FFF2-40B4-BE49-F238E27FC236}">
                <a16:creationId xmlns:a16="http://schemas.microsoft.com/office/drawing/2014/main" id="{119FA231-9192-20A4-F095-4A7B8405B1F0}"/>
              </a:ext>
            </a:extLst>
          </p:cNvPr>
          <p:cNvPicPr>
            <a:picLocks noChangeAspect="1"/>
          </p:cNvPicPr>
          <p:nvPr/>
        </p:nvPicPr>
        <p:blipFill rotWithShape="1">
          <a:blip r:embed="rId2">
            <a:extLst>
              <a:ext uri="{28A0092B-C50C-407E-A947-70E740481C1C}">
                <a14:useLocalDpi xmlns:a14="http://schemas.microsoft.com/office/drawing/2010/main" val="0"/>
              </a:ext>
            </a:extLst>
          </a:blip>
          <a:srcRect r="29306" b="1"/>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3" name="Content Placeholder 2">
            <a:extLst>
              <a:ext uri="{FF2B5EF4-FFF2-40B4-BE49-F238E27FC236}">
                <a16:creationId xmlns:a16="http://schemas.microsoft.com/office/drawing/2014/main" id="{CDCBE0AB-DC2D-3705-E051-7D6488FBC567}"/>
              </a:ext>
            </a:extLst>
          </p:cNvPr>
          <p:cNvSpPr>
            <a:spLocks noGrp="1"/>
          </p:cNvSpPr>
          <p:nvPr>
            <p:ph idx="1"/>
          </p:nvPr>
        </p:nvSpPr>
        <p:spPr>
          <a:xfrm>
            <a:off x="4905955" y="2071316"/>
            <a:ext cx="6713552" cy="4114800"/>
          </a:xfrm>
        </p:spPr>
        <p:txBody>
          <a:bodyPr anchor="t">
            <a:normAutofit/>
          </a:bodyPr>
          <a:lstStyle/>
          <a:p>
            <a:pPr marL="0" marR="0" indent="0">
              <a:spcBef>
                <a:spcPts val="0"/>
              </a:spcBef>
              <a:spcAft>
                <a:spcPts val="800"/>
              </a:spcAft>
              <a:buNone/>
            </a:pPr>
            <a:r>
              <a:rPr lang="en-US" sz="1700" dirty="0">
                <a:effectLst/>
                <a:latin typeface="Calibri" panose="020F0502020204030204" pitchFamily="34" charset="0"/>
                <a:ea typeface="Calibri" panose="020F0502020204030204" pitchFamily="34" charset="0"/>
                <a:cs typeface="Times New Roman" panose="02020603050405020304" pitchFamily="18" charset="0"/>
              </a:rPr>
              <a:t>We have reviewed potential scenarios for Big Mountain Resort for either cutting costs or increasing revenue (from ticket prices).  Ticket price is not determined by any set of parameters; the resort is free to set whatever price it likes. However, the resort operates within a market where people pay more for certain facilities, and less for others. Being able to sense how facilities support a given ticket price is valuable business intelligence. This is where the utility of our model comes in. We have determined that closing some of the used runs can help with reducing operating costs. Other options that can also be considered are: </a:t>
            </a:r>
          </a:p>
          <a:p>
            <a:pPr marL="342900" marR="0" lvl="0" indent="-342900">
              <a:spcBef>
                <a:spcPts val="0"/>
              </a:spcBef>
              <a:spcAft>
                <a:spcPts val="0"/>
              </a:spcAft>
              <a:buFont typeface="+mj-lt"/>
              <a:buAutoNum type="arabicPeriod"/>
              <a:tabLst>
                <a:tab pos="457200" algn="l"/>
              </a:tabLst>
            </a:pPr>
            <a:r>
              <a:rPr lang="en-US" sz="1700" dirty="0">
                <a:effectLst/>
                <a:latin typeface="Calibri" panose="020F0502020204030204" pitchFamily="34" charset="0"/>
                <a:ea typeface="Calibri" panose="020F0502020204030204" pitchFamily="34" charset="0"/>
                <a:cs typeface="Times New Roman" panose="02020603050405020304" pitchFamily="18" charset="0"/>
              </a:rPr>
              <a:t>Increase the vertical drop by adding a run to a point 150 feet lower down but requiring the installation of an additional chair lift to bring skiers back up, without additional snow making coverage. </a:t>
            </a:r>
          </a:p>
          <a:p>
            <a:pPr marL="342900" marR="0" lvl="0" indent="-342900">
              <a:spcBef>
                <a:spcPts val="0"/>
              </a:spcBef>
              <a:spcAft>
                <a:spcPts val="0"/>
              </a:spcAft>
              <a:buFont typeface="+mj-lt"/>
              <a:buAutoNum type="arabicPeriod"/>
              <a:tabLst>
                <a:tab pos="457200" algn="l"/>
              </a:tabLst>
            </a:pPr>
            <a:r>
              <a:rPr lang="en-US" sz="1700" dirty="0">
                <a:effectLst/>
                <a:latin typeface="Calibri" panose="020F0502020204030204" pitchFamily="34" charset="0"/>
                <a:ea typeface="Calibri" panose="020F0502020204030204" pitchFamily="34" charset="0"/>
                <a:cs typeface="Times New Roman" panose="02020603050405020304" pitchFamily="18" charset="0"/>
              </a:rPr>
              <a:t>Same as number 1, but adding 2 acres of snow making cover.</a:t>
            </a:r>
          </a:p>
          <a:p>
            <a:pPr marL="342900" marR="0" lvl="0" indent="-342900">
              <a:spcBef>
                <a:spcPts val="0"/>
              </a:spcBef>
              <a:spcAft>
                <a:spcPts val="800"/>
              </a:spcAft>
              <a:buFont typeface="+mj-lt"/>
              <a:buAutoNum type="arabicPeriod"/>
              <a:tabLst>
                <a:tab pos="457200" algn="l"/>
              </a:tabLst>
            </a:pPr>
            <a:r>
              <a:rPr lang="en-US" sz="1700" dirty="0">
                <a:effectLst/>
                <a:latin typeface="Calibri" panose="020F0502020204030204" pitchFamily="34" charset="0"/>
                <a:ea typeface="Calibri" panose="020F0502020204030204" pitchFamily="34" charset="0"/>
                <a:cs typeface="Times New Roman" panose="02020603050405020304" pitchFamily="18" charset="0"/>
              </a:rPr>
              <a:t>Increase the longest run by 0.2 mile to boast 3.5 miles length, requiring an additional snow making coverage of 4 acres.</a:t>
            </a:r>
          </a:p>
        </p:txBody>
      </p:sp>
    </p:spTree>
    <p:extLst>
      <p:ext uri="{BB962C8B-B14F-4D97-AF65-F5344CB8AC3E}">
        <p14:creationId xmlns:p14="http://schemas.microsoft.com/office/powerpoint/2010/main" val="4076456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890</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Calibri</vt:lpstr>
      <vt:lpstr>Calibri Light</vt:lpstr>
      <vt:lpstr>Roboto</vt:lpstr>
      <vt:lpstr>Office Theme</vt:lpstr>
      <vt:lpstr>PowerPoint Presentation</vt:lpstr>
      <vt:lpstr>Problem identification</vt:lpstr>
      <vt:lpstr>Recommendation and key findings</vt:lpstr>
      <vt:lpstr>Other options that can also be considered are:  Increase the vertical drop by adding a run to a point 150 feet lower down but requiring the installation of an additional chair lift to bring skiers back up, without additional snow making coverage.  Same as number 1, but adding 2 acres of snow making cover. Increase the longest run by 0.2 mile to boast 3.5 miles length, requiring an additional snow making coverage of 4 acres. </vt:lpstr>
      <vt:lpstr>Modeling results and analysis</vt:lpstr>
      <vt:lpstr>Big Mountain is doing well for vertical drop, but there are still quite a few resorts with a greater drop.</vt:lpstr>
      <vt:lpstr>Big Mountain has one of the longest runs. Although it is just over half the length of the longest, the longer ones are rare.</vt:lpstr>
      <vt:lpstr>PowerPoint Presentation</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Irina Nobaeva</dc:creator>
  <cp:lastModifiedBy>Irina Nobaeva</cp:lastModifiedBy>
  <cp:revision>9</cp:revision>
  <dcterms:created xsi:type="dcterms:W3CDTF">2023-03-09T03:25:56Z</dcterms:created>
  <dcterms:modified xsi:type="dcterms:W3CDTF">2023-03-09T05:50:21Z</dcterms:modified>
</cp:coreProperties>
</file>