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7AD"/>
    <a:srgbClr val="C99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E76F1-2ECF-455C-B878-D526F9143C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0E5339-02A1-40CB-B2EB-E813F5F61D8D}">
      <dgm:prSet/>
      <dgm:spPr/>
      <dgm:t>
        <a:bodyPr/>
        <a:lstStyle/>
        <a:p>
          <a:r>
            <a:rPr lang="en-US" b="1" i="0"/>
            <a:t>Banks and Lenders</a:t>
          </a:r>
          <a:endParaRPr lang="en-US"/>
        </a:p>
      </dgm:t>
    </dgm:pt>
    <dgm:pt modelId="{1A8860D6-CC99-4606-BCDF-67AE0C810C72}" type="parTrans" cxnId="{3CCFB63F-2375-4571-9824-CB9609C9314E}">
      <dgm:prSet/>
      <dgm:spPr/>
      <dgm:t>
        <a:bodyPr/>
        <a:lstStyle/>
        <a:p>
          <a:endParaRPr lang="en-US"/>
        </a:p>
      </dgm:t>
    </dgm:pt>
    <dgm:pt modelId="{A2752E1B-1CD6-4008-9F07-1C34B887F323}" type="sibTrans" cxnId="{3CCFB63F-2375-4571-9824-CB9609C9314E}">
      <dgm:prSet/>
      <dgm:spPr/>
      <dgm:t>
        <a:bodyPr/>
        <a:lstStyle/>
        <a:p>
          <a:endParaRPr lang="en-US"/>
        </a:p>
      </dgm:t>
    </dgm:pt>
    <dgm:pt modelId="{B76F7161-FEDE-4C99-B444-8DB8C27E3A85}">
      <dgm:prSet/>
      <dgm:spPr/>
      <dgm:t>
        <a:bodyPr/>
        <a:lstStyle/>
        <a:p>
          <a:r>
            <a:rPr lang="en-US" b="1" i="0"/>
            <a:t>Regulatory Authorities</a:t>
          </a:r>
          <a:endParaRPr lang="en-US"/>
        </a:p>
      </dgm:t>
    </dgm:pt>
    <dgm:pt modelId="{EDCD9009-A675-4FA5-81E5-E5B677E730D4}" type="parTrans" cxnId="{6772DA7B-1C3A-4870-B407-6F81EAACEB22}">
      <dgm:prSet/>
      <dgm:spPr/>
      <dgm:t>
        <a:bodyPr/>
        <a:lstStyle/>
        <a:p>
          <a:endParaRPr lang="en-US"/>
        </a:p>
      </dgm:t>
    </dgm:pt>
    <dgm:pt modelId="{E95F39E7-0841-4D31-AD44-4D7739EA3F1B}" type="sibTrans" cxnId="{6772DA7B-1C3A-4870-B407-6F81EAACEB22}">
      <dgm:prSet/>
      <dgm:spPr/>
      <dgm:t>
        <a:bodyPr/>
        <a:lstStyle/>
        <a:p>
          <a:endParaRPr lang="en-US"/>
        </a:p>
      </dgm:t>
    </dgm:pt>
    <dgm:pt modelId="{A643E128-22C2-4DDE-B50A-F18D2CE3445E}">
      <dgm:prSet/>
      <dgm:spPr/>
      <dgm:t>
        <a:bodyPr/>
        <a:lstStyle/>
        <a:p>
          <a:r>
            <a:rPr lang="en-US" b="1" i="0"/>
            <a:t>Investors</a:t>
          </a:r>
          <a:endParaRPr lang="en-US"/>
        </a:p>
      </dgm:t>
    </dgm:pt>
    <dgm:pt modelId="{6370D48B-F4A0-4628-99BC-62D078ABAE31}" type="parTrans" cxnId="{50BFC003-C6F0-4CF4-953C-9ADC0073B12A}">
      <dgm:prSet/>
      <dgm:spPr/>
      <dgm:t>
        <a:bodyPr/>
        <a:lstStyle/>
        <a:p>
          <a:endParaRPr lang="en-US"/>
        </a:p>
      </dgm:t>
    </dgm:pt>
    <dgm:pt modelId="{ECAB9416-F482-495D-AFCC-2BCCF6C4BDD6}" type="sibTrans" cxnId="{50BFC003-C6F0-4CF4-953C-9ADC0073B12A}">
      <dgm:prSet/>
      <dgm:spPr/>
      <dgm:t>
        <a:bodyPr/>
        <a:lstStyle/>
        <a:p>
          <a:endParaRPr lang="en-US"/>
        </a:p>
      </dgm:t>
    </dgm:pt>
    <dgm:pt modelId="{603510C9-7197-41D6-8F7F-17D1E46DDCB1}">
      <dgm:prSet/>
      <dgm:spPr/>
      <dgm:t>
        <a:bodyPr/>
        <a:lstStyle/>
        <a:p>
          <a:r>
            <a:rPr lang="en-US" b="1" i="0"/>
            <a:t>Consumers</a:t>
          </a:r>
          <a:endParaRPr lang="en-US"/>
        </a:p>
      </dgm:t>
    </dgm:pt>
    <dgm:pt modelId="{D65573E8-E897-4C8E-BCE4-E8615920F7FF}" type="parTrans" cxnId="{54378F25-FE5B-4D89-99C2-07DEB4F3D79E}">
      <dgm:prSet/>
      <dgm:spPr/>
      <dgm:t>
        <a:bodyPr/>
        <a:lstStyle/>
        <a:p>
          <a:endParaRPr lang="en-US"/>
        </a:p>
      </dgm:t>
    </dgm:pt>
    <dgm:pt modelId="{33F71A71-5A7E-4EBC-8FDC-A24C0F7CD0DE}" type="sibTrans" cxnId="{54378F25-FE5B-4D89-99C2-07DEB4F3D79E}">
      <dgm:prSet/>
      <dgm:spPr/>
      <dgm:t>
        <a:bodyPr/>
        <a:lstStyle/>
        <a:p>
          <a:endParaRPr lang="en-US"/>
        </a:p>
      </dgm:t>
    </dgm:pt>
    <dgm:pt modelId="{E5585E49-26B0-4CF5-B154-E31E3991821A}">
      <dgm:prSet/>
      <dgm:spPr/>
      <dgm:t>
        <a:bodyPr/>
        <a:lstStyle/>
        <a:p>
          <a:r>
            <a:rPr lang="en-US" b="1" i="0"/>
            <a:t>Credit Rating Agencies</a:t>
          </a:r>
          <a:endParaRPr lang="en-US"/>
        </a:p>
      </dgm:t>
    </dgm:pt>
    <dgm:pt modelId="{AAFE426A-EDFC-4663-B191-FC51A1EF8F19}" type="parTrans" cxnId="{844180E6-D34E-4090-B5B9-5E2D45F0ABD5}">
      <dgm:prSet/>
      <dgm:spPr/>
      <dgm:t>
        <a:bodyPr/>
        <a:lstStyle/>
        <a:p>
          <a:endParaRPr lang="en-US"/>
        </a:p>
      </dgm:t>
    </dgm:pt>
    <dgm:pt modelId="{6B9AF4AA-74FE-422F-9BC6-4868E8E46F6B}" type="sibTrans" cxnId="{844180E6-D34E-4090-B5B9-5E2D45F0ABD5}">
      <dgm:prSet/>
      <dgm:spPr/>
      <dgm:t>
        <a:bodyPr/>
        <a:lstStyle/>
        <a:p>
          <a:endParaRPr lang="en-US"/>
        </a:p>
      </dgm:t>
    </dgm:pt>
    <dgm:pt modelId="{A5AC9ED0-39F1-4333-AF2F-44978AD58361}">
      <dgm:prSet/>
      <dgm:spPr/>
      <dgm:t>
        <a:bodyPr/>
        <a:lstStyle/>
        <a:p>
          <a:r>
            <a:rPr lang="en-US" b="1" i="0"/>
            <a:t>Economists and Analysts</a:t>
          </a:r>
          <a:endParaRPr lang="en-US"/>
        </a:p>
      </dgm:t>
    </dgm:pt>
    <dgm:pt modelId="{7D07AE59-58C1-429E-8191-0AA30A65D270}" type="parTrans" cxnId="{9133DCF8-9CCB-43CE-9AC3-144E8960B5DD}">
      <dgm:prSet/>
      <dgm:spPr/>
      <dgm:t>
        <a:bodyPr/>
        <a:lstStyle/>
        <a:p>
          <a:endParaRPr lang="en-US"/>
        </a:p>
      </dgm:t>
    </dgm:pt>
    <dgm:pt modelId="{C02F8389-86FE-4B77-AD17-D560E5852711}" type="sibTrans" cxnId="{9133DCF8-9CCB-43CE-9AC3-144E8960B5DD}">
      <dgm:prSet/>
      <dgm:spPr/>
      <dgm:t>
        <a:bodyPr/>
        <a:lstStyle/>
        <a:p>
          <a:endParaRPr lang="en-US"/>
        </a:p>
      </dgm:t>
    </dgm:pt>
    <dgm:pt modelId="{22D8752A-7C35-4E89-BD14-27A3A02A0FE9}" type="pres">
      <dgm:prSet presAssocID="{BD8E76F1-2ECF-455C-B878-D526F9143CD4}" presName="diagram" presStyleCnt="0">
        <dgm:presLayoutVars>
          <dgm:dir/>
          <dgm:resizeHandles val="exact"/>
        </dgm:presLayoutVars>
      </dgm:prSet>
      <dgm:spPr/>
    </dgm:pt>
    <dgm:pt modelId="{11A8C465-52AC-44A6-BC82-51AAB05390E8}" type="pres">
      <dgm:prSet presAssocID="{0C0E5339-02A1-40CB-B2EB-E813F5F61D8D}" presName="node" presStyleLbl="node1" presStyleIdx="0" presStyleCnt="6">
        <dgm:presLayoutVars>
          <dgm:bulletEnabled val="1"/>
        </dgm:presLayoutVars>
      </dgm:prSet>
      <dgm:spPr/>
    </dgm:pt>
    <dgm:pt modelId="{F50244CF-0C81-411F-90CD-3F8962A57678}" type="pres">
      <dgm:prSet presAssocID="{A2752E1B-1CD6-4008-9F07-1C34B887F323}" presName="sibTrans" presStyleCnt="0"/>
      <dgm:spPr/>
    </dgm:pt>
    <dgm:pt modelId="{D779A70B-27C3-4BFC-9A7D-1CA7BA2C9CB6}" type="pres">
      <dgm:prSet presAssocID="{B76F7161-FEDE-4C99-B444-8DB8C27E3A85}" presName="node" presStyleLbl="node1" presStyleIdx="1" presStyleCnt="6">
        <dgm:presLayoutVars>
          <dgm:bulletEnabled val="1"/>
        </dgm:presLayoutVars>
      </dgm:prSet>
      <dgm:spPr/>
    </dgm:pt>
    <dgm:pt modelId="{A6E7BA15-3EA6-4489-BBF2-A4E21CE2475F}" type="pres">
      <dgm:prSet presAssocID="{E95F39E7-0841-4D31-AD44-4D7739EA3F1B}" presName="sibTrans" presStyleCnt="0"/>
      <dgm:spPr/>
    </dgm:pt>
    <dgm:pt modelId="{010F35D5-11F9-4E11-B6B6-CCE23FFD7229}" type="pres">
      <dgm:prSet presAssocID="{A643E128-22C2-4DDE-B50A-F18D2CE3445E}" presName="node" presStyleLbl="node1" presStyleIdx="2" presStyleCnt="6">
        <dgm:presLayoutVars>
          <dgm:bulletEnabled val="1"/>
        </dgm:presLayoutVars>
      </dgm:prSet>
      <dgm:spPr/>
    </dgm:pt>
    <dgm:pt modelId="{54444DF4-774D-45FD-B910-BD2AF4C82013}" type="pres">
      <dgm:prSet presAssocID="{ECAB9416-F482-495D-AFCC-2BCCF6C4BDD6}" presName="sibTrans" presStyleCnt="0"/>
      <dgm:spPr/>
    </dgm:pt>
    <dgm:pt modelId="{F5FD79FC-DE92-4A4D-8D11-CEE6C238CFA2}" type="pres">
      <dgm:prSet presAssocID="{603510C9-7197-41D6-8F7F-17D1E46DDCB1}" presName="node" presStyleLbl="node1" presStyleIdx="3" presStyleCnt="6">
        <dgm:presLayoutVars>
          <dgm:bulletEnabled val="1"/>
        </dgm:presLayoutVars>
      </dgm:prSet>
      <dgm:spPr/>
    </dgm:pt>
    <dgm:pt modelId="{ED3EAFBD-5726-4570-91C8-9BAC0F9E4CAE}" type="pres">
      <dgm:prSet presAssocID="{33F71A71-5A7E-4EBC-8FDC-A24C0F7CD0DE}" presName="sibTrans" presStyleCnt="0"/>
      <dgm:spPr/>
    </dgm:pt>
    <dgm:pt modelId="{8E67BC1B-979D-45E6-A2FF-79D77CE39D1A}" type="pres">
      <dgm:prSet presAssocID="{E5585E49-26B0-4CF5-B154-E31E3991821A}" presName="node" presStyleLbl="node1" presStyleIdx="4" presStyleCnt="6">
        <dgm:presLayoutVars>
          <dgm:bulletEnabled val="1"/>
        </dgm:presLayoutVars>
      </dgm:prSet>
      <dgm:spPr/>
    </dgm:pt>
    <dgm:pt modelId="{C2FF5606-CEDE-462B-B016-976EF8270587}" type="pres">
      <dgm:prSet presAssocID="{6B9AF4AA-74FE-422F-9BC6-4868E8E46F6B}" presName="sibTrans" presStyleCnt="0"/>
      <dgm:spPr/>
    </dgm:pt>
    <dgm:pt modelId="{FC74A1A7-100C-4622-9970-A591C5F38B7F}" type="pres">
      <dgm:prSet presAssocID="{A5AC9ED0-39F1-4333-AF2F-44978AD58361}" presName="node" presStyleLbl="node1" presStyleIdx="5" presStyleCnt="6">
        <dgm:presLayoutVars>
          <dgm:bulletEnabled val="1"/>
        </dgm:presLayoutVars>
      </dgm:prSet>
      <dgm:spPr/>
    </dgm:pt>
  </dgm:ptLst>
  <dgm:cxnLst>
    <dgm:cxn modelId="{50BFC003-C6F0-4CF4-953C-9ADC0073B12A}" srcId="{BD8E76F1-2ECF-455C-B878-D526F9143CD4}" destId="{A643E128-22C2-4DDE-B50A-F18D2CE3445E}" srcOrd="2" destOrd="0" parTransId="{6370D48B-F4A0-4628-99BC-62D078ABAE31}" sibTransId="{ECAB9416-F482-495D-AFCC-2BCCF6C4BDD6}"/>
    <dgm:cxn modelId="{54378F25-FE5B-4D89-99C2-07DEB4F3D79E}" srcId="{BD8E76F1-2ECF-455C-B878-D526F9143CD4}" destId="{603510C9-7197-41D6-8F7F-17D1E46DDCB1}" srcOrd="3" destOrd="0" parTransId="{D65573E8-E897-4C8E-BCE4-E8615920F7FF}" sibTransId="{33F71A71-5A7E-4EBC-8FDC-A24C0F7CD0DE}"/>
    <dgm:cxn modelId="{CE391D37-CC79-45AF-874B-48C5B608945F}" type="presOf" srcId="{0C0E5339-02A1-40CB-B2EB-E813F5F61D8D}" destId="{11A8C465-52AC-44A6-BC82-51AAB05390E8}" srcOrd="0" destOrd="0" presId="urn:microsoft.com/office/officeart/2005/8/layout/default"/>
    <dgm:cxn modelId="{4FA8643F-399A-4B4D-A089-25FFCE5F856B}" type="presOf" srcId="{A5AC9ED0-39F1-4333-AF2F-44978AD58361}" destId="{FC74A1A7-100C-4622-9970-A591C5F38B7F}" srcOrd="0" destOrd="0" presId="urn:microsoft.com/office/officeart/2005/8/layout/default"/>
    <dgm:cxn modelId="{3CCFB63F-2375-4571-9824-CB9609C9314E}" srcId="{BD8E76F1-2ECF-455C-B878-D526F9143CD4}" destId="{0C0E5339-02A1-40CB-B2EB-E813F5F61D8D}" srcOrd="0" destOrd="0" parTransId="{1A8860D6-CC99-4606-BCDF-67AE0C810C72}" sibTransId="{A2752E1B-1CD6-4008-9F07-1C34B887F323}"/>
    <dgm:cxn modelId="{7BD8324B-B381-4B65-9404-155FADB83E03}" type="presOf" srcId="{E5585E49-26B0-4CF5-B154-E31E3991821A}" destId="{8E67BC1B-979D-45E6-A2FF-79D77CE39D1A}" srcOrd="0" destOrd="0" presId="urn:microsoft.com/office/officeart/2005/8/layout/default"/>
    <dgm:cxn modelId="{21A5E14B-F4E6-4AC2-A678-0F52212ABA65}" type="presOf" srcId="{B76F7161-FEDE-4C99-B444-8DB8C27E3A85}" destId="{D779A70B-27C3-4BFC-9A7D-1CA7BA2C9CB6}" srcOrd="0" destOrd="0" presId="urn:microsoft.com/office/officeart/2005/8/layout/default"/>
    <dgm:cxn modelId="{6772DA7B-1C3A-4870-B407-6F81EAACEB22}" srcId="{BD8E76F1-2ECF-455C-B878-D526F9143CD4}" destId="{B76F7161-FEDE-4C99-B444-8DB8C27E3A85}" srcOrd="1" destOrd="0" parTransId="{EDCD9009-A675-4FA5-81E5-E5B677E730D4}" sibTransId="{E95F39E7-0841-4D31-AD44-4D7739EA3F1B}"/>
    <dgm:cxn modelId="{9F9DF27F-7D18-42A8-B30F-96C8348C4303}" type="presOf" srcId="{BD8E76F1-2ECF-455C-B878-D526F9143CD4}" destId="{22D8752A-7C35-4E89-BD14-27A3A02A0FE9}" srcOrd="0" destOrd="0" presId="urn:microsoft.com/office/officeart/2005/8/layout/default"/>
    <dgm:cxn modelId="{F558AD8B-3974-43EC-91B2-A9268268923C}" type="presOf" srcId="{A643E128-22C2-4DDE-B50A-F18D2CE3445E}" destId="{010F35D5-11F9-4E11-B6B6-CCE23FFD7229}" srcOrd="0" destOrd="0" presId="urn:microsoft.com/office/officeart/2005/8/layout/default"/>
    <dgm:cxn modelId="{844180E6-D34E-4090-B5B9-5E2D45F0ABD5}" srcId="{BD8E76F1-2ECF-455C-B878-D526F9143CD4}" destId="{E5585E49-26B0-4CF5-B154-E31E3991821A}" srcOrd="4" destOrd="0" parTransId="{AAFE426A-EDFC-4663-B191-FC51A1EF8F19}" sibTransId="{6B9AF4AA-74FE-422F-9BC6-4868E8E46F6B}"/>
    <dgm:cxn modelId="{CBF21CF4-2239-4612-9156-376F91F615F3}" type="presOf" srcId="{603510C9-7197-41D6-8F7F-17D1E46DDCB1}" destId="{F5FD79FC-DE92-4A4D-8D11-CEE6C238CFA2}" srcOrd="0" destOrd="0" presId="urn:microsoft.com/office/officeart/2005/8/layout/default"/>
    <dgm:cxn modelId="{9133DCF8-9CCB-43CE-9AC3-144E8960B5DD}" srcId="{BD8E76F1-2ECF-455C-B878-D526F9143CD4}" destId="{A5AC9ED0-39F1-4333-AF2F-44978AD58361}" srcOrd="5" destOrd="0" parTransId="{7D07AE59-58C1-429E-8191-0AA30A65D270}" sibTransId="{C02F8389-86FE-4B77-AD17-D560E5852711}"/>
    <dgm:cxn modelId="{FCDB2E89-7774-4D24-82FB-F69C924218C9}" type="presParOf" srcId="{22D8752A-7C35-4E89-BD14-27A3A02A0FE9}" destId="{11A8C465-52AC-44A6-BC82-51AAB05390E8}" srcOrd="0" destOrd="0" presId="urn:microsoft.com/office/officeart/2005/8/layout/default"/>
    <dgm:cxn modelId="{017424E8-EAC8-4FE6-916B-9477EF3B5F2D}" type="presParOf" srcId="{22D8752A-7C35-4E89-BD14-27A3A02A0FE9}" destId="{F50244CF-0C81-411F-90CD-3F8962A57678}" srcOrd="1" destOrd="0" presId="urn:microsoft.com/office/officeart/2005/8/layout/default"/>
    <dgm:cxn modelId="{0E51F1B7-066F-4D97-A901-BFA230D724A4}" type="presParOf" srcId="{22D8752A-7C35-4E89-BD14-27A3A02A0FE9}" destId="{D779A70B-27C3-4BFC-9A7D-1CA7BA2C9CB6}" srcOrd="2" destOrd="0" presId="urn:microsoft.com/office/officeart/2005/8/layout/default"/>
    <dgm:cxn modelId="{316512F8-DC72-47D1-BF43-7D2BF6A2AA7B}" type="presParOf" srcId="{22D8752A-7C35-4E89-BD14-27A3A02A0FE9}" destId="{A6E7BA15-3EA6-4489-BBF2-A4E21CE2475F}" srcOrd="3" destOrd="0" presId="urn:microsoft.com/office/officeart/2005/8/layout/default"/>
    <dgm:cxn modelId="{5B724D70-160E-46B4-A48A-195F757C438E}" type="presParOf" srcId="{22D8752A-7C35-4E89-BD14-27A3A02A0FE9}" destId="{010F35D5-11F9-4E11-B6B6-CCE23FFD7229}" srcOrd="4" destOrd="0" presId="urn:microsoft.com/office/officeart/2005/8/layout/default"/>
    <dgm:cxn modelId="{50A629EA-6A07-4E3E-BAE9-A3C82181CF24}" type="presParOf" srcId="{22D8752A-7C35-4E89-BD14-27A3A02A0FE9}" destId="{54444DF4-774D-45FD-B910-BD2AF4C82013}" srcOrd="5" destOrd="0" presId="urn:microsoft.com/office/officeart/2005/8/layout/default"/>
    <dgm:cxn modelId="{A2831414-76D8-4AB8-B0E0-E54BA0E0B52A}" type="presParOf" srcId="{22D8752A-7C35-4E89-BD14-27A3A02A0FE9}" destId="{F5FD79FC-DE92-4A4D-8D11-CEE6C238CFA2}" srcOrd="6" destOrd="0" presId="urn:microsoft.com/office/officeart/2005/8/layout/default"/>
    <dgm:cxn modelId="{AACC808A-CC1B-455C-B837-FEDF603BAE2E}" type="presParOf" srcId="{22D8752A-7C35-4E89-BD14-27A3A02A0FE9}" destId="{ED3EAFBD-5726-4570-91C8-9BAC0F9E4CAE}" srcOrd="7" destOrd="0" presId="urn:microsoft.com/office/officeart/2005/8/layout/default"/>
    <dgm:cxn modelId="{03A7A99E-5E75-4D98-94FA-2467CE902AFD}" type="presParOf" srcId="{22D8752A-7C35-4E89-BD14-27A3A02A0FE9}" destId="{8E67BC1B-979D-45E6-A2FF-79D77CE39D1A}" srcOrd="8" destOrd="0" presId="urn:microsoft.com/office/officeart/2005/8/layout/default"/>
    <dgm:cxn modelId="{444EFDBE-384F-411C-AA4B-C6FFB6263A3E}" type="presParOf" srcId="{22D8752A-7C35-4E89-BD14-27A3A02A0FE9}" destId="{C2FF5606-CEDE-462B-B016-976EF8270587}" srcOrd="9" destOrd="0" presId="urn:microsoft.com/office/officeart/2005/8/layout/default"/>
    <dgm:cxn modelId="{228B634F-66DF-46A8-84D8-C86795EEADB7}" type="presParOf" srcId="{22D8752A-7C35-4E89-BD14-27A3A02A0FE9}" destId="{FC74A1A7-100C-4622-9970-A591C5F38B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17C61-1672-4CDC-8A22-5BEFF7C762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768BA-1C28-4888-89E0-FF0A6347E113}">
      <dgm:prSet/>
      <dgm:spPr/>
      <dgm:t>
        <a:bodyPr/>
        <a:lstStyle/>
        <a:p>
          <a:r>
            <a:rPr lang="en-US" b="1" dirty="0"/>
            <a:t>Plotting the pairwise relationships</a:t>
          </a:r>
          <a:endParaRPr lang="en-US" dirty="0"/>
        </a:p>
      </dgm:t>
    </dgm:pt>
    <dgm:pt modelId="{BC97C101-083F-4AF0-8A3D-DE3A3A189DD1}" type="parTrans" cxnId="{89CF86C3-A90D-45F4-850F-87CE367F2243}">
      <dgm:prSet/>
      <dgm:spPr/>
      <dgm:t>
        <a:bodyPr/>
        <a:lstStyle/>
        <a:p>
          <a:endParaRPr lang="en-US"/>
        </a:p>
      </dgm:t>
    </dgm:pt>
    <dgm:pt modelId="{8E85796A-9D0C-49DD-952C-BD89D918B89B}" type="sibTrans" cxnId="{89CF86C3-A90D-45F4-850F-87CE367F2243}">
      <dgm:prSet/>
      <dgm:spPr/>
      <dgm:t>
        <a:bodyPr/>
        <a:lstStyle/>
        <a:p>
          <a:endParaRPr lang="en-US"/>
        </a:p>
      </dgm:t>
    </dgm:pt>
    <dgm:pt modelId="{79C8DC30-F72A-44FF-8CA6-F440C0DBA9C8}">
      <dgm:prSet/>
      <dgm:spPr/>
      <dgm:t>
        <a:bodyPr/>
        <a:lstStyle/>
        <a:p>
          <a:r>
            <a:rPr lang="en-US" b="1"/>
            <a:t>Heatmap</a:t>
          </a:r>
          <a:endParaRPr lang="en-US"/>
        </a:p>
      </dgm:t>
    </dgm:pt>
    <dgm:pt modelId="{F580DB1E-B968-414D-B4C5-9305447C91A0}" type="parTrans" cxnId="{422C35D6-A166-4512-8782-2AACE5520CB4}">
      <dgm:prSet/>
      <dgm:spPr/>
      <dgm:t>
        <a:bodyPr/>
        <a:lstStyle/>
        <a:p>
          <a:endParaRPr lang="en-US"/>
        </a:p>
      </dgm:t>
    </dgm:pt>
    <dgm:pt modelId="{485E0784-2249-46E9-84E1-C9151485C7CD}" type="sibTrans" cxnId="{422C35D6-A166-4512-8782-2AACE5520CB4}">
      <dgm:prSet/>
      <dgm:spPr/>
      <dgm:t>
        <a:bodyPr/>
        <a:lstStyle/>
        <a:p>
          <a:endParaRPr lang="en-US"/>
        </a:p>
      </dgm:t>
    </dgm:pt>
    <dgm:pt modelId="{98CA5986-DE5C-4B23-A1B3-6B8973F2A499}">
      <dgm:prSet/>
      <dgm:spPr/>
      <dgm:t>
        <a:bodyPr/>
        <a:lstStyle/>
        <a:p>
          <a:r>
            <a:rPr lang="en-US" b="1"/>
            <a:t>Strong correlation:</a:t>
          </a:r>
          <a:endParaRPr lang="en-US"/>
        </a:p>
      </dgm:t>
    </dgm:pt>
    <dgm:pt modelId="{59E68FCC-B6F8-4010-82F3-3A0C961A6196}" type="parTrans" cxnId="{7E2AF39D-D6A3-4306-A671-F668705090C1}">
      <dgm:prSet/>
      <dgm:spPr/>
      <dgm:t>
        <a:bodyPr/>
        <a:lstStyle/>
        <a:p>
          <a:endParaRPr lang="en-US"/>
        </a:p>
      </dgm:t>
    </dgm:pt>
    <dgm:pt modelId="{E9C86313-505C-4FFF-A45E-CDE1A7E88F79}" type="sibTrans" cxnId="{7E2AF39D-D6A3-4306-A671-F668705090C1}">
      <dgm:prSet/>
      <dgm:spPr/>
      <dgm:t>
        <a:bodyPr/>
        <a:lstStyle/>
        <a:p>
          <a:endParaRPr lang="en-US"/>
        </a:p>
      </dgm:t>
    </dgm:pt>
    <dgm:pt modelId="{D2EFBFB2-EDFF-482C-9BBA-EC49D9A0E636}">
      <dgm:prSet/>
      <dgm:spPr/>
      <dgm:t>
        <a:bodyPr/>
        <a:lstStyle/>
        <a:p>
          <a:r>
            <a:rPr lang="en-US"/>
            <a:t>Loan amount and Property value (r=0.75) </a:t>
          </a:r>
        </a:p>
      </dgm:t>
    </dgm:pt>
    <dgm:pt modelId="{A042F9B8-554D-454E-91AE-6055E8FBB8AD}" type="parTrans" cxnId="{761E6187-5C69-4808-B051-89A929D93416}">
      <dgm:prSet/>
      <dgm:spPr/>
      <dgm:t>
        <a:bodyPr/>
        <a:lstStyle/>
        <a:p>
          <a:endParaRPr lang="en-US"/>
        </a:p>
      </dgm:t>
    </dgm:pt>
    <dgm:pt modelId="{C0A81930-C7CF-46D1-B1DE-C6903C0730CE}" type="sibTrans" cxnId="{761E6187-5C69-4808-B051-89A929D93416}">
      <dgm:prSet/>
      <dgm:spPr/>
      <dgm:t>
        <a:bodyPr/>
        <a:lstStyle/>
        <a:p>
          <a:endParaRPr lang="en-US"/>
        </a:p>
      </dgm:t>
    </dgm:pt>
    <dgm:pt modelId="{E429630A-9318-4B1D-9F27-1E3910AA8ECF}">
      <dgm:prSet/>
      <dgm:spPr/>
      <dgm:t>
        <a:bodyPr/>
        <a:lstStyle/>
        <a:p>
          <a:r>
            <a:rPr lang="en-US"/>
            <a:t>Rate of interest and Interest rate spread (r=0.64)</a:t>
          </a:r>
        </a:p>
      </dgm:t>
    </dgm:pt>
    <dgm:pt modelId="{D2A1D87B-5958-46C1-BED3-5C3310B8D979}" type="parTrans" cxnId="{EE7B39A7-D01C-43E1-A224-D396DB84AD8E}">
      <dgm:prSet/>
      <dgm:spPr/>
      <dgm:t>
        <a:bodyPr/>
        <a:lstStyle/>
        <a:p>
          <a:endParaRPr lang="en-US"/>
        </a:p>
      </dgm:t>
    </dgm:pt>
    <dgm:pt modelId="{F63BE6B4-0825-4DDF-9A91-5AE854A9283F}" type="sibTrans" cxnId="{EE7B39A7-D01C-43E1-A224-D396DB84AD8E}">
      <dgm:prSet/>
      <dgm:spPr/>
      <dgm:t>
        <a:bodyPr/>
        <a:lstStyle/>
        <a:p>
          <a:endParaRPr lang="en-US"/>
        </a:p>
      </dgm:t>
    </dgm:pt>
    <dgm:pt modelId="{CEB4B536-45BD-403C-ADBC-962535CB2EB6}">
      <dgm:prSet/>
      <dgm:spPr/>
      <dgm:t>
        <a:bodyPr/>
        <a:lstStyle/>
        <a:p>
          <a:r>
            <a:rPr lang="en-US" b="1"/>
            <a:t>Weak correlation</a:t>
          </a:r>
          <a:endParaRPr lang="en-US"/>
        </a:p>
      </dgm:t>
    </dgm:pt>
    <dgm:pt modelId="{3CED72E6-7640-4911-BD11-22296CE451B9}" type="parTrans" cxnId="{ECC20503-F8CF-4A5F-854D-645D3FD21BF3}">
      <dgm:prSet/>
      <dgm:spPr/>
      <dgm:t>
        <a:bodyPr/>
        <a:lstStyle/>
        <a:p>
          <a:endParaRPr lang="en-US"/>
        </a:p>
      </dgm:t>
    </dgm:pt>
    <dgm:pt modelId="{C46025F6-8AA5-4B7A-BCC5-7AA8AD50335F}" type="sibTrans" cxnId="{ECC20503-F8CF-4A5F-854D-645D3FD21BF3}">
      <dgm:prSet/>
      <dgm:spPr/>
      <dgm:t>
        <a:bodyPr/>
        <a:lstStyle/>
        <a:p>
          <a:endParaRPr lang="en-US"/>
        </a:p>
      </dgm:t>
    </dgm:pt>
    <dgm:pt modelId="{FC41F921-4AD9-4CDA-AAFF-7ACC95344908}">
      <dgm:prSet/>
      <dgm:spPr/>
      <dgm:t>
        <a:bodyPr/>
        <a:lstStyle/>
        <a:p>
          <a:r>
            <a:rPr lang="en-US"/>
            <a:t>Loan amount and Interest rate spread (r=-0.37)</a:t>
          </a:r>
        </a:p>
      </dgm:t>
    </dgm:pt>
    <dgm:pt modelId="{78F20C69-CAAE-4E4B-83C3-45019D529EE4}" type="parTrans" cxnId="{387DF454-6517-4C72-BBF9-F3E4F42D95E3}">
      <dgm:prSet/>
      <dgm:spPr/>
      <dgm:t>
        <a:bodyPr/>
        <a:lstStyle/>
        <a:p>
          <a:endParaRPr lang="en-US"/>
        </a:p>
      </dgm:t>
    </dgm:pt>
    <dgm:pt modelId="{77967415-FA12-44A5-B77F-851080754ABD}" type="sibTrans" cxnId="{387DF454-6517-4C72-BBF9-F3E4F42D95E3}">
      <dgm:prSet/>
      <dgm:spPr/>
      <dgm:t>
        <a:bodyPr/>
        <a:lstStyle/>
        <a:p>
          <a:endParaRPr lang="en-US"/>
        </a:p>
      </dgm:t>
    </dgm:pt>
    <dgm:pt modelId="{33717A4B-4C10-4450-8A13-33CB88ADACEB}">
      <dgm:prSet/>
      <dgm:spPr/>
      <dgm:t>
        <a:bodyPr/>
        <a:lstStyle/>
        <a:p>
          <a:r>
            <a:rPr lang="en-US"/>
            <a:t>Income and Debt-to-Income Ratio (DTIR) (r=-0.25),</a:t>
          </a:r>
        </a:p>
      </dgm:t>
    </dgm:pt>
    <dgm:pt modelId="{E0100B16-6DED-411A-A9C4-1D510A5B10E3}" type="parTrans" cxnId="{B67050E0-901D-4830-9A77-7F705FA254C9}">
      <dgm:prSet/>
      <dgm:spPr/>
      <dgm:t>
        <a:bodyPr/>
        <a:lstStyle/>
        <a:p>
          <a:endParaRPr lang="en-US"/>
        </a:p>
      </dgm:t>
    </dgm:pt>
    <dgm:pt modelId="{A7B4C95A-F344-477A-8327-F26CF13EA434}" type="sibTrans" cxnId="{B67050E0-901D-4830-9A77-7F705FA254C9}">
      <dgm:prSet/>
      <dgm:spPr/>
      <dgm:t>
        <a:bodyPr/>
        <a:lstStyle/>
        <a:p>
          <a:endParaRPr lang="en-US"/>
        </a:p>
      </dgm:t>
    </dgm:pt>
    <dgm:pt modelId="{CA32066A-60D1-4EDE-ADF0-47E8868E1151}" type="pres">
      <dgm:prSet presAssocID="{D3F17C61-1672-4CDC-8A22-5BEFF7C76278}" presName="linear" presStyleCnt="0">
        <dgm:presLayoutVars>
          <dgm:animLvl val="lvl"/>
          <dgm:resizeHandles val="exact"/>
        </dgm:presLayoutVars>
      </dgm:prSet>
      <dgm:spPr/>
    </dgm:pt>
    <dgm:pt modelId="{BD825577-2787-4D11-A7E8-DCD683C9416D}" type="pres">
      <dgm:prSet presAssocID="{B85768BA-1C28-4888-89E0-FF0A6347E1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FB6F8C-596C-4702-8F3A-38074F4ECAE4}" type="pres">
      <dgm:prSet presAssocID="{8E85796A-9D0C-49DD-952C-BD89D918B89B}" presName="spacer" presStyleCnt="0"/>
      <dgm:spPr/>
    </dgm:pt>
    <dgm:pt modelId="{60AF9B3D-967E-4AA3-B7ED-EC7CA170B7B0}" type="pres">
      <dgm:prSet presAssocID="{79C8DC30-F72A-44FF-8CA6-F440C0DBA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B16D29-925E-4B58-A81F-A5A7FE2C545F}" type="pres">
      <dgm:prSet presAssocID="{485E0784-2249-46E9-84E1-C9151485C7CD}" presName="spacer" presStyleCnt="0"/>
      <dgm:spPr/>
    </dgm:pt>
    <dgm:pt modelId="{854AF6D8-D473-45A0-82E7-6A74DD6DC966}" type="pres">
      <dgm:prSet presAssocID="{98CA5986-DE5C-4B23-A1B3-6B8973F2A4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EEFC8A-2A13-44CD-8EE5-22AD8A586A59}" type="pres">
      <dgm:prSet presAssocID="{98CA5986-DE5C-4B23-A1B3-6B8973F2A499}" presName="childText" presStyleLbl="revTx" presStyleIdx="0" presStyleCnt="2">
        <dgm:presLayoutVars>
          <dgm:bulletEnabled val="1"/>
        </dgm:presLayoutVars>
      </dgm:prSet>
      <dgm:spPr/>
    </dgm:pt>
    <dgm:pt modelId="{662DC3AC-76F5-407B-A4BF-C202DE223D49}" type="pres">
      <dgm:prSet presAssocID="{CEB4B536-45BD-403C-ADBC-962535CB2EB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5C6E73E-FB1D-4CC2-8F7A-4D8A496C668C}" type="pres">
      <dgm:prSet presAssocID="{CEB4B536-45BD-403C-ADBC-962535CB2EB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4B34B02-CF66-4171-A12A-49650FF9BCF9}" type="presOf" srcId="{33717A4B-4C10-4450-8A13-33CB88ADACEB}" destId="{35C6E73E-FB1D-4CC2-8F7A-4D8A496C668C}" srcOrd="0" destOrd="1" presId="urn:microsoft.com/office/officeart/2005/8/layout/vList2"/>
    <dgm:cxn modelId="{ECC20503-F8CF-4A5F-854D-645D3FD21BF3}" srcId="{D3F17C61-1672-4CDC-8A22-5BEFF7C76278}" destId="{CEB4B536-45BD-403C-ADBC-962535CB2EB6}" srcOrd="3" destOrd="0" parTransId="{3CED72E6-7640-4911-BD11-22296CE451B9}" sibTransId="{C46025F6-8AA5-4B7A-BCC5-7AA8AD50335F}"/>
    <dgm:cxn modelId="{A92FF60B-6365-4186-9789-DA137C7936F9}" type="presOf" srcId="{98CA5986-DE5C-4B23-A1B3-6B8973F2A499}" destId="{854AF6D8-D473-45A0-82E7-6A74DD6DC966}" srcOrd="0" destOrd="0" presId="urn:microsoft.com/office/officeart/2005/8/layout/vList2"/>
    <dgm:cxn modelId="{FCBD2516-9CB7-4FAD-A501-6E88D3AAD45E}" type="presOf" srcId="{79C8DC30-F72A-44FF-8CA6-F440C0DBA9C8}" destId="{60AF9B3D-967E-4AA3-B7ED-EC7CA170B7B0}" srcOrd="0" destOrd="0" presId="urn:microsoft.com/office/officeart/2005/8/layout/vList2"/>
    <dgm:cxn modelId="{7D6ECA35-DBA4-4027-AC00-1C31708F8E6C}" type="presOf" srcId="{E429630A-9318-4B1D-9F27-1E3910AA8ECF}" destId="{15EEFC8A-2A13-44CD-8EE5-22AD8A586A59}" srcOrd="0" destOrd="1" presId="urn:microsoft.com/office/officeart/2005/8/layout/vList2"/>
    <dgm:cxn modelId="{CB3F053C-CEF3-4FA0-89DC-6605D6C78AD0}" type="presOf" srcId="{B85768BA-1C28-4888-89E0-FF0A6347E113}" destId="{BD825577-2787-4D11-A7E8-DCD683C9416D}" srcOrd="0" destOrd="0" presId="urn:microsoft.com/office/officeart/2005/8/layout/vList2"/>
    <dgm:cxn modelId="{387DF454-6517-4C72-BBF9-F3E4F42D95E3}" srcId="{CEB4B536-45BD-403C-ADBC-962535CB2EB6}" destId="{FC41F921-4AD9-4CDA-AAFF-7ACC95344908}" srcOrd="0" destOrd="0" parTransId="{78F20C69-CAAE-4E4B-83C3-45019D529EE4}" sibTransId="{77967415-FA12-44A5-B77F-851080754ABD}"/>
    <dgm:cxn modelId="{761E6187-5C69-4808-B051-89A929D93416}" srcId="{98CA5986-DE5C-4B23-A1B3-6B8973F2A499}" destId="{D2EFBFB2-EDFF-482C-9BBA-EC49D9A0E636}" srcOrd="0" destOrd="0" parTransId="{A042F9B8-554D-454E-91AE-6055E8FBB8AD}" sibTransId="{C0A81930-C7CF-46D1-B1DE-C6903C0730CE}"/>
    <dgm:cxn modelId="{F257CD96-235B-476F-BE05-5E8CB22A2931}" type="presOf" srcId="{D2EFBFB2-EDFF-482C-9BBA-EC49D9A0E636}" destId="{15EEFC8A-2A13-44CD-8EE5-22AD8A586A59}" srcOrd="0" destOrd="0" presId="urn:microsoft.com/office/officeart/2005/8/layout/vList2"/>
    <dgm:cxn modelId="{848AA89B-5749-461B-B22E-0E6ACCE3344D}" type="presOf" srcId="{FC41F921-4AD9-4CDA-AAFF-7ACC95344908}" destId="{35C6E73E-FB1D-4CC2-8F7A-4D8A496C668C}" srcOrd="0" destOrd="0" presId="urn:microsoft.com/office/officeart/2005/8/layout/vList2"/>
    <dgm:cxn modelId="{7E2AF39D-D6A3-4306-A671-F668705090C1}" srcId="{D3F17C61-1672-4CDC-8A22-5BEFF7C76278}" destId="{98CA5986-DE5C-4B23-A1B3-6B8973F2A499}" srcOrd="2" destOrd="0" parTransId="{59E68FCC-B6F8-4010-82F3-3A0C961A6196}" sibTransId="{E9C86313-505C-4FFF-A45E-CDE1A7E88F79}"/>
    <dgm:cxn modelId="{EE7B39A7-D01C-43E1-A224-D396DB84AD8E}" srcId="{98CA5986-DE5C-4B23-A1B3-6B8973F2A499}" destId="{E429630A-9318-4B1D-9F27-1E3910AA8ECF}" srcOrd="1" destOrd="0" parTransId="{D2A1D87B-5958-46C1-BED3-5C3310B8D979}" sibTransId="{F63BE6B4-0825-4DDF-9A91-5AE854A9283F}"/>
    <dgm:cxn modelId="{89CF86C3-A90D-45F4-850F-87CE367F2243}" srcId="{D3F17C61-1672-4CDC-8A22-5BEFF7C76278}" destId="{B85768BA-1C28-4888-89E0-FF0A6347E113}" srcOrd="0" destOrd="0" parTransId="{BC97C101-083F-4AF0-8A3D-DE3A3A189DD1}" sibTransId="{8E85796A-9D0C-49DD-952C-BD89D918B89B}"/>
    <dgm:cxn modelId="{EE9CF7C4-A381-4824-BDD1-0E44B2D6910A}" type="presOf" srcId="{CEB4B536-45BD-403C-ADBC-962535CB2EB6}" destId="{662DC3AC-76F5-407B-A4BF-C202DE223D49}" srcOrd="0" destOrd="0" presId="urn:microsoft.com/office/officeart/2005/8/layout/vList2"/>
    <dgm:cxn modelId="{422C35D6-A166-4512-8782-2AACE5520CB4}" srcId="{D3F17C61-1672-4CDC-8A22-5BEFF7C76278}" destId="{79C8DC30-F72A-44FF-8CA6-F440C0DBA9C8}" srcOrd="1" destOrd="0" parTransId="{F580DB1E-B968-414D-B4C5-9305447C91A0}" sibTransId="{485E0784-2249-46E9-84E1-C9151485C7CD}"/>
    <dgm:cxn modelId="{B67050E0-901D-4830-9A77-7F705FA254C9}" srcId="{CEB4B536-45BD-403C-ADBC-962535CB2EB6}" destId="{33717A4B-4C10-4450-8A13-33CB88ADACEB}" srcOrd="1" destOrd="0" parTransId="{E0100B16-6DED-411A-A9C4-1D510A5B10E3}" sibTransId="{A7B4C95A-F344-477A-8327-F26CF13EA434}"/>
    <dgm:cxn modelId="{8181FCFA-2C43-42A9-970C-66AB473F9735}" type="presOf" srcId="{D3F17C61-1672-4CDC-8A22-5BEFF7C76278}" destId="{CA32066A-60D1-4EDE-ADF0-47E8868E1151}" srcOrd="0" destOrd="0" presId="urn:microsoft.com/office/officeart/2005/8/layout/vList2"/>
    <dgm:cxn modelId="{98C7BB5F-5994-4405-BF81-DF61026137FC}" type="presParOf" srcId="{CA32066A-60D1-4EDE-ADF0-47E8868E1151}" destId="{BD825577-2787-4D11-A7E8-DCD683C9416D}" srcOrd="0" destOrd="0" presId="urn:microsoft.com/office/officeart/2005/8/layout/vList2"/>
    <dgm:cxn modelId="{970E3EDB-C7DA-460B-989A-0F380D1F2387}" type="presParOf" srcId="{CA32066A-60D1-4EDE-ADF0-47E8868E1151}" destId="{FBFB6F8C-596C-4702-8F3A-38074F4ECAE4}" srcOrd="1" destOrd="0" presId="urn:microsoft.com/office/officeart/2005/8/layout/vList2"/>
    <dgm:cxn modelId="{E778C272-11EC-4F5E-8C33-B54AA10C5565}" type="presParOf" srcId="{CA32066A-60D1-4EDE-ADF0-47E8868E1151}" destId="{60AF9B3D-967E-4AA3-B7ED-EC7CA170B7B0}" srcOrd="2" destOrd="0" presId="urn:microsoft.com/office/officeart/2005/8/layout/vList2"/>
    <dgm:cxn modelId="{1A4250C3-08FB-40A5-9433-78EAC8A1CEC2}" type="presParOf" srcId="{CA32066A-60D1-4EDE-ADF0-47E8868E1151}" destId="{78B16D29-925E-4B58-A81F-A5A7FE2C545F}" srcOrd="3" destOrd="0" presId="urn:microsoft.com/office/officeart/2005/8/layout/vList2"/>
    <dgm:cxn modelId="{16602798-8B6C-445C-B0C8-488A1E66B565}" type="presParOf" srcId="{CA32066A-60D1-4EDE-ADF0-47E8868E1151}" destId="{854AF6D8-D473-45A0-82E7-6A74DD6DC966}" srcOrd="4" destOrd="0" presId="urn:microsoft.com/office/officeart/2005/8/layout/vList2"/>
    <dgm:cxn modelId="{6B519048-400E-4606-B7C5-B9F3F5423C62}" type="presParOf" srcId="{CA32066A-60D1-4EDE-ADF0-47E8868E1151}" destId="{15EEFC8A-2A13-44CD-8EE5-22AD8A586A59}" srcOrd="5" destOrd="0" presId="urn:microsoft.com/office/officeart/2005/8/layout/vList2"/>
    <dgm:cxn modelId="{8C8D849B-53C5-4E9B-A8CC-E4BFE570D576}" type="presParOf" srcId="{CA32066A-60D1-4EDE-ADF0-47E8868E1151}" destId="{662DC3AC-76F5-407B-A4BF-C202DE223D49}" srcOrd="6" destOrd="0" presId="urn:microsoft.com/office/officeart/2005/8/layout/vList2"/>
    <dgm:cxn modelId="{55C064B8-9B7C-4F95-8080-CC862C6F32CB}" type="presParOf" srcId="{CA32066A-60D1-4EDE-ADF0-47E8868E1151}" destId="{35C6E73E-FB1D-4CC2-8F7A-4D8A496C668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8C465-52AC-44A6-BC82-51AAB05390E8}">
      <dsp:nvSpPr>
        <dsp:cNvPr id="0" name=""/>
        <dsp:cNvSpPr/>
      </dsp:nvSpPr>
      <dsp:spPr>
        <a:xfrm>
          <a:off x="324808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Banks and Lenders</a:t>
          </a:r>
          <a:endParaRPr lang="en-US" sz="2600" kern="1200"/>
        </a:p>
      </dsp:txBody>
      <dsp:txXfrm>
        <a:off x="324808" y="1003"/>
        <a:ext cx="1954887" cy="1172932"/>
      </dsp:txXfrm>
    </dsp:sp>
    <dsp:sp modelId="{D779A70B-27C3-4BFC-9A7D-1CA7BA2C9CB6}">
      <dsp:nvSpPr>
        <dsp:cNvPr id="0" name=""/>
        <dsp:cNvSpPr/>
      </dsp:nvSpPr>
      <dsp:spPr>
        <a:xfrm>
          <a:off x="2475184" y="1003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Regulatory Authorities</a:t>
          </a:r>
          <a:endParaRPr lang="en-US" sz="2600" kern="1200"/>
        </a:p>
      </dsp:txBody>
      <dsp:txXfrm>
        <a:off x="2475184" y="1003"/>
        <a:ext cx="1954887" cy="1172932"/>
      </dsp:txXfrm>
    </dsp:sp>
    <dsp:sp modelId="{010F35D5-11F9-4E11-B6B6-CCE23FFD7229}">
      <dsp:nvSpPr>
        <dsp:cNvPr id="0" name=""/>
        <dsp:cNvSpPr/>
      </dsp:nvSpPr>
      <dsp:spPr>
        <a:xfrm>
          <a:off x="324808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Investors</a:t>
          </a:r>
          <a:endParaRPr lang="en-US" sz="2600" kern="1200"/>
        </a:p>
      </dsp:txBody>
      <dsp:txXfrm>
        <a:off x="324808" y="1369424"/>
        <a:ext cx="1954887" cy="1172932"/>
      </dsp:txXfrm>
    </dsp:sp>
    <dsp:sp modelId="{F5FD79FC-DE92-4A4D-8D11-CEE6C238CFA2}">
      <dsp:nvSpPr>
        <dsp:cNvPr id="0" name=""/>
        <dsp:cNvSpPr/>
      </dsp:nvSpPr>
      <dsp:spPr>
        <a:xfrm>
          <a:off x="2475184" y="1369424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Consumers</a:t>
          </a:r>
          <a:endParaRPr lang="en-US" sz="2600" kern="1200"/>
        </a:p>
      </dsp:txBody>
      <dsp:txXfrm>
        <a:off x="2475184" y="1369424"/>
        <a:ext cx="1954887" cy="1172932"/>
      </dsp:txXfrm>
    </dsp:sp>
    <dsp:sp modelId="{8E67BC1B-979D-45E6-A2FF-79D77CE39D1A}">
      <dsp:nvSpPr>
        <dsp:cNvPr id="0" name=""/>
        <dsp:cNvSpPr/>
      </dsp:nvSpPr>
      <dsp:spPr>
        <a:xfrm>
          <a:off x="324808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Credit Rating Agencies</a:t>
          </a:r>
          <a:endParaRPr lang="en-US" sz="2600" kern="1200"/>
        </a:p>
      </dsp:txBody>
      <dsp:txXfrm>
        <a:off x="324808" y="2737845"/>
        <a:ext cx="1954887" cy="1172932"/>
      </dsp:txXfrm>
    </dsp:sp>
    <dsp:sp modelId="{FC74A1A7-100C-4622-9970-A591C5F38B7F}">
      <dsp:nvSpPr>
        <dsp:cNvPr id="0" name=""/>
        <dsp:cNvSpPr/>
      </dsp:nvSpPr>
      <dsp:spPr>
        <a:xfrm>
          <a:off x="2475184" y="2737845"/>
          <a:ext cx="1954887" cy="1172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Economists and Analysts</a:t>
          </a:r>
          <a:endParaRPr lang="en-US" sz="2600" kern="1200"/>
        </a:p>
      </dsp:txBody>
      <dsp:txXfrm>
        <a:off x="2475184" y="2737845"/>
        <a:ext cx="1954887" cy="117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25577-2787-4D11-A7E8-DCD683C9416D}">
      <dsp:nvSpPr>
        <dsp:cNvPr id="0" name=""/>
        <dsp:cNvSpPr/>
      </dsp:nvSpPr>
      <dsp:spPr>
        <a:xfrm>
          <a:off x="0" y="56964"/>
          <a:ext cx="651657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Plotting the pairwise relationships</a:t>
          </a:r>
          <a:endParaRPr lang="en-US" sz="3000" kern="1200" dirty="0"/>
        </a:p>
      </dsp:txBody>
      <dsp:txXfrm>
        <a:off x="33412" y="90376"/>
        <a:ext cx="6449755" cy="617626"/>
      </dsp:txXfrm>
    </dsp:sp>
    <dsp:sp modelId="{60AF9B3D-967E-4AA3-B7ED-EC7CA170B7B0}">
      <dsp:nvSpPr>
        <dsp:cNvPr id="0" name=""/>
        <dsp:cNvSpPr/>
      </dsp:nvSpPr>
      <dsp:spPr>
        <a:xfrm>
          <a:off x="0" y="827814"/>
          <a:ext cx="651657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Heatmap</a:t>
          </a:r>
          <a:endParaRPr lang="en-US" sz="3000" kern="1200"/>
        </a:p>
      </dsp:txBody>
      <dsp:txXfrm>
        <a:off x="33412" y="861226"/>
        <a:ext cx="6449755" cy="617626"/>
      </dsp:txXfrm>
    </dsp:sp>
    <dsp:sp modelId="{854AF6D8-D473-45A0-82E7-6A74DD6DC966}">
      <dsp:nvSpPr>
        <dsp:cNvPr id="0" name=""/>
        <dsp:cNvSpPr/>
      </dsp:nvSpPr>
      <dsp:spPr>
        <a:xfrm>
          <a:off x="0" y="1598664"/>
          <a:ext cx="651657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Strong correlation:</a:t>
          </a:r>
          <a:endParaRPr lang="en-US" sz="3000" kern="1200"/>
        </a:p>
      </dsp:txBody>
      <dsp:txXfrm>
        <a:off x="33412" y="1632076"/>
        <a:ext cx="6449755" cy="617626"/>
      </dsp:txXfrm>
    </dsp:sp>
    <dsp:sp modelId="{15EEFC8A-2A13-44CD-8EE5-22AD8A586A59}">
      <dsp:nvSpPr>
        <dsp:cNvPr id="0" name=""/>
        <dsp:cNvSpPr/>
      </dsp:nvSpPr>
      <dsp:spPr>
        <a:xfrm>
          <a:off x="0" y="2283114"/>
          <a:ext cx="6516579" cy="714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Loan amount and Property value (r=0.75)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Rate of interest and Interest rate spread (r=0.64)</a:t>
          </a:r>
        </a:p>
      </dsp:txBody>
      <dsp:txXfrm>
        <a:off x="0" y="2283114"/>
        <a:ext cx="6516579" cy="714150"/>
      </dsp:txXfrm>
    </dsp:sp>
    <dsp:sp modelId="{662DC3AC-76F5-407B-A4BF-C202DE223D49}">
      <dsp:nvSpPr>
        <dsp:cNvPr id="0" name=""/>
        <dsp:cNvSpPr/>
      </dsp:nvSpPr>
      <dsp:spPr>
        <a:xfrm>
          <a:off x="0" y="2997265"/>
          <a:ext cx="6516579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Weak correlation</a:t>
          </a:r>
          <a:endParaRPr lang="en-US" sz="3000" kern="1200"/>
        </a:p>
      </dsp:txBody>
      <dsp:txXfrm>
        <a:off x="33412" y="3030677"/>
        <a:ext cx="6449755" cy="617626"/>
      </dsp:txXfrm>
    </dsp:sp>
    <dsp:sp modelId="{35C6E73E-FB1D-4CC2-8F7A-4D8A496C668C}">
      <dsp:nvSpPr>
        <dsp:cNvPr id="0" name=""/>
        <dsp:cNvSpPr/>
      </dsp:nvSpPr>
      <dsp:spPr>
        <a:xfrm>
          <a:off x="0" y="3681715"/>
          <a:ext cx="6516579" cy="714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Loan amount and Interest rate spread (r=-0.37)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Income and Debt-to-Income Ratio (DTIR) (r=-0.25),</a:t>
          </a:r>
        </a:p>
      </dsp:txBody>
      <dsp:txXfrm>
        <a:off x="0" y="3681715"/>
        <a:ext cx="6516579" cy="71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6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2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CCBF3A-D7FB-4B97-8FD5-6FFB20CB1E8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signing-loan-agreement-for-purchase-of-apartment-584956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diagramLayout" Target="../diagrams/layout1.xml"/><Relationship Id="rId3" Type="http://schemas.openxmlformats.org/officeDocument/2006/relationships/hyperlink" Target="https://www.flickr.com/photos/jeepersmedia/14040090880" TargetMode="External"/><Relationship Id="rId7" Type="http://schemas.openxmlformats.org/officeDocument/2006/relationships/hyperlink" Target="https://www.flickr.com/photos/ebayink/2720272596" TargetMode="External"/><Relationship Id="rId12" Type="http://schemas.openxmlformats.org/officeDocument/2006/relationships/diagramData" Target="../diagrams/data1.xml"/><Relationship Id="rId2" Type="http://schemas.openxmlformats.org/officeDocument/2006/relationships/image" Target="../media/image5.jp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hyperlink" Target="https://pixabay.com/en/finance-dollar-financial-world-634901/" TargetMode="External"/><Relationship Id="rId5" Type="http://schemas.openxmlformats.org/officeDocument/2006/relationships/hyperlink" Target="https://medium.com/@elakkiarasu/venture-capital-venue-bb4e9ea51180" TargetMode="External"/><Relationship Id="rId15" Type="http://schemas.openxmlformats.org/officeDocument/2006/relationships/diagramColors" Target="../diagrams/colors1.xml"/><Relationship Id="rId10" Type="http://schemas.openxmlformats.org/officeDocument/2006/relationships/image" Target="../media/image9.jpg"/><Relationship Id="rId4" Type="http://schemas.openxmlformats.org/officeDocument/2006/relationships/image" Target="../media/image6.jpeg"/><Relationship Id="rId9" Type="http://schemas.openxmlformats.org/officeDocument/2006/relationships/hyperlink" Target="https://www.quoteinspector.com/images/credit/credit-score-720/" TargetMode="External"/><Relationship Id="rId1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61977-6DF0-7E3B-D565-CD18CC31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85892"/>
            <a:ext cx="3566407" cy="379402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Loan Default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04C92-59CC-4C7F-9508-B9BE70066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4684242"/>
            <a:ext cx="3566407" cy="1463040"/>
          </a:xfrm>
        </p:spPr>
        <p:txBody>
          <a:bodyPr anchor="t">
            <a:normAutofit/>
          </a:bodyPr>
          <a:lstStyle/>
          <a:p>
            <a:pPr algn="r"/>
            <a:r>
              <a:rPr lang="en-US" sz="1600"/>
              <a:t>by </a:t>
            </a:r>
          </a:p>
          <a:p>
            <a:pPr algn="r"/>
            <a:r>
              <a:rPr lang="en-US" sz="1600"/>
              <a:t>Irina Nobaeva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90B8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4CB05381-46FF-0C89-573F-454E2F2A5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" r="20042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  <p:pic>
        <p:nvPicPr>
          <p:cNvPr id="24" name="Picture 23" descr="Hands writing on papers and calculator next to money&#10;&#10;Description automatically generated">
            <a:extLst>
              <a:ext uri="{FF2B5EF4-FFF2-40B4-BE49-F238E27FC236}">
                <a16:creationId xmlns:a16="http://schemas.microsoft.com/office/drawing/2014/main" id="{8EECE65D-C191-D750-97CE-C8B4910E4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1198" y="1098323"/>
            <a:ext cx="7533742" cy="46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7966-A25A-4D8A-3F85-3957BCB3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Models Overview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Grid search CV for hyperparameter T</a:t>
            </a:r>
            <a:b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3C06-D9FE-641C-FC2E-EBD80EDA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</a:p>
          <a:p>
            <a:r>
              <a:rPr lang="en-US" dirty="0"/>
              <a:t>ROC – AUC Score: 0.9724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54A4F-E9AA-F2E1-55E1-203EC02DA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Gradient Boost</a:t>
            </a:r>
          </a:p>
          <a:p>
            <a:r>
              <a:rPr lang="en-US" dirty="0"/>
              <a:t>ROC – AUC Score: 0.9848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FA242-AAD0-BE58-2885-64AC6B10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4" y="3429000"/>
            <a:ext cx="4778304" cy="2552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5F278-74F9-8C1C-CF5A-4CC4A860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429000"/>
            <a:ext cx="4885517" cy="25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Future research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Explore more areas like Feature Engineering to investigate new and informative features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Advanced Machine Learning Techniques, such as deep learning models or ensemble methods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techniques like transfer learning or semi-supervised learning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learning and real-time monitoring that can help to adapt and update models in real-time as new data becomes available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2" descr="Research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Where it can be useful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Loan Default Prediction models can be used in various ways to make informed decisions and manage risk effectively: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Loan Approval Process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 Rate Determination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Portfolio Management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Risk Assessment and Risk Mitigation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takeaways</a:t>
            </a: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 fontScale="85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All sources of datasets contributed to the predictive power of the model.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4 supervised classification models, the Gradient Boost provided the best results.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Out of 34 features, we used only 12 features With 70%-30% splitting, the test data set gave ROC AUC = 0.98.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BC0C"/>
              </a:buClr>
              <a:buSzTx/>
              <a:buFont typeface="Wingdings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thelas" charset="0"/>
                <a:ea typeface="Athelas" charset="0"/>
                <a:cs typeface="Athelas" charset="0"/>
              </a:rPr>
              <a:t>With more ideas, the model can be improved with accuracy in the future.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44" descr="Customer review with solid fill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9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6783F1BD-CD72-F98F-31D2-4E6197376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A9D5B-7AE3-1B32-A4B4-FE06192D2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736570"/>
            <a:ext cx="7772400" cy="11840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Problem: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AC05-6493-6682-08F6-F506F876B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3681670"/>
            <a:ext cx="10854267" cy="1463040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</a:rPr>
              <a:t>To predict loan default for consumer lending products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E7FA60DE-4910-804F-2910-BB652FB297F1}"/>
              </a:ext>
            </a:extLst>
          </p:cNvPr>
          <p:cNvSpPr txBox="1">
            <a:spLocks/>
          </p:cNvSpPr>
          <p:nvPr/>
        </p:nvSpPr>
        <p:spPr>
          <a:xfrm>
            <a:off x="-1012592" y="4795684"/>
            <a:ext cx="9030177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tx1"/>
                </a:solidFill>
              </a:rPr>
              <a:t>What factors affect loan default?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Can we predict the likelihood of a loan getting nonpaid? </a:t>
            </a:r>
          </a:p>
        </p:txBody>
      </p:sp>
    </p:spTree>
    <p:extLst>
      <p:ext uri="{BB962C8B-B14F-4D97-AF65-F5344CB8AC3E}">
        <p14:creationId xmlns:p14="http://schemas.microsoft.com/office/powerpoint/2010/main" val="292387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51E9-83BD-CBEB-2571-8985A6DF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/>
              <a:t>Who might care?</a:t>
            </a:r>
          </a:p>
        </p:txBody>
      </p:sp>
      <p:pic>
        <p:nvPicPr>
          <p:cNvPr id="10" name="Picture 9" descr="A red sign with yellow text">
            <a:extLst>
              <a:ext uri="{FF2B5EF4-FFF2-40B4-BE49-F238E27FC236}">
                <a16:creationId xmlns:a16="http://schemas.microsoft.com/office/drawing/2014/main" id="{C221961D-F0D8-13C0-8E07-775A1391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95140" y="2739882"/>
            <a:ext cx="2345173" cy="1677809"/>
          </a:xfrm>
          <a:prstGeom prst="rect">
            <a:avLst/>
          </a:prstGeom>
        </p:spPr>
      </p:pic>
      <p:pic>
        <p:nvPicPr>
          <p:cNvPr id="13" name="Picture 12" descr="Words in a cloud&#10;&#10;Description automatically generated">
            <a:extLst>
              <a:ext uri="{FF2B5EF4-FFF2-40B4-BE49-F238E27FC236}">
                <a16:creationId xmlns:a16="http://schemas.microsoft.com/office/drawing/2014/main" id="{248D8675-57F9-CE31-BF4F-4D3739A7E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7714" y="64443"/>
            <a:ext cx="4354285" cy="2993571"/>
          </a:xfrm>
          <a:prstGeom prst="rect">
            <a:avLst/>
          </a:prstGeom>
        </p:spPr>
      </p:pic>
      <p:pic>
        <p:nvPicPr>
          <p:cNvPr id="15" name="Picture 14" descr="A blue and yellow emblem with a eagle and a flag">
            <a:extLst>
              <a:ext uri="{FF2B5EF4-FFF2-40B4-BE49-F238E27FC236}">
                <a16:creationId xmlns:a16="http://schemas.microsoft.com/office/drawing/2014/main" id="{15E120CF-C06D-C00C-8C4B-83FC9B03E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93995" y="4585934"/>
            <a:ext cx="3752850" cy="2079079"/>
          </a:xfrm>
          <a:prstGeom prst="rect">
            <a:avLst/>
          </a:prstGeom>
        </p:spPr>
      </p:pic>
      <p:pic>
        <p:nvPicPr>
          <p:cNvPr id="18" name="Picture 17" descr="A credit card next to a phone&#10;&#10;Description automatically generated">
            <a:extLst>
              <a:ext uri="{FF2B5EF4-FFF2-40B4-BE49-F238E27FC236}">
                <a16:creationId xmlns:a16="http://schemas.microsoft.com/office/drawing/2014/main" id="{B4147FED-A2C4-AC7F-92F2-12DBA21F8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67353" y="4616367"/>
            <a:ext cx="3311435" cy="2207623"/>
          </a:xfrm>
          <a:prstGeom prst="rect">
            <a:avLst/>
          </a:prstGeom>
        </p:spPr>
      </p:pic>
      <p:pic>
        <p:nvPicPr>
          <p:cNvPr id="21" name="Picture 20" descr="A hand holding a building&#10;&#10;Description automatically generated">
            <a:extLst>
              <a:ext uri="{FF2B5EF4-FFF2-40B4-BE49-F238E27FC236}">
                <a16:creationId xmlns:a16="http://schemas.microsoft.com/office/drawing/2014/main" id="{53E594D3-E40F-75A4-0BB2-0182569F2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84164" y="2734547"/>
            <a:ext cx="2624857" cy="1756410"/>
          </a:xfrm>
          <a:prstGeom prst="rect">
            <a:avLst/>
          </a:prstGeom>
        </p:spPr>
      </p:pic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E2F69ABA-3CE6-9DD8-FB32-EA41D7F95A6F}"/>
              </a:ext>
            </a:extLst>
          </p:cNvPr>
          <p:cNvGraphicFramePr/>
          <p:nvPr/>
        </p:nvGraphicFramePr>
        <p:xfrm>
          <a:off x="1024128" y="2179635"/>
          <a:ext cx="4754880" cy="3911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789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Data information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Original dataset comprised of 148,670 Rows and 34 Columns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Loan data for the period of 2019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Exclude insignificant columns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Drop duplicates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Fill in missing values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Convert all values into numerical</a:t>
            </a:r>
          </a:p>
        </p:txBody>
      </p:sp>
    </p:spTree>
    <p:extLst>
      <p:ext uri="{BB962C8B-B14F-4D97-AF65-F5344CB8AC3E}">
        <p14:creationId xmlns:p14="http://schemas.microsoft.com/office/powerpoint/2010/main" val="27342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367962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600" spc="100"/>
              <a:t>Data Exploration</a:t>
            </a:r>
            <a:br>
              <a:rPr lang="en-US" sz="2200" spc="100"/>
            </a:br>
            <a:br>
              <a:rPr lang="en-US" sz="2200" spc="100"/>
            </a:br>
            <a:br>
              <a:rPr lang="en-US" sz="2200" spc="100"/>
            </a:br>
            <a:br>
              <a:rPr lang="en-US" sz="2200" spc="100"/>
            </a:br>
            <a:endParaRPr lang="en-US" sz="2200" spc="100" dirty="0"/>
          </a:p>
        </p:txBody>
      </p:sp>
      <p:graphicFrame>
        <p:nvGraphicFramePr>
          <p:cNvPr id="61" name="Text Placeholder 3">
            <a:extLst>
              <a:ext uri="{FF2B5EF4-FFF2-40B4-BE49-F238E27FC236}">
                <a16:creationId xmlns:a16="http://schemas.microsoft.com/office/drawing/2014/main" id="{A41DFEAF-5E2E-13E4-8639-901C15EA6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428758"/>
              </p:ext>
            </p:extLst>
          </p:nvPr>
        </p:nvGraphicFramePr>
        <p:xfrm>
          <a:off x="1259259" y="1480457"/>
          <a:ext cx="6516579" cy="445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5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A6C8C-D88A-144F-500E-39DA3563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2" y="418286"/>
            <a:ext cx="11525639" cy="59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2"/>
            <a:ext cx="3566407" cy="37940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Machine learning modeling</a:t>
            </a: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5557" y="4593863"/>
            <a:ext cx="2926080" cy="0"/>
          </a:xfrm>
          <a:prstGeom prst="line">
            <a:avLst/>
          </a:prstGeom>
          <a:ln w="19050">
            <a:solidFill>
              <a:srgbClr val="F3FC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6" descr="A desk with technical drawings, pencil and tools">
            <a:extLst>
              <a:ext uri="{FF2B5EF4-FFF2-40B4-BE49-F238E27FC236}">
                <a16:creationId xmlns:a16="http://schemas.microsoft.com/office/drawing/2014/main" id="{B0AFE129-6E2F-B551-E897-9C8DB9B9A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33" r="10339" b="-2"/>
          <a:stretch/>
        </p:blipFill>
        <p:spPr>
          <a:xfrm>
            <a:off x="4658258" y="975"/>
            <a:ext cx="75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Modeling steps</a:t>
            </a: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br>
              <a:rPr lang="en-US" spc="100" dirty="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49CD992-3E3D-0B4F-62BD-B83CDF7E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9818" y="640080"/>
            <a:ext cx="7172138" cy="3745107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Pre-processing: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Label encoding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splitting into training and test sets (70%-30%)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Cross-validation (CV) for hyperparameter tuning: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3 fold cv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Using scikit-</a:t>
            </a:r>
            <a:r>
              <a:rPr lang="en-US" dirty="0" err="1">
                <a:solidFill>
                  <a:schemeClr val="tx1"/>
                </a:solidFill>
              </a:rPr>
              <a:t>learn’s</a:t>
            </a:r>
            <a:r>
              <a:rPr lang="en-US" dirty="0">
                <a:solidFill>
                  <a:schemeClr val="tx1"/>
                </a:solidFill>
              </a:rPr>
              <a:t> grid search method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Evacuation metric: Area under precision recall curve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Classifier training using optimal parameters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3" name="Graphic 38" descr="Robot outline">
            <a:extLst>
              <a:ext uri="{FF2B5EF4-FFF2-40B4-BE49-F238E27FC236}">
                <a16:creationId xmlns:a16="http://schemas.microsoft.com/office/drawing/2014/main" id="{09948DAA-0719-AF20-E06B-8ACB1E7F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46904" y="4553084"/>
            <a:ext cx="1685977" cy="16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AD474-32D8-CE45-8663-244FBBC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>
                <a:solidFill>
                  <a:srgbClr val="FFFFFF"/>
                </a:solidFill>
              </a:rPr>
              <a:t>Classification Models</a:t>
            </a: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br>
              <a:rPr lang="en-US" spc="100">
                <a:solidFill>
                  <a:srgbClr val="FFFFFF"/>
                </a:solidFill>
              </a:rPr>
            </a:br>
            <a:endParaRPr lang="en-US" spc="1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E559-5AA8-1721-CA8D-A0A9CFF4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15" y="534162"/>
            <a:ext cx="6839301" cy="1206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47565-6CA5-18E4-3FCD-CF925FF2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96" y="2441423"/>
            <a:ext cx="8141541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5415</TotalTime>
  <Words>421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Athelas</vt:lpstr>
      <vt:lpstr>Helvetica Neue</vt:lpstr>
      <vt:lpstr>Söhne</vt:lpstr>
      <vt:lpstr>Tw Cen MT</vt:lpstr>
      <vt:lpstr>Tw Cen MT Condensed</vt:lpstr>
      <vt:lpstr>Wingdings</vt:lpstr>
      <vt:lpstr>Wingdings 3</vt:lpstr>
      <vt:lpstr>Integral</vt:lpstr>
      <vt:lpstr>Loan Default Prediction Using Machine Learning</vt:lpstr>
      <vt:lpstr>The Problem:</vt:lpstr>
      <vt:lpstr>Who might care?</vt:lpstr>
      <vt:lpstr>Data information    </vt:lpstr>
      <vt:lpstr>Data Exploration    </vt:lpstr>
      <vt:lpstr>PowerPoint Presentation</vt:lpstr>
      <vt:lpstr>Machine learning modeling    </vt:lpstr>
      <vt:lpstr>Modeling steps    </vt:lpstr>
      <vt:lpstr>Classification Models    </vt:lpstr>
      <vt:lpstr>Models Overview Applying Grid search CV for hyperparameter T </vt:lpstr>
      <vt:lpstr>Future research    </vt:lpstr>
      <vt:lpstr>Where it can be useful    </vt:lpstr>
      <vt:lpstr>takeaways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Using Machine Learning</dc:title>
  <dc:creator>Irina Nobaeva</dc:creator>
  <cp:lastModifiedBy>Irina Nobaeva</cp:lastModifiedBy>
  <cp:revision>21</cp:revision>
  <dcterms:created xsi:type="dcterms:W3CDTF">2023-07-30T03:27:10Z</dcterms:created>
  <dcterms:modified xsi:type="dcterms:W3CDTF">2023-08-06T20:29:41Z</dcterms:modified>
</cp:coreProperties>
</file>