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7AD"/>
    <a:srgbClr val="C99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E76F1-2ECF-455C-B878-D526F9143C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0E5339-02A1-40CB-B2EB-E813F5F61D8D}">
      <dgm:prSet/>
      <dgm:spPr/>
      <dgm:t>
        <a:bodyPr/>
        <a:lstStyle/>
        <a:p>
          <a:r>
            <a:rPr lang="en-US" b="1" i="0"/>
            <a:t>Banks and Lenders</a:t>
          </a:r>
          <a:endParaRPr lang="en-US"/>
        </a:p>
      </dgm:t>
    </dgm:pt>
    <dgm:pt modelId="{1A8860D6-CC99-4606-BCDF-67AE0C810C72}" type="parTrans" cxnId="{3CCFB63F-2375-4571-9824-CB9609C9314E}">
      <dgm:prSet/>
      <dgm:spPr/>
      <dgm:t>
        <a:bodyPr/>
        <a:lstStyle/>
        <a:p>
          <a:endParaRPr lang="en-US"/>
        </a:p>
      </dgm:t>
    </dgm:pt>
    <dgm:pt modelId="{A2752E1B-1CD6-4008-9F07-1C34B887F323}" type="sibTrans" cxnId="{3CCFB63F-2375-4571-9824-CB9609C9314E}">
      <dgm:prSet/>
      <dgm:spPr/>
      <dgm:t>
        <a:bodyPr/>
        <a:lstStyle/>
        <a:p>
          <a:endParaRPr lang="en-US"/>
        </a:p>
      </dgm:t>
    </dgm:pt>
    <dgm:pt modelId="{B76F7161-FEDE-4C99-B444-8DB8C27E3A85}">
      <dgm:prSet/>
      <dgm:spPr/>
      <dgm:t>
        <a:bodyPr/>
        <a:lstStyle/>
        <a:p>
          <a:r>
            <a:rPr lang="en-US" b="1" i="0"/>
            <a:t>Regulatory Authorities</a:t>
          </a:r>
          <a:endParaRPr lang="en-US"/>
        </a:p>
      </dgm:t>
    </dgm:pt>
    <dgm:pt modelId="{EDCD9009-A675-4FA5-81E5-E5B677E730D4}" type="parTrans" cxnId="{6772DA7B-1C3A-4870-B407-6F81EAACEB22}">
      <dgm:prSet/>
      <dgm:spPr/>
      <dgm:t>
        <a:bodyPr/>
        <a:lstStyle/>
        <a:p>
          <a:endParaRPr lang="en-US"/>
        </a:p>
      </dgm:t>
    </dgm:pt>
    <dgm:pt modelId="{E95F39E7-0841-4D31-AD44-4D7739EA3F1B}" type="sibTrans" cxnId="{6772DA7B-1C3A-4870-B407-6F81EAACEB22}">
      <dgm:prSet/>
      <dgm:spPr/>
      <dgm:t>
        <a:bodyPr/>
        <a:lstStyle/>
        <a:p>
          <a:endParaRPr lang="en-US"/>
        </a:p>
      </dgm:t>
    </dgm:pt>
    <dgm:pt modelId="{A643E128-22C2-4DDE-B50A-F18D2CE3445E}">
      <dgm:prSet/>
      <dgm:spPr/>
      <dgm:t>
        <a:bodyPr/>
        <a:lstStyle/>
        <a:p>
          <a:r>
            <a:rPr lang="en-US" b="1" i="0"/>
            <a:t>Investors</a:t>
          </a:r>
          <a:endParaRPr lang="en-US"/>
        </a:p>
      </dgm:t>
    </dgm:pt>
    <dgm:pt modelId="{6370D48B-F4A0-4628-99BC-62D078ABAE31}" type="parTrans" cxnId="{50BFC003-C6F0-4CF4-953C-9ADC0073B12A}">
      <dgm:prSet/>
      <dgm:spPr/>
      <dgm:t>
        <a:bodyPr/>
        <a:lstStyle/>
        <a:p>
          <a:endParaRPr lang="en-US"/>
        </a:p>
      </dgm:t>
    </dgm:pt>
    <dgm:pt modelId="{ECAB9416-F482-495D-AFCC-2BCCF6C4BDD6}" type="sibTrans" cxnId="{50BFC003-C6F0-4CF4-953C-9ADC0073B12A}">
      <dgm:prSet/>
      <dgm:spPr/>
      <dgm:t>
        <a:bodyPr/>
        <a:lstStyle/>
        <a:p>
          <a:endParaRPr lang="en-US"/>
        </a:p>
      </dgm:t>
    </dgm:pt>
    <dgm:pt modelId="{603510C9-7197-41D6-8F7F-17D1E46DDCB1}">
      <dgm:prSet/>
      <dgm:spPr/>
      <dgm:t>
        <a:bodyPr/>
        <a:lstStyle/>
        <a:p>
          <a:r>
            <a:rPr lang="en-US" b="1" i="0"/>
            <a:t>Consumers</a:t>
          </a:r>
          <a:endParaRPr lang="en-US"/>
        </a:p>
      </dgm:t>
    </dgm:pt>
    <dgm:pt modelId="{D65573E8-E897-4C8E-BCE4-E8615920F7FF}" type="parTrans" cxnId="{54378F25-FE5B-4D89-99C2-07DEB4F3D79E}">
      <dgm:prSet/>
      <dgm:spPr/>
      <dgm:t>
        <a:bodyPr/>
        <a:lstStyle/>
        <a:p>
          <a:endParaRPr lang="en-US"/>
        </a:p>
      </dgm:t>
    </dgm:pt>
    <dgm:pt modelId="{33F71A71-5A7E-4EBC-8FDC-A24C0F7CD0DE}" type="sibTrans" cxnId="{54378F25-FE5B-4D89-99C2-07DEB4F3D79E}">
      <dgm:prSet/>
      <dgm:spPr/>
      <dgm:t>
        <a:bodyPr/>
        <a:lstStyle/>
        <a:p>
          <a:endParaRPr lang="en-US"/>
        </a:p>
      </dgm:t>
    </dgm:pt>
    <dgm:pt modelId="{E5585E49-26B0-4CF5-B154-E31E3991821A}">
      <dgm:prSet/>
      <dgm:spPr/>
      <dgm:t>
        <a:bodyPr/>
        <a:lstStyle/>
        <a:p>
          <a:r>
            <a:rPr lang="en-US" b="1" i="0"/>
            <a:t>Credit Rating Agencies</a:t>
          </a:r>
          <a:endParaRPr lang="en-US"/>
        </a:p>
      </dgm:t>
    </dgm:pt>
    <dgm:pt modelId="{AAFE426A-EDFC-4663-B191-FC51A1EF8F19}" type="parTrans" cxnId="{844180E6-D34E-4090-B5B9-5E2D45F0ABD5}">
      <dgm:prSet/>
      <dgm:spPr/>
      <dgm:t>
        <a:bodyPr/>
        <a:lstStyle/>
        <a:p>
          <a:endParaRPr lang="en-US"/>
        </a:p>
      </dgm:t>
    </dgm:pt>
    <dgm:pt modelId="{6B9AF4AA-74FE-422F-9BC6-4868E8E46F6B}" type="sibTrans" cxnId="{844180E6-D34E-4090-B5B9-5E2D45F0ABD5}">
      <dgm:prSet/>
      <dgm:spPr/>
      <dgm:t>
        <a:bodyPr/>
        <a:lstStyle/>
        <a:p>
          <a:endParaRPr lang="en-US"/>
        </a:p>
      </dgm:t>
    </dgm:pt>
    <dgm:pt modelId="{A5AC9ED0-39F1-4333-AF2F-44978AD58361}">
      <dgm:prSet/>
      <dgm:spPr/>
      <dgm:t>
        <a:bodyPr/>
        <a:lstStyle/>
        <a:p>
          <a:r>
            <a:rPr lang="en-US" b="1" i="0"/>
            <a:t>Economists and Analysts</a:t>
          </a:r>
          <a:endParaRPr lang="en-US"/>
        </a:p>
      </dgm:t>
    </dgm:pt>
    <dgm:pt modelId="{7D07AE59-58C1-429E-8191-0AA30A65D270}" type="parTrans" cxnId="{9133DCF8-9CCB-43CE-9AC3-144E8960B5DD}">
      <dgm:prSet/>
      <dgm:spPr/>
      <dgm:t>
        <a:bodyPr/>
        <a:lstStyle/>
        <a:p>
          <a:endParaRPr lang="en-US"/>
        </a:p>
      </dgm:t>
    </dgm:pt>
    <dgm:pt modelId="{C02F8389-86FE-4B77-AD17-D560E5852711}" type="sibTrans" cxnId="{9133DCF8-9CCB-43CE-9AC3-144E8960B5DD}">
      <dgm:prSet/>
      <dgm:spPr/>
      <dgm:t>
        <a:bodyPr/>
        <a:lstStyle/>
        <a:p>
          <a:endParaRPr lang="en-US"/>
        </a:p>
      </dgm:t>
    </dgm:pt>
    <dgm:pt modelId="{22D8752A-7C35-4E89-BD14-27A3A02A0FE9}" type="pres">
      <dgm:prSet presAssocID="{BD8E76F1-2ECF-455C-B878-D526F9143CD4}" presName="diagram" presStyleCnt="0">
        <dgm:presLayoutVars>
          <dgm:dir/>
          <dgm:resizeHandles val="exact"/>
        </dgm:presLayoutVars>
      </dgm:prSet>
      <dgm:spPr/>
    </dgm:pt>
    <dgm:pt modelId="{11A8C465-52AC-44A6-BC82-51AAB05390E8}" type="pres">
      <dgm:prSet presAssocID="{0C0E5339-02A1-40CB-B2EB-E813F5F61D8D}" presName="node" presStyleLbl="node1" presStyleIdx="0" presStyleCnt="6">
        <dgm:presLayoutVars>
          <dgm:bulletEnabled val="1"/>
        </dgm:presLayoutVars>
      </dgm:prSet>
      <dgm:spPr/>
    </dgm:pt>
    <dgm:pt modelId="{F50244CF-0C81-411F-90CD-3F8962A57678}" type="pres">
      <dgm:prSet presAssocID="{A2752E1B-1CD6-4008-9F07-1C34B887F323}" presName="sibTrans" presStyleCnt="0"/>
      <dgm:spPr/>
    </dgm:pt>
    <dgm:pt modelId="{D779A70B-27C3-4BFC-9A7D-1CA7BA2C9CB6}" type="pres">
      <dgm:prSet presAssocID="{B76F7161-FEDE-4C99-B444-8DB8C27E3A85}" presName="node" presStyleLbl="node1" presStyleIdx="1" presStyleCnt="6">
        <dgm:presLayoutVars>
          <dgm:bulletEnabled val="1"/>
        </dgm:presLayoutVars>
      </dgm:prSet>
      <dgm:spPr/>
    </dgm:pt>
    <dgm:pt modelId="{A6E7BA15-3EA6-4489-BBF2-A4E21CE2475F}" type="pres">
      <dgm:prSet presAssocID="{E95F39E7-0841-4D31-AD44-4D7739EA3F1B}" presName="sibTrans" presStyleCnt="0"/>
      <dgm:spPr/>
    </dgm:pt>
    <dgm:pt modelId="{010F35D5-11F9-4E11-B6B6-CCE23FFD7229}" type="pres">
      <dgm:prSet presAssocID="{A643E128-22C2-4DDE-B50A-F18D2CE3445E}" presName="node" presStyleLbl="node1" presStyleIdx="2" presStyleCnt="6">
        <dgm:presLayoutVars>
          <dgm:bulletEnabled val="1"/>
        </dgm:presLayoutVars>
      </dgm:prSet>
      <dgm:spPr/>
    </dgm:pt>
    <dgm:pt modelId="{54444DF4-774D-45FD-B910-BD2AF4C82013}" type="pres">
      <dgm:prSet presAssocID="{ECAB9416-F482-495D-AFCC-2BCCF6C4BDD6}" presName="sibTrans" presStyleCnt="0"/>
      <dgm:spPr/>
    </dgm:pt>
    <dgm:pt modelId="{F5FD79FC-DE92-4A4D-8D11-CEE6C238CFA2}" type="pres">
      <dgm:prSet presAssocID="{603510C9-7197-41D6-8F7F-17D1E46DDCB1}" presName="node" presStyleLbl="node1" presStyleIdx="3" presStyleCnt="6">
        <dgm:presLayoutVars>
          <dgm:bulletEnabled val="1"/>
        </dgm:presLayoutVars>
      </dgm:prSet>
      <dgm:spPr/>
    </dgm:pt>
    <dgm:pt modelId="{ED3EAFBD-5726-4570-91C8-9BAC0F9E4CAE}" type="pres">
      <dgm:prSet presAssocID="{33F71A71-5A7E-4EBC-8FDC-A24C0F7CD0DE}" presName="sibTrans" presStyleCnt="0"/>
      <dgm:spPr/>
    </dgm:pt>
    <dgm:pt modelId="{8E67BC1B-979D-45E6-A2FF-79D77CE39D1A}" type="pres">
      <dgm:prSet presAssocID="{E5585E49-26B0-4CF5-B154-E31E3991821A}" presName="node" presStyleLbl="node1" presStyleIdx="4" presStyleCnt="6">
        <dgm:presLayoutVars>
          <dgm:bulletEnabled val="1"/>
        </dgm:presLayoutVars>
      </dgm:prSet>
      <dgm:spPr/>
    </dgm:pt>
    <dgm:pt modelId="{C2FF5606-CEDE-462B-B016-976EF8270587}" type="pres">
      <dgm:prSet presAssocID="{6B9AF4AA-74FE-422F-9BC6-4868E8E46F6B}" presName="sibTrans" presStyleCnt="0"/>
      <dgm:spPr/>
    </dgm:pt>
    <dgm:pt modelId="{FC74A1A7-100C-4622-9970-A591C5F38B7F}" type="pres">
      <dgm:prSet presAssocID="{A5AC9ED0-39F1-4333-AF2F-44978AD58361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FC003-C6F0-4CF4-953C-9ADC0073B12A}" srcId="{BD8E76F1-2ECF-455C-B878-D526F9143CD4}" destId="{A643E128-22C2-4DDE-B50A-F18D2CE3445E}" srcOrd="2" destOrd="0" parTransId="{6370D48B-F4A0-4628-99BC-62D078ABAE31}" sibTransId="{ECAB9416-F482-495D-AFCC-2BCCF6C4BDD6}"/>
    <dgm:cxn modelId="{54378F25-FE5B-4D89-99C2-07DEB4F3D79E}" srcId="{BD8E76F1-2ECF-455C-B878-D526F9143CD4}" destId="{603510C9-7197-41D6-8F7F-17D1E46DDCB1}" srcOrd="3" destOrd="0" parTransId="{D65573E8-E897-4C8E-BCE4-E8615920F7FF}" sibTransId="{33F71A71-5A7E-4EBC-8FDC-A24C0F7CD0DE}"/>
    <dgm:cxn modelId="{CE391D37-CC79-45AF-874B-48C5B608945F}" type="presOf" srcId="{0C0E5339-02A1-40CB-B2EB-E813F5F61D8D}" destId="{11A8C465-52AC-44A6-BC82-51AAB05390E8}" srcOrd="0" destOrd="0" presId="urn:microsoft.com/office/officeart/2005/8/layout/default"/>
    <dgm:cxn modelId="{4FA8643F-399A-4B4D-A089-25FFCE5F856B}" type="presOf" srcId="{A5AC9ED0-39F1-4333-AF2F-44978AD58361}" destId="{FC74A1A7-100C-4622-9970-A591C5F38B7F}" srcOrd="0" destOrd="0" presId="urn:microsoft.com/office/officeart/2005/8/layout/default"/>
    <dgm:cxn modelId="{3CCFB63F-2375-4571-9824-CB9609C9314E}" srcId="{BD8E76F1-2ECF-455C-B878-D526F9143CD4}" destId="{0C0E5339-02A1-40CB-B2EB-E813F5F61D8D}" srcOrd="0" destOrd="0" parTransId="{1A8860D6-CC99-4606-BCDF-67AE0C810C72}" sibTransId="{A2752E1B-1CD6-4008-9F07-1C34B887F323}"/>
    <dgm:cxn modelId="{7BD8324B-B381-4B65-9404-155FADB83E03}" type="presOf" srcId="{E5585E49-26B0-4CF5-B154-E31E3991821A}" destId="{8E67BC1B-979D-45E6-A2FF-79D77CE39D1A}" srcOrd="0" destOrd="0" presId="urn:microsoft.com/office/officeart/2005/8/layout/default"/>
    <dgm:cxn modelId="{21A5E14B-F4E6-4AC2-A678-0F52212ABA65}" type="presOf" srcId="{B76F7161-FEDE-4C99-B444-8DB8C27E3A85}" destId="{D779A70B-27C3-4BFC-9A7D-1CA7BA2C9CB6}" srcOrd="0" destOrd="0" presId="urn:microsoft.com/office/officeart/2005/8/layout/default"/>
    <dgm:cxn modelId="{6772DA7B-1C3A-4870-B407-6F81EAACEB22}" srcId="{BD8E76F1-2ECF-455C-B878-D526F9143CD4}" destId="{B76F7161-FEDE-4C99-B444-8DB8C27E3A85}" srcOrd="1" destOrd="0" parTransId="{EDCD9009-A675-4FA5-81E5-E5B677E730D4}" sibTransId="{E95F39E7-0841-4D31-AD44-4D7739EA3F1B}"/>
    <dgm:cxn modelId="{9F9DF27F-7D18-42A8-B30F-96C8348C4303}" type="presOf" srcId="{BD8E76F1-2ECF-455C-B878-D526F9143CD4}" destId="{22D8752A-7C35-4E89-BD14-27A3A02A0FE9}" srcOrd="0" destOrd="0" presId="urn:microsoft.com/office/officeart/2005/8/layout/default"/>
    <dgm:cxn modelId="{F558AD8B-3974-43EC-91B2-A9268268923C}" type="presOf" srcId="{A643E128-22C2-4DDE-B50A-F18D2CE3445E}" destId="{010F35D5-11F9-4E11-B6B6-CCE23FFD7229}" srcOrd="0" destOrd="0" presId="urn:microsoft.com/office/officeart/2005/8/layout/default"/>
    <dgm:cxn modelId="{844180E6-D34E-4090-B5B9-5E2D45F0ABD5}" srcId="{BD8E76F1-2ECF-455C-B878-D526F9143CD4}" destId="{E5585E49-26B0-4CF5-B154-E31E3991821A}" srcOrd="4" destOrd="0" parTransId="{AAFE426A-EDFC-4663-B191-FC51A1EF8F19}" sibTransId="{6B9AF4AA-74FE-422F-9BC6-4868E8E46F6B}"/>
    <dgm:cxn modelId="{CBF21CF4-2239-4612-9156-376F91F615F3}" type="presOf" srcId="{603510C9-7197-41D6-8F7F-17D1E46DDCB1}" destId="{F5FD79FC-DE92-4A4D-8D11-CEE6C238CFA2}" srcOrd="0" destOrd="0" presId="urn:microsoft.com/office/officeart/2005/8/layout/default"/>
    <dgm:cxn modelId="{9133DCF8-9CCB-43CE-9AC3-144E8960B5DD}" srcId="{BD8E76F1-2ECF-455C-B878-D526F9143CD4}" destId="{A5AC9ED0-39F1-4333-AF2F-44978AD58361}" srcOrd="5" destOrd="0" parTransId="{7D07AE59-58C1-429E-8191-0AA30A65D270}" sibTransId="{C02F8389-86FE-4B77-AD17-D560E5852711}"/>
    <dgm:cxn modelId="{FCDB2E89-7774-4D24-82FB-F69C924218C9}" type="presParOf" srcId="{22D8752A-7C35-4E89-BD14-27A3A02A0FE9}" destId="{11A8C465-52AC-44A6-BC82-51AAB05390E8}" srcOrd="0" destOrd="0" presId="urn:microsoft.com/office/officeart/2005/8/layout/default"/>
    <dgm:cxn modelId="{017424E8-EAC8-4FE6-916B-9477EF3B5F2D}" type="presParOf" srcId="{22D8752A-7C35-4E89-BD14-27A3A02A0FE9}" destId="{F50244CF-0C81-411F-90CD-3F8962A57678}" srcOrd="1" destOrd="0" presId="urn:microsoft.com/office/officeart/2005/8/layout/default"/>
    <dgm:cxn modelId="{0E51F1B7-066F-4D97-A901-BFA230D724A4}" type="presParOf" srcId="{22D8752A-7C35-4E89-BD14-27A3A02A0FE9}" destId="{D779A70B-27C3-4BFC-9A7D-1CA7BA2C9CB6}" srcOrd="2" destOrd="0" presId="urn:microsoft.com/office/officeart/2005/8/layout/default"/>
    <dgm:cxn modelId="{316512F8-DC72-47D1-BF43-7D2BF6A2AA7B}" type="presParOf" srcId="{22D8752A-7C35-4E89-BD14-27A3A02A0FE9}" destId="{A6E7BA15-3EA6-4489-BBF2-A4E21CE2475F}" srcOrd="3" destOrd="0" presId="urn:microsoft.com/office/officeart/2005/8/layout/default"/>
    <dgm:cxn modelId="{5B724D70-160E-46B4-A48A-195F757C438E}" type="presParOf" srcId="{22D8752A-7C35-4E89-BD14-27A3A02A0FE9}" destId="{010F35D5-11F9-4E11-B6B6-CCE23FFD7229}" srcOrd="4" destOrd="0" presId="urn:microsoft.com/office/officeart/2005/8/layout/default"/>
    <dgm:cxn modelId="{50A629EA-6A07-4E3E-BAE9-A3C82181CF24}" type="presParOf" srcId="{22D8752A-7C35-4E89-BD14-27A3A02A0FE9}" destId="{54444DF4-774D-45FD-B910-BD2AF4C82013}" srcOrd="5" destOrd="0" presId="urn:microsoft.com/office/officeart/2005/8/layout/default"/>
    <dgm:cxn modelId="{A2831414-76D8-4AB8-B0E0-E54BA0E0B52A}" type="presParOf" srcId="{22D8752A-7C35-4E89-BD14-27A3A02A0FE9}" destId="{F5FD79FC-DE92-4A4D-8D11-CEE6C238CFA2}" srcOrd="6" destOrd="0" presId="urn:microsoft.com/office/officeart/2005/8/layout/default"/>
    <dgm:cxn modelId="{AACC808A-CC1B-455C-B837-FEDF603BAE2E}" type="presParOf" srcId="{22D8752A-7C35-4E89-BD14-27A3A02A0FE9}" destId="{ED3EAFBD-5726-4570-91C8-9BAC0F9E4CAE}" srcOrd="7" destOrd="0" presId="urn:microsoft.com/office/officeart/2005/8/layout/default"/>
    <dgm:cxn modelId="{03A7A99E-5E75-4D98-94FA-2467CE902AFD}" type="presParOf" srcId="{22D8752A-7C35-4E89-BD14-27A3A02A0FE9}" destId="{8E67BC1B-979D-45E6-A2FF-79D77CE39D1A}" srcOrd="8" destOrd="0" presId="urn:microsoft.com/office/officeart/2005/8/layout/default"/>
    <dgm:cxn modelId="{444EFDBE-384F-411C-AA4B-C6FFB6263A3E}" type="presParOf" srcId="{22D8752A-7C35-4E89-BD14-27A3A02A0FE9}" destId="{C2FF5606-CEDE-462B-B016-976EF8270587}" srcOrd="9" destOrd="0" presId="urn:microsoft.com/office/officeart/2005/8/layout/default"/>
    <dgm:cxn modelId="{228B634F-66DF-46A8-84D8-C86795EEADB7}" type="presParOf" srcId="{22D8752A-7C35-4E89-BD14-27A3A02A0FE9}" destId="{FC74A1A7-100C-4622-9970-A591C5F38B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8C465-52AC-44A6-BC82-51AAB05390E8}">
      <dsp:nvSpPr>
        <dsp:cNvPr id="0" name=""/>
        <dsp:cNvSpPr/>
      </dsp:nvSpPr>
      <dsp:spPr>
        <a:xfrm>
          <a:off x="324808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Banks and Lenders</a:t>
          </a:r>
          <a:endParaRPr lang="en-US" sz="2600" kern="1200"/>
        </a:p>
      </dsp:txBody>
      <dsp:txXfrm>
        <a:off x="324808" y="1003"/>
        <a:ext cx="1954887" cy="1172932"/>
      </dsp:txXfrm>
    </dsp:sp>
    <dsp:sp modelId="{D779A70B-27C3-4BFC-9A7D-1CA7BA2C9CB6}">
      <dsp:nvSpPr>
        <dsp:cNvPr id="0" name=""/>
        <dsp:cNvSpPr/>
      </dsp:nvSpPr>
      <dsp:spPr>
        <a:xfrm>
          <a:off x="2475184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Regulatory Authorities</a:t>
          </a:r>
          <a:endParaRPr lang="en-US" sz="2600" kern="1200"/>
        </a:p>
      </dsp:txBody>
      <dsp:txXfrm>
        <a:off x="2475184" y="1003"/>
        <a:ext cx="1954887" cy="1172932"/>
      </dsp:txXfrm>
    </dsp:sp>
    <dsp:sp modelId="{010F35D5-11F9-4E11-B6B6-CCE23FFD7229}">
      <dsp:nvSpPr>
        <dsp:cNvPr id="0" name=""/>
        <dsp:cNvSpPr/>
      </dsp:nvSpPr>
      <dsp:spPr>
        <a:xfrm>
          <a:off x="324808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Investors</a:t>
          </a:r>
          <a:endParaRPr lang="en-US" sz="2600" kern="1200"/>
        </a:p>
      </dsp:txBody>
      <dsp:txXfrm>
        <a:off x="324808" y="1369424"/>
        <a:ext cx="1954887" cy="1172932"/>
      </dsp:txXfrm>
    </dsp:sp>
    <dsp:sp modelId="{F5FD79FC-DE92-4A4D-8D11-CEE6C238CFA2}">
      <dsp:nvSpPr>
        <dsp:cNvPr id="0" name=""/>
        <dsp:cNvSpPr/>
      </dsp:nvSpPr>
      <dsp:spPr>
        <a:xfrm>
          <a:off x="2475184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Consumers</a:t>
          </a:r>
          <a:endParaRPr lang="en-US" sz="2600" kern="1200"/>
        </a:p>
      </dsp:txBody>
      <dsp:txXfrm>
        <a:off x="2475184" y="1369424"/>
        <a:ext cx="1954887" cy="1172932"/>
      </dsp:txXfrm>
    </dsp:sp>
    <dsp:sp modelId="{8E67BC1B-979D-45E6-A2FF-79D77CE39D1A}">
      <dsp:nvSpPr>
        <dsp:cNvPr id="0" name=""/>
        <dsp:cNvSpPr/>
      </dsp:nvSpPr>
      <dsp:spPr>
        <a:xfrm>
          <a:off x="324808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Credit Rating Agencies</a:t>
          </a:r>
          <a:endParaRPr lang="en-US" sz="2600" kern="1200"/>
        </a:p>
      </dsp:txBody>
      <dsp:txXfrm>
        <a:off x="324808" y="2737845"/>
        <a:ext cx="1954887" cy="1172932"/>
      </dsp:txXfrm>
    </dsp:sp>
    <dsp:sp modelId="{FC74A1A7-100C-4622-9970-A591C5F38B7F}">
      <dsp:nvSpPr>
        <dsp:cNvPr id="0" name=""/>
        <dsp:cNvSpPr/>
      </dsp:nvSpPr>
      <dsp:spPr>
        <a:xfrm>
          <a:off x="2475184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Economists and Analysts</a:t>
          </a:r>
          <a:endParaRPr lang="en-US" sz="2600" kern="1200"/>
        </a:p>
      </dsp:txBody>
      <dsp:txXfrm>
        <a:off x="2475184" y="2737845"/>
        <a:ext cx="1954887" cy="117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CCBF3A-D7FB-4B97-8FD5-6FFB20CB1E8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signing-loan-agreement-for-purchase-of-apartment-584956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diagramLayout" Target="../diagrams/layout1.xml"/><Relationship Id="rId3" Type="http://schemas.openxmlformats.org/officeDocument/2006/relationships/hyperlink" Target="https://www.flickr.com/photos/jeepersmedia/14040090880" TargetMode="External"/><Relationship Id="rId7" Type="http://schemas.openxmlformats.org/officeDocument/2006/relationships/hyperlink" Target="https://www.flickr.com/photos/ebayink/2720272596" TargetMode="External"/><Relationship Id="rId12" Type="http://schemas.openxmlformats.org/officeDocument/2006/relationships/diagramData" Target="../diagrams/data1.xml"/><Relationship Id="rId2" Type="http://schemas.openxmlformats.org/officeDocument/2006/relationships/image" Target="../media/image5.jp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hyperlink" Target="https://pixabay.com/en/finance-dollar-financial-world-634901/" TargetMode="External"/><Relationship Id="rId5" Type="http://schemas.openxmlformats.org/officeDocument/2006/relationships/hyperlink" Target="https://medium.com/@elakkiarasu/venture-capital-venue-bb4e9ea51180" TargetMode="External"/><Relationship Id="rId15" Type="http://schemas.openxmlformats.org/officeDocument/2006/relationships/diagramColors" Target="../diagrams/colors1.xml"/><Relationship Id="rId10" Type="http://schemas.openxmlformats.org/officeDocument/2006/relationships/image" Target="../media/image9.jpg"/><Relationship Id="rId4" Type="http://schemas.openxmlformats.org/officeDocument/2006/relationships/image" Target="../media/image6.jpeg"/><Relationship Id="rId9" Type="http://schemas.openxmlformats.org/officeDocument/2006/relationships/hyperlink" Target="https://www.quoteinspector.com/images/credit/credit-score-720/" TargetMode="External"/><Relationship Id="rId1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1977-6DF0-7E3B-D565-CD18CC31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Loan Default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4C92-59CC-4C7F-9508-B9BE70066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by </a:t>
            </a:r>
          </a:p>
          <a:p>
            <a:pPr algn="r"/>
            <a:r>
              <a:rPr lang="en-US" sz="1600"/>
              <a:t>Irina Nobaeva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90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4CB05381-46FF-0C89-573F-454E2F2A5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" r="20042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pic>
        <p:nvPicPr>
          <p:cNvPr id="24" name="Picture 23" descr="Hands writing on papers and calculator next to money&#10;&#10;Description automatically generated">
            <a:extLst>
              <a:ext uri="{FF2B5EF4-FFF2-40B4-BE49-F238E27FC236}">
                <a16:creationId xmlns:a16="http://schemas.microsoft.com/office/drawing/2014/main" id="{8EECE65D-C191-D750-97CE-C8B4910E4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1198" y="1098323"/>
            <a:ext cx="7533742" cy="46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7966-A25A-4D8A-3F85-3957BCB3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Models Overview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Grid search CV for hyperparameter T</a:t>
            </a:r>
            <a:b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3C06-D9FE-641C-FC2E-EBD80EDA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Random Forest (test set)</a:t>
            </a:r>
          </a:p>
          <a:p>
            <a:r>
              <a:rPr lang="en-US" dirty="0"/>
              <a:t>ROC – AUC Score: 0.9724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4A4F-E9AA-F2E1-55E1-203EC02DA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Gradient Boost </a:t>
            </a: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(test set)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dirty="0"/>
              <a:t>ROC – AUC Score: 0.9848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FA242-AAD0-BE58-2885-64AC6B10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4" y="3429000"/>
            <a:ext cx="4778304" cy="2552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5F278-74F9-8C1C-CF5A-4CC4A860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429000"/>
            <a:ext cx="4885517" cy="25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Future research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Explore more areas like Feature Engineering to investigate new and informative features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Advanced Machine Learning Techniques, such as deep learning models or ensemble methods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techniques like transfer learning or semi-supervised learning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learning and real-time monitoring that can help to adapt and update models in real-time as new data becomes available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2" descr="Research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Where it can be useful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Loan Default Prediction models can be used in various ways to make informed decisions and manage risk effectively: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Loan Approval Process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 Rate Determination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Portfolio Management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 Assessment and Risk Mitigation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takeaways</a:t>
            </a: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All sources of datasets contributed to the predictive power of the model.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4 supervised classification models, the Gradient Boost provided the best results.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34 features, we used only 12 features With 70%-30% splitting, the test data set gave ROC AUC = 0.98.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With more ideas, the model can be improved with accuracy in the future.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6783F1BD-CD72-F98F-31D2-4E619737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A9D5B-7AE3-1B32-A4B4-FE06192D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824" y="796912"/>
            <a:ext cx="7772400" cy="1184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Problem: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AC05-6493-6682-08F6-F506F876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797" y="1988595"/>
            <a:ext cx="8011885" cy="137023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Söhne"/>
              </a:rPr>
              <a:t>Our main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problem is the risk associated with lending loans, as loan defaults are common and can lead to financial losses and legal actions for banks and lenders.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7FA60DE-4910-804F-2910-BB652FB297F1}"/>
              </a:ext>
            </a:extLst>
          </p:cNvPr>
          <p:cNvSpPr txBox="1">
            <a:spLocks/>
          </p:cNvSpPr>
          <p:nvPr/>
        </p:nvSpPr>
        <p:spPr>
          <a:xfrm>
            <a:off x="-1012592" y="4795684"/>
            <a:ext cx="9030177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</a:rPr>
              <a:t>What factors affect loan default?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Can we predict the likelihood of a loan getting nonpaid?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E834E4-A63B-A972-ED83-542000FF8F5E}"/>
              </a:ext>
            </a:extLst>
          </p:cNvPr>
          <p:cNvSpPr txBox="1">
            <a:spLocks/>
          </p:cNvSpPr>
          <p:nvPr/>
        </p:nvSpPr>
        <p:spPr>
          <a:xfrm>
            <a:off x="139890" y="3232565"/>
            <a:ext cx="11238542" cy="187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tx1"/>
                </a:solidFill>
                <a:latin typeface="Söhne"/>
              </a:rPr>
              <a:t>. </a:t>
            </a:r>
          </a:p>
          <a:p>
            <a:r>
              <a:rPr lang="en-US" sz="3200" dirty="0">
                <a:solidFill>
                  <a:schemeClr val="tx1"/>
                </a:solidFill>
                <a:latin typeface="Söhne"/>
              </a:rPr>
              <a:t>The goal is to predict loan default among new consumers by using historical client behavior data and machine learning techniques. Specifically, the aim is to develop a classification model that can predict whether a new borrower is likely to default on their loan.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51E9-83BD-CBEB-2571-8985A6DF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Who might care?</a:t>
            </a:r>
          </a:p>
        </p:txBody>
      </p:sp>
      <p:pic>
        <p:nvPicPr>
          <p:cNvPr id="10" name="Picture 9" descr="A red sign with yellow text">
            <a:extLst>
              <a:ext uri="{FF2B5EF4-FFF2-40B4-BE49-F238E27FC236}">
                <a16:creationId xmlns:a16="http://schemas.microsoft.com/office/drawing/2014/main" id="{C221961D-F0D8-13C0-8E07-775A1391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95140" y="2739882"/>
            <a:ext cx="2345173" cy="1677809"/>
          </a:xfrm>
          <a:prstGeom prst="rect">
            <a:avLst/>
          </a:prstGeom>
        </p:spPr>
      </p:pic>
      <p:pic>
        <p:nvPicPr>
          <p:cNvPr id="13" name="Picture 12" descr="Words in a cloud&#10;&#10;Description automatically generated">
            <a:extLst>
              <a:ext uri="{FF2B5EF4-FFF2-40B4-BE49-F238E27FC236}">
                <a16:creationId xmlns:a16="http://schemas.microsoft.com/office/drawing/2014/main" id="{248D8675-57F9-CE31-BF4F-4D3739A7E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7714" y="64443"/>
            <a:ext cx="4354285" cy="2993571"/>
          </a:xfrm>
          <a:prstGeom prst="rect">
            <a:avLst/>
          </a:prstGeom>
        </p:spPr>
      </p:pic>
      <p:pic>
        <p:nvPicPr>
          <p:cNvPr id="15" name="Picture 14" descr="A blue and yellow emblem with a eagle and a flag">
            <a:extLst>
              <a:ext uri="{FF2B5EF4-FFF2-40B4-BE49-F238E27FC236}">
                <a16:creationId xmlns:a16="http://schemas.microsoft.com/office/drawing/2014/main" id="{15E120CF-C06D-C00C-8C4B-83FC9B03E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3995" y="4585934"/>
            <a:ext cx="3752850" cy="2079079"/>
          </a:xfrm>
          <a:prstGeom prst="rect">
            <a:avLst/>
          </a:prstGeom>
        </p:spPr>
      </p:pic>
      <p:pic>
        <p:nvPicPr>
          <p:cNvPr id="18" name="Picture 17" descr="A credit card next to a phone&#10;&#10;Description automatically generated">
            <a:extLst>
              <a:ext uri="{FF2B5EF4-FFF2-40B4-BE49-F238E27FC236}">
                <a16:creationId xmlns:a16="http://schemas.microsoft.com/office/drawing/2014/main" id="{B4147FED-A2C4-AC7F-92F2-12DBA21F8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67353" y="4616367"/>
            <a:ext cx="3311435" cy="2207623"/>
          </a:xfrm>
          <a:prstGeom prst="rect">
            <a:avLst/>
          </a:prstGeom>
        </p:spPr>
      </p:pic>
      <p:pic>
        <p:nvPicPr>
          <p:cNvPr id="21" name="Picture 20" descr="A hand holding a building&#10;&#10;Description automatically generated">
            <a:extLst>
              <a:ext uri="{FF2B5EF4-FFF2-40B4-BE49-F238E27FC236}">
                <a16:creationId xmlns:a16="http://schemas.microsoft.com/office/drawing/2014/main" id="{53E594D3-E40F-75A4-0BB2-0182569F2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84164" y="2734547"/>
            <a:ext cx="2624857" cy="1756410"/>
          </a:xfrm>
          <a:prstGeom prst="rect">
            <a:avLst/>
          </a:prstGeom>
        </p:spPr>
      </p:pic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2F69ABA-3CE6-9DD8-FB32-EA41D7F95A6F}"/>
              </a:ext>
            </a:extLst>
          </p:cNvPr>
          <p:cNvGraphicFramePr/>
          <p:nvPr/>
        </p:nvGraphicFramePr>
        <p:xfrm>
          <a:off x="1024128" y="2179635"/>
          <a:ext cx="4754880" cy="391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789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Data information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Original dataset comprised of 148,670 Rows and 34 Columns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Loan data for the period of 2019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Exclude insignificant columns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Drop duplicates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Fill in missing values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Convert all values into numerical</a:t>
            </a:r>
          </a:p>
        </p:txBody>
      </p:sp>
    </p:spTree>
    <p:extLst>
      <p:ext uri="{BB962C8B-B14F-4D97-AF65-F5344CB8AC3E}">
        <p14:creationId xmlns:p14="http://schemas.microsoft.com/office/powerpoint/2010/main" val="27342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12" y="275351"/>
            <a:ext cx="4208656" cy="4021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We can observe a correlation between the loan amount and the property value. Typically, borrowers tend to secure higher loan amounts when the property's value is higher, which is a logical outcome.</a:t>
            </a: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9E6510-E805-FAB1-F0B2-7CD84976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1439180"/>
            <a:ext cx="6367475" cy="42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BF43-AB99-3BDB-A5BC-2F0BC3A3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" y="2401583"/>
            <a:ext cx="6027507" cy="407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4A466-16FF-1FAB-3292-95D46609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41" y="2401583"/>
            <a:ext cx="6134799" cy="407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C4C7B-D7C5-ACD7-C7BE-825E9ABAB7D1}"/>
              </a:ext>
            </a:extLst>
          </p:cNvPr>
          <p:cNvSpPr txBox="1"/>
          <p:nvPr/>
        </p:nvSpPr>
        <p:spPr>
          <a:xfrm>
            <a:off x="790646" y="783770"/>
            <a:ext cx="11401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two plots below, we can observe the distribution of property values and loan amounts. The density of non-defaulted loans is notably higher than that of defaulted loans.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Machine learning modeling</a:t>
            </a: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F3F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6" descr="A desk with technical drawings, pencil and tools">
            <a:extLst>
              <a:ext uri="{FF2B5EF4-FFF2-40B4-BE49-F238E27FC236}">
                <a16:creationId xmlns:a16="http://schemas.microsoft.com/office/drawing/2014/main" id="{B0AFE129-6E2F-B551-E897-9C8DB9B9A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3" r="10339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Modeling steps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Pre-processing: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Label encoding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splitting into training and test sets (70%-30%)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Cross-validation (CV) for hyperparameter tuning: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3 fold cv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Using scikit-</a:t>
            </a:r>
            <a:r>
              <a:rPr lang="en-US" dirty="0" err="1">
                <a:solidFill>
                  <a:schemeClr val="tx1"/>
                </a:solidFill>
              </a:rPr>
              <a:t>learn’s</a:t>
            </a:r>
            <a:r>
              <a:rPr lang="en-US" dirty="0">
                <a:solidFill>
                  <a:schemeClr val="tx1"/>
                </a:solidFill>
              </a:rPr>
              <a:t> grid search method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Evacuation metric: Area under precision recall curve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Classifier training using optimal parameters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38" descr="Robot outline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Classification Models</a:t>
            </a:r>
            <a:br>
              <a:rPr lang="en-US" spc="100" dirty="0">
                <a:solidFill>
                  <a:srgbClr val="FFFFFF"/>
                </a:solidFill>
              </a:rPr>
            </a:br>
            <a:r>
              <a:rPr lang="en-US" sz="2800" spc="100" dirty="0">
                <a:solidFill>
                  <a:srgbClr val="FFFFFF"/>
                </a:solidFill>
              </a:rPr>
              <a:t>(train set)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E559-5AA8-1721-CA8D-A0A9CFF4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5" y="534162"/>
            <a:ext cx="6839301" cy="1206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47565-6CA5-18E4-3FCD-CF925FF2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96" y="2441423"/>
            <a:ext cx="8141541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5604</TotalTime>
  <Words>517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Athelas</vt:lpstr>
      <vt:lpstr>Helvetica Neue</vt:lpstr>
      <vt:lpstr>Söhne</vt:lpstr>
      <vt:lpstr>Tw Cen MT</vt:lpstr>
      <vt:lpstr>Tw Cen MT Condensed</vt:lpstr>
      <vt:lpstr>Wingdings</vt:lpstr>
      <vt:lpstr>Wingdings 3</vt:lpstr>
      <vt:lpstr>Integral</vt:lpstr>
      <vt:lpstr>Loan Default Prediction Using Machine Learning</vt:lpstr>
      <vt:lpstr>The Problem:</vt:lpstr>
      <vt:lpstr>Who might care?</vt:lpstr>
      <vt:lpstr>Data information    </vt:lpstr>
      <vt:lpstr>Visualization   We can observe a correlation between the loan amount and the property value. Typically, borrowers tend to secure higher loan amounts when the property's value is higher, which is a logical outcome.  </vt:lpstr>
      <vt:lpstr>PowerPoint Presentation</vt:lpstr>
      <vt:lpstr>Machine learning modeling    </vt:lpstr>
      <vt:lpstr>Modeling steps    </vt:lpstr>
      <vt:lpstr>Classification Models (train set)    </vt:lpstr>
      <vt:lpstr>Models Overview Applying Grid search CV for hyperparameter T </vt:lpstr>
      <vt:lpstr>Future research    </vt:lpstr>
      <vt:lpstr>Where it can be useful    </vt:lpstr>
      <vt:lpstr>takeaways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Using Machine Learning</dc:title>
  <dc:creator>Irina Nobaeva</dc:creator>
  <cp:lastModifiedBy>Irina Nobaeva</cp:lastModifiedBy>
  <cp:revision>25</cp:revision>
  <dcterms:created xsi:type="dcterms:W3CDTF">2023-07-30T03:27:10Z</dcterms:created>
  <dcterms:modified xsi:type="dcterms:W3CDTF">2023-10-03T04:41:32Z</dcterms:modified>
</cp:coreProperties>
</file>