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image" Target="../media/image14.jpeg"/></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PERFORMANCE ANALYSIS(MADUBALA.J).xls]EMPLOYEE PERFORMANCE ANALYSIS!PivotTable2</c:name>
    <c:fmtId val="4"/>
  </c:pivotSource>
  <c:chart>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dLbl>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
        <c:idx val="3"/>
        <c:marker>
          <c:symbol val="none"/>
        </c:marker>
        <c:dLbl>
          <c:idx val="0"/>
          <c:spPr/>
          <c:txPr>
            <a:bodyPr/>
            <a:lstStyle/>
            <a:p>
              <a:pPr>
                <a:defRPr/>
              </a:pPr>
              <a:endParaRPr lang="en-US"/>
            </a:p>
          </c:txPr>
          <c:showLegendKey val="0"/>
          <c:showVal val="1"/>
          <c:showCatName val="0"/>
          <c:showSerName val="0"/>
          <c:showPercent val="0"/>
          <c:showBubbleSize val="0"/>
        </c:dLbl>
      </c:pivotFmt>
      <c:pivotFmt>
        <c:idx val="4"/>
        <c:marker>
          <c:symbol val="none"/>
        </c:marker>
        <c:dLbl>
          <c:idx val="0"/>
          <c:spPr/>
          <c:txPr>
            <a:bodyPr/>
            <a:lstStyle/>
            <a:p>
              <a:pPr>
                <a:defRPr/>
              </a:pPr>
              <a:endParaRPr lang="en-US"/>
            </a:p>
          </c:txPr>
          <c:showLegendKey val="0"/>
          <c:showVal val="1"/>
          <c:showCatName val="0"/>
          <c:showSerName val="0"/>
          <c:showPercent val="0"/>
          <c:showBubbleSize val="0"/>
        </c:dLbl>
      </c:pivotFmt>
      <c:pivotFmt>
        <c:idx val="5"/>
        <c:marker>
          <c:symbol val="none"/>
        </c:marker>
        <c:dLbl>
          <c:idx val="0"/>
          <c:spPr/>
          <c:txPr>
            <a:bodyPr/>
            <a:lstStyle/>
            <a:p>
              <a:pPr>
                <a:defRPr/>
              </a:pPr>
              <a:endParaRPr lang="en-US"/>
            </a:p>
          </c:txPr>
          <c:showLegendKey val="0"/>
          <c:showVal val="1"/>
          <c:showCatName val="0"/>
          <c:showSerName val="0"/>
          <c:showPercent val="0"/>
          <c:showBubbleSize val="0"/>
        </c:dLbl>
      </c:pivotFmt>
      <c:pivotFmt>
        <c:idx val="6"/>
        <c:marker>
          <c:symbol val="none"/>
        </c:marker>
        <c:dLbl>
          <c:idx val="0"/>
          <c:spPr/>
          <c:txPr>
            <a:bodyPr/>
            <a:lstStyle/>
            <a:p>
              <a:pPr>
                <a:defRPr/>
              </a:pPr>
              <a:endParaRPr lang="en-US"/>
            </a:p>
          </c:txPr>
          <c:showLegendKey val="0"/>
          <c:showVal val="1"/>
          <c:showCatName val="0"/>
          <c:showSerName val="0"/>
          <c:showPercent val="0"/>
          <c:showBubbleSize val="0"/>
        </c:dLbl>
      </c:pivotFmt>
      <c:pivotFmt>
        <c:idx val="7"/>
        <c:marker>
          <c:symbol val="none"/>
        </c:marker>
        <c:dLbl>
          <c:idx val="0"/>
          <c:spPr/>
          <c:txPr>
            <a:bodyPr/>
            <a:lstStyle/>
            <a:p>
              <a:pPr>
                <a:defRPr/>
              </a:pPr>
              <a:endParaRPr lang="en-US"/>
            </a:p>
          </c:txPr>
          <c:showLegendKey val="0"/>
          <c:showVal val="1"/>
          <c:showCatName val="0"/>
          <c:showSerName val="0"/>
          <c:showPercent val="0"/>
          <c:showBubbleSize val="0"/>
        </c:dLbl>
      </c:pivotFmt>
      <c:pivotFmt>
        <c:idx val="8"/>
        <c:marker>
          <c:symbol val="none"/>
        </c:marker>
        <c:dLbl>
          <c:idx val="0"/>
          <c:spPr/>
          <c:txPr>
            <a:bodyPr/>
            <a:lstStyle/>
            <a:p>
              <a:pPr>
                <a:defRPr/>
              </a:pPr>
              <a:endParaRPr lang="en-US"/>
            </a:p>
          </c:txPr>
          <c:showLegendKey val="0"/>
          <c:showVal val="1"/>
          <c:showCatName val="0"/>
          <c:showSerName val="0"/>
          <c:showPercent val="0"/>
          <c:showBubbleSize val="0"/>
        </c:dLbl>
      </c:pivotFmt>
      <c:pivotFmt>
        <c:idx val="9"/>
        <c:marker>
          <c:symbol val="none"/>
        </c:marker>
        <c:dLbl>
          <c:idx val="0"/>
          <c:spPr/>
          <c:txPr>
            <a:bodyPr/>
            <a:lstStyle/>
            <a:p>
              <a:pPr>
                <a:defRPr/>
              </a:pPr>
              <a:endParaRPr lang="en-US"/>
            </a:p>
          </c:txPr>
          <c:showLegendKey val="0"/>
          <c:showVal val="1"/>
          <c:showCatName val="0"/>
          <c:showSerName val="0"/>
          <c:showPercent val="0"/>
          <c:showBubbleSize val="0"/>
        </c:dLbl>
      </c:pivotFmt>
      <c:pivotFmt>
        <c:idx val="10"/>
        <c:marker>
          <c:symbol val="none"/>
        </c:marker>
        <c:dLbl>
          <c:idx val="0"/>
          <c:spPr/>
          <c:txPr>
            <a:bodyPr/>
            <a:lstStyle/>
            <a:p>
              <a:pPr>
                <a:defRPr/>
              </a:pPr>
              <a:endParaRPr lang="en-US"/>
            </a:p>
          </c:txPr>
          <c:showLegendKey val="0"/>
          <c:showVal val="1"/>
          <c:showCatName val="0"/>
          <c:showSerName val="0"/>
          <c:showPercent val="0"/>
          <c:showBubbleSize val="0"/>
        </c:dLbl>
      </c:pivotFmt>
      <c:pivotFmt>
        <c:idx val="11"/>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manualLayout>
          <c:layoutTarget val="inner"/>
          <c:xMode val="edge"/>
          <c:yMode val="edge"/>
          <c:x val="8.3099518810148737E-2"/>
          <c:y val="7.6011198600174967E-2"/>
          <c:w val="0.89745603674540686"/>
          <c:h val="0.732279615048119"/>
        </c:manualLayout>
      </c:layout>
      <c:barChart>
        <c:barDir val="col"/>
        <c:grouping val="clustered"/>
        <c:varyColors val="0"/>
        <c:ser>
          <c:idx val="0"/>
          <c:order val="0"/>
          <c:tx>
            <c:strRef>
              <c:f>'EMPLOYEE PERFORMANCE ANALYSIS'!$B$3:$B$4</c:f>
              <c:strCache>
                <c:ptCount val="1"/>
                <c:pt idx="0">
                  <c:v>Exceeds</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ANALYSIS'!$B$5:$B$15</c:f>
              <c:numCache>
                <c:formatCode>General</c:formatCode>
                <c:ptCount val="10"/>
                <c:pt idx="0">
                  <c:v>1</c:v>
                </c:pt>
                <c:pt idx="1">
                  <c:v>6</c:v>
                </c:pt>
                <c:pt idx="2">
                  <c:v>1</c:v>
                </c:pt>
                <c:pt idx="4">
                  <c:v>1</c:v>
                </c:pt>
                <c:pt idx="5">
                  <c:v>2</c:v>
                </c:pt>
                <c:pt idx="6">
                  <c:v>2</c:v>
                </c:pt>
                <c:pt idx="7">
                  <c:v>2</c:v>
                </c:pt>
                <c:pt idx="8">
                  <c:v>1</c:v>
                </c:pt>
                <c:pt idx="9">
                  <c:v>5</c:v>
                </c:pt>
              </c:numCache>
            </c:numRef>
          </c:val>
        </c:ser>
        <c:ser>
          <c:idx val="1"/>
          <c:order val="1"/>
          <c:tx>
            <c:strRef>
              <c:f>'EMPLOYEE PERFORMANCE ANALYSIS'!$C$3:$C$4</c:f>
              <c:strCache>
                <c:ptCount val="1"/>
                <c:pt idx="0">
                  <c:v>Fully Meets</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ANALYSIS'!$C$5:$C$15</c:f>
              <c:numCache>
                <c:formatCode>General</c:formatCode>
                <c:ptCount val="10"/>
                <c:pt idx="0">
                  <c:v>13</c:v>
                </c:pt>
                <c:pt idx="1">
                  <c:v>12</c:v>
                </c:pt>
                <c:pt idx="2">
                  <c:v>16</c:v>
                </c:pt>
                <c:pt idx="3">
                  <c:v>14</c:v>
                </c:pt>
                <c:pt idx="4">
                  <c:v>12</c:v>
                </c:pt>
                <c:pt idx="5">
                  <c:v>14</c:v>
                </c:pt>
                <c:pt idx="6">
                  <c:v>17</c:v>
                </c:pt>
                <c:pt idx="7">
                  <c:v>13</c:v>
                </c:pt>
                <c:pt idx="8">
                  <c:v>14</c:v>
                </c:pt>
                <c:pt idx="9">
                  <c:v>9</c:v>
                </c:pt>
              </c:numCache>
            </c:numRef>
          </c:val>
        </c:ser>
        <c:ser>
          <c:idx val="2"/>
          <c:order val="2"/>
          <c:tx>
            <c:strRef>
              <c:f>'EMPLOYEE PERFORMANCE ANALYSIS'!$D$3:$D$4</c:f>
              <c:strCache>
                <c:ptCount val="1"/>
                <c:pt idx="0">
                  <c:v>Needs Improvement</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ANALYSIS'!$D$5:$D$15</c:f>
              <c:numCache>
                <c:formatCode>General</c:formatCode>
                <c:ptCount val="10"/>
                <c:pt idx="0">
                  <c:v>2</c:v>
                </c:pt>
                <c:pt idx="1">
                  <c:v>1</c:v>
                </c:pt>
                <c:pt idx="2">
                  <c:v>1</c:v>
                </c:pt>
                <c:pt idx="5">
                  <c:v>2</c:v>
                </c:pt>
                <c:pt idx="6">
                  <c:v>2</c:v>
                </c:pt>
                <c:pt idx="7">
                  <c:v>1</c:v>
                </c:pt>
                <c:pt idx="8">
                  <c:v>1</c:v>
                </c:pt>
                <c:pt idx="9">
                  <c:v>2</c:v>
                </c:pt>
              </c:numCache>
            </c:numRef>
          </c:val>
        </c:ser>
        <c:ser>
          <c:idx val="3"/>
          <c:order val="3"/>
          <c:tx>
            <c:strRef>
              <c:f>'EMPLOYEE PERFORMANCE ANALYSIS'!$E$3:$E$4</c:f>
              <c:strCache>
                <c:ptCount val="1"/>
                <c:pt idx="0">
                  <c:v>PIP</c:v>
                </c:pt>
              </c:strCache>
            </c:strRef>
          </c:tx>
          <c:invertIfNegative val="0"/>
          <c:dLbls>
            <c:txPr>
              <a:bodyPr/>
              <a:lstStyle/>
              <a:p>
                <a:pPr>
                  <a:defRPr/>
                </a:pPr>
                <a:endParaRPr lang="en-US"/>
              </a:p>
            </c:txPr>
            <c:showLegendKey val="0"/>
            <c:showVal val="1"/>
            <c:showCatName val="0"/>
            <c:showSerName val="0"/>
            <c:showPercent val="0"/>
            <c:showBubbleSize val="0"/>
            <c:showLeaderLines val="0"/>
          </c:dLbls>
          <c:cat>
            <c:strRef>
              <c:f>'EMPLOYEE PERFORMANCE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 PERFORMANCE ANALYSIS'!$E$5:$E$15</c:f>
              <c:numCache>
                <c:formatCode>General</c:formatCode>
                <c:ptCount val="10"/>
                <c:pt idx="2">
                  <c:v>2</c:v>
                </c:pt>
                <c:pt idx="5">
                  <c:v>2</c:v>
                </c:pt>
                <c:pt idx="6">
                  <c:v>2</c:v>
                </c:pt>
                <c:pt idx="9">
                  <c:v>1</c:v>
                </c:pt>
              </c:numCache>
            </c:numRef>
          </c:val>
        </c:ser>
        <c:dLbls>
          <c:showLegendKey val="0"/>
          <c:showVal val="0"/>
          <c:showCatName val="0"/>
          <c:showSerName val="0"/>
          <c:showPercent val="0"/>
          <c:showBubbleSize val="0"/>
        </c:dLbls>
        <c:gapWidth val="75"/>
        <c:axId val="169531264"/>
        <c:axId val="215905408"/>
      </c:barChart>
      <c:catAx>
        <c:axId val="169531264"/>
        <c:scaling>
          <c:orientation val="minMax"/>
        </c:scaling>
        <c:delete val="0"/>
        <c:axPos val="b"/>
        <c:numFmt formatCode="General" sourceLinked="1"/>
        <c:majorTickMark val="none"/>
        <c:minorTickMark val="none"/>
        <c:tickLblPos val="nextTo"/>
        <c:crossAx val="215905408"/>
        <c:crosses val="autoZero"/>
        <c:auto val="0"/>
        <c:lblAlgn val="ctr"/>
        <c:lblOffset val="100"/>
        <c:noMultiLvlLbl val="0"/>
      </c:catAx>
      <c:valAx>
        <c:axId val="215905408"/>
        <c:scaling>
          <c:orientation val="minMax"/>
        </c:scaling>
        <c:delete val="0"/>
        <c:axPos val="l"/>
        <c:numFmt formatCode="General" sourceLinked="1"/>
        <c:majorTickMark val="none"/>
        <c:minorTickMark val="none"/>
        <c:tickLblPos val="nextTo"/>
        <c:crossAx val="169531264"/>
        <c:crosses val="autoZero"/>
        <c:crossBetween val="between"/>
      </c:valAx>
    </c:plotArea>
    <c:legend>
      <c:legendPos val="b"/>
      <c:layout/>
      <c:overlay val="0"/>
    </c:legend>
    <c:plotVisOnly val="1"/>
    <c:dispBlanksAs val="gap"/>
    <c:showDLblsOverMax val="0"/>
  </c:chart>
  <c:spPr>
    <a:blipFill>
      <a:blip xmlns:r="http://schemas.openxmlformats.org/officeDocument/2006/relationships" r:embed="rId1"/>
      <a:tile tx="0" ty="0" sx="100000" sy="100000" flip="none" algn="tl"/>
    </a:blipFill>
  </c:spPr>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676275" y="2845279"/>
            <a:ext cx="8610600" cy="2677656"/>
          </a:xfrm>
          <a:prstGeom prst="rect">
            <a:avLst/>
          </a:prstGeom>
          <a:noFill/>
        </p:spPr>
        <p:txBody>
          <a:bodyPr wrap="square" rtlCol="0">
            <a:spAutoFit/>
          </a:bodyPr>
          <a:lstStyle/>
          <a:p>
            <a:r>
              <a:rPr lang="en-US" sz="2400" dirty="0"/>
              <a:t>STUDENT NAME</a:t>
            </a:r>
            <a:r>
              <a:rPr lang="en-US" sz="2400" dirty="0" smtClean="0"/>
              <a:t>: MADUBALA.J</a:t>
            </a:r>
            <a:endParaRPr lang="en-US" sz="2400" dirty="0"/>
          </a:p>
          <a:p>
            <a:r>
              <a:rPr lang="en-US" sz="2400" dirty="0"/>
              <a:t>REGISTER NO</a:t>
            </a:r>
            <a:r>
              <a:rPr lang="en-US" sz="2400" dirty="0" smtClean="0"/>
              <a:t>: 2213371036219      	  	 					(AF751B55EA685098E72F0DE0E28CF0D)</a:t>
            </a:r>
            <a:endParaRPr lang="en-US" sz="2400" dirty="0"/>
          </a:p>
          <a:p>
            <a:r>
              <a:rPr lang="en-US" sz="2400" dirty="0"/>
              <a:t>DEPARTMENT</a:t>
            </a:r>
            <a:r>
              <a:rPr lang="en-US" sz="2400" dirty="0" smtClean="0"/>
              <a:t>: COMMERCE</a:t>
            </a:r>
            <a:endParaRPr lang="en-US" sz="2400" dirty="0"/>
          </a:p>
          <a:p>
            <a:r>
              <a:rPr lang="en-US" sz="2400" dirty="0" smtClean="0"/>
              <a:t>COLLEGE : QUAID-E-MILLATH GOVERNMET COLLEGE FOR WOMEN[AUTONOMOUS]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14400" y="1717964"/>
            <a:ext cx="8439150" cy="3970318"/>
          </a:xfrm>
          <a:prstGeom prst="rect">
            <a:avLst/>
          </a:prstGeom>
        </p:spPr>
        <p:txBody>
          <a:bodyPr wrap="square">
            <a:spAutoFit/>
          </a:bodyPr>
          <a:lstStyle/>
          <a:p>
            <a:r>
              <a:rPr lang="en-US" sz="2800" dirty="0" smtClean="0"/>
              <a:t>*Identify </a:t>
            </a:r>
            <a:r>
              <a:rPr lang="en-US" sz="2800" dirty="0"/>
              <a:t>the root causes of current performance issues by analyzing the relationships between different variables</a:t>
            </a:r>
            <a:r>
              <a:rPr lang="en-US" dirty="0" smtClean="0"/>
              <a:t>.						</a:t>
            </a:r>
            <a:r>
              <a:rPr lang="en-US" dirty="0"/>
              <a:t>	</a:t>
            </a:r>
            <a:r>
              <a:rPr lang="en-US" dirty="0" smtClean="0"/>
              <a:t>          </a:t>
            </a:r>
            <a:r>
              <a:rPr lang="en-US" sz="2800" dirty="0" smtClean="0"/>
              <a:t>*</a:t>
            </a:r>
            <a:r>
              <a:rPr lang="en-US" sz="2800" dirty="0"/>
              <a:t>To identify and quantify the relationship between employee performance (dependent variable) and various factors such as experience, training, workload, and work environment (independent variables</a:t>
            </a:r>
            <a:r>
              <a:rPr lang="en-US" sz="2800" dirty="0" smtClean="0"/>
              <a:t>).		</a:t>
            </a:r>
            <a:r>
              <a:rPr lang="en-US" sz="2800" dirty="0"/>
              <a:t> </a:t>
            </a:r>
            <a:r>
              <a:rPr lang="en-US" sz="2800" dirty="0" smtClean="0"/>
              <a:t>                 *</a:t>
            </a:r>
            <a:r>
              <a:rPr lang="en-US" sz="2800" dirty="0"/>
              <a:t>To categorize employees into different performance levels or predict categorical </a:t>
            </a:r>
            <a:r>
              <a:rPr lang="en-US" sz="2800" dirty="0" smtClean="0"/>
              <a:t>outcomes.</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descr="PERFORMANCE OF EMPLOYEES&#10;"/>
          <p:cNvGraphicFramePr>
            <a:graphicFrameLocks/>
          </p:cNvGraphicFramePr>
          <p:nvPr>
            <p:extLst>
              <p:ext uri="{D42A27DB-BD31-4B8C-83A1-F6EECF244321}">
                <p14:modId xmlns:p14="http://schemas.microsoft.com/office/powerpoint/2010/main" val="776865320"/>
              </p:ext>
            </p:extLst>
          </p:nvPr>
        </p:nvGraphicFramePr>
        <p:xfrm>
          <a:off x="1524000" y="1400174"/>
          <a:ext cx="7391400" cy="45862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600200"/>
            <a:ext cx="7391400" cy="4401205"/>
          </a:xfrm>
          <a:prstGeom prst="rect">
            <a:avLst/>
          </a:prstGeom>
        </p:spPr>
        <p:txBody>
          <a:bodyPr wrap="square">
            <a:spAutoFit/>
          </a:bodyPr>
          <a:lstStyle/>
          <a:p>
            <a:r>
              <a:rPr lang="en-US" sz="2800" dirty="0"/>
              <a:t>In conclusion, a well-executed employee performance analysis provides significant value, helping organizations not only to identify and address performance issues but also to recognize and nurture talent. As the workplace continues to evolve, leveraging sophisticated performance analysis strategies will be essential for maintaining a competitive edge, enhancing employee satisfaction, and achieving long-term success.</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400407" y="2527973"/>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667866" y="1618920"/>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251239" y="1925657"/>
            <a:ext cx="6781800" cy="3970318"/>
          </a:xfrm>
          <a:prstGeom prst="rect">
            <a:avLst/>
          </a:prstGeom>
        </p:spPr>
        <p:txBody>
          <a:bodyPr wrap="square">
            <a:spAutoFit/>
          </a:bodyPr>
          <a:lstStyle/>
          <a:p>
            <a:r>
              <a:rPr lang="en-US" sz="2800" dirty="0" smtClean="0"/>
              <a:t>*To </a:t>
            </a:r>
            <a:r>
              <a:rPr lang="en-US" sz="2800" dirty="0"/>
              <a:t>identify factors influencing employee performance and develop a data-driven strategy to enhance productivity, job satisfaction, and overall organizational efficiency</a:t>
            </a:r>
            <a:r>
              <a:rPr lang="en-US" dirty="0" smtClean="0"/>
              <a:t>.			</a:t>
            </a:r>
            <a:r>
              <a:rPr lang="en-US" dirty="0"/>
              <a:t> </a:t>
            </a:r>
            <a:r>
              <a:rPr lang="en-US" dirty="0" smtClean="0"/>
              <a:t>                           </a:t>
            </a:r>
          </a:p>
          <a:p>
            <a:r>
              <a:rPr lang="en-US" sz="2800" dirty="0" smtClean="0"/>
              <a:t>*</a:t>
            </a:r>
            <a:r>
              <a:rPr lang="en-US" sz="2800" dirty="0"/>
              <a:t>Gathering and consolidating performance-related data from various sources, including performance reviews, project outcomes, attendance records, and employee feedback</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247775" y="2273011"/>
            <a:ext cx="8334375" cy="3539430"/>
          </a:xfrm>
          <a:prstGeom prst="rect">
            <a:avLst/>
          </a:prstGeom>
          <a:noFill/>
        </p:spPr>
        <p:txBody>
          <a:bodyPr wrap="square" rtlCol="0">
            <a:spAutoFit/>
          </a:bodyPr>
          <a:lstStyle/>
          <a:p>
            <a:r>
              <a:rPr lang="en-US" sz="2800" dirty="0"/>
              <a:t>*Employees’ own evaluations of their performance, providing insight into their self-perception and areas they believe need improvement</a:t>
            </a:r>
            <a:r>
              <a:rPr lang="en-US" sz="2800" dirty="0" smtClean="0"/>
              <a:t>.                       *</a:t>
            </a:r>
            <a:r>
              <a:rPr lang="en-US" sz="2800" dirty="0"/>
              <a:t>Identifying performance trends over time to see if employees are improving, declining, or maintaining their performance levels</a:t>
            </a:r>
            <a:r>
              <a:rPr lang="en-US" sz="2400" dirty="0"/>
              <a:t>					</a:t>
            </a:r>
            <a:r>
              <a:rPr lang="en-US" sz="2400" dirty="0" smtClean="0"/>
              <a:t>           </a:t>
            </a:r>
            <a:r>
              <a:rPr lang="en-US" sz="2800" dirty="0" smtClean="0"/>
              <a:t>* </a:t>
            </a:r>
            <a:r>
              <a:rPr lang="en-US" sz="2800" dirty="0"/>
              <a:t>Handling performance feedback in a way that motivates rather than demoralizes employees.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295400" y="2209800"/>
            <a:ext cx="6096000" cy="369332"/>
          </a:xfrm>
          <a:prstGeom prst="rect">
            <a:avLst/>
          </a:prstGeom>
        </p:spPr>
        <p:txBody>
          <a:bodyPr>
            <a:spAutoFit/>
          </a:bodyPr>
          <a:lstStyle/>
          <a:p>
            <a:r>
              <a:rPr lang="en-US" dirty="0" smtClean="0"/>
              <a:t>.</a:t>
            </a:r>
            <a:endParaRPr lang="en-IN" dirty="0"/>
          </a:p>
        </p:txBody>
      </p:sp>
      <p:pic>
        <p:nvPicPr>
          <p:cNvPr id="1028" name="Picture 4" descr="Human Resources Department Logo, HD Png Download , Transparent Pn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24505"/>
            <a:ext cx="1347788" cy="11811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68501" y="3244334"/>
            <a:ext cx="3530197" cy="369332"/>
          </a:xfrm>
          <a:prstGeom prst="rect">
            <a:avLst/>
          </a:prstGeom>
        </p:spPr>
        <p:txBody>
          <a:bodyPr wrap="none">
            <a:spAutoFit/>
          </a:bodyPr>
          <a:lstStyle/>
          <a:p>
            <a:r>
              <a:rPr lang="en-IN" dirty="0"/>
              <a:t>Human Resources (HR) Department</a:t>
            </a:r>
          </a:p>
        </p:txBody>
      </p:sp>
      <p:pic>
        <p:nvPicPr>
          <p:cNvPr id="1030" name="Picture 6" descr="https://thumbs.dreamstime.com/z/creative-supervisor-icon-web-design-isolated-white-creative-supervisor-icon-web-design-isolated-white-simple-vector-226915784.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58371" y="2253734"/>
            <a:ext cx="2822575" cy="18426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10" name="Rectangle 9"/>
          <p:cNvSpPr/>
          <p:nvPr/>
        </p:nvSpPr>
        <p:spPr>
          <a:xfrm>
            <a:off x="4142083" y="4343400"/>
            <a:ext cx="2655150" cy="369332"/>
          </a:xfrm>
          <a:prstGeom prst="rect">
            <a:avLst/>
          </a:prstGeom>
        </p:spPr>
        <p:txBody>
          <a:bodyPr wrap="none">
            <a:spAutoFit/>
          </a:bodyPr>
          <a:lstStyle/>
          <a:p>
            <a:r>
              <a:rPr lang="en-IN" dirty="0"/>
              <a:t>Managers and Supervisors</a:t>
            </a:r>
          </a:p>
        </p:txBody>
      </p:sp>
      <p:pic>
        <p:nvPicPr>
          <p:cNvPr id="1032" name="Picture 8" descr="https://tse4.mm.bing.net/th?id=OIP.Tm_pySHnsy8yLruZjfK_OAHaH6&amp;pid=Api&amp;P=0&amp;h=1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0" y="1657805"/>
            <a:ext cx="16002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7794383" y="3454339"/>
            <a:ext cx="1251433" cy="369332"/>
          </a:xfrm>
          <a:prstGeom prst="rect">
            <a:avLst/>
          </a:prstGeom>
        </p:spPr>
        <p:txBody>
          <a:bodyPr wrap="none">
            <a:spAutoFit/>
          </a:bodyPr>
          <a:lstStyle/>
          <a:p>
            <a:r>
              <a:rPr lang="en-IN" dirty="0"/>
              <a:t>Employees </a:t>
            </a:r>
          </a:p>
        </p:txBody>
      </p:sp>
      <p:sp>
        <p:nvSpPr>
          <p:cNvPr id="12" name="Rectangle 11"/>
          <p:cNvSpPr/>
          <p:nvPr/>
        </p:nvSpPr>
        <p:spPr>
          <a:xfrm>
            <a:off x="1969294" y="5317137"/>
            <a:ext cx="6322180" cy="369332"/>
          </a:xfrm>
          <a:prstGeom prst="rect">
            <a:avLst/>
          </a:prstGeom>
        </p:spPr>
        <p:txBody>
          <a:bodyPr wrap="none">
            <a:spAutoFit/>
          </a:bodyPr>
          <a:lstStyle/>
          <a:p>
            <a:r>
              <a:rPr lang="en-IN" dirty="0" smtClean="0"/>
              <a:t>These are the some users of the employee performance analysis.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169" y="23431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377066" y="2254945"/>
            <a:ext cx="6096000" cy="3539430"/>
          </a:xfrm>
          <a:prstGeom prst="rect">
            <a:avLst/>
          </a:prstGeom>
        </p:spPr>
        <p:txBody>
          <a:bodyPr>
            <a:spAutoFit/>
          </a:bodyPr>
          <a:lstStyle/>
          <a:p>
            <a:r>
              <a:rPr lang="en-US" sz="2800" dirty="0"/>
              <a:t>Conditional Formatting –  To highlight the missing values.                                            Filter – To remove the  missing values.                                   Formula – To calculate the level of performance of employee.                      Pivot – Summary.                               </a:t>
            </a:r>
            <a:r>
              <a:rPr lang="en-US" sz="2800" dirty="0" smtClean="0"/>
              <a:t>	 </a:t>
            </a:r>
            <a:r>
              <a:rPr lang="en-US" sz="2800" dirty="0"/>
              <a:t>Graph – For data visualization.                                                                                  			</a:t>
            </a:r>
            <a:r>
              <a:rPr lang="en-US" dirty="0"/>
              <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143000" y="1295400"/>
            <a:ext cx="8153400" cy="5262979"/>
          </a:xfrm>
          <a:prstGeom prst="rect">
            <a:avLst/>
          </a:prstGeom>
        </p:spPr>
        <p:txBody>
          <a:bodyPr wrap="square">
            <a:spAutoFit/>
          </a:bodyPr>
          <a:lstStyle/>
          <a:p>
            <a:r>
              <a:rPr lang="en-US" sz="2800" dirty="0"/>
              <a:t>Employee data set – </a:t>
            </a:r>
            <a:r>
              <a:rPr lang="en-US" sz="2800" dirty="0" err="1"/>
              <a:t>Kaggle</a:t>
            </a:r>
            <a:r>
              <a:rPr lang="en-US" sz="2800" dirty="0"/>
              <a:t>        				                                                               </a:t>
            </a:r>
            <a:r>
              <a:rPr lang="en-US" sz="2800" dirty="0" smtClean="0"/>
              <a:t>        </a:t>
            </a:r>
            <a:r>
              <a:rPr lang="en-US" sz="2800" dirty="0"/>
              <a:t>9Features :                                                                       	* Employee ID No:</a:t>
            </a:r>
          </a:p>
          <a:p>
            <a:r>
              <a:rPr lang="en-US" sz="2800" dirty="0"/>
              <a:t>           * Employee first name and last name in text         	* Employee type. 						* Performance level of employee. 			* Gender of employee. 					* Rating of employee in </a:t>
            </a:r>
            <a:r>
              <a:rPr lang="en-US" sz="2800" dirty="0" err="1"/>
              <a:t>numericial</a:t>
            </a:r>
            <a:r>
              <a:rPr lang="en-US" sz="2800" dirty="0"/>
              <a:t> value. 	 	* Starting and Exiting date of employee.		* Email ID of an employee. 				* Business unit.</a:t>
            </a:r>
            <a:endParaRPr lang="en-IN"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602932" y="9906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752475" y="2356545"/>
            <a:ext cx="8534018" cy="3539430"/>
          </a:xfrm>
          <a:prstGeom prst="rect">
            <a:avLst/>
          </a:prstGeom>
          <a:noFill/>
        </p:spPr>
        <p:txBody>
          <a:bodyPr wrap="square" rtlCol="0">
            <a:spAutoFit/>
          </a:bodyPr>
          <a:lstStyle/>
          <a:p>
            <a:pPr>
              <a:buFont typeface="Arial" panose="020B0604020202020204" pitchFamily="34" charset="0"/>
              <a:buChar char="•"/>
            </a:pPr>
            <a:r>
              <a:rPr lang="en-US" sz="2800" dirty="0"/>
              <a:t>Traditional performance reviews are often retrospective. Real-time analytics enable immediate action, fostering continuous improvement and agility in management decisions</a:t>
            </a:r>
            <a:r>
              <a:rPr lang="en-US" sz="2800" dirty="0" smtClean="0"/>
              <a:t>.							</a:t>
            </a:r>
            <a:r>
              <a:rPr lang="en-US" sz="2800" dirty="0"/>
              <a:t> </a:t>
            </a:r>
            <a:r>
              <a:rPr lang="en-US" sz="2800" dirty="0" smtClean="0"/>
              <a:t>   *</a:t>
            </a:r>
            <a:r>
              <a:rPr lang="en-US" sz="2800" dirty="0"/>
              <a:t>This feature can reveal underlying emotions and attitudes that may not be apparent through quantitative data alone, helping to address morale issues and improve the workplace culture.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305</Words>
  <Application>Microsoft Office PowerPoint</Application>
  <PresentationFormat>Custom</PresentationFormat>
  <Paragraphs>54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17</cp:revision>
  <dcterms:created xsi:type="dcterms:W3CDTF">2024-03-29T15:07:22Z</dcterms:created>
  <dcterms:modified xsi:type="dcterms:W3CDTF">2024-08-31T14:20:49Z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