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4000" r:id="rId1"/>
  </p:sldMasterIdLst>
  <p:sldIdLst>
    <p:sldId id="256" r:id="rId2"/>
    <p:sldId id="257" r:id="rId3"/>
    <p:sldId id="258" r:id="rId4"/>
    <p:sldId id="259" r:id="rId5"/>
    <p:sldId id="260" r:id="rId6"/>
    <p:sldId id="266" r:id="rId7"/>
    <p:sldId id="261" r:id="rId8"/>
    <p:sldId id="274" r:id="rId9"/>
    <p:sldId id="267" r:id="rId10"/>
    <p:sldId id="268" r:id="rId11"/>
    <p:sldId id="269" r:id="rId12"/>
    <p:sldId id="270" r:id="rId13"/>
    <p:sldId id="271" r:id="rId14"/>
    <p:sldId id="272" r:id="rId15"/>
    <p:sldId id="273" r:id="rId16"/>
    <p:sldId id="275" r:id="rId17"/>
    <p:sldId id="276" r:id="rId18"/>
    <p:sldId id="264" r:id="rId19"/>
    <p:sldId id="265"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26"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218A9-F2C1-4152-9578-02813A965A8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54C30AD-8936-472C-8993-6909BB222CA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B51DC14-D9FF-4B56-B506-DCF46E298D36}"/>
              </a:ext>
            </a:extLst>
          </p:cNvPr>
          <p:cNvSpPr>
            <a:spLocks noGrp="1"/>
          </p:cNvSpPr>
          <p:nvPr>
            <p:ph type="dt" sz="half" idx="10"/>
          </p:nvPr>
        </p:nvSpPr>
        <p:spPr/>
        <p:txBody>
          <a:bodyPr/>
          <a:lstStyle/>
          <a:p>
            <a:fld id="{48A87A34-81AB-432B-8DAE-1953F412C126}" type="datetimeFigureOut">
              <a:rPr lang="en-US" smtClean="0"/>
              <a:t>3/24/2022</a:t>
            </a:fld>
            <a:endParaRPr lang="en-US" dirty="0"/>
          </a:p>
        </p:txBody>
      </p:sp>
      <p:sp>
        <p:nvSpPr>
          <p:cNvPr id="5" name="Footer Placeholder 4">
            <a:extLst>
              <a:ext uri="{FF2B5EF4-FFF2-40B4-BE49-F238E27FC236}">
                <a16:creationId xmlns:a16="http://schemas.microsoft.com/office/drawing/2014/main" id="{E46CCA36-57EC-4D41-83E5-90E2ED87210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CE0BF2F-8D3F-4F99-9472-7067F31837C9}"/>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297275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6EC21-74FC-42D9-9676-D6626160916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27615E4-A551-4A5F-BBE2-3F0617EE255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D4BD3E7-CDAC-47C6-A347-96122FF79BFD}"/>
              </a:ext>
            </a:extLst>
          </p:cNvPr>
          <p:cNvSpPr>
            <a:spLocks noGrp="1"/>
          </p:cNvSpPr>
          <p:nvPr>
            <p:ph type="dt" sz="half" idx="10"/>
          </p:nvPr>
        </p:nvSpPr>
        <p:spPr/>
        <p:txBody>
          <a:bodyPr/>
          <a:lstStyle/>
          <a:p>
            <a:fld id="{48A87A34-81AB-432B-8DAE-1953F412C126}" type="datetimeFigureOut">
              <a:rPr lang="en-US" smtClean="0"/>
              <a:t>3/24/2022</a:t>
            </a:fld>
            <a:endParaRPr lang="en-US" dirty="0"/>
          </a:p>
        </p:txBody>
      </p:sp>
      <p:sp>
        <p:nvSpPr>
          <p:cNvPr id="5" name="Footer Placeholder 4">
            <a:extLst>
              <a:ext uri="{FF2B5EF4-FFF2-40B4-BE49-F238E27FC236}">
                <a16:creationId xmlns:a16="http://schemas.microsoft.com/office/drawing/2014/main" id="{67CEC273-6146-4939-AC4D-F31D6527B7F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33CA984-36CD-492A-B0DB-BC66F631B061}"/>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397271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593D0BD-C7B0-49A2-94E0-4C6DD97C883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82EE6B6-8B00-45DA-893B-7268DB86B72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9028396-EC9E-46AD-AEE3-124A52DB38B3}"/>
              </a:ext>
            </a:extLst>
          </p:cNvPr>
          <p:cNvSpPr>
            <a:spLocks noGrp="1"/>
          </p:cNvSpPr>
          <p:nvPr>
            <p:ph type="dt" sz="half" idx="10"/>
          </p:nvPr>
        </p:nvSpPr>
        <p:spPr/>
        <p:txBody>
          <a:bodyPr/>
          <a:lstStyle/>
          <a:p>
            <a:fld id="{48A87A34-81AB-432B-8DAE-1953F412C126}" type="datetimeFigureOut">
              <a:rPr lang="en-US" smtClean="0"/>
              <a:t>3/24/2022</a:t>
            </a:fld>
            <a:endParaRPr lang="en-US" dirty="0"/>
          </a:p>
        </p:txBody>
      </p:sp>
      <p:sp>
        <p:nvSpPr>
          <p:cNvPr id="5" name="Footer Placeholder 4">
            <a:extLst>
              <a:ext uri="{FF2B5EF4-FFF2-40B4-BE49-F238E27FC236}">
                <a16:creationId xmlns:a16="http://schemas.microsoft.com/office/drawing/2014/main" id="{3FB6AC60-EC4D-40EC-B93C-64549E8099C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6093383-36E4-49DF-947A-78CE3521B89E}"/>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664007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28930-6AD4-49BC-8977-5E83EB4F715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87FB1B4-8B26-4A0D-91D1-C43A458A6EA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2E52632-22BE-47E6-8023-F4BF9E218E12}"/>
              </a:ext>
            </a:extLst>
          </p:cNvPr>
          <p:cNvSpPr>
            <a:spLocks noGrp="1"/>
          </p:cNvSpPr>
          <p:nvPr>
            <p:ph type="dt" sz="half" idx="10"/>
          </p:nvPr>
        </p:nvSpPr>
        <p:spPr/>
        <p:txBody>
          <a:bodyPr/>
          <a:lstStyle/>
          <a:p>
            <a:fld id="{48A87A34-81AB-432B-8DAE-1953F412C126}" type="datetimeFigureOut">
              <a:rPr lang="en-US" smtClean="0"/>
              <a:t>3/24/2022</a:t>
            </a:fld>
            <a:endParaRPr lang="en-US" dirty="0"/>
          </a:p>
        </p:txBody>
      </p:sp>
      <p:sp>
        <p:nvSpPr>
          <p:cNvPr id="5" name="Footer Placeholder 4">
            <a:extLst>
              <a:ext uri="{FF2B5EF4-FFF2-40B4-BE49-F238E27FC236}">
                <a16:creationId xmlns:a16="http://schemas.microsoft.com/office/drawing/2014/main" id="{78B28B87-CB09-4E7C-A5E9-34DBDDBEE4A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D76883C-7887-4266-93AC-B452D3922404}"/>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62231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7CF6E-D8E4-4FA7-953B-DA22FD4D152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6111975-03BF-4CF8-BC0A-C4AA8A9C65D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9CBA36C-415E-42D8-80E9-97C1003513BB}"/>
              </a:ext>
            </a:extLst>
          </p:cNvPr>
          <p:cNvSpPr>
            <a:spLocks noGrp="1"/>
          </p:cNvSpPr>
          <p:nvPr>
            <p:ph type="dt" sz="half" idx="10"/>
          </p:nvPr>
        </p:nvSpPr>
        <p:spPr/>
        <p:txBody>
          <a:bodyPr/>
          <a:lstStyle/>
          <a:p>
            <a:fld id="{48A87A34-81AB-432B-8DAE-1953F412C126}" type="datetimeFigureOut">
              <a:rPr lang="en-US" smtClean="0"/>
              <a:t>3/24/2022</a:t>
            </a:fld>
            <a:endParaRPr lang="en-US" dirty="0"/>
          </a:p>
        </p:txBody>
      </p:sp>
      <p:sp>
        <p:nvSpPr>
          <p:cNvPr id="5" name="Footer Placeholder 4">
            <a:extLst>
              <a:ext uri="{FF2B5EF4-FFF2-40B4-BE49-F238E27FC236}">
                <a16:creationId xmlns:a16="http://schemas.microsoft.com/office/drawing/2014/main" id="{AC476E18-CBD9-454A-A249-55DFACC1985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66B5DA8-29E5-4779-915B-4937643BE267}"/>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637297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EC0053-C282-404B-A99F-16BE3226756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5B044DF-4915-44AA-8C0C-ADB73E77197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CE371E1-A29E-4AFD-A38F-803C1828F49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C2DD582-A3F5-412D-AE1D-5D4E79D037D1}"/>
              </a:ext>
            </a:extLst>
          </p:cNvPr>
          <p:cNvSpPr>
            <a:spLocks noGrp="1"/>
          </p:cNvSpPr>
          <p:nvPr>
            <p:ph type="dt" sz="half" idx="10"/>
          </p:nvPr>
        </p:nvSpPr>
        <p:spPr/>
        <p:txBody>
          <a:bodyPr/>
          <a:lstStyle/>
          <a:p>
            <a:fld id="{48A87A34-81AB-432B-8DAE-1953F412C126}" type="datetimeFigureOut">
              <a:rPr lang="en-US" smtClean="0"/>
              <a:t>3/24/2022</a:t>
            </a:fld>
            <a:endParaRPr lang="en-US" dirty="0"/>
          </a:p>
        </p:txBody>
      </p:sp>
      <p:sp>
        <p:nvSpPr>
          <p:cNvPr id="6" name="Footer Placeholder 5">
            <a:extLst>
              <a:ext uri="{FF2B5EF4-FFF2-40B4-BE49-F238E27FC236}">
                <a16:creationId xmlns:a16="http://schemas.microsoft.com/office/drawing/2014/main" id="{A9AB76AD-5E30-4DBB-8DC5-E44E21CDE3D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5356E54-CC7C-4AD0-BEEC-EA0FB944E4B9}"/>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846097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36A786-B5DE-456C-9AC4-28D2921BD0C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64C83B9-EE02-499B-807A-1758079697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863DD44-1F51-4F34-88E0-286EC74B029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EEEA1A7-14F4-40A0-B2D9-AF3A59CCAF7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D7CB65E-51BD-4D16-8254-D293E8C3B8F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348BFF2-F128-406A-8AC2-F4CB54DBAE17}"/>
              </a:ext>
            </a:extLst>
          </p:cNvPr>
          <p:cNvSpPr>
            <a:spLocks noGrp="1"/>
          </p:cNvSpPr>
          <p:nvPr>
            <p:ph type="dt" sz="half" idx="10"/>
          </p:nvPr>
        </p:nvSpPr>
        <p:spPr/>
        <p:txBody>
          <a:bodyPr/>
          <a:lstStyle/>
          <a:p>
            <a:fld id="{48A87A34-81AB-432B-8DAE-1953F412C126}" type="datetimeFigureOut">
              <a:rPr lang="en-US" smtClean="0"/>
              <a:t>3/24/2022</a:t>
            </a:fld>
            <a:endParaRPr lang="en-US" dirty="0"/>
          </a:p>
        </p:txBody>
      </p:sp>
      <p:sp>
        <p:nvSpPr>
          <p:cNvPr id="8" name="Footer Placeholder 7">
            <a:extLst>
              <a:ext uri="{FF2B5EF4-FFF2-40B4-BE49-F238E27FC236}">
                <a16:creationId xmlns:a16="http://schemas.microsoft.com/office/drawing/2014/main" id="{32EB4984-4FF7-4F51-AFAE-CF7E738F0486}"/>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EDD0B57C-60EF-4C0C-A632-39A8578BE72A}"/>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60565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192DC5-8134-4504-8BB8-DDCCB4369BB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1C3DBA7-A269-4445-94FC-A5B95F3088F4}"/>
              </a:ext>
            </a:extLst>
          </p:cNvPr>
          <p:cNvSpPr>
            <a:spLocks noGrp="1"/>
          </p:cNvSpPr>
          <p:nvPr>
            <p:ph type="dt" sz="half" idx="10"/>
          </p:nvPr>
        </p:nvSpPr>
        <p:spPr/>
        <p:txBody>
          <a:bodyPr/>
          <a:lstStyle/>
          <a:p>
            <a:fld id="{48A87A34-81AB-432B-8DAE-1953F412C126}" type="datetimeFigureOut">
              <a:rPr lang="en-US" smtClean="0"/>
              <a:t>3/24/2022</a:t>
            </a:fld>
            <a:endParaRPr lang="en-US" dirty="0"/>
          </a:p>
        </p:txBody>
      </p:sp>
      <p:sp>
        <p:nvSpPr>
          <p:cNvPr id="4" name="Footer Placeholder 3">
            <a:extLst>
              <a:ext uri="{FF2B5EF4-FFF2-40B4-BE49-F238E27FC236}">
                <a16:creationId xmlns:a16="http://schemas.microsoft.com/office/drawing/2014/main" id="{D3416745-22D9-4954-ACE6-896D301C0732}"/>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C4D0902F-B32D-4BE8-96D6-D1FEE95149E2}"/>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802192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02E01A8-4A46-46C2-9E69-718C5B6209F9}"/>
              </a:ext>
            </a:extLst>
          </p:cNvPr>
          <p:cNvSpPr>
            <a:spLocks noGrp="1"/>
          </p:cNvSpPr>
          <p:nvPr>
            <p:ph type="dt" sz="half" idx="10"/>
          </p:nvPr>
        </p:nvSpPr>
        <p:spPr/>
        <p:txBody>
          <a:bodyPr/>
          <a:lstStyle/>
          <a:p>
            <a:fld id="{48A87A34-81AB-432B-8DAE-1953F412C126}" type="datetimeFigureOut">
              <a:rPr lang="en-US" smtClean="0"/>
              <a:t>3/24/2022</a:t>
            </a:fld>
            <a:endParaRPr lang="en-US" dirty="0"/>
          </a:p>
        </p:txBody>
      </p:sp>
      <p:sp>
        <p:nvSpPr>
          <p:cNvPr id="3" name="Footer Placeholder 2">
            <a:extLst>
              <a:ext uri="{FF2B5EF4-FFF2-40B4-BE49-F238E27FC236}">
                <a16:creationId xmlns:a16="http://schemas.microsoft.com/office/drawing/2014/main" id="{05445F8B-40E2-4808-96DE-A732EF89519E}"/>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79E1C7DF-52CD-42BF-92F3-4D2C52FDA300}"/>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278355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DD38F-6176-4DAD-9918-8D934C1424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34A1189-7CC0-4D88-8CF7-CEAF1A0AFFA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3E8699C-C4F1-49A7-8B91-98355200E9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F9CCC2A-F3C0-429A-945B-F4AE88D83553}"/>
              </a:ext>
            </a:extLst>
          </p:cNvPr>
          <p:cNvSpPr>
            <a:spLocks noGrp="1"/>
          </p:cNvSpPr>
          <p:nvPr>
            <p:ph type="dt" sz="half" idx="10"/>
          </p:nvPr>
        </p:nvSpPr>
        <p:spPr/>
        <p:txBody>
          <a:bodyPr/>
          <a:lstStyle/>
          <a:p>
            <a:fld id="{48A87A34-81AB-432B-8DAE-1953F412C126}" type="datetimeFigureOut">
              <a:rPr lang="en-US" smtClean="0"/>
              <a:t>3/24/2022</a:t>
            </a:fld>
            <a:endParaRPr lang="en-US" dirty="0"/>
          </a:p>
        </p:txBody>
      </p:sp>
      <p:sp>
        <p:nvSpPr>
          <p:cNvPr id="6" name="Footer Placeholder 5">
            <a:extLst>
              <a:ext uri="{FF2B5EF4-FFF2-40B4-BE49-F238E27FC236}">
                <a16:creationId xmlns:a16="http://schemas.microsoft.com/office/drawing/2014/main" id="{0DF8EE1D-C6D3-4563-BE17-EAD05DF8A3B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CD7A0A3-EA8A-472C-BE51-51905B4C8C43}"/>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418528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8A325B-839E-4E6B-A1FA-7D0D2D2AA7D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567A81F-6C59-4AC7-A01E-C8556558075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a:extLst>
              <a:ext uri="{FF2B5EF4-FFF2-40B4-BE49-F238E27FC236}">
                <a16:creationId xmlns:a16="http://schemas.microsoft.com/office/drawing/2014/main" id="{EDF0CC5C-C355-443E-8B65-8232A0BF302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0804A78-53C1-4BA3-B448-B38CDE47FA20}"/>
              </a:ext>
            </a:extLst>
          </p:cNvPr>
          <p:cNvSpPr>
            <a:spLocks noGrp="1"/>
          </p:cNvSpPr>
          <p:nvPr>
            <p:ph type="dt" sz="half" idx="10"/>
          </p:nvPr>
        </p:nvSpPr>
        <p:spPr/>
        <p:txBody>
          <a:bodyPr/>
          <a:lstStyle/>
          <a:p>
            <a:fld id="{48A87A34-81AB-432B-8DAE-1953F412C126}" type="datetimeFigureOut">
              <a:rPr lang="en-US" smtClean="0"/>
              <a:t>3/24/2022</a:t>
            </a:fld>
            <a:endParaRPr lang="en-US" dirty="0"/>
          </a:p>
        </p:txBody>
      </p:sp>
      <p:sp>
        <p:nvSpPr>
          <p:cNvPr id="6" name="Footer Placeholder 5">
            <a:extLst>
              <a:ext uri="{FF2B5EF4-FFF2-40B4-BE49-F238E27FC236}">
                <a16:creationId xmlns:a16="http://schemas.microsoft.com/office/drawing/2014/main" id="{B5FA2C4B-20BD-4400-B34A-099BBF9300C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6B7D2A9-EF38-4521-951B-B8F50FC857E8}"/>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940076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7C38FEF-29AE-4A2B-9E44-CBA83446606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D7B0A21-7C10-40FF-88D0-A05F2DEFD23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3A8AA33-B5F7-4B36-B1A0-FEF3EDEFF98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A87A34-81AB-432B-8DAE-1953F412C126}" type="datetimeFigureOut">
              <a:rPr lang="en-US" smtClean="0"/>
              <a:pPr/>
              <a:t>3/24/2022</a:t>
            </a:fld>
            <a:endParaRPr lang="en-US" dirty="0"/>
          </a:p>
        </p:txBody>
      </p:sp>
      <p:sp>
        <p:nvSpPr>
          <p:cNvPr id="5" name="Footer Placeholder 4">
            <a:extLst>
              <a:ext uri="{FF2B5EF4-FFF2-40B4-BE49-F238E27FC236}">
                <a16:creationId xmlns:a16="http://schemas.microsoft.com/office/drawing/2014/main" id="{9FBCB2F7-D2DB-4CB6-B0CE-E612F547FBA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925ED457-023B-43F6-9462-B60354FA639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275249127"/>
      </p:ext>
    </p:extLst>
  </p:cSld>
  <p:clrMap bg1="lt1" tx1="dk1" bg2="lt2" tx2="dk2" accent1="accent1" accent2="accent2" accent3="accent3" accent4="accent4" accent5="accent5" accent6="accent6" hlink="hlink" folHlink="folHlink"/>
  <p:sldLayoutIdLst>
    <p:sldLayoutId id="2147484001" r:id="rId1"/>
    <p:sldLayoutId id="2147484002" r:id="rId2"/>
    <p:sldLayoutId id="2147484003" r:id="rId3"/>
    <p:sldLayoutId id="2147484004" r:id="rId4"/>
    <p:sldLayoutId id="2147484005" r:id="rId5"/>
    <p:sldLayoutId id="2147484006" r:id="rId6"/>
    <p:sldLayoutId id="2147484007" r:id="rId7"/>
    <p:sldLayoutId id="2147484008" r:id="rId8"/>
    <p:sldLayoutId id="2147484009" r:id="rId9"/>
    <p:sldLayoutId id="2147484010" r:id="rId10"/>
    <p:sldLayoutId id="214748401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hyperlink" Target="https://lucid.app/" TargetMode="External"/><Relationship Id="rId2" Type="http://schemas.openxmlformats.org/officeDocument/2006/relationships/hyperlink" Target="https://astrowebsolution.com/"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28C872-96D6-4929-82F1-E748E8D81C2E}"/>
              </a:ext>
            </a:extLst>
          </p:cNvPr>
          <p:cNvSpPr>
            <a:spLocks noGrp="1"/>
          </p:cNvSpPr>
          <p:nvPr>
            <p:ph type="ctrTitle"/>
          </p:nvPr>
        </p:nvSpPr>
        <p:spPr>
          <a:xfrm>
            <a:off x="1592310" y="0"/>
            <a:ext cx="9001462" cy="1145219"/>
          </a:xfrm>
        </p:spPr>
        <p:txBody>
          <a:bodyPr>
            <a:normAutofit/>
          </a:bodyPr>
          <a:lstStyle/>
          <a:p>
            <a:r>
              <a:rPr lang="en-US" sz="3600" dirty="0"/>
              <a:t>WEB APPLICATION FOR LOCATION DIRECTORY</a:t>
            </a:r>
            <a:endParaRPr lang="en-IN" sz="3600" dirty="0"/>
          </a:p>
        </p:txBody>
      </p:sp>
      <p:sp>
        <p:nvSpPr>
          <p:cNvPr id="3" name="Subtitle 2">
            <a:extLst>
              <a:ext uri="{FF2B5EF4-FFF2-40B4-BE49-F238E27FC236}">
                <a16:creationId xmlns:a16="http://schemas.microsoft.com/office/drawing/2014/main" id="{8D6F88DC-5935-45D0-9B51-E1569FFB5307}"/>
              </a:ext>
            </a:extLst>
          </p:cNvPr>
          <p:cNvSpPr>
            <a:spLocks noGrp="1"/>
          </p:cNvSpPr>
          <p:nvPr>
            <p:ph type="subTitle" idx="1"/>
          </p:nvPr>
        </p:nvSpPr>
        <p:spPr>
          <a:xfrm>
            <a:off x="790113" y="1367161"/>
            <a:ext cx="10919534" cy="5140171"/>
          </a:xfrm>
        </p:spPr>
        <p:txBody>
          <a:bodyPr>
            <a:normAutofit/>
          </a:bodyPr>
          <a:lstStyle/>
          <a:p>
            <a:pPr algn="ctr"/>
            <a:r>
              <a:rPr lang="en-US" sz="1600" b="1" dirty="0">
                <a:latin typeface="Times New Roman" pitchFamily="18" charset="0"/>
                <a:cs typeface="Times New Roman" pitchFamily="18" charset="0"/>
              </a:rPr>
              <a:t>Presented By :</a:t>
            </a:r>
          </a:p>
          <a:p>
            <a:pPr algn="ctr"/>
            <a:r>
              <a:rPr lang="en-US" sz="1600" dirty="0">
                <a:solidFill>
                  <a:schemeClr val="tx1"/>
                </a:solidFill>
                <a:latin typeface="Times New Roman" pitchFamily="18" charset="0"/>
                <a:cs typeface="Times New Roman" pitchFamily="18" charset="0"/>
              </a:rPr>
              <a:t>BALAJI J</a:t>
            </a:r>
          </a:p>
          <a:p>
            <a:pPr algn="ctr"/>
            <a:r>
              <a:rPr lang="en-US" sz="1600" dirty="0">
                <a:solidFill>
                  <a:schemeClr val="tx1"/>
                </a:solidFill>
                <a:latin typeface="Times New Roman" pitchFamily="18" charset="0"/>
                <a:cs typeface="Times New Roman" pitchFamily="18" charset="0"/>
              </a:rPr>
              <a:t>(Reg.no : 20Y005)</a:t>
            </a:r>
          </a:p>
          <a:p>
            <a:pPr algn="l"/>
            <a:endParaRPr lang="en-US" sz="2000" dirty="0"/>
          </a:p>
          <a:p>
            <a:pPr algn="l"/>
            <a:r>
              <a:rPr lang="en-US" sz="1600" b="1" dirty="0">
                <a:latin typeface="Times New Roman" pitchFamily="18" charset="0"/>
                <a:cs typeface="Times New Roman" pitchFamily="18" charset="0"/>
              </a:rPr>
              <a:t>Internal Guide:                                                                           </a:t>
            </a:r>
            <a:r>
              <a:rPr lang="en-US" sz="1600" b="1" dirty="0">
                <a:solidFill>
                  <a:srgbClr val="FF0000"/>
                </a:solidFill>
                <a:latin typeface="Times New Roman" pitchFamily="18" charset="0"/>
                <a:cs typeface="Times New Roman" pitchFamily="18" charset="0"/>
              </a:rPr>
              <a:t>	                               </a:t>
            </a:r>
            <a:r>
              <a:rPr lang="en-US" sz="1600" b="1" dirty="0">
                <a:latin typeface="Times New Roman" pitchFamily="18" charset="0"/>
                <a:cs typeface="Times New Roman" pitchFamily="18" charset="0"/>
              </a:rPr>
              <a:t>External Guide:</a:t>
            </a:r>
          </a:p>
          <a:p>
            <a:pPr algn="l"/>
            <a:r>
              <a:rPr lang="en-US" sz="1600" b="1" dirty="0">
                <a:solidFill>
                  <a:schemeClr val="tx1">
                    <a:lumMod val="95000"/>
                    <a:lumOff val="5000"/>
                  </a:schemeClr>
                </a:solidFill>
                <a:latin typeface="Times New Roman" pitchFamily="18" charset="0"/>
                <a:cs typeface="Times New Roman" pitchFamily="18" charset="0"/>
              </a:rPr>
              <a:t>Prof.  N.Murali,                                                                   	                               </a:t>
            </a:r>
            <a:r>
              <a:rPr lang="en-US" sz="1600" b="1" dirty="0">
                <a:solidFill>
                  <a:schemeClr val="tx1"/>
                </a:solidFill>
                <a:latin typeface="Times New Roman" pitchFamily="18" charset="0"/>
                <a:cs typeface="Times New Roman" pitchFamily="18" charset="0"/>
              </a:rPr>
              <a:t>V.Prabhu,</a:t>
            </a:r>
          </a:p>
          <a:p>
            <a:pPr algn="l"/>
            <a:r>
              <a:rPr lang="en-US" sz="1600" b="1" dirty="0">
                <a:solidFill>
                  <a:schemeClr val="tx1">
                    <a:lumMod val="95000"/>
                    <a:lumOff val="5000"/>
                  </a:schemeClr>
                </a:solidFill>
                <a:latin typeface="Times New Roman" pitchFamily="18" charset="0"/>
                <a:cs typeface="Times New Roman" pitchFamily="18" charset="0"/>
              </a:rPr>
              <a:t>Assistant Professor,                                                                                                          </a:t>
            </a:r>
            <a:r>
              <a:rPr lang="en-US" sz="1600" b="1" dirty="0">
                <a:solidFill>
                  <a:schemeClr val="tx1"/>
                </a:solidFill>
                <a:latin typeface="Times New Roman" pitchFamily="18" charset="0"/>
                <a:cs typeface="Times New Roman" pitchFamily="18" charset="0"/>
              </a:rPr>
              <a:t>Technical Lead,</a:t>
            </a:r>
          </a:p>
          <a:p>
            <a:pPr algn="l"/>
            <a:r>
              <a:rPr lang="en-US" sz="1600" b="1" dirty="0">
                <a:solidFill>
                  <a:schemeClr val="tx1">
                    <a:lumMod val="95000"/>
                    <a:lumOff val="5000"/>
                  </a:schemeClr>
                </a:solidFill>
                <a:latin typeface="Times New Roman" pitchFamily="18" charset="0"/>
                <a:cs typeface="Times New Roman" pitchFamily="18" charset="0"/>
              </a:rPr>
              <a:t>Department Of Computer Application,                                                                         AstroWeb Solutions, </a:t>
            </a:r>
          </a:p>
          <a:p>
            <a:pPr algn="l"/>
            <a:r>
              <a:rPr lang="en-US" sz="1600" b="1" dirty="0">
                <a:solidFill>
                  <a:schemeClr val="tx1">
                    <a:lumMod val="95000"/>
                    <a:lumOff val="5000"/>
                  </a:schemeClr>
                </a:solidFill>
                <a:latin typeface="Times New Roman" pitchFamily="18" charset="0"/>
                <a:cs typeface="Times New Roman" pitchFamily="18" charset="0"/>
              </a:rPr>
              <a:t>Thiagarajar College Of Engineering</a:t>
            </a:r>
            <a:r>
              <a:rPr lang="en-US" sz="1600" b="1" dirty="0">
                <a:solidFill>
                  <a:schemeClr val="accent5"/>
                </a:solidFill>
                <a:latin typeface="Times New Roman" pitchFamily="18" charset="0"/>
                <a:cs typeface="Times New Roman" pitchFamily="18" charset="0"/>
              </a:rPr>
              <a:t>                                                                              </a:t>
            </a:r>
            <a:r>
              <a:rPr lang="en-US" sz="1600" b="1" dirty="0">
                <a:solidFill>
                  <a:schemeClr val="tx1">
                    <a:lumMod val="95000"/>
                    <a:lumOff val="5000"/>
                  </a:schemeClr>
                </a:solidFill>
                <a:latin typeface="Times New Roman" pitchFamily="18" charset="0"/>
                <a:cs typeface="Times New Roman" pitchFamily="18" charset="0"/>
              </a:rPr>
              <a:t>Simmakkal,</a:t>
            </a:r>
          </a:p>
          <a:p>
            <a:pPr algn="l"/>
            <a:r>
              <a:rPr lang="en-US" sz="1600" b="1" dirty="0">
                <a:solidFill>
                  <a:schemeClr val="tx1">
                    <a:lumMod val="95000"/>
                    <a:lumOff val="5000"/>
                  </a:schemeClr>
                </a:solidFill>
                <a:latin typeface="Times New Roman" pitchFamily="18" charset="0"/>
                <a:cs typeface="Times New Roman" pitchFamily="18" charset="0"/>
              </a:rPr>
              <a:t>Madurai.                                                                                                                            Madurai.</a:t>
            </a:r>
          </a:p>
          <a:p>
            <a:pPr algn="l"/>
            <a:endParaRPr lang="en-US" sz="1600" dirty="0"/>
          </a:p>
          <a:p>
            <a:r>
              <a:rPr lang="en-US" sz="1600" dirty="0"/>
              <a:t>                                                                                                                                                                </a:t>
            </a:r>
          </a:p>
        </p:txBody>
      </p:sp>
    </p:spTree>
    <p:extLst>
      <p:ext uri="{BB962C8B-B14F-4D97-AF65-F5344CB8AC3E}">
        <p14:creationId xmlns:p14="http://schemas.microsoft.com/office/powerpoint/2010/main" val="41050817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07BB6-D575-4D58-89E5-6BD8F2FD0055}"/>
              </a:ext>
            </a:extLst>
          </p:cNvPr>
          <p:cNvSpPr>
            <a:spLocks noGrp="1"/>
          </p:cNvSpPr>
          <p:nvPr>
            <p:ph type="title"/>
          </p:nvPr>
        </p:nvSpPr>
        <p:spPr>
          <a:xfrm>
            <a:off x="0" y="0"/>
            <a:ext cx="6692953" cy="887896"/>
          </a:xfrm>
        </p:spPr>
        <p:txBody>
          <a:bodyPr/>
          <a:lstStyle/>
          <a:p>
            <a:r>
              <a:rPr lang="en-IN" dirty="0"/>
              <a:t>ARCHITECTURAL DESIGN</a:t>
            </a:r>
            <a:endParaRPr lang="en-US" dirty="0"/>
          </a:p>
        </p:txBody>
      </p:sp>
      <p:pic>
        <p:nvPicPr>
          <p:cNvPr id="4" name="Picture 3">
            <a:extLst>
              <a:ext uri="{FF2B5EF4-FFF2-40B4-BE49-F238E27FC236}">
                <a16:creationId xmlns:a16="http://schemas.microsoft.com/office/drawing/2014/main" id="{F4129559-B876-4BD2-8D2C-B6540CC93E25}"/>
              </a:ext>
            </a:extLst>
          </p:cNvPr>
          <p:cNvPicPr>
            <a:picLocks noChangeAspect="1"/>
          </p:cNvPicPr>
          <p:nvPr/>
        </p:nvPicPr>
        <p:blipFill>
          <a:blip r:embed="rId2"/>
          <a:stretch>
            <a:fillRect/>
          </a:stretch>
        </p:blipFill>
        <p:spPr>
          <a:xfrm>
            <a:off x="2007163" y="1106036"/>
            <a:ext cx="8177673" cy="5557986"/>
          </a:xfrm>
          <a:prstGeom prst="rect">
            <a:avLst/>
          </a:prstGeom>
        </p:spPr>
      </p:pic>
    </p:spTree>
    <p:extLst>
      <p:ext uri="{BB962C8B-B14F-4D97-AF65-F5344CB8AC3E}">
        <p14:creationId xmlns:p14="http://schemas.microsoft.com/office/powerpoint/2010/main" val="31943094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3B57EE-5447-4E08-A34A-FAD43370C5E6}"/>
              </a:ext>
            </a:extLst>
          </p:cNvPr>
          <p:cNvSpPr>
            <a:spLocks noGrp="1"/>
          </p:cNvSpPr>
          <p:nvPr>
            <p:ph type="title"/>
          </p:nvPr>
        </p:nvSpPr>
        <p:spPr>
          <a:xfrm>
            <a:off x="0" y="0"/>
            <a:ext cx="3485322" cy="1311965"/>
          </a:xfrm>
        </p:spPr>
        <p:txBody>
          <a:bodyPr/>
          <a:lstStyle/>
          <a:p>
            <a:r>
              <a:rPr lang="en-IN" dirty="0"/>
              <a:t>ER DIAGRAM</a:t>
            </a:r>
            <a:endParaRPr lang="en-US" dirty="0"/>
          </a:p>
        </p:txBody>
      </p:sp>
      <p:pic>
        <p:nvPicPr>
          <p:cNvPr id="4" name="Picture 3">
            <a:extLst>
              <a:ext uri="{FF2B5EF4-FFF2-40B4-BE49-F238E27FC236}">
                <a16:creationId xmlns:a16="http://schemas.microsoft.com/office/drawing/2014/main" id="{F43ACC9B-0C66-4B30-927E-85D1619DAF35}"/>
              </a:ext>
            </a:extLst>
          </p:cNvPr>
          <p:cNvPicPr>
            <a:picLocks noChangeAspect="1"/>
          </p:cNvPicPr>
          <p:nvPr/>
        </p:nvPicPr>
        <p:blipFill>
          <a:blip r:embed="rId2"/>
          <a:stretch>
            <a:fillRect/>
          </a:stretch>
        </p:blipFill>
        <p:spPr>
          <a:xfrm>
            <a:off x="1471233" y="1311965"/>
            <a:ext cx="9249534" cy="5221691"/>
          </a:xfrm>
          <a:prstGeom prst="rect">
            <a:avLst/>
          </a:prstGeom>
        </p:spPr>
      </p:pic>
    </p:spTree>
    <p:extLst>
      <p:ext uri="{BB962C8B-B14F-4D97-AF65-F5344CB8AC3E}">
        <p14:creationId xmlns:p14="http://schemas.microsoft.com/office/powerpoint/2010/main" val="42704512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63AD4E-5012-48B9-9CD4-CC931CDFDF48}"/>
              </a:ext>
            </a:extLst>
          </p:cNvPr>
          <p:cNvSpPr>
            <a:spLocks noGrp="1"/>
          </p:cNvSpPr>
          <p:nvPr>
            <p:ph type="title"/>
          </p:nvPr>
        </p:nvSpPr>
        <p:spPr>
          <a:xfrm>
            <a:off x="0" y="0"/>
            <a:ext cx="3236739" cy="450574"/>
          </a:xfrm>
        </p:spPr>
        <p:txBody>
          <a:bodyPr>
            <a:normAutofit fontScale="90000"/>
          </a:bodyPr>
          <a:lstStyle/>
          <a:p>
            <a:r>
              <a:rPr lang="en-IN" dirty="0"/>
              <a:t>DFD LEVEL 0</a:t>
            </a:r>
            <a:endParaRPr lang="en-US" dirty="0"/>
          </a:p>
        </p:txBody>
      </p:sp>
      <p:pic>
        <p:nvPicPr>
          <p:cNvPr id="4" name="Picture 3">
            <a:extLst>
              <a:ext uri="{FF2B5EF4-FFF2-40B4-BE49-F238E27FC236}">
                <a16:creationId xmlns:a16="http://schemas.microsoft.com/office/drawing/2014/main" id="{0C9FB40E-FA49-4CDA-85AA-436905290DC0}"/>
              </a:ext>
            </a:extLst>
          </p:cNvPr>
          <p:cNvPicPr>
            <a:picLocks noChangeAspect="1"/>
          </p:cNvPicPr>
          <p:nvPr/>
        </p:nvPicPr>
        <p:blipFill>
          <a:blip r:embed="rId2"/>
          <a:stretch>
            <a:fillRect/>
          </a:stretch>
        </p:blipFill>
        <p:spPr>
          <a:xfrm>
            <a:off x="1040296" y="659296"/>
            <a:ext cx="10111408" cy="5539408"/>
          </a:xfrm>
          <a:prstGeom prst="rect">
            <a:avLst/>
          </a:prstGeom>
        </p:spPr>
      </p:pic>
    </p:spTree>
    <p:extLst>
      <p:ext uri="{BB962C8B-B14F-4D97-AF65-F5344CB8AC3E}">
        <p14:creationId xmlns:p14="http://schemas.microsoft.com/office/powerpoint/2010/main" val="24231919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CE2081-52A1-4D1D-887A-129ECB7F61E7}"/>
              </a:ext>
            </a:extLst>
          </p:cNvPr>
          <p:cNvSpPr>
            <a:spLocks noGrp="1"/>
          </p:cNvSpPr>
          <p:nvPr>
            <p:ph type="title"/>
          </p:nvPr>
        </p:nvSpPr>
        <p:spPr>
          <a:xfrm>
            <a:off x="0" y="0"/>
            <a:ext cx="3263242" cy="675861"/>
          </a:xfrm>
        </p:spPr>
        <p:txBody>
          <a:bodyPr>
            <a:normAutofit fontScale="90000"/>
          </a:bodyPr>
          <a:lstStyle/>
          <a:p>
            <a:r>
              <a:rPr lang="en-IN" dirty="0"/>
              <a:t>DFD LEVEL 1</a:t>
            </a:r>
            <a:endParaRPr lang="en-US" dirty="0"/>
          </a:p>
        </p:txBody>
      </p:sp>
      <p:pic>
        <p:nvPicPr>
          <p:cNvPr id="4" name="Picture 3">
            <a:extLst>
              <a:ext uri="{FF2B5EF4-FFF2-40B4-BE49-F238E27FC236}">
                <a16:creationId xmlns:a16="http://schemas.microsoft.com/office/drawing/2014/main" id="{FF8CDB2C-FC4C-4E46-A462-7035586F40DE}"/>
              </a:ext>
            </a:extLst>
          </p:cNvPr>
          <p:cNvPicPr>
            <a:picLocks noChangeAspect="1"/>
          </p:cNvPicPr>
          <p:nvPr/>
        </p:nvPicPr>
        <p:blipFill>
          <a:blip r:embed="rId2"/>
          <a:stretch>
            <a:fillRect/>
          </a:stretch>
        </p:blipFill>
        <p:spPr>
          <a:xfrm>
            <a:off x="1583634" y="714013"/>
            <a:ext cx="9024731" cy="5429974"/>
          </a:xfrm>
          <a:prstGeom prst="rect">
            <a:avLst/>
          </a:prstGeom>
        </p:spPr>
      </p:pic>
    </p:spTree>
    <p:extLst>
      <p:ext uri="{BB962C8B-B14F-4D97-AF65-F5344CB8AC3E}">
        <p14:creationId xmlns:p14="http://schemas.microsoft.com/office/powerpoint/2010/main" val="12308981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45167E-4544-4942-8923-6DD080F431A6}"/>
              </a:ext>
            </a:extLst>
          </p:cNvPr>
          <p:cNvSpPr>
            <a:spLocks noGrp="1"/>
          </p:cNvSpPr>
          <p:nvPr>
            <p:ph type="title"/>
          </p:nvPr>
        </p:nvSpPr>
        <p:spPr>
          <a:xfrm>
            <a:off x="0" y="0"/>
            <a:ext cx="3287144" cy="755374"/>
          </a:xfrm>
        </p:spPr>
        <p:txBody>
          <a:bodyPr/>
          <a:lstStyle/>
          <a:p>
            <a:r>
              <a:rPr lang="en-IN" dirty="0"/>
              <a:t>DFD LEVEL 2</a:t>
            </a:r>
            <a:endParaRPr lang="en-US" dirty="0"/>
          </a:p>
        </p:txBody>
      </p:sp>
      <p:pic>
        <p:nvPicPr>
          <p:cNvPr id="4" name="Picture 3">
            <a:extLst>
              <a:ext uri="{FF2B5EF4-FFF2-40B4-BE49-F238E27FC236}">
                <a16:creationId xmlns:a16="http://schemas.microsoft.com/office/drawing/2014/main" id="{624368A0-A36B-4848-88A8-0C932A9C9236}"/>
              </a:ext>
            </a:extLst>
          </p:cNvPr>
          <p:cNvPicPr>
            <a:picLocks noChangeAspect="1"/>
          </p:cNvPicPr>
          <p:nvPr/>
        </p:nvPicPr>
        <p:blipFill>
          <a:blip r:embed="rId2"/>
          <a:stretch>
            <a:fillRect/>
          </a:stretch>
        </p:blipFill>
        <p:spPr>
          <a:xfrm>
            <a:off x="132518" y="868492"/>
            <a:ext cx="11926964" cy="5625074"/>
          </a:xfrm>
          <a:prstGeom prst="rect">
            <a:avLst/>
          </a:prstGeom>
        </p:spPr>
      </p:pic>
    </p:spTree>
    <p:extLst>
      <p:ext uri="{BB962C8B-B14F-4D97-AF65-F5344CB8AC3E}">
        <p14:creationId xmlns:p14="http://schemas.microsoft.com/office/powerpoint/2010/main" val="16042306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FDA835-EE9D-42C8-A800-10C252521DB5}"/>
              </a:ext>
            </a:extLst>
          </p:cNvPr>
          <p:cNvSpPr>
            <a:spLocks noGrp="1"/>
          </p:cNvSpPr>
          <p:nvPr>
            <p:ph type="title"/>
          </p:nvPr>
        </p:nvSpPr>
        <p:spPr>
          <a:xfrm>
            <a:off x="0" y="0"/>
            <a:ext cx="4837648" cy="848139"/>
          </a:xfrm>
        </p:spPr>
        <p:txBody>
          <a:bodyPr/>
          <a:lstStyle/>
          <a:p>
            <a:r>
              <a:rPr lang="en-IN" dirty="0"/>
              <a:t>USE CASE DIAGRAM</a:t>
            </a:r>
            <a:endParaRPr lang="en-US" dirty="0"/>
          </a:p>
        </p:txBody>
      </p:sp>
      <p:pic>
        <p:nvPicPr>
          <p:cNvPr id="4" name="Picture 3">
            <a:extLst>
              <a:ext uri="{FF2B5EF4-FFF2-40B4-BE49-F238E27FC236}">
                <a16:creationId xmlns:a16="http://schemas.microsoft.com/office/drawing/2014/main" id="{25737F0F-9363-4862-AF37-E7D4DDCAFA9F}"/>
              </a:ext>
            </a:extLst>
          </p:cNvPr>
          <p:cNvPicPr>
            <a:picLocks noChangeAspect="1"/>
          </p:cNvPicPr>
          <p:nvPr/>
        </p:nvPicPr>
        <p:blipFill>
          <a:blip r:embed="rId2"/>
          <a:stretch>
            <a:fillRect/>
          </a:stretch>
        </p:blipFill>
        <p:spPr>
          <a:xfrm>
            <a:off x="1901687" y="848139"/>
            <a:ext cx="8388625" cy="5924533"/>
          </a:xfrm>
          <a:prstGeom prst="rect">
            <a:avLst/>
          </a:prstGeom>
        </p:spPr>
      </p:pic>
    </p:spTree>
    <p:extLst>
      <p:ext uri="{BB962C8B-B14F-4D97-AF65-F5344CB8AC3E}">
        <p14:creationId xmlns:p14="http://schemas.microsoft.com/office/powerpoint/2010/main" val="38203355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1D54D2-260D-42B0-81F2-31544D42D20B}"/>
              </a:ext>
            </a:extLst>
          </p:cNvPr>
          <p:cNvSpPr>
            <a:spLocks noGrp="1"/>
          </p:cNvSpPr>
          <p:nvPr>
            <p:ph type="title"/>
          </p:nvPr>
        </p:nvSpPr>
        <p:spPr>
          <a:xfrm>
            <a:off x="0" y="0"/>
            <a:ext cx="10515600" cy="1325563"/>
          </a:xfrm>
        </p:spPr>
        <p:txBody>
          <a:bodyPr/>
          <a:lstStyle/>
          <a:p>
            <a:r>
              <a:rPr lang="en-US" sz="3600" b="1" dirty="0"/>
              <a:t>Technologies</a:t>
            </a:r>
            <a:r>
              <a:rPr lang="en-US" b="1" dirty="0"/>
              <a:t> Used</a:t>
            </a:r>
            <a:endParaRPr lang="en-IN" b="1" dirty="0"/>
          </a:p>
        </p:txBody>
      </p:sp>
      <p:sp>
        <p:nvSpPr>
          <p:cNvPr id="3" name="Content Placeholder 2">
            <a:extLst>
              <a:ext uri="{FF2B5EF4-FFF2-40B4-BE49-F238E27FC236}">
                <a16:creationId xmlns:a16="http://schemas.microsoft.com/office/drawing/2014/main" id="{BA005A53-8FF2-41D4-A321-5FF95E82F0D7}"/>
              </a:ext>
            </a:extLst>
          </p:cNvPr>
          <p:cNvSpPr>
            <a:spLocks noGrp="1"/>
          </p:cNvSpPr>
          <p:nvPr>
            <p:ph idx="1"/>
          </p:nvPr>
        </p:nvSpPr>
        <p:spPr>
          <a:xfrm>
            <a:off x="133165" y="1038687"/>
            <a:ext cx="11098937" cy="4978479"/>
          </a:xfrm>
        </p:spPr>
        <p:txBody>
          <a:bodyPr/>
          <a:lstStyle/>
          <a:p>
            <a:pPr marL="0" indent="0">
              <a:buNone/>
            </a:pPr>
            <a:r>
              <a:rPr lang="en-US" sz="2400" dirty="0">
                <a:latin typeface="Times New Roman" panose="02020603050405020304" pitchFamily="18" charset="0"/>
                <a:cs typeface="Times New Roman" panose="02020603050405020304" pitchFamily="18" charset="0"/>
              </a:rPr>
              <a:t>Frontend - HTML5, CSS3, JS with Bootstrap.</a:t>
            </a:r>
          </a:p>
          <a:p>
            <a:pPr marL="0" indent="0">
              <a:buNone/>
            </a:pPr>
            <a:r>
              <a:rPr lang="en-US" sz="2400" dirty="0">
                <a:latin typeface="Times New Roman" panose="02020603050405020304" pitchFamily="18" charset="0"/>
                <a:cs typeface="Times New Roman" panose="02020603050405020304" pitchFamily="18" charset="0"/>
              </a:rPr>
              <a:t>Backend  - PHP, </a:t>
            </a:r>
            <a:r>
              <a:rPr lang="en-US" sz="2400" dirty="0" err="1">
                <a:latin typeface="Times New Roman" panose="02020603050405020304" pitchFamily="18" charset="0"/>
                <a:cs typeface="Times New Roman" panose="02020603050405020304" pitchFamily="18" charset="0"/>
              </a:rPr>
              <a:t>Codeigniter</a:t>
            </a:r>
            <a:r>
              <a:rPr lang="en-US" sz="2400" dirty="0">
                <a:latin typeface="Times New Roman" panose="02020603050405020304" pitchFamily="18" charset="0"/>
                <a:cs typeface="Times New Roman" panose="02020603050405020304" pitchFamily="18" charset="0"/>
              </a:rPr>
              <a:t>, MySQL.</a:t>
            </a:r>
          </a:p>
          <a:p>
            <a:pPr marL="0" indent="0">
              <a:buNone/>
            </a:pPr>
            <a:endParaRPr lang="en-US" dirty="0"/>
          </a:p>
          <a:p>
            <a:pPr marL="0" indent="0">
              <a:buNone/>
            </a:pPr>
            <a:r>
              <a:rPr lang="en-IN" sz="3600" dirty="0"/>
              <a:t>Software Used</a:t>
            </a:r>
          </a:p>
          <a:p>
            <a:pPr marL="0" indent="0">
              <a:buNone/>
            </a:pPr>
            <a:r>
              <a:rPr lang="en-IN" sz="2400" dirty="0">
                <a:latin typeface="Times New Roman" panose="02020603050405020304" pitchFamily="18" charset="0"/>
                <a:cs typeface="Times New Roman" panose="02020603050405020304" pitchFamily="18" charset="0"/>
              </a:rPr>
              <a:t>Visual studio Code – IDE for Development</a:t>
            </a:r>
          </a:p>
          <a:p>
            <a:pPr marL="0" indent="0">
              <a:buNone/>
            </a:pPr>
            <a:r>
              <a:rPr lang="en-IN" sz="2400" dirty="0">
                <a:latin typeface="Times New Roman" panose="02020603050405020304" pitchFamily="18" charset="0"/>
                <a:cs typeface="Times New Roman" panose="02020603050405020304" pitchFamily="18" charset="0"/>
              </a:rPr>
              <a:t>Google Chrome – For running and testing the application.</a:t>
            </a:r>
          </a:p>
        </p:txBody>
      </p:sp>
    </p:spTree>
    <p:extLst>
      <p:ext uri="{BB962C8B-B14F-4D97-AF65-F5344CB8AC3E}">
        <p14:creationId xmlns:p14="http://schemas.microsoft.com/office/powerpoint/2010/main" val="36851212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9F076-99EE-4769-84F3-03D81052A99A}"/>
              </a:ext>
            </a:extLst>
          </p:cNvPr>
          <p:cNvSpPr>
            <a:spLocks noGrp="1"/>
          </p:cNvSpPr>
          <p:nvPr>
            <p:ph type="title"/>
          </p:nvPr>
        </p:nvSpPr>
        <p:spPr>
          <a:xfrm>
            <a:off x="0" y="0"/>
            <a:ext cx="9806126" cy="931015"/>
          </a:xfrm>
        </p:spPr>
        <p:txBody>
          <a:bodyPr/>
          <a:lstStyle/>
          <a:p>
            <a:r>
              <a:rPr lang="en-US" dirty="0"/>
              <a:t>Sample Design</a:t>
            </a:r>
            <a:endParaRPr lang="en-IN" dirty="0"/>
          </a:p>
        </p:txBody>
      </p:sp>
      <p:sp>
        <p:nvSpPr>
          <p:cNvPr id="4" name="TextBox 3">
            <a:extLst>
              <a:ext uri="{FF2B5EF4-FFF2-40B4-BE49-F238E27FC236}">
                <a16:creationId xmlns:a16="http://schemas.microsoft.com/office/drawing/2014/main" id="{E5A98A56-2F8D-4107-A98E-EE7E9D8EC6D4}"/>
              </a:ext>
            </a:extLst>
          </p:cNvPr>
          <p:cNvSpPr txBox="1"/>
          <p:nvPr/>
        </p:nvSpPr>
        <p:spPr>
          <a:xfrm>
            <a:off x="177554" y="910830"/>
            <a:ext cx="3471168" cy="861774"/>
          </a:xfrm>
          <a:prstGeom prst="rect">
            <a:avLst/>
          </a:prstGeom>
          <a:noFill/>
        </p:spPr>
        <p:txBody>
          <a:bodyPr wrap="square" rtlCol="0">
            <a:spAutoFit/>
          </a:bodyPr>
          <a:lstStyle/>
          <a:p>
            <a:r>
              <a:rPr lang="en-US" sz="3200" dirty="0"/>
              <a:t>Admin Login</a:t>
            </a:r>
          </a:p>
          <a:p>
            <a:endParaRPr lang="en-IN" dirty="0"/>
          </a:p>
        </p:txBody>
      </p:sp>
      <p:pic>
        <p:nvPicPr>
          <p:cNvPr id="6" name="Picture 5">
            <a:extLst>
              <a:ext uri="{FF2B5EF4-FFF2-40B4-BE49-F238E27FC236}">
                <a16:creationId xmlns:a16="http://schemas.microsoft.com/office/drawing/2014/main" id="{7857BAD3-2F89-410B-8D82-4CA2658AD968}"/>
              </a:ext>
            </a:extLst>
          </p:cNvPr>
          <p:cNvPicPr>
            <a:picLocks noChangeAspect="1"/>
          </p:cNvPicPr>
          <p:nvPr/>
        </p:nvPicPr>
        <p:blipFill>
          <a:blip r:embed="rId2"/>
          <a:stretch>
            <a:fillRect/>
          </a:stretch>
        </p:blipFill>
        <p:spPr>
          <a:xfrm>
            <a:off x="88777" y="1557161"/>
            <a:ext cx="3642676" cy="4595064"/>
          </a:xfrm>
          <a:prstGeom prst="rect">
            <a:avLst/>
          </a:prstGeom>
        </p:spPr>
      </p:pic>
      <p:sp>
        <p:nvSpPr>
          <p:cNvPr id="7" name="TextBox 6">
            <a:extLst>
              <a:ext uri="{FF2B5EF4-FFF2-40B4-BE49-F238E27FC236}">
                <a16:creationId xmlns:a16="http://schemas.microsoft.com/office/drawing/2014/main" id="{00314761-AD05-4002-AC92-DA1E18FC7FCD}"/>
              </a:ext>
            </a:extLst>
          </p:cNvPr>
          <p:cNvSpPr txBox="1"/>
          <p:nvPr/>
        </p:nvSpPr>
        <p:spPr>
          <a:xfrm>
            <a:off x="4616388" y="972386"/>
            <a:ext cx="4598633" cy="584775"/>
          </a:xfrm>
          <a:prstGeom prst="rect">
            <a:avLst/>
          </a:prstGeom>
          <a:noFill/>
        </p:spPr>
        <p:txBody>
          <a:bodyPr wrap="square" rtlCol="0">
            <a:spAutoFit/>
          </a:bodyPr>
          <a:lstStyle/>
          <a:p>
            <a:r>
              <a:rPr lang="en-US" sz="3200" dirty="0"/>
              <a:t>User Registration / Login</a:t>
            </a:r>
            <a:endParaRPr lang="en-IN" sz="3200" dirty="0"/>
          </a:p>
        </p:txBody>
      </p:sp>
      <p:pic>
        <p:nvPicPr>
          <p:cNvPr id="9" name="Picture 8">
            <a:extLst>
              <a:ext uri="{FF2B5EF4-FFF2-40B4-BE49-F238E27FC236}">
                <a16:creationId xmlns:a16="http://schemas.microsoft.com/office/drawing/2014/main" id="{B4B1D961-451E-42DC-905E-4046FF4FA8F3}"/>
              </a:ext>
            </a:extLst>
          </p:cNvPr>
          <p:cNvPicPr>
            <a:picLocks noChangeAspect="1"/>
          </p:cNvPicPr>
          <p:nvPr/>
        </p:nvPicPr>
        <p:blipFill>
          <a:blip r:embed="rId3"/>
          <a:stretch>
            <a:fillRect/>
          </a:stretch>
        </p:blipFill>
        <p:spPr>
          <a:xfrm>
            <a:off x="8724021" y="1598532"/>
            <a:ext cx="3467979" cy="4445972"/>
          </a:xfrm>
          <a:prstGeom prst="rect">
            <a:avLst/>
          </a:prstGeom>
        </p:spPr>
      </p:pic>
      <p:pic>
        <p:nvPicPr>
          <p:cNvPr id="11" name="Picture 10">
            <a:extLst>
              <a:ext uri="{FF2B5EF4-FFF2-40B4-BE49-F238E27FC236}">
                <a16:creationId xmlns:a16="http://schemas.microsoft.com/office/drawing/2014/main" id="{0BDD8964-66B4-4B7B-B73E-6ED874C6BB0F}"/>
              </a:ext>
            </a:extLst>
          </p:cNvPr>
          <p:cNvPicPr>
            <a:picLocks noChangeAspect="1"/>
          </p:cNvPicPr>
          <p:nvPr/>
        </p:nvPicPr>
        <p:blipFill>
          <a:blip r:embed="rId4"/>
          <a:stretch>
            <a:fillRect/>
          </a:stretch>
        </p:blipFill>
        <p:spPr>
          <a:xfrm>
            <a:off x="4616388" y="1598532"/>
            <a:ext cx="3953522" cy="4445972"/>
          </a:xfrm>
          <a:prstGeom prst="rect">
            <a:avLst/>
          </a:prstGeom>
        </p:spPr>
      </p:pic>
    </p:spTree>
    <p:extLst>
      <p:ext uri="{BB962C8B-B14F-4D97-AF65-F5344CB8AC3E}">
        <p14:creationId xmlns:p14="http://schemas.microsoft.com/office/powerpoint/2010/main" val="21824295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1A621-66E4-4BD4-BB96-3A1E58B116E7}"/>
              </a:ext>
            </a:extLst>
          </p:cNvPr>
          <p:cNvSpPr>
            <a:spLocks noGrp="1"/>
          </p:cNvSpPr>
          <p:nvPr>
            <p:ph type="ctrTitle"/>
          </p:nvPr>
        </p:nvSpPr>
        <p:spPr>
          <a:xfrm>
            <a:off x="716380" y="359469"/>
            <a:ext cx="9001462" cy="892868"/>
          </a:xfrm>
        </p:spPr>
        <p:txBody>
          <a:bodyPr>
            <a:normAutofit fontScale="90000"/>
          </a:bodyPr>
          <a:lstStyle/>
          <a:p>
            <a:pPr algn="l"/>
            <a:r>
              <a:rPr lang="en-US" dirty="0"/>
              <a:t>EXPECTED OUTCOMES</a:t>
            </a:r>
            <a:endParaRPr lang="en-IN" dirty="0"/>
          </a:p>
        </p:txBody>
      </p:sp>
      <p:sp>
        <p:nvSpPr>
          <p:cNvPr id="3" name="Subtitle 2">
            <a:extLst>
              <a:ext uri="{FF2B5EF4-FFF2-40B4-BE49-F238E27FC236}">
                <a16:creationId xmlns:a16="http://schemas.microsoft.com/office/drawing/2014/main" id="{944E8CED-E341-4EA0-8A50-D49607D784C8}"/>
              </a:ext>
            </a:extLst>
          </p:cNvPr>
          <p:cNvSpPr>
            <a:spLocks noGrp="1"/>
          </p:cNvSpPr>
          <p:nvPr>
            <p:ph type="subTitle" idx="1"/>
          </p:nvPr>
        </p:nvSpPr>
        <p:spPr>
          <a:xfrm>
            <a:off x="840667" y="1773238"/>
            <a:ext cx="9001462" cy="4725293"/>
          </a:xfrm>
        </p:spPr>
        <p:txBody>
          <a:bodyPr/>
          <a:lstStyle/>
          <a:p>
            <a:pPr algn="l"/>
            <a:r>
              <a:rPr lang="en-US" sz="2400" dirty="0">
                <a:latin typeface="Times New Roman" pitchFamily="18" charset="0"/>
                <a:cs typeface="Times New Roman" pitchFamily="18" charset="0"/>
              </a:rPr>
              <a:t>User friendly and easy to use web application to submit all the information’s like Title, Description, Logo, Address, Location, Business Details, Social Media Links, video and images needed for a place and a platform to access all the listing of places.</a:t>
            </a:r>
            <a:endParaRPr lang="en-IN" dirty="0"/>
          </a:p>
          <a:p>
            <a:pPr algn="l"/>
            <a:endParaRPr lang="en-IN" dirty="0"/>
          </a:p>
          <a:p>
            <a:pPr algn="l"/>
            <a:endParaRPr lang="en-IN" dirty="0"/>
          </a:p>
          <a:p>
            <a:pPr algn="l"/>
            <a:endParaRPr lang="en-IN" dirty="0"/>
          </a:p>
          <a:p>
            <a:pPr algn="l"/>
            <a:endParaRPr lang="en-IN" dirty="0"/>
          </a:p>
          <a:p>
            <a:pPr algn="l"/>
            <a:endParaRPr lang="en-IN" dirty="0"/>
          </a:p>
          <a:p>
            <a:pPr algn="l"/>
            <a:endParaRPr lang="en-IN" dirty="0"/>
          </a:p>
          <a:p>
            <a:pPr algn="l"/>
            <a:endParaRPr lang="en-IN" dirty="0"/>
          </a:p>
        </p:txBody>
      </p:sp>
    </p:spTree>
    <p:extLst>
      <p:ext uri="{BB962C8B-B14F-4D97-AF65-F5344CB8AC3E}">
        <p14:creationId xmlns:p14="http://schemas.microsoft.com/office/powerpoint/2010/main" val="36722621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5CCFD-ADCA-46EF-B716-BE78B70A516C}"/>
              </a:ext>
            </a:extLst>
          </p:cNvPr>
          <p:cNvSpPr>
            <a:spLocks noGrp="1"/>
          </p:cNvSpPr>
          <p:nvPr>
            <p:ph type="ctrTitle"/>
          </p:nvPr>
        </p:nvSpPr>
        <p:spPr>
          <a:xfrm>
            <a:off x="671991" y="412735"/>
            <a:ext cx="9001462" cy="946134"/>
          </a:xfrm>
        </p:spPr>
        <p:txBody>
          <a:bodyPr>
            <a:normAutofit/>
          </a:bodyPr>
          <a:lstStyle/>
          <a:p>
            <a:pPr algn="l"/>
            <a:r>
              <a:rPr lang="en-US" dirty="0"/>
              <a:t>REFERENCES</a:t>
            </a:r>
            <a:endParaRPr lang="en-IN" dirty="0"/>
          </a:p>
        </p:txBody>
      </p:sp>
      <p:sp>
        <p:nvSpPr>
          <p:cNvPr id="3" name="Subtitle 2">
            <a:extLst>
              <a:ext uri="{FF2B5EF4-FFF2-40B4-BE49-F238E27FC236}">
                <a16:creationId xmlns:a16="http://schemas.microsoft.com/office/drawing/2014/main" id="{4489E733-A5EC-40DE-BC69-533D3F747CE0}"/>
              </a:ext>
            </a:extLst>
          </p:cNvPr>
          <p:cNvSpPr>
            <a:spLocks noGrp="1"/>
          </p:cNvSpPr>
          <p:nvPr>
            <p:ph type="subTitle" idx="1"/>
          </p:nvPr>
        </p:nvSpPr>
        <p:spPr>
          <a:xfrm>
            <a:off x="671991" y="1950791"/>
            <a:ext cx="9001462" cy="1655762"/>
          </a:xfrm>
        </p:spPr>
        <p:txBody>
          <a:bodyPr>
            <a:normAutofit/>
          </a:bodyPr>
          <a:lstStyle/>
          <a:p>
            <a:pPr marL="342900" indent="-342900" algn="l">
              <a:buFont typeface="Wingdings" panose="05000000000000000000" pitchFamily="2" charset="2"/>
              <a:buChar char="v"/>
            </a:pPr>
            <a:r>
              <a:rPr lang="en-US" dirty="0">
                <a:hlinkClick r:id="rId2"/>
              </a:rPr>
              <a:t>https://codeigniter.com/userguide3/tutorial/index.html</a:t>
            </a:r>
          </a:p>
          <a:p>
            <a:pPr marL="342900" indent="-342900" algn="l">
              <a:buFont typeface="Wingdings" panose="05000000000000000000" pitchFamily="2" charset="2"/>
              <a:buChar char="v"/>
            </a:pPr>
            <a:r>
              <a:rPr lang="en-US" dirty="0">
                <a:hlinkClick r:id="rId2"/>
              </a:rPr>
              <a:t>https://astrowebsolution.com</a:t>
            </a:r>
            <a:endParaRPr lang="en-US" dirty="0"/>
          </a:p>
          <a:p>
            <a:pPr marL="342900" indent="-342900" algn="l">
              <a:buFont typeface="Wingdings" panose="05000000000000000000" pitchFamily="2" charset="2"/>
              <a:buChar char="v"/>
            </a:pPr>
            <a:r>
              <a:rPr lang="en-US" dirty="0">
                <a:hlinkClick r:id="rId3"/>
              </a:rPr>
              <a:t>https://lucid.app</a:t>
            </a:r>
            <a:endParaRPr lang="en-US" dirty="0"/>
          </a:p>
          <a:p>
            <a:pPr marL="342900" indent="-342900" algn="l">
              <a:buFont typeface="Wingdings" panose="05000000000000000000" pitchFamily="2" charset="2"/>
              <a:buChar char="v"/>
            </a:pPr>
            <a:endParaRPr lang="en-US" dirty="0"/>
          </a:p>
          <a:p>
            <a:pPr marL="342900" indent="-342900" algn="l">
              <a:buFont typeface="Wingdings" panose="05000000000000000000" pitchFamily="2" charset="2"/>
              <a:buChar char="v"/>
            </a:pPr>
            <a:endParaRPr lang="en-US" dirty="0"/>
          </a:p>
          <a:p>
            <a:pPr algn="l"/>
            <a:endParaRPr lang="en-IN" dirty="0"/>
          </a:p>
          <a:p>
            <a:pPr algn="l"/>
            <a:endParaRPr lang="en-IN" dirty="0"/>
          </a:p>
        </p:txBody>
      </p:sp>
    </p:spTree>
    <p:extLst>
      <p:ext uri="{BB962C8B-B14F-4D97-AF65-F5344CB8AC3E}">
        <p14:creationId xmlns:p14="http://schemas.microsoft.com/office/powerpoint/2010/main" val="12604766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DB4B3F-3AF1-4015-BDBC-99B3E61977A5}"/>
              </a:ext>
            </a:extLst>
          </p:cNvPr>
          <p:cNvSpPr>
            <a:spLocks noGrp="1"/>
          </p:cNvSpPr>
          <p:nvPr>
            <p:ph type="ctrTitle"/>
          </p:nvPr>
        </p:nvSpPr>
        <p:spPr>
          <a:xfrm>
            <a:off x="0" y="0"/>
            <a:ext cx="3770704" cy="928379"/>
          </a:xfrm>
        </p:spPr>
        <p:txBody>
          <a:bodyPr>
            <a:normAutofit/>
          </a:bodyPr>
          <a:lstStyle/>
          <a:p>
            <a:pPr algn="l"/>
            <a:r>
              <a:rPr lang="en-US" dirty="0"/>
              <a:t>SYNOPSIS</a:t>
            </a:r>
            <a:endParaRPr lang="en-IN" dirty="0"/>
          </a:p>
        </p:txBody>
      </p:sp>
      <p:sp>
        <p:nvSpPr>
          <p:cNvPr id="3" name="Subtitle 2">
            <a:extLst>
              <a:ext uri="{FF2B5EF4-FFF2-40B4-BE49-F238E27FC236}">
                <a16:creationId xmlns:a16="http://schemas.microsoft.com/office/drawing/2014/main" id="{0842EE92-5C12-41BA-8BA6-9CB227FE6F00}"/>
              </a:ext>
            </a:extLst>
          </p:cNvPr>
          <p:cNvSpPr>
            <a:spLocks noGrp="1"/>
          </p:cNvSpPr>
          <p:nvPr>
            <p:ph type="subTitle" idx="1"/>
          </p:nvPr>
        </p:nvSpPr>
        <p:spPr>
          <a:xfrm>
            <a:off x="867557" y="928379"/>
            <a:ext cx="9001462" cy="5160885"/>
          </a:xfrm>
        </p:spPr>
        <p:txBody>
          <a:bodyPr>
            <a:normAutofit/>
          </a:bodyPr>
          <a:lstStyle/>
          <a:p>
            <a:pPr marL="342900" indent="-342900" algn="l">
              <a:buFont typeface="Wingdings" panose="05000000000000000000" pitchFamily="2" charset="2"/>
              <a:buChar char="v"/>
            </a:pPr>
            <a:r>
              <a:rPr lang="en-US" sz="2400" dirty="0">
                <a:latin typeface="Times New Roman" pitchFamily="18" charset="0"/>
                <a:cs typeface="Times New Roman" pitchFamily="18" charset="0"/>
              </a:rPr>
              <a:t>About the organization</a:t>
            </a:r>
          </a:p>
          <a:p>
            <a:pPr marL="342900" indent="-342900" algn="l">
              <a:buFont typeface="Wingdings" panose="05000000000000000000" pitchFamily="2" charset="2"/>
              <a:buChar char="v"/>
            </a:pPr>
            <a:r>
              <a:rPr lang="en-US" sz="2400" dirty="0">
                <a:latin typeface="Times New Roman" pitchFamily="18" charset="0"/>
                <a:cs typeface="Times New Roman" pitchFamily="18" charset="0"/>
              </a:rPr>
              <a:t>Abstract</a:t>
            </a:r>
          </a:p>
          <a:p>
            <a:pPr marL="342900" indent="-342900" algn="l">
              <a:buFont typeface="Wingdings" panose="05000000000000000000" pitchFamily="2" charset="2"/>
              <a:buChar char="v"/>
            </a:pPr>
            <a:r>
              <a:rPr lang="en-US" sz="2400" dirty="0">
                <a:latin typeface="Times New Roman" pitchFamily="18" charset="0"/>
                <a:cs typeface="Times New Roman" pitchFamily="18" charset="0"/>
              </a:rPr>
              <a:t>Introduction </a:t>
            </a:r>
          </a:p>
          <a:p>
            <a:pPr marL="342900" indent="-342900" algn="l">
              <a:buFont typeface="Wingdings" panose="05000000000000000000" pitchFamily="2" charset="2"/>
              <a:buChar char="v"/>
            </a:pPr>
            <a:r>
              <a:rPr lang="en-US" sz="2400" dirty="0">
                <a:latin typeface="Times New Roman" pitchFamily="18" charset="0"/>
                <a:cs typeface="Times New Roman" pitchFamily="18" charset="0"/>
              </a:rPr>
              <a:t>Proposed System</a:t>
            </a:r>
          </a:p>
          <a:p>
            <a:pPr marL="342900" indent="-342900" algn="l">
              <a:buFont typeface="Wingdings" panose="05000000000000000000" pitchFamily="2" charset="2"/>
              <a:buChar char="v"/>
            </a:pPr>
            <a:r>
              <a:rPr lang="en-US" sz="2400" dirty="0">
                <a:latin typeface="Times New Roman" pitchFamily="18" charset="0"/>
                <a:cs typeface="Times New Roman" pitchFamily="18" charset="0"/>
              </a:rPr>
              <a:t>Modules</a:t>
            </a:r>
          </a:p>
          <a:p>
            <a:pPr marL="342900" indent="-342900" algn="l">
              <a:buFont typeface="Wingdings" panose="05000000000000000000" pitchFamily="2" charset="2"/>
              <a:buChar char="v"/>
            </a:pPr>
            <a:r>
              <a:rPr lang="en-US" sz="2400" dirty="0">
                <a:latin typeface="Times New Roman" pitchFamily="18" charset="0"/>
                <a:cs typeface="Times New Roman" pitchFamily="18" charset="0"/>
              </a:rPr>
              <a:t>Gantt Chart and Architectural Design</a:t>
            </a:r>
          </a:p>
          <a:p>
            <a:pPr marL="342900" indent="-342900" algn="l">
              <a:buFont typeface="Wingdings" panose="05000000000000000000" pitchFamily="2" charset="2"/>
              <a:buChar char="v"/>
            </a:pPr>
            <a:r>
              <a:rPr lang="en-US" sz="2400" dirty="0">
                <a:latin typeface="Times New Roman" pitchFamily="18" charset="0"/>
                <a:cs typeface="Times New Roman" pitchFamily="18" charset="0"/>
              </a:rPr>
              <a:t>ER Diagram, DFD, Use Case Diagram</a:t>
            </a:r>
          </a:p>
          <a:p>
            <a:pPr marL="342900" indent="-342900" algn="l">
              <a:buFont typeface="Wingdings" panose="05000000000000000000" pitchFamily="2" charset="2"/>
              <a:buChar char="v"/>
            </a:pPr>
            <a:r>
              <a:rPr lang="en-US" sz="2400" dirty="0">
                <a:latin typeface="Times New Roman" pitchFamily="18" charset="0"/>
                <a:cs typeface="Times New Roman" pitchFamily="18" charset="0"/>
              </a:rPr>
              <a:t>Technologies Used</a:t>
            </a:r>
          </a:p>
          <a:p>
            <a:pPr marL="342900" indent="-342900" algn="l">
              <a:buFont typeface="Wingdings" panose="05000000000000000000" pitchFamily="2" charset="2"/>
              <a:buChar char="v"/>
            </a:pPr>
            <a:r>
              <a:rPr lang="en-US" sz="2400" dirty="0">
                <a:latin typeface="Times New Roman" pitchFamily="18" charset="0"/>
                <a:cs typeface="Times New Roman" pitchFamily="18" charset="0"/>
              </a:rPr>
              <a:t>Expected Outcomes</a:t>
            </a:r>
          </a:p>
          <a:p>
            <a:pPr marL="342900" indent="-342900" algn="l">
              <a:buFont typeface="Wingdings" panose="05000000000000000000" pitchFamily="2" charset="2"/>
              <a:buChar char="v"/>
            </a:pPr>
            <a:r>
              <a:rPr lang="en-US" sz="2400" dirty="0">
                <a:latin typeface="Times New Roman" pitchFamily="18" charset="0"/>
                <a:cs typeface="Times New Roman" pitchFamily="18" charset="0"/>
              </a:rPr>
              <a:t>References</a:t>
            </a:r>
          </a:p>
          <a:p>
            <a:pPr algn="l"/>
            <a:endParaRPr lang="en-IN" dirty="0"/>
          </a:p>
        </p:txBody>
      </p:sp>
    </p:spTree>
    <p:extLst>
      <p:ext uri="{BB962C8B-B14F-4D97-AF65-F5344CB8AC3E}">
        <p14:creationId xmlns:p14="http://schemas.microsoft.com/office/powerpoint/2010/main" val="5075815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FCAE7E-5CA2-4A24-BB6B-3ADAFABDFF31}"/>
              </a:ext>
            </a:extLst>
          </p:cNvPr>
          <p:cNvSpPr>
            <a:spLocks noGrp="1"/>
          </p:cNvSpPr>
          <p:nvPr>
            <p:ph type="ctrTitle"/>
          </p:nvPr>
        </p:nvSpPr>
        <p:spPr>
          <a:xfrm>
            <a:off x="0" y="3776"/>
            <a:ext cx="9001462" cy="892868"/>
          </a:xfrm>
        </p:spPr>
        <p:txBody>
          <a:bodyPr>
            <a:normAutofit/>
          </a:bodyPr>
          <a:lstStyle/>
          <a:p>
            <a:r>
              <a:rPr lang="en-US" sz="4900" dirty="0"/>
              <a:t>ABOUT THE ORGANIZATION</a:t>
            </a:r>
            <a:endParaRPr lang="en-IN" sz="4900" dirty="0"/>
          </a:p>
        </p:txBody>
      </p:sp>
      <p:sp>
        <p:nvSpPr>
          <p:cNvPr id="3" name="Subtitle 2">
            <a:extLst>
              <a:ext uri="{FF2B5EF4-FFF2-40B4-BE49-F238E27FC236}">
                <a16:creationId xmlns:a16="http://schemas.microsoft.com/office/drawing/2014/main" id="{9038D6EF-B219-4AC3-9D74-47444FF59314}"/>
              </a:ext>
            </a:extLst>
          </p:cNvPr>
          <p:cNvSpPr>
            <a:spLocks noGrp="1"/>
          </p:cNvSpPr>
          <p:nvPr>
            <p:ph type="subTitle" idx="1"/>
          </p:nvPr>
        </p:nvSpPr>
        <p:spPr>
          <a:xfrm>
            <a:off x="651276" y="1254557"/>
            <a:ext cx="11095939" cy="5280071"/>
          </a:xfrm>
        </p:spPr>
        <p:txBody>
          <a:bodyPr>
            <a:normAutofit lnSpcReduction="10000"/>
          </a:bodyPr>
          <a:lstStyle/>
          <a:p>
            <a:pPr marL="342900" indent="-342900" algn="l">
              <a:buFont typeface="Wingdings" panose="05000000000000000000" pitchFamily="2" charset="2"/>
              <a:buChar char="v"/>
            </a:pPr>
            <a:r>
              <a:rPr lang="en-US" sz="2000" b="0" i="0" dirty="0">
                <a:effectLst/>
                <a:latin typeface="Times New Roman" panose="02020603050405020304" pitchFamily="18" charset="0"/>
                <a:cs typeface="Times New Roman" panose="02020603050405020304" pitchFamily="18" charset="0"/>
              </a:rPr>
              <a:t>AstroWebSolution is a software company in Madurai that expertise in custom design and apps development services. It provides Services like</a:t>
            </a:r>
          </a:p>
          <a:p>
            <a:pPr marL="285750" indent="-285750" algn="l">
              <a:buFont typeface="Wingdings" panose="05000000000000000000" pitchFamily="2" charset="2"/>
              <a:buChar char="Ø"/>
            </a:pPr>
            <a:r>
              <a:rPr lang="en-US" sz="1600" b="1" i="0" dirty="0">
                <a:solidFill>
                  <a:schemeClr val="tx1">
                    <a:lumMod val="65000"/>
                    <a:lumOff val="35000"/>
                  </a:schemeClr>
                </a:solidFill>
                <a:effectLst/>
                <a:latin typeface="Poppins" panose="00000500000000000000" pitchFamily="2" charset="0"/>
              </a:rPr>
              <a:t>Custom Design</a:t>
            </a:r>
          </a:p>
          <a:p>
            <a:pPr marL="285750" indent="-285750" algn="l">
              <a:buFont typeface="Wingdings" panose="05000000000000000000" pitchFamily="2" charset="2"/>
              <a:buChar char="Ø"/>
            </a:pPr>
            <a:r>
              <a:rPr lang="en-US" sz="1600" b="1" i="0" dirty="0">
                <a:solidFill>
                  <a:schemeClr val="tx1">
                    <a:lumMod val="65000"/>
                    <a:lumOff val="35000"/>
                  </a:schemeClr>
                </a:solidFill>
                <a:effectLst/>
                <a:latin typeface="Poppins" panose="00000500000000000000" pitchFamily="2" charset="0"/>
              </a:rPr>
              <a:t>Web &amp; Mobile App Development</a:t>
            </a:r>
          </a:p>
          <a:p>
            <a:pPr marL="285750" indent="-285750" algn="l">
              <a:buFont typeface="Wingdings" panose="05000000000000000000" pitchFamily="2" charset="2"/>
              <a:buChar char="Ø"/>
            </a:pPr>
            <a:r>
              <a:rPr lang="en-US" sz="1600" b="1" i="0" dirty="0">
                <a:solidFill>
                  <a:schemeClr val="tx1">
                    <a:lumMod val="65000"/>
                    <a:lumOff val="35000"/>
                  </a:schemeClr>
                </a:solidFill>
                <a:effectLst/>
                <a:latin typeface="Poppins" panose="00000500000000000000" pitchFamily="2" charset="0"/>
              </a:rPr>
              <a:t>Digital Transformation</a:t>
            </a:r>
          </a:p>
          <a:p>
            <a:pPr marL="285750" indent="-285750" algn="l">
              <a:buFont typeface="Wingdings" panose="05000000000000000000" pitchFamily="2" charset="2"/>
              <a:buChar char="Ø"/>
            </a:pPr>
            <a:r>
              <a:rPr lang="en-US" sz="1600" b="1" i="0" dirty="0">
                <a:solidFill>
                  <a:schemeClr val="tx1">
                    <a:lumMod val="65000"/>
                    <a:lumOff val="35000"/>
                  </a:schemeClr>
                </a:solidFill>
                <a:effectLst/>
                <a:latin typeface="Poppins" panose="00000500000000000000" pitchFamily="2" charset="0"/>
              </a:rPr>
              <a:t>IT Consultancy</a:t>
            </a:r>
          </a:p>
          <a:p>
            <a:pPr marL="285750" indent="-285750" algn="l">
              <a:buFont typeface="Wingdings" panose="05000000000000000000" pitchFamily="2" charset="2"/>
              <a:buChar char="Ø"/>
            </a:pPr>
            <a:r>
              <a:rPr lang="en-US" sz="1600" b="1" i="0" dirty="0">
                <a:solidFill>
                  <a:schemeClr val="tx1">
                    <a:lumMod val="65000"/>
                    <a:lumOff val="35000"/>
                  </a:schemeClr>
                </a:solidFill>
                <a:effectLst/>
                <a:latin typeface="Poppins" panose="00000500000000000000" pitchFamily="2" charset="0"/>
              </a:rPr>
              <a:t>Digital Marketing</a:t>
            </a:r>
          </a:p>
          <a:p>
            <a:pPr marL="285750" indent="-285750" algn="l">
              <a:buFont typeface="Wingdings" panose="05000000000000000000" pitchFamily="2" charset="2"/>
              <a:buChar char="Ø"/>
            </a:pPr>
            <a:endParaRPr lang="en-US" sz="2000" b="0" i="0" dirty="0">
              <a:effectLst/>
              <a:latin typeface="Times New Roman" panose="02020603050405020304" pitchFamily="18" charset="0"/>
              <a:cs typeface="Times New Roman" panose="02020603050405020304" pitchFamily="18" charset="0"/>
            </a:endParaRPr>
          </a:p>
          <a:p>
            <a:pPr marL="342900" indent="-342900" algn="l">
              <a:buFont typeface="Wingdings" panose="05000000000000000000" pitchFamily="2" charset="2"/>
              <a:buChar char="v"/>
            </a:pPr>
            <a:r>
              <a:rPr lang="en-US" sz="2000" b="1" i="0" dirty="0">
                <a:effectLst/>
                <a:latin typeface="Times New Roman" panose="02020603050405020304" pitchFamily="18" charset="0"/>
                <a:cs typeface="Times New Roman" panose="02020603050405020304" pitchFamily="18" charset="0"/>
              </a:rPr>
              <a:t>Mission</a:t>
            </a:r>
          </a:p>
          <a:p>
            <a:pPr marL="342900" indent="-342900" algn="l">
              <a:buFont typeface="Wingdings" panose="05000000000000000000" pitchFamily="2" charset="2"/>
              <a:buChar char="v"/>
            </a:pPr>
            <a:r>
              <a:rPr lang="en-US" sz="2000" dirty="0">
                <a:effectLst/>
                <a:latin typeface="Times New Roman" panose="02020603050405020304" pitchFamily="18" charset="0"/>
                <a:cs typeface="Times New Roman" panose="02020603050405020304" pitchFamily="18" charset="0"/>
              </a:rPr>
              <a:t>Our mission is to provide innovative software solutions for excellence and enterprise compliance.</a:t>
            </a:r>
          </a:p>
          <a:p>
            <a:pPr marL="342900" indent="-342900" algn="l">
              <a:buFont typeface="Wingdings" panose="05000000000000000000" pitchFamily="2" charset="2"/>
              <a:buChar char="v"/>
            </a:pPr>
            <a:endParaRPr lang="en-US" sz="2000" b="0" i="0" dirty="0">
              <a:effectLst/>
              <a:latin typeface="Times New Roman" panose="02020603050405020304" pitchFamily="18" charset="0"/>
              <a:cs typeface="Times New Roman" panose="02020603050405020304" pitchFamily="18" charset="0"/>
            </a:endParaRPr>
          </a:p>
          <a:p>
            <a:pPr marL="285750" indent="-285750" algn="l">
              <a:buFont typeface="Wingdings" panose="05000000000000000000" pitchFamily="2" charset="2"/>
              <a:buChar char="v"/>
            </a:pPr>
            <a:r>
              <a:rPr lang="en-US" sz="2000" b="1" dirty="0">
                <a:effectLst/>
                <a:latin typeface="Times New Roman" panose="02020603050405020304" pitchFamily="18" charset="0"/>
                <a:cs typeface="Times New Roman" panose="02020603050405020304" pitchFamily="18" charset="0"/>
              </a:rPr>
              <a:t>Vision</a:t>
            </a:r>
          </a:p>
          <a:p>
            <a:pPr marL="285750" indent="-285750" algn="l">
              <a:buFont typeface="Wingdings" panose="05000000000000000000" pitchFamily="2" charset="2"/>
              <a:buChar char="v"/>
            </a:pPr>
            <a:r>
              <a:rPr lang="en-US" sz="2000" b="0" i="0" dirty="0">
                <a:effectLst/>
                <a:latin typeface="Times New Roman" panose="02020603050405020304" pitchFamily="18" charset="0"/>
                <a:cs typeface="Times New Roman" panose="02020603050405020304" pitchFamily="18" charset="0"/>
              </a:rPr>
              <a:t>Our vision is to become business first choice when it comes to software development and maintenance. To accomplish this, we always try to exceed our client’s expectations. AstroWebSolution strives to build lasting partnerships and ensures client satisfaction.</a:t>
            </a:r>
            <a:endParaRPr lang="en-US" sz="2000" dirty="0">
              <a:effectLst/>
              <a:latin typeface="Times New Roman" panose="02020603050405020304" pitchFamily="18" charset="0"/>
              <a:cs typeface="Times New Roman" panose="02020603050405020304" pitchFamily="18" charset="0"/>
            </a:endParaRPr>
          </a:p>
          <a:p>
            <a:pPr marL="285750" indent="-285750" algn="l">
              <a:buFont typeface="Wingdings" panose="05000000000000000000" pitchFamily="2" charset="2"/>
              <a:buChar char="v"/>
            </a:pPr>
            <a:endParaRPr lang="en-US" sz="2000" b="1"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105201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C793E-BC7E-4172-AB86-824CFCA85106}"/>
              </a:ext>
            </a:extLst>
          </p:cNvPr>
          <p:cNvSpPr>
            <a:spLocks noGrp="1"/>
          </p:cNvSpPr>
          <p:nvPr>
            <p:ph type="ctrTitle"/>
          </p:nvPr>
        </p:nvSpPr>
        <p:spPr>
          <a:xfrm>
            <a:off x="316885" y="190793"/>
            <a:ext cx="9001462" cy="724192"/>
          </a:xfrm>
        </p:spPr>
        <p:txBody>
          <a:bodyPr>
            <a:normAutofit fontScale="90000"/>
          </a:bodyPr>
          <a:lstStyle/>
          <a:p>
            <a:pPr algn="l"/>
            <a:r>
              <a:rPr lang="en-US" dirty="0"/>
              <a:t>abstract</a:t>
            </a:r>
            <a:endParaRPr lang="en-IN" dirty="0"/>
          </a:p>
        </p:txBody>
      </p:sp>
      <p:sp>
        <p:nvSpPr>
          <p:cNvPr id="3" name="Subtitle 2">
            <a:extLst>
              <a:ext uri="{FF2B5EF4-FFF2-40B4-BE49-F238E27FC236}">
                <a16:creationId xmlns:a16="http://schemas.microsoft.com/office/drawing/2014/main" id="{9C64BAC6-7738-4076-891F-59CCB076C595}"/>
              </a:ext>
            </a:extLst>
          </p:cNvPr>
          <p:cNvSpPr>
            <a:spLocks noGrp="1"/>
          </p:cNvSpPr>
          <p:nvPr>
            <p:ph type="subTitle" idx="1"/>
          </p:nvPr>
        </p:nvSpPr>
        <p:spPr>
          <a:xfrm>
            <a:off x="444007" y="1109708"/>
            <a:ext cx="10315729" cy="4838329"/>
          </a:xfrm>
        </p:spPr>
        <p:txBody>
          <a:bodyPr/>
          <a:lstStyle/>
          <a:p>
            <a:pPr algn="l"/>
            <a:r>
              <a:rPr lang="en-IN" sz="2400" dirty="0">
                <a:solidFill>
                  <a:srgbClr val="000000"/>
                </a:solidFill>
                <a:effectLst/>
                <a:latin typeface="Times New Roman" panose="02020603050405020304" pitchFamily="18" charset="0"/>
                <a:ea typeface="Times New Roman" panose="02020603050405020304" pitchFamily="18" charset="0"/>
              </a:rPr>
              <a:t>The project is to be implemented on Madurai city in which it helps the user to find location based on various category. The goal of the project is to explore city with a Categorised web application. The prototype implemented includes basic functionalities of city guide such as showing a map, locating points of interest (POIs) on a map, locating location of a user, retrieving information of POIs, add reviews about POIs, plan a tour, support communication (e.g. phone, short message), show route direction to POIs, add reminder, and choose different kinds of POIs to show on map.</a:t>
            </a:r>
            <a:r>
              <a:rPr lang="en-IN" sz="1800" dirty="0">
                <a:solidFill>
                  <a:srgbClr val="000000"/>
                </a:solidFill>
                <a:effectLst/>
                <a:latin typeface="Times New Roman" panose="02020603050405020304" pitchFamily="18" charset="0"/>
                <a:ea typeface="Times New Roman" panose="02020603050405020304" pitchFamily="18" charset="0"/>
              </a:rPr>
              <a:t> </a:t>
            </a:r>
            <a:r>
              <a:rPr lang="en-IN"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Directories contain a large number of listings under different categories. It provide tools like searching, filtering, pictures, location information with maps, places information, contact details, and more.  It is community driven and  built on user generated content.  </a:t>
            </a:r>
            <a:endParaRPr lang="en-IN"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algn="l"/>
            <a:endParaRPr lang="en-IN" dirty="0"/>
          </a:p>
        </p:txBody>
      </p:sp>
    </p:spTree>
    <p:extLst>
      <p:ext uri="{BB962C8B-B14F-4D97-AF65-F5344CB8AC3E}">
        <p14:creationId xmlns:p14="http://schemas.microsoft.com/office/powerpoint/2010/main" val="24805083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57320-EC64-4FDF-A677-CC7AE306D177}"/>
              </a:ext>
            </a:extLst>
          </p:cNvPr>
          <p:cNvSpPr>
            <a:spLocks noGrp="1"/>
          </p:cNvSpPr>
          <p:nvPr>
            <p:ph type="ctrTitle"/>
          </p:nvPr>
        </p:nvSpPr>
        <p:spPr>
          <a:xfrm>
            <a:off x="796278" y="341129"/>
            <a:ext cx="9001462" cy="741948"/>
          </a:xfrm>
        </p:spPr>
        <p:txBody>
          <a:bodyPr>
            <a:normAutofit fontScale="90000"/>
          </a:bodyPr>
          <a:lstStyle/>
          <a:p>
            <a:pPr algn="l"/>
            <a:r>
              <a:rPr lang="en-US" dirty="0"/>
              <a:t>Introduction</a:t>
            </a:r>
            <a:endParaRPr lang="en-IN" dirty="0"/>
          </a:p>
        </p:txBody>
      </p:sp>
      <p:sp>
        <p:nvSpPr>
          <p:cNvPr id="3" name="Subtitle 2">
            <a:extLst>
              <a:ext uri="{FF2B5EF4-FFF2-40B4-BE49-F238E27FC236}">
                <a16:creationId xmlns:a16="http://schemas.microsoft.com/office/drawing/2014/main" id="{29539714-C4FF-4060-9596-8325B38E9EB1}"/>
              </a:ext>
            </a:extLst>
          </p:cNvPr>
          <p:cNvSpPr>
            <a:spLocks noGrp="1"/>
          </p:cNvSpPr>
          <p:nvPr>
            <p:ph type="subTitle" idx="1"/>
          </p:nvPr>
        </p:nvSpPr>
        <p:spPr>
          <a:xfrm>
            <a:off x="355105" y="1083077"/>
            <a:ext cx="11345663" cy="5637319"/>
          </a:xfrm>
        </p:spPr>
        <p:txBody>
          <a:bodyPr>
            <a:normAutofit/>
          </a:bodyPr>
          <a:lstStyle/>
          <a:p>
            <a:pPr marL="346075" marR="189230" indent="-6350" algn="just">
              <a:lnSpc>
                <a:spcPct val="148000"/>
              </a:lnSpc>
              <a:spcAft>
                <a:spcPts val="65"/>
              </a:spcAft>
            </a:pPr>
            <a:r>
              <a:rPr lang="en-IN"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This project acts as an important role in helping people to locate to their places inside a city and promote their business. The project directory is developed so that users can view the detailed information about the particular city. The users are register by providing details such as Name, Mail id. The project also has a login page where the registered user can login.</a:t>
            </a:r>
          </a:p>
          <a:p>
            <a:pPr marL="346075" marR="189230" indent="-6350" algn="just">
              <a:lnSpc>
                <a:spcPct val="148000"/>
              </a:lnSpc>
              <a:spcAft>
                <a:spcPts val="65"/>
              </a:spcAft>
            </a:pPr>
            <a:r>
              <a:rPr lang="en-IN"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User can explore popular places as categorised lists like tourist places, restaurant &amp; residency, jewellery, banking and finance, automobile, shops and they can also promote their shops using ads. Thus this application helps to select the location they need to explore in a efficient manner .The main aim of developing this application is to reduce the time and to give a accurate location in a city. Thus this application provides the required information for quicker decision making. </a:t>
            </a:r>
            <a:r>
              <a:rPr lang="en-US" sz="2000" dirty="0">
                <a:latin typeface="Times New Roman" pitchFamily="18" charset="0"/>
                <a:cs typeface="Times New Roman" pitchFamily="18" charset="0"/>
              </a:rPr>
              <a:t>To incorporate all these, a comparative study was done on websites such as Google Maps, Bing Maps, MapQuest etc. based on standard metrics</a:t>
            </a:r>
            <a:endParaRPr lang="en-US" sz="2000" dirty="0"/>
          </a:p>
        </p:txBody>
      </p:sp>
    </p:spTree>
    <p:extLst>
      <p:ext uri="{BB962C8B-B14F-4D97-AF65-F5344CB8AC3E}">
        <p14:creationId xmlns:p14="http://schemas.microsoft.com/office/powerpoint/2010/main" val="24632085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FAEBD2-43C4-4233-8100-6EA71C2F6E3B}"/>
              </a:ext>
            </a:extLst>
          </p:cNvPr>
          <p:cNvSpPr>
            <a:spLocks noGrp="1"/>
          </p:cNvSpPr>
          <p:nvPr>
            <p:ph type="title"/>
          </p:nvPr>
        </p:nvSpPr>
        <p:spPr>
          <a:xfrm>
            <a:off x="0" y="0"/>
            <a:ext cx="4823791" cy="1046922"/>
          </a:xfrm>
        </p:spPr>
        <p:txBody>
          <a:bodyPr/>
          <a:lstStyle/>
          <a:p>
            <a:r>
              <a:rPr lang="en-US" b="1" dirty="0">
                <a:latin typeface="Times New Roman" pitchFamily="18" charset="0"/>
                <a:cs typeface="Times New Roman" pitchFamily="18" charset="0"/>
              </a:rPr>
              <a:t> Proposed System</a:t>
            </a:r>
            <a:endParaRPr lang="en-US" dirty="0"/>
          </a:p>
        </p:txBody>
      </p:sp>
      <p:sp>
        <p:nvSpPr>
          <p:cNvPr id="3" name="Content Placeholder 2">
            <a:extLst>
              <a:ext uri="{FF2B5EF4-FFF2-40B4-BE49-F238E27FC236}">
                <a16:creationId xmlns:a16="http://schemas.microsoft.com/office/drawing/2014/main" id="{5997AF78-277C-491B-9207-CE992B67F3AD}"/>
              </a:ext>
            </a:extLst>
          </p:cNvPr>
          <p:cNvSpPr>
            <a:spLocks noGrp="1"/>
          </p:cNvSpPr>
          <p:nvPr>
            <p:ph idx="1"/>
          </p:nvPr>
        </p:nvSpPr>
        <p:spPr>
          <a:xfrm>
            <a:off x="92765" y="1121933"/>
            <a:ext cx="12006470" cy="5605670"/>
          </a:xfrm>
        </p:spPr>
        <p:txBody>
          <a:bodyPr>
            <a:normAutofit fontScale="85000" lnSpcReduction="20000"/>
          </a:bodyPr>
          <a:lstStyle/>
          <a:p>
            <a:pPr marL="681355" marR="3175" indent="-342900" algn="just">
              <a:lnSpc>
                <a:spcPct val="148000"/>
              </a:lnSpc>
              <a:spcAft>
                <a:spcPts val="45"/>
              </a:spcAft>
              <a:buFont typeface="Wingdings" panose="05000000000000000000" pitchFamily="2" charset="2"/>
              <a:buChar char="v"/>
            </a:pPr>
            <a:r>
              <a:rPr lang="en-IN" sz="2400" dirty="0">
                <a:solidFill>
                  <a:srgbClr val="000000"/>
                </a:solidFill>
                <a:effectLst/>
                <a:latin typeface="Times New Roman" panose="02020603050405020304" pitchFamily="18" charset="0"/>
                <a:ea typeface="Times New Roman" panose="02020603050405020304" pitchFamily="18" charset="0"/>
              </a:rPr>
              <a:t>The motive of the proposed system is to provide the most accurate route and reliable path to the user. </a:t>
            </a:r>
            <a:r>
              <a:rPr lang="en-IN" sz="2400" dirty="0">
                <a:effectLst/>
                <a:latin typeface="Times New Roman" panose="02020603050405020304" pitchFamily="18" charset="0"/>
                <a:ea typeface="Times New Roman" panose="02020603050405020304" pitchFamily="18" charset="0"/>
              </a:rPr>
              <a:t>A suggestion-based system determines the similarity to users and produces a prediction for the user by taking the weighted average of all the ratings.  </a:t>
            </a:r>
          </a:p>
          <a:p>
            <a:pPr marL="681355" marR="3175" indent="-342900" algn="just">
              <a:lnSpc>
                <a:spcPct val="148000"/>
              </a:lnSpc>
              <a:spcAft>
                <a:spcPts val="45"/>
              </a:spcAft>
              <a:buFont typeface="Wingdings" panose="05000000000000000000" pitchFamily="2" charset="2"/>
              <a:buChar char="v"/>
            </a:pPr>
            <a:r>
              <a:rPr lang="en-IN" sz="2400" dirty="0">
                <a:effectLst/>
                <a:latin typeface="Times New Roman" panose="02020603050405020304" pitchFamily="18" charset="0"/>
                <a:ea typeface="Times New Roman" panose="02020603050405020304" pitchFamily="18" charset="0"/>
              </a:rPr>
              <a:t>Therefore, we use some indexes which are appropriate to evaluate our approaches, such direction, Contact information, Working hours, reviews, updates. Then, we design several evaluation methods to analyse performance.  </a:t>
            </a:r>
          </a:p>
          <a:p>
            <a:pPr marL="681355" marR="3175" indent="-342900" algn="just">
              <a:lnSpc>
                <a:spcPct val="148000"/>
              </a:lnSpc>
              <a:spcAft>
                <a:spcPts val="45"/>
              </a:spcAft>
              <a:buFont typeface="Wingdings" panose="05000000000000000000" pitchFamily="2" charset="2"/>
              <a:buChar char="v"/>
            </a:pPr>
            <a:r>
              <a:rPr lang="en-IN" sz="2400" dirty="0">
                <a:effectLst/>
                <a:latin typeface="Times New Roman" panose="02020603050405020304" pitchFamily="18" charset="0"/>
                <a:ea typeface="Times New Roman" panose="02020603050405020304" pitchFamily="18" charset="0"/>
              </a:rPr>
              <a:t>To predict a rating for an place, we calculate the overall review such as like, rating, comments. This enables users to find not only content items they are currently interested in, but also those in which they might become interested.  </a:t>
            </a:r>
          </a:p>
          <a:p>
            <a:pPr marL="681355" marR="3175" indent="-342900" algn="just">
              <a:lnSpc>
                <a:spcPct val="148000"/>
              </a:lnSpc>
              <a:spcAft>
                <a:spcPts val="45"/>
              </a:spcAft>
              <a:buFont typeface="Wingdings" panose="05000000000000000000" pitchFamily="2" charset="2"/>
              <a:buChar char="v"/>
            </a:pPr>
            <a:r>
              <a:rPr lang="en-IN" sz="2400" u="none" strike="noStrike" dirty="0">
                <a:solidFill>
                  <a:srgbClr val="1C1E29"/>
                </a:solidFill>
                <a:effectLst/>
                <a:uFill>
                  <a:solidFill>
                    <a:srgbClr val="000000"/>
                  </a:solidFill>
                </a:uFill>
                <a:latin typeface="Times New Roman" panose="02020603050405020304" pitchFamily="18" charset="0"/>
                <a:ea typeface="Times New Roman" panose="02020603050405020304" pitchFamily="18" charset="0"/>
              </a:rPr>
              <a:t>The current data of a place can be added easily and incrementally with an updated set of information.</a:t>
            </a:r>
            <a:r>
              <a:rPr lang="en-IN" sz="24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rPr>
              <a:t> </a:t>
            </a:r>
          </a:p>
          <a:p>
            <a:pPr marL="681355" marR="3175" indent="-342900" algn="just">
              <a:lnSpc>
                <a:spcPct val="148000"/>
              </a:lnSpc>
              <a:spcAft>
                <a:spcPts val="45"/>
              </a:spcAft>
              <a:buFont typeface="Wingdings" panose="05000000000000000000" pitchFamily="2" charset="2"/>
              <a:buChar char="v"/>
            </a:pPr>
            <a:r>
              <a:rPr lang="en-IN" sz="2400" u="none" strike="noStrike" dirty="0">
                <a:solidFill>
                  <a:srgbClr val="1C1E29"/>
                </a:solidFill>
                <a:effectLst/>
                <a:uFill>
                  <a:solidFill>
                    <a:srgbClr val="000000"/>
                  </a:solidFill>
                </a:uFill>
                <a:latin typeface="Times New Roman" panose="02020603050405020304" pitchFamily="18" charset="0"/>
                <a:ea typeface="Times New Roman" panose="02020603050405020304" pitchFamily="18" charset="0"/>
              </a:rPr>
              <a:t>It’s used for collecting and analysing a large amount of information on a user's behaviour, preference and predicting what users will like based on similarity to other users.</a:t>
            </a:r>
            <a:r>
              <a:rPr lang="en-IN" sz="24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rPr>
              <a:t> </a:t>
            </a:r>
          </a:p>
          <a:p>
            <a:pPr marL="681355" marR="3175" indent="-342900" algn="just">
              <a:lnSpc>
                <a:spcPct val="148000"/>
              </a:lnSpc>
              <a:spcAft>
                <a:spcPts val="45"/>
              </a:spcAft>
              <a:buFont typeface="Wingdings" panose="05000000000000000000" pitchFamily="2" charset="2"/>
              <a:buChar char="v"/>
            </a:pPr>
            <a:endParaRPr lang="en-IN" sz="2400" dirty="0">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15741839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57150-13CE-40C2-B6FA-64649F8AFEB1}"/>
              </a:ext>
            </a:extLst>
          </p:cNvPr>
          <p:cNvSpPr>
            <a:spLocks noGrp="1"/>
          </p:cNvSpPr>
          <p:nvPr>
            <p:ph type="ctrTitle"/>
          </p:nvPr>
        </p:nvSpPr>
        <p:spPr>
          <a:xfrm>
            <a:off x="0" y="0"/>
            <a:ext cx="3833618" cy="1070421"/>
          </a:xfrm>
        </p:spPr>
        <p:txBody>
          <a:bodyPr>
            <a:normAutofit/>
          </a:bodyPr>
          <a:lstStyle/>
          <a:p>
            <a:pPr algn="l"/>
            <a:r>
              <a:rPr lang="en-US" dirty="0"/>
              <a:t>modules</a:t>
            </a:r>
            <a:endParaRPr lang="en-IN" dirty="0"/>
          </a:p>
        </p:txBody>
      </p:sp>
      <p:sp>
        <p:nvSpPr>
          <p:cNvPr id="3" name="Subtitle 2">
            <a:extLst>
              <a:ext uri="{FF2B5EF4-FFF2-40B4-BE49-F238E27FC236}">
                <a16:creationId xmlns:a16="http://schemas.microsoft.com/office/drawing/2014/main" id="{76DBC43D-74ED-4633-9258-7AE6686FAFF7}"/>
              </a:ext>
            </a:extLst>
          </p:cNvPr>
          <p:cNvSpPr>
            <a:spLocks noGrp="1"/>
          </p:cNvSpPr>
          <p:nvPr>
            <p:ph type="subTitle" idx="1"/>
          </p:nvPr>
        </p:nvSpPr>
        <p:spPr>
          <a:xfrm>
            <a:off x="463118" y="1233996"/>
            <a:ext cx="11265763" cy="5264458"/>
          </a:xfrm>
        </p:spPr>
        <p:txBody>
          <a:bodyPr>
            <a:normAutofit/>
          </a:bodyPr>
          <a:lstStyle/>
          <a:p>
            <a:pPr marL="342900" indent="-342900" algn="l">
              <a:buFont typeface="Wingdings" panose="05000000000000000000" pitchFamily="2" charset="2"/>
              <a:buChar char="v"/>
            </a:pPr>
            <a:r>
              <a:rPr lang="en-US" sz="2200" dirty="0">
                <a:latin typeface="Times New Roman" pitchFamily="18" charset="0"/>
                <a:cs typeface="Times New Roman" pitchFamily="18" charset="0"/>
              </a:rPr>
              <a:t>Register / Login Module</a:t>
            </a:r>
          </a:p>
          <a:p>
            <a:pPr algn="l"/>
            <a:r>
              <a:rPr lang="en-US" sz="2000" dirty="0">
                <a:latin typeface="Times New Roman" pitchFamily="18" charset="0"/>
                <a:cs typeface="Times New Roman" pitchFamily="18" charset="0"/>
              </a:rPr>
              <a:t>            Deals with login page UX design template. </a:t>
            </a:r>
            <a:r>
              <a:rPr lang="en-IN" sz="2000" dirty="0">
                <a:solidFill>
                  <a:srgbClr val="000000"/>
                </a:solidFill>
                <a:effectLst/>
                <a:latin typeface="Times New Roman" panose="02020603050405020304" pitchFamily="18" charset="0"/>
                <a:ea typeface="Times New Roman" panose="02020603050405020304" pitchFamily="18" charset="0"/>
              </a:rPr>
              <a:t>Register/ login account is about verification of user detail such as mail id and password. However, the authorization process of this is to give access in the form of approval to the user. So that after the approval the one can able to access the web app.</a:t>
            </a:r>
          </a:p>
          <a:p>
            <a:pPr algn="l"/>
            <a:endParaRPr lang="en-US" sz="2200" dirty="0">
              <a:latin typeface="Times New Roman" pitchFamily="18" charset="0"/>
              <a:cs typeface="Times New Roman" pitchFamily="18" charset="0"/>
            </a:endParaRPr>
          </a:p>
          <a:p>
            <a:pPr marL="342900" indent="-342900" algn="l">
              <a:buFont typeface="Wingdings" panose="05000000000000000000" pitchFamily="2" charset="2"/>
              <a:buChar char="v"/>
            </a:pPr>
            <a:r>
              <a:rPr lang="en-US" sz="2200" dirty="0">
                <a:latin typeface="Times New Roman" pitchFamily="18" charset="0"/>
                <a:cs typeface="Times New Roman" pitchFamily="18" charset="0"/>
              </a:rPr>
              <a:t>DASHBOARD </a:t>
            </a:r>
          </a:p>
          <a:p>
            <a:pPr algn="l"/>
            <a:r>
              <a:rPr lang="en-US" sz="2200" dirty="0">
                <a:latin typeface="Times New Roman" pitchFamily="18" charset="0"/>
                <a:cs typeface="Times New Roman" pitchFamily="18" charset="0"/>
              </a:rPr>
              <a:t>           </a:t>
            </a:r>
            <a:r>
              <a:rPr lang="en-US" sz="2000" dirty="0">
                <a:latin typeface="Times New Roman" pitchFamily="18" charset="0"/>
                <a:cs typeface="Times New Roman" pitchFamily="18" charset="0"/>
              </a:rPr>
              <a:t>It deals with the details of how many listings of places have published and how many of them are in pending.</a:t>
            </a:r>
          </a:p>
          <a:p>
            <a:pPr algn="l"/>
            <a:endParaRPr lang="en-US" sz="2000" dirty="0">
              <a:latin typeface="Times New Roman" pitchFamily="18" charset="0"/>
              <a:cs typeface="Times New Roman" pitchFamily="18" charset="0"/>
            </a:endParaRPr>
          </a:p>
          <a:p>
            <a:pPr marL="342900" indent="-342900" algn="l">
              <a:buFont typeface="Wingdings" panose="05000000000000000000" pitchFamily="2" charset="2"/>
              <a:buChar char="v"/>
            </a:pPr>
            <a:r>
              <a:rPr lang="en-US" sz="2200" dirty="0">
                <a:latin typeface="Times New Roman" pitchFamily="18" charset="0"/>
                <a:cs typeface="Times New Roman" pitchFamily="18" charset="0"/>
              </a:rPr>
              <a:t>EDIT PROFILE &amp; Change Password</a:t>
            </a:r>
          </a:p>
          <a:p>
            <a:pPr algn="l"/>
            <a:r>
              <a:rPr lang="en-US" sz="2200" dirty="0">
                <a:latin typeface="Times New Roman" pitchFamily="18" charset="0"/>
                <a:cs typeface="Times New Roman" pitchFamily="18" charset="0"/>
              </a:rPr>
              <a:t>          It is used to update the Name, gmail and phone number and Used to change the current password to a new one.</a:t>
            </a:r>
          </a:p>
          <a:p>
            <a:pPr algn="l"/>
            <a:endParaRPr lang="en-US" sz="2200" dirty="0">
              <a:latin typeface="Times New Roman" pitchFamily="18" charset="0"/>
              <a:cs typeface="Times New Roman" pitchFamily="18" charset="0"/>
            </a:endParaRPr>
          </a:p>
          <a:p>
            <a:pPr marL="342900" indent="-342900" algn="l">
              <a:buFont typeface="Wingdings" panose="05000000000000000000" pitchFamily="2" charset="2"/>
              <a:buChar char="v"/>
            </a:pP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854554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8978030-B8F0-4356-AE43-BA1838DDDE7B}"/>
              </a:ext>
            </a:extLst>
          </p:cNvPr>
          <p:cNvSpPr txBox="1"/>
          <p:nvPr/>
        </p:nvSpPr>
        <p:spPr>
          <a:xfrm>
            <a:off x="400975" y="461637"/>
            <a:ext cx="10980198" cy="3877985"/>
          </a:xfrm>
          <a:prstGeom prst="rect">
            <a:avLst/>
          </a:prstGeom>
          <a:noFill/>
        </p:spPr>
        <p:txBody>
          <a:bodyPr wrap="square" rtlCol="0">
            <a:spAutoFit/>
          </a:bodyPr>
          <a:lstStyle/>
          <a:p>
            <a:pPr marL="342900" indent="-342900" algn="l">
              <a:buFont typeface="Wingdings" panose="05000000000000000000" pitchFamily="2" charset="2"/>
              <a:buChar char="v"/>
            </a:pPr>
            <a:r>
              <a:rPr lang="en-US" sz="2400" dirty="0">
                <a:latin typeface="Times New Roman" pitchFamily="18" charset="0"/>
                <a:cs typeface="Times New Roman" pitchFamily="18" charset="0"/>
              </a:rPr>
              <a:t>MY LISTING </a:t>
            </a:r>
          </a:p>
          <a:p>
            <a:pPr algn="l"/>
            <a:r>
              <a:rPr lang="en-US" sz="2000" dirty="0">
                <a:latin typeface="Times New Roman" pitchFamily="18" charset="0"/>
                <a:cs typeface="Times New Roman" pitchFamily="18" charset="0"/>
              </a:rPr>
              <a:t>             It is used to show all the places that are listed by the admin and the listings module can only be accessed by admin to proceed various activities like edit the information about a place, delete and publish a record.</a:t>
            </a:r>
          </a:p>
          <a:p>
            <a:pPr algn="l"/>
            <a:endParaRPr lang="en-US" sz="2000" dirty="0">
              <a:latin typeface="Times New Roman" pitchFamily="18" charset="0"/>
              <a:cs typeface="Times New Roman" pitchFamily="18" charset="0"/>
            </a:endParaRPr>
          </a:p>
          <a:p>
            <a:pPr marL="342900" indent="-342900" algn="l">
              <a:buFont typeface="Wingdings" panose="05000000000000000000" pitchFamily="2" charset="2"/>
              <a:buChar char="v"/>
            </a:pPr>
            <a:r>
              <a:rPr lang="en-US" sz="2400" dirty="0">
                <a:latin typeface="Times New Roman" pitchFamily="18" charset="0"/>
                <a:cs typeface="Times New Roman" pitchFamily="18" charset="0"/>
              </a:rPr>
              <a:t>SUBMIT LISTING  </a:t>
            </a:r>
          </a:p>
          <a:p>
            <a:pPr algn="l"/>
            <a:r>
              <a:rPr lang="en-US" sz="2000" dirty="0">
                <a:latin typeface="Times New Roman" pitchFamily="18" charset="0"/>
                <a:cs typeface="Times New Roman" pitchFamily="18" charset="0"/>
              </a:rPr>
              <a:t>             This Module needs information’s about a specific place like Title, Description, Logo, Address, Location, Latitude and Longitude for a place provided by using map, Business Details, Social Media Links, video and images about the place.</a:t>
            </a:r>
            <a:r>
              <a:rPr lang="en-IN" sz="2000" dirty="0">
                <a:solidFill>
                  <a:srgbClr val="000000"/>
                </a:solidFill>
                <a:effectLst/>
                <a:latin typeface="Times New Roman" panose="02020603050405020304" pitchFamily="18" charset="0"/>
                <a:ea typeface="Times New Roman" panose="02020603050405020304" pitchFamily="18" charset="0"/>
              </a:rPr>
              <a:t>Submit listing is the process that will upload the new places to this application. The admin uploads the places. The uploaded articles can view by all users. User can search based on the categories, then it will show all the uploaded places to user.</a:t>
            </a:r>
            <a:endParaRPr lang="en-US" sz="20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1728455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85ACC1-25A3-4E4B-ADD0-5182FC20C03D}"/>
              </a:ext>
            </a:extLst>
          </p:cNvPr>
          <p:cNvSpPr>
            <a:spLocks noGrp="1"/>
          </p:cNvSpPr>
          <p:nvPr>
            <p:ph type="title"/>
          </p:nvPr>
        </p:nvSpPr>
        <p:spPr>
          <a:xfrm>
            <a:off x="0" y="1"/>
            <a:ext cx="4253948" cy="1364974"/>
          </a:xfrm>
        </p:spPr>
        <p:txBody>
          <a:bodyPr/>
          <a:lstStyle/>
          <a:p>
            <a:r>
              <a:rPr lang="en-IN" dirty="0"/>
              <a:t>GANTT CHART</a:t>
            </a:r>
            <a:endParaRPr lang="en-US" dirty="0"/>
          </a:p>
        </p:txBody>
      </p:sp>
      <p:pic>
        <p:nvPicPr>
          <p:cNvPr id="4" name="Picture 3">
            <a:extLst>
              <a:ext uri="{FF2B5EF4-FFF2-40B4-BE49-F238E27FC236}">
                <a16:creationId xmlns:a16="http://schemas.microsoft.com/office/drawing/2014/main" id="{BA87D69D-25AA-4694-A189-E17E38C888DE}"/>
              </a:ext>
            </a:extLst>
          </p:cNvPr>
          <p:cNvPicPr>
            <a:picLocks noChangeAspect="1"/>
          </p:cNvPicPr>
          <p:nvPr/>
        </p:nvPicPr>
        <p:blipFill>
          <a:blip r:embed="rId2"/>
          <a:stretch>
            <a:fillRect/>
          </a:stretch>
        </p:blipFill>
        <p:spPr>
          <a:xfrm>
            <a:off x="200749" y="1762538"/>
            <a:ext cx="11790501" cy="4134678"/>
          </a:xfrm>
          <a:prstGeom prst="rect">
            <a:avLst/>
          </a:prstGeom>
        </p:spPr>
      </p:pic>
    </p:spTree>
    <p:extLst>
      <p:ext uri="{BB962C8B-B14F-4D97-AF65-F5344CB8AC3E}">
        <p14:creationId xmlns:p14="http://schemas.microsoft.com/office/powerpoint/2010/main" val="7097855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493</TotalTime>
  <Words>1111</Words>
  <Application>Microsoft Office PowerPoint</Application>
  <PresentationFormat>Widescreen</PresentationFormat>
  <Paragraphs>92</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Calibri</vt:lpstr>
      <vt:lpstr>Calibri Light</vt:lpstr>
      <vt:lpstr>Poppins</vt:lpstr>
      <vt:lpstr>Times New Roman</vt:lpstr>
      <vt:lpstr>Wingdings</vt:lpstr>
      <vt:lpstr>Office Theme</vt:lpstr>
      <vt:lpstr>WEB APPLICATION FOR LOCATION DIRECTORY</vt:lpstr>
      <vt:lpstr>SYNOPSIS</vt:lpstr>
      <vt:lpstr>ABOUT THE ORGANIZATION</vt:lpstr>
      <vt:lpstr>abstract</vt:lpstr>
      <vt:lpstr>Introduction</vt:lpstr>
      <vt:lpstr> Proposed System</vt:lpstr>
      <vt:lpstr>modules</vt:lpstr>
      <vt:lpstr>PowerPoint Presentation</vt:lpstr>
      <vt:lpstr>GANTT CHART</vt:lpstr>
      <vt:lpstr>ARCHITECTURAL DESIGN</vt:lpstr>
      <vt:lpstr>ER DIAGRAM</vt:lpstr>
      <vt:lpstr>DFD LEVEL 0</vt:lpstr>
      <vt:lpstr>DFD LEVEL 1</vt:lpstr>
      <vt:lpstr>DFD LEVEL 2</vt:lpstr>
      <vt:lpstr>USE CASE DIAGRAM</vt:lpstr>
      <vt:lpstr>Technologies Used</vt:lpstr>
      <vt:lpstr>Sample Design</vt:lpstr>
      <vt:lpstr>EXPECTED OUTCOMES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BALAJI</dc:creator>
  <cp:lastModifiedBy>BALAJI</cp:lastModifiedBy>
  <cp:revision>37</cp:revision>
  <dcterms:created xsi:type="dcterms:W3CDTF">2022-02-01T12:19:23Z</dcterms:created>
  <dcterms:modified xsi:type="dcterms:W3CDTF">2022-03-24T08:40:16Z</dcterms:modified>
</cp:coreProperties>
</file>