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2" r:id="rId1"/>
  </p:sldMasterIdLst>
  <p:sldIdLst>
    <p:sldId id="256" r:id="rId2"/>
    <p:sldId id="257" r:id="rId3"/>
    <p:sldId id="258" r:id="rId4"/>
    <p:sldId id="259" r:id="rId5"/>
    <p:sldId id="260" r:id="rId6"/>
    <p:sldId id="266" r:id="rId7"/>
    <p:sldId id="261" r:id="rId8"/>
    <p:sldId id="267" r:id="rId9"/>
    <p:sldId id="268" r:id="rId10"/>
    <p:sldId id="269" r:id="rId11"/>
    <p:sldId id="270" r:id="rId12"/>
    <p:sldId id="271" r:id="rId13"/>
    <p:sldId id="272" r:id="rId14"/>
    <p:sldId id="27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241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219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8393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2285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187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8918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8762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539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61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75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67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78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969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922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646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4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565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3/23/2022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9976738"/>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hyperlink" Target="https://astrowebsolutio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C872-96D6-4929-82F1-E748E8D81C2E}"/>
              </a:ext>
            </a:extLst>
          </p:cNvPr>
          <p:cNvSpPr>
            <a:spLocks noGrp="1"/>
          </p:cNvSpPr>
          <p:nvPr>
            <p:ph type="ctrTitle"/>
          </p:nvPr>
        </p:nvSpPr>
        <p:spPr>
          <a:xfrm>
            <a:off x="1595269" y="736846"/>
            <a:ext cx="9001462" cy="1145219"/>
          </a:xfrm>
        </p:spPr>
        <p:txBody>
          <a:bodyPr>
            <a:normAutofit/>
          </a:bodyPr>
          <a:lstStyle/>
          <a:p>
            <a:r>
              <a:rPr lang="en-US" sz="3600" dirty="0"/>
              <a:t>Location Based Management system</a:t>
            </a:r>
            <a:endParaRPr lang="en-IN" sz="3600" dirty="0"/>
          </a:p>
        </p:txBody>
      </p:sp>
      <p:sp>
        <p:nvSpPr>
          <p:cNvPr id="3" name="Subtitle 2">
            <a:extLst>
              <a:ext uri="{FF2B5EF4-FFF2-40B4-BE49-F238E27FC236}">
                <a16:creationId xmlns:a16="http://schemas.microsoft.com/office/drawing/2014/main" id="{8D6F88DC-5935-45D0-9B51-E1569FFB5307}"/>
              </a:ext>
            </a:extLst>
          </p:cNvPr>
          <p:cNvSpPr>
            <a:spLocks noGrp="1"/>
          </p:cNvSpPr>
          <p:nvPr>
            <p:ph type="subTitle" idx="1"/>
          </p:nvPr>
        </p:nvSpPr>
        <p:spPr>
          <a:xfrm>
            <a:off x="1592310" y="2323654"/>
            <a:ext cx="9001462" cy="4183678"/>
          </a:xfrm>
        </p:spPr>
        <p:txBody>
          <a:bodyPr>
            <a:normAutofit fontScale="85000" lnSpcReduction="20000"/>
          </a:bodyPr>
          <a:lstStyle/>
          <a:p>
            <a:pPr algn="ctr"/>
            <a:r>
              <a:rPr lang="en-US" sz="1600" b="1" dirty="0">
                <a:latin typeface="Times New Roman" pitchFamily="18" charset="0"/>
                <a:cs typeface="Times New Roman" pitchFamily="18" charset="0"/>
              </a:rPr>
              <a:t>Presented By :</a:t>
            </a:r>
          </a:p>
          <a:p>
            <a:pPr algn="ctr"/>
            <a:r>
              <a:rPr lang="en-US" sz="1600" dirty="0">
                <a:solidFill>
                  <a:schemeClr val="tx1"/>
                </a:solidFill>
                <a:latin typeface="Times New Roman" pitchFamily="18" charset="0"/>
                <a:cs typeface="Times New Roman" pitchFamily="18" charset="0"/>
              </a:rPr>
              <a:t>BALAJI J</a:t>
            </a:r>
          </a:p>
          <a:p>
            <a:pPr algn="ctr"/>
            <a:r>
              <a:rPr lang="en-US" sz="1600" dirty="0">
                <a:solidFill>
                  <a:schemeClr val="tx1"/>
                </a:solidFill>
                <a:latin typeface="Times New Roman" pitchFamily="18" charset="0"/>
                <a:cs typeface="Times New Roman" pitchFamily="18" charset="0"/>
              </a:rPr>
              <a:t>(Reg.no : 20Y005)</a:t>
            </a:r>
          </a:p>
          <a:p>
            <a:pPr algn="l"/>
            <a:endParaRPr lang="en-US" sz="2000" dirty="0"/>
          </a:p>
          <a:p>
            <a:pPr algn="l"/>
            <a:r>
              <a:rPr lang="en-US" sz="1600" b="1" dirty="0">
                <a:latin typeface="Times New Roman" pitchFamily="18" charset="0"/>
                <a:cs typeface="Times New Roman" pitchFamily="18" charset="0"/>
              </a:rPr>
              <a:t>Internal Guide:                                                                           </a:t>
            </a:r>
            <a:r>
              <a:rPr lang="en-US" sz="1600" b="1" dirty="0">
                <a:solidFill>
                  <a:srgbClr val="FF0000"/>
                </a:solidFill>
                <a:latin typeface="Times New Roman" pitchFamily="18" charset="0"/>
                <a:cs typeface="Times New Roman" pitchFamily="18" charset="0"/>
              </a:rPr>
              <a:t>	                                       </a:t>
            </a:r>
            <a:r>
              <a:rPr lang="en-US" sz="1600" b="1" dirty="0">
                <a:latin typeface="Times New Roman" pitchFamily="18" charset="0"/>
                <a:cs typeface="Times New Roman" pitchFamily="18" charset="0"/>
              </a:rPr>
              <a:t>External Guide:</a:t>
            </a:r>
          </a:p>
          <a:p>
            <a:pPr algn="l"/>
            <a:r>
              <a:rPr lang="en-US" sz="1600" b="1" dirty="0">
                <a:solidFill>
                  <a:schemeClr val="tx1">
                    <a:lumMod val="95000"/>
                    <a:lumOff val="5000"/>
                  </a:schemeClr>
                </a:solidFill>
                <a:latin typeface="Times New Roman" pitchFamily="18" charset="0"/>
                <a:cs typeface="Times New Roman" pitchFamily="18" charset="0"/>
              </a:rPr>
              <a:t>Prof.  </a:t>
            </a:r>
            <a:r>
              <a:rPr lang="en-US" sz="1600" b="1" dirty="0" err="1">
                <a:solidFill>
                  <a:schemeClr val="tx1">
                    <a:lumMod val="95000"/>
                    <a:lumOff val="5000"/>
                  </a:schemeClr>
                </a:solidFill>
                <a:latin typeface="Times New Roman" pitchFamily="18" charset="0"/>
                <a:cs typeface="Times New Roman" pitchFamily="18" charset="0"/>
              </a:rPr>
              <a:t>N.Murali</a:t>
            </a:r>
            <a:r>
              <a:rPr lang="en-US" sz="1600" b="1" dirty="0">
                <a:solidFill>
                  <a:schemeClr val="tx1">
                    <a:lumMod val="95000"/>
                    <a:lumOff val="5000"/>
                  </a:schemeClr>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V.Prabhu</a:t>
            </a:r>
            <a:r>
              <a:rPr lang="en-US" sz="1600" b="1" dirty="0">
                <a:solidFill>
                  <a:schemeClr val="tx1"/>
                </a:solidFill>
                <a:latin typeface="Times New Roman" pitchFamily="18" charset="0"/>
                <a:cs typeface="Times New Roman" pitchFamily="18" charset="0"/>
              </a:rPr>
              <a:t>,</a:t>
            </a:r>
          </a:p>
          <a:p>
            <a:pPr algn="l"/>
            <a:r>
              <a:rPr lang="en-US" sz="1600" b="1" dirty="0">
                <a:solidFill>
                  <a:schemeClr val="tx1">
                    <a:lumMod val="95000"/>
                    <a:lumOff val="5000"/>
                  </a:schemeClr>
                </a:solidFill>
                <a:latin typeface="Times New Roman" pitchFamily="18" charset="0"/>
                <a:cs typeface="Times New Roman" pitchFamily="18" charset="0"/>
              </a:rPr>
              <a:t>Assistant Professor,                                                                                                            </a:t>
            </a:r>
            <a:r>
              <a:rPr lang="en-US" sz="1600" b="1" dirty="0">
                <a:solidFill>
                  <a:schemeClr val="tx1"/>
                </a:solidFill>
                <a:latin typeface="Times New Roman" pitchFamily="18" charset="0"/>
                <a:cs typeface="Times New Roman" pitchFamily="18" charset="0"/>
              </a:rPr>
              <a:t>Technical Lead,</a:t>
            </a:r>
          </a:p>
          <a:p>
            <a:pPr algn="l"/>
            <a:r>
              <a:rPr lang="en-US" sz="1600" b="1" dirty="0">
                <a:solidFill>
                  <a:schemeClr val="tx1">
                    <a:lumMod val="95000"/>
                    <a:lumOff val="5000"/>
                  </a:schemeClr>
                </a:solidFill>
                <a:latin typeface="Times New Roman" pitchFamily="18" charset="0"/>
                <a:cs typeface="Times New Roman" pitchFamily="18" charset="0"/>
              </a:rPr>
              <a:t>Department Of Computer Application,                                                                            </a:t>
            </a:r>
            <a:r>
              <a:rPr lang="en-US" sz="1600" b="1" dirty="0" err="1">
                <a:solidFill>
                  <a:schemeClr val="tx1">
                    <a:lumMod val="95000"/>
                    <a:lumOff val="5000"/>
                  </a:schemeClr>
                </a:solidFill>
                <a:latin typeface="Times New Roman" pitchFamily="18" charset="0"/>
                <a:cs typeface="Times New Roman" pitchFamily="18" charset="0"/>
              </a:rPr>
              <a:t>AstroWeb</a:t>
            </a:r>
            <a:r>
              <a:rPr lang="en-US" sz="1600" b="1" dirty="0">
                <a:solidFill>
                  <a:schemeClr val="tx1">
                    <a:lumMod val="95000"/>
                    <a:lumOff val="5000"/>
                  </a:schemeClr>
                </a:solidFill>
                <a:latin typeface="Times New Roman" pitchFamily="18" charset="0"/>
                <a:cs typeface="Times New Roman" pitchFamily="18" charset="0"/>
              </a:rPr>
              <a:t> Solutions, </a:t>
            </a:r>
          </a:p>
          <a:p>
            <a:pPr algn="l"/>
            <a:r>
              <a:rPr lang="en-US" sz="1600" b="1" dirty="0" err="1">
                <a:solidFill>
                  <a:schemeClr val="tx1">
                    <a:lumMod val="95000"/>
                    <a:lumOff val="5000"/>
                  </a:schemeClr>
                </a:solidFill>
                <a:latin typeface="Times New Roman" pitchFamily="18" charset="0"/>
                <a:cs typeface="Times New Roman" pitchFamily="18" charset="0"/>
              </a:rPr>
              <a:t>Thiagarajar</a:t>
            </a:r>
            <a:r>
              <a:rPr lang="en-US" sz="1600" b="1" dirty="0">
                <a:solidFill>
                  <a:schemeClr val="tx1">
                    <a:lumMod val="95000"/>
                    <a:lumOff val="5000"/>
                  </a:schemeClr>
                </a:solidFill>
                <a:latin typeface="Times New Roman" pitchFamily="18" charset="0"/>
                <a:cs typeface="Times New Roman" pitchFamily="18" charset="0"/>
              </a:rPr>
              <a:t> College Of Engineering</a:t>
            </a:r>
            <a:r>
              <a:rPr lang="en-US" sz="1600" b="1" dirty="0">
                <a:solidFill>
                  <a:schemeClr val="accent5"/>
                </a:solidFill>
                <a:latin typeface="Times New Roman" pitchFamily="18" charset="0"/>
                <a:cs typeface="Times New Roman" pitchFamily="18" charset="0"/>
              </a:rPr>
              <a:t>                                                                                </a:t>
            </a:r>
            <a:r>
              <a:rPr lang="en-US" sz="1600" b="1" dirty="0" err="1">
                <a:solidFill>
                  <a:schemeClr val="tx1">
                    <a:lumMod val="95000"/>
                    <a:lumOff val="5000"/>
                  </a:schemeClr>
                </a:solidFill>
                <a:latin typeface="Times New Roman" pitchFamily="18" charset="0"/>
                <a:cs typeface="Times New Roman" pitchFamily="18" charset="0"/>
              </a:rPr>
              <a:t>Simmakkal</a:t>
            </a:r>
            <a:r>
              <a:rPr lang="en-US" sz="1600" b="1" dirty="0">
                <a:solidFill>
                  <a:schemeClr val="tx1">
                    <a:lumMod val="95000"/>
                    <a:lumOff val="5000"/>
                  </a:schemeClr>
                </a:solidFill>
                <a:latin typeface="Times New Roman" pitchFamily="18" charset="0"/>
                <a:cs typeface="Times New Roman" pitchFamily="18" charset="0"/>
              </a:rPr>
              <a:t>,</a:t>
            </a:r>
          </a:p>
          <a:p>
            <a:pPr algn="l"/>
            <a:r>
              <a:rPr lang="en-US" sz="1600" b="1" dirty="0">
                <a:solidFill>
                  <a:schemeClr val="tx1">
                    <a:lumMod val="95000"/>
                    <a:lumOff val="5000"/>
                  </a:schemeClr>
                </a:solidFill>
                <a:latin typeface="Times New Roman" pitchFamily="18" charset="0"/>
                <a:cs typeface="Times New Roman" pitchFamily="18" charset="0"/>
              </a:rPr>
              <a:t>Madurai.                                                                                                                              Madurai.</a:t>
            </a:r>
          </a:p>
          <a:p>
            <a:pPr algn="l"/>
            <a:endParaRPr lang="en-US" sz="1600" dirty="0"/>
          </a:p>
          <a:p>
            <a:r>
              <a:rPr lang="en-US" sz="1600" dirty="0"/>
              <a:t>                                                                                                                                                                </a:t>
            </a:r>
          </a:p>
        </p:txBody>
      </p:sp>
    </p:spTree>
    <p:extLst>
      <p:ext uri="{BB962C8B-B14F-4D97-AF65-F5344CB8AC3E}">
        <p14:creationId xmlns:p14="http://schemas.microsoft.com/office/powerpoint/2010/main" val="410508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57EE-5447-4E08-A34A-FAD43370C5E6}"/>
              </a:ext>
            </a:extLst>
          </p:cNvPr>
          <p:cNvSpPr>
            <a:spLocks noGrp="1"/>
          </p:cNvSpPr>
          <p:nvPr>
            <p:ph type="title"/>
          </p:nvPr>
        </p:nvSpPr>
        <p:spPr>
          <a:xfrm>
            <a:off x="0" y="0"/>
            <a:ext cx="3485322" cy="1311965"/>
          </a:xfrm>
        </p:spPr>
        <p:txBody>
          <a:bodyPr/>
          <a:lstStyle/>
          <a:p>
            <a:r>
              <a:rPr lang="en-IN" dirty="0"/>
              <a:t>ER DIAGRAM</a:t>
            </a:r>
            <a:endParaRPr lang="en-US" dirty="0"/>
          </a:p>
        </p:txBody>
      </p:sp>
      <p:pic>
        <p:nvPicPr>
          <p:cNvPr id="4" name="Picture 3">
            <a:extLst>
              <a:ext uri="{FF2B5EF4-FFF2-40B4-BE49-F238E27FC236}">
                <a16:creationId xmlns:a16="http://schemas.microsoft.com/office/drawing/2014/main" id="{F43ACC9B-0C66-4B30-927E-85D1619DAF35}"/>
              </a:ext>
            </a:extLst>
          </p:cNvPr>
          <p:cNvPicPr>
            <a:picLocks noChangeAspect="1"/>
          </p:cNvPicPr>
          <p:nvPr/>
        </p:nvPicPr>
        <p:blipFill>
          <a:blip r:embed="rId2"/>
          <a:stretch>
            <a:fillRect/>
          </a:stretch>
        </p:blipFill>
        <p:spPr>
          <a:xfrm>
            <a:off x="1471233" y="1311965"/>
            <a:ext cx="9249534" cy="5221691"/>
          </a:xfrm>
          <a:prstGeom prst="rect">
            <a:avLst/>
          </a:prstGeom>
        </p:spPr>
      </p:pic>
    </p:spTree>
    <p:extLst>
      <p:ext uri="{BB962C8B-B14F-4D97-AF65-F5344CB8AC3E}">
        <p14:creationId xmlns:p14="http://schemas.microsoft.com/office/powerpoint/2010/main" val="427045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AD4E-5012-48B9-9CD4-CC931CDFDF48}"/>
              </a:ext>
            </a:extLst>
          </p:cNvPr>
          <p:cNvSpPr>
            <a:spLocks noGrp="1"/>
          </p:cNvSpPr>
          <p:nvPr>
            <p:ph type="title"/>
          </p:nvPr>
        </p:nvSpPr>
        <p:spPr>
          <a:xfrm>
            <a:off x="0" y="0"/>
            <a:ext cx="3236739" cy="450574"/>
          </a:xfrm>
        </p:spPr>
        <p:txBody>
          <a:bodyPr>
            <a:normAutofit fontScale="90000"/>
          </a:bodyPr>
          <a:lstStyle/>
          <a:p>
            <a:r>
              <a:rPr lang="en-IN" dirty="0"/>
              <a:t>DFD LEVEL 0</a:t>
            </a:r>
            <a:endParaRPr lang="en-US" dirty="0"/>
          </a:p>
        </p:txBody>
      </p:sp>
      <p:pic>
        <p:nvPicPr>
          <p:cNvPr id="4" name="Picture 3">
            <a:extLst>
              <a:ext uri="{FF2B5EF4-FFF2-40B4-BE49-F238E27FC236}">
                <a16:creationId xmlns:a16="http://schemas.microsoft.com/office/drawing/2014/main" id="{0C9FB40E-FA49-4CDA-85AA-436905290DC0}"/>
              </a:ext>
            </a:extLst>
          </p:cNvPr>
          <p:cNvPicPr>
            <a:picLocks noChangeAspect="1"/>
          </p:cNvPicPr>
          <p:nvPr/>
        </p:nvPicPr>
        <p:blipFill>
          <a:blip r:embed="rId2"/>
          <a:stretch>
            <a:fillRect/>
          </a:stretch>
        </p:blipFill>
        <p:spPr>
          <a:xfrm>
            <a:off x="1040296" y="659296"/>
            <a:ext cx="10111408" cy="5539408"/>
          </a:xfrm>
          <a:prstGeom prst="rect">
            <a:avLst/>
          </a:prstGeom>
        </p:spPr>
      </p:pic>
    </p:spTree>
    <p:extLst>
      <p:ext uri="{BB962C8B-B14F-4D97-AF65-F5344CB8AC3E}">
        <p14:creationId xmlns:p14="http://schemas.microsoft.com/office/powerpoint/2010/main" val="242319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2081-52A1-4D1D-887A-129ECB7F61E7}"/>
              </a:ext>
            </a:extLst>
          </p:cNvPr>
          <p:cNvSpPr>
            <a:spLocks noGrp="1"/>
          </p:cNvSpPr>
          <p:nvPr>
            <p:ph type="title"/>
          </p:nvPr>
        </p:nvSpPr>
        <p:spPr>
          <a:xfrm>
            <a:off x="0" y="0"/>
            <a:ext cx="3263242" cy="675861"/>
          </a:xfrm>
        </p:spPr>
        <p:txBody>
          <a:bodyPr/>
          <a:lstStyle/>
          <a:p>
            <a:r>
              <a:rPr lang="en-IN" dirty="0"/>
              <a:t>DFD LEVEL 1</a:t>
            </a:r>
            <a:endParaRPr lang="en-US" dirty="0"/>
          </a:p>
        </p:txBody>
      </p:sp>
      <p:pic>
        <p:nvPicPr>
          <p:cNvPr id="4" name="Picture 3">
            <a:extLst>
              <a:ext uri="{FF2B5EF4-FFF2-40B4-BE49-F238E27FC236}">
                <a16:creationId xmlns:a16="http://schemas.microsoft.com/office/drawing/2014/main" id="{FF8CDB2C-FC4C-4E46-A462-7035586F40DE}"/>
              </a:ext>
            </a:extLst>
          </p:cNvPr>
          <p:cNvPicPr>
            <a:picLocks noChangeAspect="1"/>
          </p:cNvPicPr>
          <p:nvPr/>
        </p:nvPicPr>
        <p:blipFill>
          <a:blip r:embed="rId2"/>
          <a:stretch>
            <a:fillRect/>
          </a:stretch>
        </p:blipFill>
        <p:spPr>
          <a:xfrm>
            <a:off x="1583634" y="714013"/>
            <a:ext cx="9024731" cy="5429974"/>
          </a:xfrm>
          <a:prstGeom prst="rect">
            <a:avLst/>
          </a:prstGeom>
        </p:spPr>
      </p:pic>
    </p:spTree>
    <p:extLst>
      <p:ext uri="{BB962C8B-B14F-4D97-AF65-F5344CB8AC3E}">
        <p14:creationId xmlns:p14="http://schemas.microsoft.com/office/powerpoint/2010/main" val="123089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167E-4544-4942-8923-6DD080F431A6}"/>
              </a:ext>
            </a:extLst>
          </p:cNvPr>
          <p:cNvSpPr>
            <a:spLocks noGrp="1"/>
          </p:cNvSpPr>
          <p:nvPr>
            <p:ph type="title"/>
          </p:nvPr>
        </p:nvSpPr>
        <p:spPr>
          <a:xfrm>
            <a:off x="0" y="0"/>
            <a:ext cx="3287144" cy="755374"/>
          </a:xfrm>
        </p:spPr>
        <p:txBody>
          <a:bodyPr/>
          <a:lstStyle/>
          <a:p>
            <a:r>
              <a:rPr lang="en-IN" dirty="0"/>
              <a:t>DFD LEVEL 2</a:t>
            </a:r>
            <a:endParaRPr lang="en-US" dirty="0"/>
          </a:p>
        </p:txBody>
      </p:sp>
      <p:pic>
        <p:nvPicPr>
          <p:cNvPr id="4" name="Picture 3">
            <a:extLst>
              <a:ext uri="{FF2B5EF4-FFF2-40B4-BE49-F238E27FC236}">
                <a16:creationId xmlns:a16="http://schemas.microsoft.com/office/drawing/2014/main" id="{624368A0-A36B-4848-88A8-0C932A9C9236}"/>
              </a:ext>
            </a:extLst>
          </p:cNvPr>
          <p:cNvPicPr>
            <a:picLocks noChangeAspect="1"/>
          </p:cNvPicPr>
          <p:nvPr/>
        </p:nvPicPr>
        <p:blipFill>
          <a:blip r:embed="rId2"/>
          <a:stretch>
            <a:fillRect/>
          </a:stretch>
        </p:blipFill>
        <p:spPr>
          <a:xfrm>
            <a:off x="132518" y="868492"/>
            <a:ext cx="11926964" cy="5625074"/>
          </a:xfrm>
          <a:prstGeom prst="rect">
            <a:avLst/>
          </a:prstGeom>
        </p:spPr>
      </p:pic>
    </p:spTree>
    <p:extLst>
      <p:ext uri="{BB962C8B-B14F-4D97-AF65-F5344CB8AC3E}">
        <p14:creationId xmlns:p14="http://schemas.microsoft.com/office/powerpoint/2010/main" val="160423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A835-EE9D-42C8-A800-10C252521DB5}"/>
              </a:ext>
            </a:extLst>
          </p:cNvPr>
          <p:cNvSpPr>
            <a:spLocks noGrp="1"/>
          </p:cNvSpPr>
          <p:nvPr>
            <p:ph type="title"/>
          </p:nvPr>
        </p:nvSpPr>
        <p:spPr>
          <a:xfrm>
            <a:off x="0" y="0"/>
            <a:ext cx="4837648" cy="848139"/>
          </a:xfrm>
        </p:spPr>
        <p:txBody>
          <a:bodyPr/>
          <a:lstStyle/>
          <a:p>
            <a:r>
              <a:rPr lang="en-IN" dirty="0"/>
              <a:t>USE CASE DIAGRAM</a:t>
            </a:r>
            <a:endParaRPr lang="en-US" dirty="0"/>
          </a:p>
        </p:txBody>
      </p:sp>
      <p:pic>
        <p:nvPicPr>
          <p:cNvPr id="4" name="Picture 3">
            <a:extLst>
              <a:ext uri="{FF2B5EF4-FFF2-40B4-BE49-F238E27FC236}">
                <a16:creationId xmlns:a16="http://schemas.microsoft.com/office/drawing/2014/main" id="{25737F0F-9363-4862-AF37-E7D4DDCAFA9F}"/>
              </a:ext>
            </a:extLst>
          </p:cNvPr>
          <p:cNvPicPr>
            <a:picLocks noChangeAspect="1"/>
          </p:cNvPicPr>
          <p:nvPr/>
        </p:nvPicPr>
        <p:blipFill>
          <a:blip r:embed="rId2"/>
          <a:stretch>
            <a:fillRect/>
          </a:stretch>
        </p:blipFill>
        <p:spPr>
          <a:xfrm>
            <a:off x="1901687" y="848139"/>
            <a:ext cx="8388625" cy="5924533"/>
          </a:xfrm>
          <a:prstGeom prst="rect">
            <a:avLst/>
          </a:prstGeom>
        </p:spPr>
      </p:pic>
    </p:spTree>
    <p:extLst>
      <p:ext uri="{BB962C8B-B14F-4D97-AF65-F5344CB8AC3E}">
        <p14:creationId xmlns:p14="http://schemas.microsoft.com/office/powerpoint/2010/main" val="382033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A621-66E4-4BD4-BB96-3A1E58B116E7}"/>
              </a:ext>
            </a:extLst>
          </p:cNvPr>
          <p:cNvSpPr>
            <a:spLocks noGrp="1"/>
          </p:cNvSpPr>
          <p:nvPr>
            <p:ph type="ctrTitle"/>
          </p:nvPr>
        </p:nvSpPr>
        <p:spPr>
          <a:xfrm>
            <a:off x="716380" y="359469"/>
            <a:ext cx="9001462" cy="892868"/>
          </a:xfrm>
        </p:spPr>
        <p:txBody>
          <a:bodyPr>
            <a:normAutofit/>
          </a:bodyPr>
          <a:lstStyle/>
          <a:p>
            <a:pPr algn="l"/>
            <a:r>
              <a:rPr lang="en-US" dirty="0"/>
              <a:t>EXPECTED OUTCOMES</a:t>
            </a:r>
            <a:endParaRPr lang="en-IN" dirty="0"/>
          </a:p>
        </p:txBody>
      </p:sp>
      <p:sp>
        <p:nvSpPr>
          <p:cNvPr id="3" name="Subtitle 2">
            <a:extLst>
              <a:ext uri="{FF2B5EF4-FFF2-40B4-BE49-F238E27FC236}">
                <a16:creationId xmlns:a16="http://schemas.microsoft.com/office/drawing/2014/main" id="{944E8CED-E341-4EA0-8A50-D49607D784C8}"/>
              </a:ext>
            </a:extLst>
          </p:cNvPr>
          <p:cNvSpPr>
            <a:spLocks noGrp="1"/>
          </p:cNvSpPr>
          <p:nvPr>
            <p:ph type="subTitle" idx="1"/>
          </p:nvPr>
        </p:nvSpPr>
        <p:spPr>
          <a:xfrm>
            <a:off x="840667" y="1773238"/>
            <a:ext cx="9001462" cy="4725293"/>
          </a:xfrm>
        </p:spPr>
        <p:txBody>
          <a:bodyPr/>
          <a:lstStyle/>
          <a:p>
            <a:pPr algn="l"/>
            <a:r>
              <a:rPr lang="en-US" sz="2400" dirty="0">
                <a:latin typeface="Times New Roman" pitchFamily="18" charset="0"/>
                <a:cs typeface="Times New Roman" pitchFamily="18" charset="0"/>
              </a:rPr>
              <a:t>User friendly way to submit all the information needed for a record and a platform to access all the listing by admin.</a:t>
            </a:r>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367226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CFD-ADCA-46EF-B716-BE78B70A516C}"/>
              </a:ext>
            </a:extLst>
          </p:cNvPr>
          <p:cNvSpPr>
            <a:spLocks noGrp="1"/>
          </p:cNvSpPr>
          <p:nvPr>
            <p:ph type="ctrTitle"/>
          </p:nvPr>
        </p:nvSpPr>
        <p:spPr>
          <a:xfrm>
            <a:off x="671991" y="412735"/>
            <a:ext cx="9001462" cy="946134"/>
          </a:xfrm>
        </p:spPr>
        <p:txBody>
          <a:bodyPr>
            <a:normAutofit/>
          </a:bodyPr>
          <a:lstStyle/>
          <a:p>
            <a:pPr algn="l"/>
            <a:r>
              <a:rPr lang="en-US" dirty="0"/>
              <a:t>REFERENCES</a:t>
            </a:r>
            <a:endParaRPr lang="en-IN" dirty="0"/>
          </a:p>
        </p:txBody>
      </p:sp>
      <p:sp>
        <p:nvSpPr>
          <p:cNvPr id="3" name="Subtitle 2">
            <a:extLst>
              <a:ext uri="{FF2B5EF4-FFF2-40B4-BE49-F238E27FC236}">
                <a16:creationId xmlns:a16="http://schemas.microsoft.com/office/drawing/2014/main" id="{4489E733-A5EC-40DE-BC69-533D3F747CE0}"/>
              </a:ext>
            </a:extLst>
          </p:cNvPr>
          <p:cNvSpPr>
            <a:spLocks noGrp="1"/>
          </p:cNvSpPr>
          <p:nvPr>
            <p:ph type="subTitle" idx="1"/>
          </p:nvPr>
        </p:nvSpPr>
        <p:spPr>
          <a:xfrm>
            <a:off x="671991" y="1950791"/>
            <a:ext cx="9001462" cy="1655762"/>
          </a:xfrm>
        </p:spPr>
        <p:txBody>
          <a:bodyPr>
            <a:normAutofit lnSpcReduction="10000"/>
          </a:bodyPr>
          <a:lstStyle/>
          <a:p>
            <a:pPr marL="342900" indent="-342900" algn="l">
              <a:buFont typeface="Wingdings" panose="05000000000000000000" pitchFamily="2" charset="2"/>
              <a:buChar char="v"/>
            </a:pPr>
            <a:r>
              <a:rPr lang="en-US" dirty="0">
                <a:hlinkClick r:id="rId2"/>
              </a:rPr>
              <a:t>https://codeigniter.com/userguide3/tutorial/index.html</a:t>
            </a:r>
          </a:p>
          <a:p>
            <a:pPr marL="342900" indent="-342900" algn="l">
              <a:buFont typeface="Wingdings" panose="05000000000000000000" pitchFamily="2" charset="2"/>
              <a:buChar char="v"/>
            </a:pPr>
            <a:r>
              <a:rPr lang="en-US" dirty="0">
                <a:hlinkClick r:id="rId2"/>
              </a:rPr>
              <a:t>https://astrowebsolution.com</a:t>
            </a:r>
            <a:endParaRPr lang="en-US" dirty="0"/>
          </a:p>
          <a:p>
            <a:pPr marL="342900" indent="-342900" algn="l">
              <a:buFont typeface="Wingdings" panose="05000000000000000000" pitchFamily="2" charset="2"/>
              <a:buChar char="v"/>
            </a:pPr>
            <a:r>
              <a:rPr lang="en-US" dirty="0">
                <a:hlinkClick r:id="rId3"/>
              </a:rPr>
              <a:t>https://lucid.app</a:t>
            </a:r>
            <a:endParaRPr lang="en-US"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algn="l"/>
            <a:endParaRPr lang="en-IN" dirty="0"/>
          </a:p>
          <a:p>
            <a:pPr algn="l"/>
            <a:endParaRPr lang="en-IN" dirty="0"/>
          </a:p>
        </p:txBody>
      </p:sp>
    </p:spTree>
    <p:extLst>
      <p:ext uri="{BB962C8B-B14F-4D97-AF65-F5344CB8AC3E}">
        <p14:creationId xmlns:p14="http://schemas.microsoft.com/office/powerpoint/2010/main" val="12604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4B3F-3AF1-4015-BDBC-99B3E61977A5}"/>
              </a:ext>
            </a:extLst>
          </p:cNvPr>
          <p:cNvSpPr>
            <a:spLocks noGrp="1"/>
          </p:cNvSpPr>
          <p:nvPr>
            <p:ph type="ctrTitle"/>
          </p:nvPr>
        </p:nvSpPr>
        <p:spPr>
          <a:xfrm>
            <a:off x="0" y="0"/>
            <a:ext cx="3770704" cy="928379"/>
          </a:xfrm>
        </p:spPr>
        <p:txBody>
          <a:bodyPr>
            <a:normAutofit/>
          </a:bodyPr>
          <a:lstStyle/>
          <a:p>
            <a:pPr algn="l"/>
            <a:r>
              <a:rPr lang="en-US" dirty="0"/>
              <a:t>SYNOPSIS</a:t>
            </a:r>
            <a:endParaRPr lang="en-IN" dirty="0"/>
          </a:p>
        </p:txBody>
      </p:sp>
      <p:sp>
        <p:nvSpPr>
          <p:cNvPr id="3" name="Subtitle 2">
            <a:extLst>
              <a:ext uri="{FF2B5EF4-FFF2-40B4-BE49-F238E27FC236}">
                <a16:creationId xmlns:a16="http://schemas.microsoft.com/office/drawing/2014/main" id="{0842EE92-5C12-41BA-8BA6-9CB227FE6F00}"/>
              </a:ext>
            </a:extLst>
          </p:cNvPr>
          <p:cNvSpPr>
            <a:spLocks noGrp="1"/>
          </p:cNvSpPr>
          <p:nvPr>
            <p:ph type="subTitle" idx="1"/>
          </p:nvPr>
        </p:nvSpPr>
        <p:spPr>
          <a:xfrm>
            <a:off x="867557" y="928379"/>
            <a:ext cx="9001462" cy="5160885"/>
          </a:xfrm>
        </p:spPr>
        <p:txBody>
          <a:bodyPr>
            <a:norm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About the organization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Abstract</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Introduction </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Proposed System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Modules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Gantt Chart and Architectural Design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ER Diagram, DFD, Use Case Diagram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Expected Outcomes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References</a:t>
            </a:r>
          </a:p>
          <a:p>
            <a:pPr algn="l"/>
            <a:endParaRPr lang="en-IN" dirty="0"/>
          </a:p>
        </p:txBody>
      </p:sp>
    </p:spTree>
    <p:extLst>
      <p:ext uri="{BB962C8B-B14F-4D97-AF65-F5344CB8AC3E}">
        <p14:creationId xmlns:p14="http://schemas.microsoft.com/office/powerpoint/2010/main" val="50758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AE7E-5CA2-4A24-BB6B-3ADAFABDFF31}"/>
              </a:ext>
            </a:extLst>
          </p:cNvPr>
          <p:cNvSpPr>
            <a:spLocks noGrp="1"/>
          </p:cNvSpPr>
          <p:nvPr>
            <p:ph type="ctrTitle"/>
          </p:nvPr>
        </p:nvSpPr>
        <p:spPr>
          <a:xfrm>
            <a:off x="671991" y="323372"/>
            <a:ext cx="9001462" cy="892868"/>
          </a:xfrm>
        </p:spPr>
        <p:txBody>
          <a:bodyPr>
            <a:normAutofit fontScale="90000"/>
          </a:bodyPr>
          <a:lstStyle/>
          <a:p>
            <a:r>
              <a:rPr lang="en-US" sz="4900" dirty="0"/>
              <a:t>ABOUT THE ORGANIZATION</a:t>
            </a:r>
            <a:endParaRPr lang="en-IN" sz="4900" dirty="0"/>
          </a:p>
        </p:txBody>
      </p:sp>
      <p:sp>
        <p:nvSpPr>
          <p:cNvPr id="3" name="Subtitle 2">
            <a:extLst>
              <a:ext uri="{FF2B5EF4-FFF2-40B4-BE49-F238E27FC236}">
                <a16:creationId xmlns:a16="http://schemas.microsoft.com/office/drawing/2014/main" id="{9038D6EF-B219-4AC3-9D74-47444FF59314}"/>
              </a:ext>
            </a:extLst>
          </p:cNvPr>
          <p:cNvSpPr>
            <a:spLocks noGrp="1"/>
          </p:cNvSpPr>
          <p:nvPr>
            <p:ph type="subTitle" idx="1"/>
          </p:nvPr>
        </p:nvSpPr>
        <p:spPr>
          <a:xfrm>
            <a:off x="671990" y="1577929"/>
            <a:ext cx="11095939" cy="4332541"/>
          </a:xfrm>
        </p:spPr>
        <p:txBody>
          <a:bodyPr>
            <a:normAutofit/>
          </a:bodyPr>
          <a:lstStyle/>
          <a:p>
            <a:pPr marL="342900" indent="-342900" algn="l">
              <a:buFont typeface="Wingdings" panose="05000000000000000000" pitchFamily="2" charset="2"/>
              <a:buChar char="v"/>
            </a:pPr>
            <a:r>
              <a:rPr lang="en-US" sz="2000" b="0" i="0" dirty="0" err="1">
                <a:effectLst/>
                <a:latin typeface="Times New Roman" panose="02020603050405020304" pitchFamily="18" charset="0"/>
                <a:cs typeface="Times New Roman" panose="02020603050405020304" pitchFamily="18" charset="0"/>
              </a:rPr>
              <a:t>AstroWebSolution</a:t>
            </a:r>
            <a:r>
              <a:rPr lang="en-US" sz="2000" b="0" i="0" dirty="0">
                <a:effectLst/>
                <a:latin typeface="Times New Roman" panose="02020603050405020304" pitchFamily="18" charset="0"/>
                <a:cs typeface="Times New Roman" panose="02020603050405020304" pitchFamily="18" charset="0"/>
              </a:rPr>
              <a:t> is a software company in Madurai that expertise in custom design and apps development services.</a:t>
            </a:r>
          </a:p>
          <a:p>
            <a:pPr marL="342900" indent="-342900"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Mission</a:t>
            </a:r>
          </a:p>
          <a:p>
            <a:pPr marL="342900" indent="-342900" algn="l">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Our mission is to provide innovative software solutions for excellence and enterprise  </a:t>
            </a:r>
            <a:r>
              <a:rPr lang="en-US" sz="2000" dirty="0" err="1">
                <a:effectLst/>
                <a:latin typeface="Times New Roman" panose="02020603050405020304" pitchFamily="18" charset="0"/>
                <a:cs typeface="Times New Roman" panose="02020603050405020304" pitchFamily="18" charset="0"/>
              </a:rPr>
              <a:t>enterprise</a:t>
            </a:r>
            <a:r>
              <a:rPr lang="en-US" sz="2000" dirty="0">
                <a:effectLst/>
                <a:latin typeface="Times New Roman" panose="02020603050405020304" pitchFamily="18" charset="0"/>
                <a:cs typeface="Times New Roman" panose="02020603050405020304" pitchFamily="18" charset="0"/>
              </a:rPr>
              <a:t> compliance.</a:t>
            </a: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2000" b="1" dirty="0">
                <a:effectLst/>
                <a:latin typeface="Times New Roman" panose="02020603050405020304" pitchFamily="18" charset="0"/>
                <a:cs typeface="Times New Roman" panose="02020603050405020304" pitchFamily="18" charset="0"/>
              </a:rPr>
              <a:t>Vision</a:t>
            </a:r>
          </a:p>
          <a:p>
            <a:pPr marL="285750" indent="-28575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Our vision is to become businesses’ first choice when it comes to software    development and maintenance. To accomplish this, we always try to exceed our client’s expectations. </a:t>
            </a:r>
            <a:r>
              <a:rPr lang="en-US" sz="2000" b="0" i="0" dirty="0" err="1">
                <a:effectLst/>
                <a:latin typeface="Times New Roman" panose="02020603050405020304" pitchFamily="18" charset="0"/>
                <a:cs typeface="Times New Roman" panose="02020603050405020304" pitchFamily="18" charset="0"/>
              </a:rPr>
              <a:t>AstroWebSolution</a:t>
            </a:r>
            <a:r>
              <a:rPr lang="en-US" sz="2000" b="0" i="0" dirty="0">
                <a:effectLst/>
                <a:latin typeface="Times New Roman" panose="02020603050405020304" pitchFamily="18" charset="0"/>
                <a:cs typeface="Times New Roman" panose="02020603050405020304" pitchFamily="18" charset="0"/>
              </a:rPr>
              <a:t> strives to build lasting partnerships and ensures client satisfaction.</a:t>
            </a:r>
            <a:endParaRPr lang="en-US" sz="200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52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793E-BC7E-4172-AB86-824CFCA85106}"/>
              </a:ext>
            </a:extLst>
          </p:cNvPr>
          <p:cNvSpPr>
            <a:spLocks noGrp="1"/>
          </p:cNvSpPr>
          <p:nvPr>
            <p:ph type="ctrTitle"/>
          </p:nvPr>
        </p:nvSpPr>
        <p:spPr>
          <a:xfrm>
            <a:off x="316885" y="190793"/>
            <a:ext cx="9001462" cy="724192"/>
          </a:xfrm>
        </p:spPr>
        <p:txBody>
          <a:bodyPr>
            <a:normAutofit fontScale="90000"/>
          </a:bodyPr>
          <a:lstStyle/>
          <a:p>
            <a:pPr algn="l"/>
            <a:r>
              <a:rPr lang="en-US" dirty="0"/>
              <a:t>abstract</a:t>
            </a:r>
            <a:endParaRPr lang="en-IN" dirty="0"/>
          </a:p>
        </p:txBody>
      </p:sp>
      <p:sp>
        <p:nvSpPr>
          <p:cNvPr id="3" name="Subtitle 2">
            <a:extLst>
              <a:ext uri="{FF2B5EF4-FFF2-40B4-BE49-F238E27FC236}">
                <a16:creationId xmlns:a16="http://schemas.microsoft.com/office/drawing/2014/main" id="{9C64BAC6-7738-4076-891F-59CCB076C595}"/>
              </a:ext>
            </a:extLst>
          </p:cNvPr>
          <p:cNvSpPr>
            <a:spLocks noGrp="1"/>
          </p:cNvSpPr>
          <p:nvPr>
            <p:ph type="subTitle" idx="1"/>
          </p:nvPr>
        </p:nvSpPr>
        <p:spPr>
          <a:xfrm>
            <a:off x="1083077" y="1109708"/>
            <a:ext cx="9516862" cy="4838329"/>
          </a:xfrm>
        </p:spPr>
        <p:txBody>
          <a:bodyPr/>
          <a:lstStyle/>
          <a:p>
            <a:pPr algn="l"/>
            <a:endParaRPr lang="en-US" dirty="0"/>
          </a:p>
          <a:p>
            <a:pPr algn="l"/>
            <a:endParaRPr lang="en-IN" dirty="0"/>
          </a:p>
          <a:p>
            <a:pPr algn="l"/>
            <a:endParaRPr lang="en-IN" dirty="0"/>
          </a:p>
          <a:p>
            <a:pPr algn="l"/>
            <a:r>
              <a:rPr lang="en-IN" dirty="0"/>
              <a:t>A </a:t>
            </a:r>
            <a:r>
              <a:rPr lang="en-IN" dirty="0">
                <a:latin typeface="Times New Roman" panose="02020603050405020304" pitchFamily="18" charset="0"/>
                <a:cs typeface="Times New Roman" panose="02020603050405020304" pitchFamily="18" charset="0"/>
              </a:rPr>
              <a:t>Generic UI Design to enter the new records with different components required for a specific location.</a:t>
            </a:r>
            <a:endParaRPr lang="en-IN" dirty="0"/>
          </a:p>
        </p:txBody>
      </p:sp>
    </p:spTree>
    <p:extLst>
      <p:ext uri="{BB962C8B-B14F-4D97-AF65-F5344CB8AC3E}">
        <p14:creationId xmlns:p14="http://schemas.microsoft.com/office/powerpoint/2010/main" val="248050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7320-EC64-4FDF-A677-CC7AE306D177}"/>
              </a:ext>
            </a:extLst>
          </p:cNvPr>
          <p:cNvSpPr>
            <a:spLocks noGrp="1"/>
          </p:cNvSpPr>
          <p:nvPr>
            <p:ph type="ctrTitle"/>
          </p:nvPr>
        </p:nvSpPr>
        <p:spPr>
          <a:xfrm>
            <a:off x="796278" y="341129"/>
            <a:ext cx="9001462" cy="741948"/>
          </a:xfrm>
        </p:spPr>
        <p:txBody>
          <a:bodyPr>
            <a:normAutofit fontScale="90000"/>
          </a:bodyPr>
          <a:lstStyle/>
          <a:p>
            <a:pPr algn="l"/>
            <a:r>
              <a:rPr lang="en-US" dirty="0" err="1"/>
              <a:t>Introducton</a:t>
            </a:r>
            <a:endParaRPr lang="en-IN" dirty="0"/>
          </a:p>
        </p:txBody>
      </p:sp>
      <p:sp>
        <p:nvSpPr>
          <p:cNvPr id="3" name="Subtitle 2">
            <a:extLst>
              <a:ext uri="{FF2B5EF4-FFF2-40B4-BE49-F238E27FC236}">
                <a16:creationId xmlns:a16="http://schemas.microsoft.com/office/drawing/2014/main" id="{29539714-C4FF-4060-9596-8325B38E9EB1}"/>
              </a:ext>
            </a:extLst>
          </p:cNvPr>
          <p:cNvSpPr>
            <a:spLocks noGrp="1"/>
          </p:cNvSpPr>
          <p:nvPr>
            <p:ph type="subTitle" idx="1"/>
          </p:nvPr>
        </p:nvSpPr>
        <p:spPr>
          <a:xfrm>
            <a:off x="796278" y="1657829"/>
            <a:ext cx="9001462" cy="4441130"/>
          </a:xfrm>
        </p:spPr>
        <p:txBody>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User Interface plays major role in interaction with Users.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Users usually want a view which is more comfortable and easy access to everything.</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To incorporate all these, a comparative study was done on websites such as Google Maps, Bing Maps, </a:t>
            </a:r>
            <a:r>
              <a:rPr lang="en-US" sz="2400" dirty="0" err="1">
                <a:latin typeface="Times New Roman" pitchFamily="18" charset="0"/>
                <a:cs typeface="Times New Roman" pitchFamily="18" charset="0"/>
              </a:rPr>
              <a:t>Mapquests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etc</a:t>
            </a:r>
            <a:r>
              <a:rPr lang="en-US" sz="2400" dirty="0">
                <a:latin typeface="Times New Roman" pitchFamily="18" charset="0"/>
                <a:cs typeface="Times New Roman" pitchFamily="18" charset="0"/>
              </a:rPr>
              <a:t> based on standard metrics</a:t>
            </a:r>
            <a:endParaRPr lang="en-US" dirty="0"/>
          </a:p>
        </p:txBody>
      </p:sp>
    </p:spTree>
    <p:extLst>
      <p:ext uri="{BB962C8B-B14F-4D97-AF65-F5344CB8AC3E}">
        <p14:creationId xmlns:p14="http://schemas.microsoft.com/office/powerpoint/2010/main" val="246320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EBD2-43C4-4233-8100-6EA71C2F6E3B}"/>
              </a:ext>
            </a:extLst>
          </p:cNvPr>
          <p:cNvSpPr>
            <a:spLocks noGrp="1"/>
          </p:cNvSpPr>
          <p:nvPr>
            <p:ph type="title"/>
          </p:nvPr>
        </p:nvSpPr>
        <p:spPr>
          <a:xfrm>
            <a:off x="0" y="0"/>
            <a:ext cx="4823791" cy="1046922"/>
          </a:xfrm>
        </p:spPr>
        <p:txBody>
          <a:bodyPr/>
          <a:lstStyle/>
          <a:p>
            <a:r>
              <a:rPr lang="en-US" b="1" dirty="0">
                <a:latin typeface="Times New Roman" pitchFamily="18" charset="0"/>
                <a:cs typeface="Times New Roman" pitchFamily="18" charset="0"/>
              </a:rPr>
              <a:t> Proposed System</a:t>
            </a:r>
            <a:endParaRPr lang="en-US" dirty="0"/>
          </a:p>
        </p:txBody>
      </p:sp>
      <p:sp>
        <p:nvSpPr>
          <p:cNvPr id="3" name="Content Placeholder 2">
            <a:extLst>
              <a:ext uri="{FF2B5EF4-FFF2-40B4-BE49-F238E27FC236}">
                <a16:creationId xmlns:a16="http://schemas.microsoft.com/office/drawing/2014/main" id="{5997AF78-277C-491B-9207-CE992B67F3AD}"/>
              </a:ext>
            </a:extLst>
          </p:cNvPr>
          <p:cNvSpPr>
            <a:spLocks noGrp="1"/>
          </p:cNvSpPr>
          <p:nvPr>
            <p:ph idx="1"/>
          </p:nvPr>
        </p:nvSpPr>
        <p:spPr>
          <a:xfrm>
            <a:off x="0" y="1139688"/>
            <a:ext cx="12006470" cy="5605670"/>
          </a:xfrm>
        </p:spPr>
        <p:txBody>
          <a:bodyPr>
            <a:normAutofit/>
          </a:bodyPr>
          <a:lstStyle/>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The motive of the proposed system is to provide a suggestion-based system determines the similarity  to users or items and produces a prediction for the user by taking the weighted average of all the ratings.  </a:t>
            </a:r>
          </a:p>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Therefore, we use some indexes which are appropriate to evaluate our approaches, such direction, Contact information ,reviews, updates. Then, we design several evaluation methods to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performance.  </a:t>
            </a:r>
          </a:p>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To predict a rating for an </a:t>
            </a:r>
            <a:r>
              <a:rPr lang="en-IN" sz="2400" dirty="0" err="1">
                <a:effectLst/>
                <a:latin typeface="Times New Roman" panose="02020603050405020304" pitchFamily="18" charset="0"/>
                <a:ea typeface="Times New Roman" panose="02020603050405020304" pitchFamily="18" charset="0"/>
              </a:rPr>
              <a:t>place,we</a:t>
            </a:r>
            <a:r>
              <a:rPr lang="en-IN" sz="2400" dirty="0">
                <a:effectLst/>
                <a:latin typeface="Times New Roman" panose="02020603050405020304" pitchFamily="18" charset="0"/>
                <a:ea typeface="Times New Roman" panose="02020603050405020304" pitchFamily="18" charset="0"/>
              </a:rPr>
              <a:t> calculate the overall review such as like comments. This enables users to find not only content items they are currently interested in, but also those in which they might become interested.  </a:t>
            </a:r>
          </a:p>
          <a:p>
            <a:endParaRPr lang="en-US" dirty="0"/>
          </a:p>
        </p:txBody>
      </p:sp>
    </p:spTree>
    <p:extLst>
      <p:ext uri="{BB962C8B-B14F-4D97-AF65-F5344CB8AC3E}">
        <p14:creationId xmlns:p14="http://schemas.microsoft.com/office/powerpoint/2010/main" val="157418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150-13CE-40C2-B6FA-64649F8AFEB1}"/>
              </a:ext>
            </a:extLst>
          </p:cNvPr>
          <p:cNvSpPr>
            <a:spLocks noGrp="1"/>
          </p:cNvSpPr>
          <p:nvPr>
            <p:ph type="ctrTitle"/>
          </p:nvPr>
        </p:nvSpPr>
        <p:spPr>
          <a:xfrm>
            <a:off x="0" y="0"/>
            <a:ext cx="3833618" cy="1070421"/>
          </a:xfrm>
        </p:spPr>
        <p:txBody>
          <a:bodyPr>
            <a:normAutofit/>
          </a:bodyPr>
          <a:lstStyle/>
          <a:p>
            <a:pPr algn="l"/>
            <a:r>
              <a:rPr lang="en-US" dirty="0"/>
              <a:t>modules</a:t>
            </a:r>
            <a:endParaRPr lang="en-IN" dirty="0"/>
          </a:p>
        </p:txBody>
      </p:sp>
      <p:sp>
        <p:nvSpPr>
          <p:cNvPr id="3" name="Subtitle 2">
            <a:extLst>
              <a:ext uri="{FF2B5EF4-FFF2-40B4-BE49-F238E27FC236}">
                <a16:creationId xmlns:a16="http://schemas.microsoft.com/office/drawing/2014/main" id="{76DBC43D-74ED-4633-9258-7AE6686FAFF7}"/>
              </a:ext>
            </a:extLst>
          </p:cNvPr>
          <p:cNvSpPr>
            <a:spLocks noGrp="1"/>
          </p:cNvSpPr>
          <p:nvPr>
            <p:ph type="subTitle" idx="1"/>
          </p:nvPr>
        </p:nvSpPr>
        <p:spPr>
          <a:xfrm>
            <a:off x="0" y="1070421"/>
            <a:ext cx="11434439" cy="5330379"/>
          </a:xfrm>
        </p:spPr>
        <p:txBody>
          <a:bodyPr>
            <a:normAutofit/>
          </a:bodyPr>
          <a:lstStyle/>
          <a:p>
            <a:pPr marL="342900" indent="-342900" algn="l">
              <a:buFont typeface="Wingdings" panose="05000000000000000000" pitchFamily="2" charset="2"/>
              <a:buChar char="v"/>
            </a:pPr>
            <a:r>
              <a:rPr lang="en-US" sz="2200" dirty="0">
                <a:latin typeface="Times New Roman" pitchFamily="18" charset="0"/>
                <a:cs typeface="Times New Roman" pitchFamily="18" charset="0"/>
              </a:rPr>
              <a:t>ADMIN MODULE - Deals with login page UX design template.</a:t>
            </a: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DASHBOARD - It deals with the details of how many listings have published and how many of them are in pending.</a:t>
            </a: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EDIT PROFILE – It is used to change the </a:t>
            </a:r>
            <a:r>
              <a:rPr lang="en-US" sz="2200" dirty="0" err="1">
                <a:latin typeface="Times New Roman" pitchFamily="18" charset="0"/>
                <a:cs typeface="Times New Roman" pitchFamily="18" charset="0"/>
              </a:rPr>
              <a:t>gmail</a:t>
            </a:r>
            <a:r>
              <a:rPr lang="en-US" sz="2200" dirty="0">
                <a:latin typeface="Times New Roman" pitchFamily="18" charset="0"/>
                <a:cs typeface="Times New Roman" pitchFamily="18" charset="0"/>
              </a:rPr>
              <a:t> and phone number.</a:t>
            </a: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CHANGE PASSWORD – Used to change the current password to a new one.</a:t>
            </a: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MY LISTING – It is used to show all the listings that the admin has entered and the listings that are published.</a:t>
            </a: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SUBMIT LISTING  - This Module needs </a:t>
            </a:r>
            <a:r>
              <a:rPr lang="en-US" sz="2200" dirty="0" err="1">
                <a:latin typeface="Times New Roman" pitchFamily="18" charset="0"/>
                <a:cs typeface="Times New Roman" pitchFamily="18" charset="0"/>
              </a:rPr>
              <a:t>informations</a:t>
            </a:r>
            <a:r>
              <a:rPr lang="en-US" sz="2200" dirty="0">
                <a:latin typeface="Times New Roman" pitchFamily="18" charset="0"/>
                <a:cs typeface="Times New Roman" pitchFamily="18" charset="0"/>
              </a:rPr>
              <a:t> about a specific place like Title, Description, Logo, Location, Latitude and </a:t>
            </a:r>
            <a:r>
              <a:rPr lang="en-US" sz="2200" dirty="0" err="1">
                <a:latin typeface="Times New Roman" pitchFamily="18" charset="0"/>
                <a:cs typeface="Times New Roman" pitchFamily="18" charset="0"/>
              </a:rPr>
              <a:t>Longitute</a:t>
            </a:r>
            <a:r>
              <a:rPr lang="en-US" sz="2200" dirty="0">
                <a:latin typeface="Times New Roman" pitchFamily="18" charset="0"/>
                <a:cs typeface="Times New Roman" pitchFamily="18" charset="0"/>
              </a:rPr>
              <a:t> for a place provided by using map, Details, Social Media Links and Gallery</a:t>
            </a:r>
          </a:p>
          <a:p>
            <a:pPr marL="342900" indent="-342900" algn="l">
              <a:buFont typeface="Wingdings" panose="05000000000000000000"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5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ACC1-25A3-4E4B-ADD0-5182FC20C03D}"/>
              </a:ext>
            </a:extLst>
          </p:cNvPr>
          <p:cNvSpPr>
            <a:spLocks noGrp="1"/>
          </p:cNvSpPr>
          <p:nvPr>
            <p:ph type="title"/>
          </p:nvPr>
        </p:nvSpPr>
        <p:spPr>
          <a:xfrm>
            <a:off x="0" y="1"/>
            <a:ext cx="4253948" cy="1364974"/>
          </a:xfrm>
        </p:spPr>
        <p:txBody>
          <a:bodyPr/>
          <a:lstStyle/>
          <a:p>
            <a:r>
              <a:rPr lang="en-IN" dirty="0"/>
              <a:t>GANTT CHART</a:t>
            </a:r>
            <a:endParaRPr lang="en-US" dirty="0"/>
          </a:p>
        </p:txBody>
      </p:sp>
      <p:pic>
        <p:nvPicPr>
          <p:cNvPr id="4" name="Picture 3">
            <a:extLst>
              <a:ext uri="{FF2B5EF4-FFF2-40B4-BE49-F238E27FC236}">
                <a16:creationId xmlns:a16="http://schemas.microsoft.com/office/drawing/2014/main" id="{BA87D69D-25AA-4694-A189-E17E38C888DE}"/>
              </a:ext>
            </a:extLst>
          </p:cNvPr>
          <p:cNvPicPr>
            <a:picLocks noChangeAspect="1"/>
          </p:cNvPicPr>
          <p:nvPr/>
        </p:nvPicPr>
        <p:blipFill>
          <a:blip r:embed="rId2"/>
          <a:stretch>
            <a:fillRect/>
          </a:stretch>
        </p:blipFill>
        <p:spPr>
          <a:xfrm>
            <a:off x="200749" y="1762538"/>
            <a:ext cx="11790501" cy="4134678"/>
          </a:xfrm>
          <a:prstGeom prst="rect">
            <a:avLst/>
          </a:prstGeom>
        </p:spPr>
      </p:pic>
    </p:spTree>
    <p:extLst>
      <p:ext uri="{BB962C8B-B14F-4D97-AF65-F5344CB8AC3E}">
        <p14:creationId xmlns:p14="http://schemas.microsoft.com/office/powerpoint/2010/main" val="70978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7BB6-D575-4D58-89E5-6BD8F2FD0055}"/>
              </a:ext>
            </a:extLst>
          </p:cNvPr>
          <p:cNvSpPr>
            <a:spLocks noGrp="1"/>
          </p:cNvSpPr>
          <p:nvPr>
            <p:ph type="title"/>
          </p:nvPr>
        </p:nvSpPr>
        <p:spPr>
          <a:xfrm>
            <a:off x="0" y="0"/>
            <a:ext cx="6692953" cy="887896"/>
          </a:xfrm>
        </p:spPr>
        <p:txBody>
          <a:bodyPr/>
          <a:lstStyle/>
          <a:p>
            <a:r>
              <a:rPr lang="en-IN" dirty="0"/>
              <a:t>ARCHITECTURAL DESIGN</a:t>
            </a:r>
            <a:endParaRPr lang="en-US" dirty="0"/>
          </a:p>
        </p:txBody>
      </p:sp>
      <p:pic>
        <p:nvPicPr>
          <p:cNvPr id="4" name="Picture 3">
            <a:extLst>
              <a:ext uri="{FF2B5EF4-FFF2-40B4-BE49-F238E27FC236}">
                <a16:creationId xmlns:a16="http://schemas.microsoft.com/office/drawing/2014/main" id="{F4129559-B876-4BD2-8D2C-B6540CC93E25}"/>
              </a:ext>
            </a:extLst>
          </p:cNvPr>
          <p:cNvPicPr>
            <a:picLocks noChangeAspect="1"/>
          </p:cNvPicPr>
          <p:nvPr/>
        </p:nvPicPr>
        <p:blipFill>
          <a:blip r:embed="rId2"/>
          <a:stretch>
            <a:fillRect/>
          </a:stretch>
        </p:blipFill>
        <p:spPr>
          <a:xfrm>
            <a:off x="2007163" y="1106036"/>
            <a:ext cx="8177673" cy="5557986"/>
          </a:xfrm>
          <a:prstGeom prst="rect">
            <a:avLst/>
          </a:prstGeom>
        </p:spPr>
      </p:pic>
    </p:spTree>
    <p:extLst>
      <p:ext uri="{BB962C8B-B14F-4D97-AF65-F5344CB8AC3E}">
        <p14:creationId xmlns:p14="http://schemas.microsoft.com/office/powerpoint/2010/main" val="3194309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306</TotalTime>
  <Words>543</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Rockwell</vt:lpstr>
      <vt:lpstr>Times New Roman</vt:lpstr>
      <vt:lpstr>Wingdings</vt:lpstr>
      <vt:lpstr>Damask</vt:lpstr>
      <vt:lpstr>Location Based Management system</vt:lpstr>
      <vt:lpstr>SYNOPSIS</vt:lpstr>
      <vt:lpstr>ABOUT THE ORGANIZATION</vt:lpstr>
      <vt:lpstr>abstract</vt:lpstr>
      <vt:lpstr>Introducton</vt:lpstr>
      <vt:lpstr> Proposed System</vt:lpstr>
      <vt:lpstr>modules</vt:lpstr>
      <vt:lpstr>GANTT CHART</vt:lpstr>
      <vt:lpstr>ARCHITECTURAL DESIGN</vt:lpstr>
      <vt:lpstr>ER DIAGRAM</vt:lpstr>
      <vt:lpstr>DFD LEVEL 0</vt:lpstr>
      <vt:lpstr>DFD LEVEL 1</vt:lpstr>
      <vt:lpstr>DFD LEVEL 2</vt:lpstr>
      <vt:lpstr>USE CASE DIAGRAM</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ELCOT</cp:lastModifiedBy>
  <cp:revision>20</cp:revision>
  <dcterms:created xsi:type="dcterms:W3CDTF">2022-02-01T12:19:23Z</dcterms:created>
  <dcterms:modified xsi:type="dcterms:W3CDTF">2022-03-23T06:52:47Z</dcterms:modified>
</cp:coreProperties>
</file>