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6" r:id="rId4"/>
    <p:sldId id="269" r:id="rId5"/>
    <p:sldId id="267" r:id="rId6"/>
    <p:sldId id="268" r:id="rId7"/>
    <p:sldId id="271" r:id="rId8"/>
    <p:sldId id="258" r:id="rId9"/>
    <p:sldId id="264" r:id="rId10"/>
    <p:sldId id="260" r:id="rId11"/>
    <p:sldId id="265" r:id="rId12"/>
    <p:sldId id="280" r:id="rId13"/>
    <p:sldId id="282" r:id="rId14"/>
    <p:sldId id="272" r:id="rId15"/>
    <p:sldId id="281" r:id="rId16"/>
    <p:sldId id="273" r:id="rId17"/>
    <p:sldId id="283" r:id="rId18"/>
    <p:sldId id="284" r:id="rId19"/>
    <p:sldId id="274" r:id="rId20"/>
    <p:sldId id="285" r:id="rId21"/>
    <p:sldId id="279"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B78DFFE-6EE9-449D-BA70-C34C3DC3D29F}"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78DFFE-6EE9-449D-BA70-C34C3DC3D29F}"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78DFFE-6EE9-449D-BA70-C34C3DC3D29F}"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78DFFE-6EE9-449D-BA70-C34C3DC3D29F}"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8DFFE-6EE9-449D-BA70-C34C3DC3D29F}"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B78DFFE-6EE9-449D-BA70-C34C3DC3D29F}"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B78DFFE-6EE9-449D-BA70-C34C3DC3D29F}" type="datetimeFigureOut">
              <a:rPr lang="en-US" smtClean="0"/>
              <a:pPr/>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B78DFFE-6EE9-449D-BA70-C34C3DC3D29F}" type="datetimeFigureOut">
              <a:rPr lang="en-US" smtClean="0"/>
              <a:pPr/>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8DFFE-6EE9-449D-BA70-C34C3DC3D29F}" type="datetimeFigureOut">
              <a:rPr lang="en-US" smtClean="0"/>
              <a:pPr/>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78DFFE-6EE9-449D-BA70-C34C3DC3D29F}"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78DFFE-6EE9-449D-BA70-C34C3DC3D29F}"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A6D27-5D38-4702-B61A-FC517BBA38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8DFFE-6EE9-449D-BA70-C34C3DC3D29F}" type="datetimeFigureOut">
              <a:rPr lang="en-US" smtClean="0"/>
              <a:pPr/>
              <a:t>3/29/2021</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A6D27-5D38-4702-B61A-FC517BBA38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2B7F-2512-42E3-B6B1-A9AE96029C73}"/>
              </a:ext>
            </a:extLst>
          </p:cNvPr>
          <p:cNvSpPr>
            <a:spLocks noGrp="1"/>
          </p:cNvSpPr>
          <p:nvPr>
            <p:ph type="ctrTitle"/>
          </p:nvPr>
        </p:nvSpPr>
        <p:spPr>
          <a:xfrm>
            <a:off x="2278969" y="2329120"/>
            <a:ext cx="7097043" cy="768921"/>
          </a:xfrm>
          <a:noFill/>
          <a:ln>
            <a:noFill/>
          </a:ln>
        </p:spPr>
        <p:txBody>
          <a:bodyPr>
            <a:noAutofit/>
          </a:bodyPr>
          <a:lstStyle/>
          <a:p>
            <a:pPr algn="ctr"/>
            <a:r>
              <a:rPr lang="en-US" sz="2400" b="1" dirty="0">
                <a:latin typeface="Times New Roman" panose="02020603050405020304" pitchFamily="18" charset="0"/>
                <a:cs typeface="Times New Roman" panose="02020603050405020304" pitchFamily="18" charset="0"/>
              </a:rPr>
              <a:t>DIRECTORY</a:t>
            </a:r>
            <a:r>
              <a:rPr lang="en-US" sz="2400" b="1" dirty="0">
                <a:solidFill>
                  <a:schemeClr val="tx1"/>
                </a:solidFill>
                <a:latin typeface="Times New Roman" panose="02020603050405020304" pitchFamily="18" charset="0"/>
                <a:cs typeface="Times New Roman" panose="02020603050405020304" pitchFamily="18" charset="0"/>
              </a:rPr>
              <a:t> APP  USING ANDROID NATIVE </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(Android Native )</a:t>
            </a:r>
          </a:p>
        </p:txBody>
      </p:sp>
      <p:sp>
        <p:nvSpPr>
          <p:cNvPr id="3" name="Subtitle 2">
            <a:extLst>
              <a:ext uri="{FF2B5EF4-FFF2-40B4-BE49-F238E27FC236}">
                <a16:creationId xmlns:a16="http://schemas.microsoft.com/office/drawing/2014/main" id="{582C5F54-3481-4AFE-A82B-A6F3A10A6229}"/>
              </a:ext>
            </a:extLst>
          </p:cNvPr>
          <p:cNvSpPr>
            <a:spLocks noGrp="1"/>
          </p:cNvSpPr>
          <p:nvPr>
            <p:ph type="subTitle" idx="1"/>
          </p:nvPr>
        </p:nvSpPr>
        <p:spPr>
          <a:xfrm>
            <a:off x="493617" y="4067034"/>
            <a:ext cx="5306681" cy="2169993"/>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Guided by,</a:t>
            </a:r>
          </a:p>
          <a:p>
            <a:pPr algn="l"/>
            <a:r>
              <a:rPr lang="en-IN" sz="2000" b="1" dirty="0" err="1">
                <a:solidFill>
                  <a:schemeClr val="tx1"/>
                </a:solidFill>
                <a:latin typeface="Times New Roman" panose="02020603050405020304" pitchFamily="18" charset="0"/>
                <a:cs typeface="Times New Roman" panose="02020603050405020304" pitchFamily="18" charset="0"/>
              </a:rPr>
              <a:t>Dr.</a:t>
            </a:r>
            <a:r>
              <a:rPr lang="en-IN" sz="2000" b="1" dirty="0">
                <a:solidFill>
                  <a:schemeClr val="tx1"/>
                </a:solidFill>
                <a:latin typeface="Times New Roman" panose="02020603050405020304" pitchFamily="18" charset="0"/>
                <a:cs typeface="Times New Roman" panose="02020603050405020304" pitchFamily="18" charset="0"/>
              </a:rPr>
              <a:t> MR.ILANGO </a:t>
            </a:r>
            <a:r>
              <a:rPr lang="en-US" sz="2000" b="1" dirty="0">
                <a:solidFill>
                  <a:schemeClr val="tx1"/>
                </a:solidFill>
                <a:latin typeface="Times New Roman" panose="02020603050405020304" pitchFamily="18" charset="0"/>
                <a:cs typeface="Times New Roman" panose="02020603050405020304" pitchFamily="18" charset="0"/>
              </a:rPr>
              <a:t>, M.C.A., </a:t>
            </a:r>
            <a:r>
              <a:rPr lang="en-US" sz="2000" b="1" dirty="0" err="1">
                <a:solidFill>
                  <a:schemeClr val="tx1"/>
                </a:solidFill>
                <a:latin typeface="Times New Roman" panose="02020603050405020304" pitchFamily="18" charset="0"/>
                <a:cs typeface="Times New Roman" panose="02020603050405020304" pitchFamily="18" charset="0"/>
              </a:rPr>
              <a:t>M.Phil.</a:t>
            </a:r>
            <a:r>
              <a:rPr lang="en-US" sz="2000" b="1" dirty="0">
                <a:solidFill>
                  <a:schemeClr val="tx1"/>
                </a:solidFill>
                <a:latin typeface="Times New Roman" panose="02020603050405020304" pitchFamily="18" charset="0"/>
                <a:cs typeface="Times New Roman" panose="02020603050405020304" pitchFamily="18" charset="0"/>
              </a:rPr>
              <a:t>, Ph.D., </a:t>
            </a:r>
          </a:p>
          <a:p>
            <a:pPr algn="l"/>
            <a:r>
              <a:rPr lang="en-US" sz="2000" dirty="0">
                <a:solidFill>
                  <a:schemeClr val="tx1"/>
                </a:solidFill>
                <a:latin typeface="Times New Roman" pitchFamily="18" charset="0"/>
                <a:cs typeface="Times New Roman" pitchFamily="18" charset="0"/>
              </a:rPr>
              <a:t>DIRECTOR OF MCA, </a:t>
            </a:r>
          </a:p>
          <a:p>
            <a:pPr algn="l"/>
            <a:r>
              <a:rPr lang="en-US" sz="2000" dirty="0">
                <a:solidFill>
                  <a:schemeClr val="tx1"/>
                </a:solidFill>
                <a:latin typeface="Times New Roman" pitchFamily="18" charset="0"/>
                <a:cs typeface="Times New Roman" pitchFamily="18" charset="0"/>
              </a:rPr>
              <a:t>MCA Department,</a:t>
            </a:r>
          </a:p>
          <a:p>
            <a:pPr algn="l"/>
            <a:r>
              <a:rPr lang="en-US" sz="2000" dirty="0">
                <a:solidFill>
                  <a:schemeClr val="tx1"/>
                </a:solidFill>
                <a:latin typeface="Times New Roman" pitchFamily="18" charset="0"/>
                <a:cs typeface="Times New Roman" pitchFamily="18" charset="0"/>
              </a:rPr>
              <a:t>K.L.N College of Engineering, </a:t>
            </a:r>
            <a:r>
              <a:rPr lang="en-US" sz="2000" dirty="0" err="1">
                <a:solidFill>
                  <a:schemeClr val="tx1"/>
                </a:solidFill>
                <a:latin typeface="Times New Roman" panose="02020603050405020304" pitchFamily="18" charset="0"/>
                <a:cs typeface="Times New Roman" panose="02020603050405020304" pitchFamily="18" charset="0"/>
              </a:rPr>
              <a:t>Pottapalayam</a:t>
            </a:r>
            <a:r>
              <a:rPr lang="en-US" sz="2000" dirty="0">
                <a:solidFill>
                  <a:schemeClr val="tx1"/>
                </a:solidFill>
                <a:latin typeface="Times New Roman" panose="02020603050405020304" pitchFamily="18" charset="0"/>
                <a:cs typeface="Times New Roman" panose="02020603050405020304" pitchFamily="18" charset="0"/>
              </a:rPr>
              <a:t>.</a:t>
            </a:r>
          </a:p>
          <a:p>
            <a:pPr algn="l"/>
            <a:endParaRPr lang="en-US" dirty="0"/>
          </a:p>
        </p:txBody>
      </p:sp>
      <p:sp>
        <p:nvSpPr>
          <p:cNvPr id="5" name="TextBox 4">
            <a:extLst>
              <a:ext uri="{FF2B5EF4-FFF2-40B4-BE49-F238E27FC236}">
                <a16:creationId xmlns:a16="http://schemas.microsoft.com/office/drawing/2014/main" id="{D5087717-99D3-4603-8F78-8A95E9CFAB8A}"/>
              </a:ext>
            </a:extLst>
          </p:cNvPr>
          <p:cNvSpPr txBox="1"/>
          <p:nvPr/>
        </p:nvSpPr>
        <p:spPr>
          <a:xfrm>
            <a:off x="7853252" y="4138993"/>
            <a:ext cx="3952061"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Submitted  by,</a:t>
            </a:r>
          </a:p>
          <a:p>
            <a:r>
              <a:rPr lang="en-US" sz="2000" b="1" dirty="0">
                <a:latin typeface="Times New Roman" panose="02020603050405020304" pitchFamily="18" charset="0"/>
                <a:cs typeface="Times New Roman" panose="02020603050405020304" pitchFamily="18" charset="0"/>
              </a:rPr>
              <a:t>S.AFRIN,</a:t>
            </a:r>
          </a:p>
          <a:p>
            <a:r>
              <a:rPr lang="en-US" sz="2000" dirty="0">
                <a:latin typeface="Times New Roman" panose="02020603050405020304" pitchFamily="18" charset="0"/>
                <a:cs typeface="Times New Roman" panose="02020603050405020304" pitchFamily="18" charset="0"/>
              </a:rPr>
              <a:t>910618621001,</a:t>
            </a:r>
          </a:p>
          <a:p>
            <a:r>
              <a:rPr lang="en-US" sz="2000" dirty="0">
                <a:latin typeface="Times New Roman" panose="02020603050405020304" pitchFamily="18" charset="0"/>
                <a:cs typeface="Times New Roman" panose="02020603050405020304" pitchFamily="18" charset="0"/>
              </a:rPr>
              <a:t>Department of MCA,</a:t>
            </a:r>
          </a:p>
          <a:p>
            <a:r>
              <a:rPr lang="en-US" sz="2000" dirty="0">
                <a:latin typeface="Times New Roman" panose="02020603050405020304" pitchFamily="18" charset="0"/>
                <a:cs typeface="Times New Roman" panose="02020603050405020304" pitchFamily="18" charset="0"/>
              </a:rPr>
              <a:t>K.L.N. College of Engineering,</a:t>
            </a:r>
          </a:p>
        </p:txBody>
      </p:sp>
      <p:sp>
        <p:nvSpPr>
          <p:cNvPr id="7" name="Google Shape;2703;p1"/>
          <p:cNvSpPr txBox="1"/>
          <p:nvPr/>
        </p:nvSpPr>
        <p:spPr>
          <a:xfrm>
            <a:off x="3728543" y="1944425"/>
            <a:ext cx="3811944" cy="851475"/>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US" sz="2000" b="1" i="0" u="none" strike="noStrike" cap="none" dirty="0">
                <a:solidFill>
                  <a:schemeClr val="dk1"/>
                </a:solidFill>
                <a:latin typeface="Times New Roman"/>
                <a:ea typeface="Times New Roman"/>
                <a:cs typeface="Times New Roman"/>
                <a:sym typeface="Times New Roman"/>
              </a:rPr>
              <a:t>Project Work </a:t>
            </a:r>
            <a:endParaRPr lang="en-IN" sz="2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 </a:t>
            </a:r>
            <a:r>
              <a:rPr lang="en-IN" sz="1800" b="0" i="0" u="none" strike="noStrike" cap="none" dirty="0">
                <a:solidFill>
                  <a:schemeClr val="dk1"/>
                </a:solidFill>
                <a:latin typeface="Arial"/>
                <a:ea typeface="Arial"/>
                <a:cs typeface="Arial"/>
                <a:sym typeface="Arial"/>
              </a:rPr>
              <a:t>                     </a:t>
            </a:r>
          </a:p>
        </p:txBody>
      </p:sp>
    </p:spTree>
    <p:extLst>
      <p:ext uri="{BB962C8B-B14F-4D97-AF65-F5344CB8AC3E}">
        <p14:creationId xmlns:p14="http://schemas.microsoft.com/office/powerpoint/2010/main" val="321710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E1C1-9619-406D-8304-7F083AC2C925}"/>
              </a:ext>
            </a:extLst>
          </p:cNvPr>
          <p:cNvSpPr>
            <a:spLocks noGrp="1"/>
          </p:cNvSpPr>
          <p:nvPr>
            <p:ph type="title"/>
          </p:nvPr>
        </p:nvSpPr>
        <p:spPr>
          <a:xfrm>
            <a:off x="1815547" y="430696"/>
            <a:ext cx="8293243" cy="359013"/>
          </a:xfrm>
        </p:spPr>
        <p:txBody>
          <a:bodyPr>
            <a:normAutofit fontScale="90000"/>
          </a:bodyPr>
          <a:lstStyle/>
          <a:p>
            <a:pPr algn="ctr"/>
            <a:r>
              <a:rPr lang="en-US" sz="3200" b="1" dirty="0">
                <a:solidFill>
                  <a:schemeClr val="tx1"/>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9F07CC29-470D-4395-AD3E-C9CEDAEB01EB}"/>
              </a:ext>
            </a:extLst>
          </p:cNvPr>
          <p:cNvSpPr>
            <a:spLocks noGrp="1"/>
          </p:cNvSpPr>
          <p:nvPr>
            <p:ph idx="1"/>
          </p:nvPr>
        </p:nvSpPr>
        <p:spPr>
          <a:xfrm>
            <a:off x="689113" y="789709"/>
            <a:ext cx="10972800" cy="5637595"/>
          </a:xfrm>
        </p:spPr>
        <p:txBody>
          <a:bodyPr>
            <a:normAutofit/>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t>
            </a:r>
          </a:p>
          <a:p>
            <a:pPr marL="0" indent="0">
              <a:buNone/>
            </a:pPr>
            <a:r>
              <a:rPr lang="en-IN" sz="2400" b="1" dirty="0">
                <a:solidFill>
                  <a:srgbClr val="000000"/>
                </a:solidFill>
                <a:effectLst/>
                <a:latin typeface="Times New Roman" panose="02020603050405020304" pitchFamily="18" charset="0"/>
                <a:ea typeface="Times New Roman" panose="02020603050405020304" pitchFamily="18" charset="0"/>
              </a:rPr>
              <a:t>REGISTER / LOGIN ACCOUNT </a:t>
            </a:r>
          </a:p>
          <a:p>
            <a:pPr marL="0"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Register/ login account is about verification of user detail such as Username and password to verify your personality. Usually, authentication is done with a username and password, although there are various ways to be authenticated. However, the authorization process of this is to give access in the form of approval to the user. So that after the approval the one can able to access by verifying your rights.</a:t>
            </a:r>
          </a:p>
          <a:p>
            <a:pPr marL="0" indent="0" algn="just">
              <a:buNone/>
            </a:pPr>
            <a:r>
              <a:rPr lang="en-IN" sz="2400" b="1" kern="0" dirty="0">
                <a:solidFill>
                  <a:srgbClr val="000000"/>
                </a:solidFill>
                <a:effectLst/>
                <a:latin typeface="Times New Roman" panose="02020603050405020304" pitchFamily="18" charset="0"/>
                <a:ea typeface="Times New Roman" panose="02020603050405020304" pitchFamily="18" charset="0"/>
              </a:rPr>
              <a:t>UPLOADED ITEMS </a:t>
            </a:r>
            <a:endPar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Uploaded item is the process that will upload the new places to this application. The agent uploads the places. The uploaded articles can view all users. User can search based on the </a:t>
            </a:r>
            <a:r>
              <a:rPr lang="en-IN" sz="2400" dirty="0" err="1">
                <a:solidFill>
                  <a:srgbClr val="000000"/>
                </a:solidFill>
                <a:effectLst/>
                <a:latin typeface="Times New Roman" panose="02020603050405020304" pitchFamily="18" charset="0"/>
                <a:ea typeface="Times New Roman" panose="02020603050405020304" pitchFamily="18" charset="0"/>
              </a:rPr>
              <a:t>catagories</a:t>
            </a:r>
            <a:r>
              <a:rPr lang="en-IN" sz="2400" dirty="0">
                <a:solidFill>
                  <a:srgbClr val="000000"/>
                </a:solidFill>
                <a:effectLst/>
                <a:latin typeface="Times New Roman" panose="02020603050405020304" pitchFamily="18" charset="0"/>
                <a:ea typeface="Times New Roman" panose="02020603050405020304" pitchFamily="18" charset="0"/>
              </a:rPr>
              <a:t> , then it will show all the uploaded places to user </a:t>
            </a: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30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460" y="404191"/>
            <a:ext cx="9064487" cy="364435"/>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            MODULE DESCRIPTION</a:t>
            </a:r>
            <a:endParaRPr lang="en-US" dirty="0"/>
          </a:p>
        </p:txBody>
      </p:sp>
      <p:sp>
        <p:nvSpPr>
          <p:cNvPr id="3" name="Content Placeholder 2"/>
          <p:cNvSpPr>
            <a:spLocks noGrp="1"/>
          </p:cNvSpPr>
          <p:nvPr>
            <p:ph idx="1"/>
          </p:nvPr>
        </p:nvSpPr>
        <p:spPr>
          <a:xfrm>
            <a:off x="251791" y="768626"/>
            <a:ext cx="11343862" cy="5685183"/>
          </a:xfrm>
        </p:spPr>
        <p:txBody>
          <a:bodyPr>
            <a:normAutofit fontScale="92500" lnSpcReduction="10000"/>
          </a:bodyPr>
          <a:lstStyle/>
          <a:p>
            <a:pPr marL="347980" indent="0" algn="just">
              <a:lnSpc>
                <a:spcPct val="105000"/>
              </a:lnSpc>
              <a:spcAft>
                <a:spcPts val="1490"/>
              </a:spcAft>
              <a:buNone/>
            </a:pPr>
            <a:r>
              <a:rPr lang="en-IN" sz="2600" b="1" kern="0" dirty="0">
                <a:solidFill>
                  <a:srgbClr val="000000"/>
                </a:solidFill>
                <a:effectLst/>
                <a:latin typeface="Times New Roman" panose="02020603050405020304" pitchFamily="18" charset="0"/>
                <a:ea typeface="Times New Roman" panose="02020603050405020304" pitchFamily="18" charset="0"/>
              </a:rPr>
              <a:t>USER MANAGEMENT </a:t>
            </a:r>
          </a:p>
          <a:p>
            <a:pPr marL="347980" indent="0" algn="just">
              <a:lnSpc>
                <a:spcPct val="105000"/>
              </a:lnSpc>
              <a:spcAft>
                <a:spcPts val="1490"/>
              </a:spcAft>
              <a:buNone/>
            </a:pPr>
            <a:r>
              <a:rPr lang="en-IN" sz="2600" dirty="0">
                <a:solidFill>
                  <a:srgbClr val="000000"/>
                </a:solidFill>
                <a:effectLst/>
                <a:latin typeface="Times New Roman" panose="02020603050405020304" pitchFamily="18" charset="0"/>
                <a:ea typeface="Times New Roman" panose="02020603050405020304" pitchFamily="18" charset="0"/>
              </a:rPr>
              <a:t>The user management is the process of approval. user uploads places are approved by the admin . The user request to admin, through mail to the admin. Once it is verified , then the places is getting approved to be uploaded. If the places  is not matched then it will be rejected.  </a:t>
            </a:r>
          </a:p>
          <a:p>
            <a:pPr marL="338455" marR="79375" indent="0" algn="just">
              <a:lnSpc>
                <a:spcPct val="148000"/>
              </a:lnSpc>
              <a:spcAft>
                <a:spcPts val="45"/>
              </a:spcAft>
              <a:buNone/>
            </a:pPr>
            <a:r>
              <a:rPr lang="en-IN" sz="2600" b="1" kern="0" dirty="0">
                <a:solidFill>
                  <a:srgbClr val="000000"/>
                </a:solidFill>
                <a:effectLst/>
                <a:latin typeface="Times New Roman" panose="02020603050405020304" pitchFamily="18" charset="0"/>
                <a:ea typeface="Times New Roman" panose="02020603050405020304" pitchFamily="18" charset="0"/>
              </a:rPr>
              <a:t> INTEREST </a:t>
            </a:r>
            <a:endParaRPr lang="en-IN" sz="2600" dirty="0">
              <a:solidFill>
                <a:srgbClr val="000000"/>
              </a:solidFill>
              <a:effectLst/>
              <a:latin typeface="Times New Roman" panose="02020603050405020304" pitchFamily="18" charset="0"/>
              <a:ea typeface="Times New Roman" panose="02020603050405020304" pitchFamily="18" charset="0"/>
            </a:endParaRPr>
          </a:p>
          <a:p>
            <a:pPr marL="347980" marR="56515" indent="0" algn="just">
              <a:lnSpc>
                <a:spcPct val="147000"/>
              </a:lnSpc>
              <a:spcAft>
                <a:spcPts val="90"/>
              </a:spcAft>
              <a:buNone/>
            </a:pPr>
            <a:r>
              <a:rPr lang="en-IN" sz="2600" dirty="0">
                <a:solidFill>
                  <a:srgbClr val="000000"/>
                </a:solidFill>
                <a:effectLst/>
                <a:latin typeface="Times New Roman" panose="02020603050405020304" pitchFamily="18" charset="0"/>
                <a:ea typeface="Times New Roman" panose="02020603050405020304" pitchFamily="18" charset="0"/>
              </a:rPr>
              <a:t>Interest is the process of filtering based on searching for content by users. In this filtering consists of trending based on </a:t>
            </a:r>
            <a:r>
              <a:rPr lang="en-IN" sz="2600" dirty="0" err="1">
                <a:solidFill>
                  <a:srgbClr val="000000"/>
                </a:solidFill>
                <a:effectLst/>
                <a:latin typeface="Times New Roman" panose="02020603050405020304" pitchFamily="18" charset="0"/>
                <a:ea typeface="Times New Roman" panose="02020603050405020304" pitchFamily="18" charset="0"/>
              </a:rPr>
              <a:t>catagories</a:t>
            </a:r>
            <a:r>
              <a:rPr lang="en-IN" sz="2600" dirty="0">
                <a:solidFill>
                  <a:srgbClr val="000000"/>
                </a:solidFill>
                <a:effectLst/>
                <a:latin typeface="Times New Roman" panose="02020603050405020304" pitchFamily="18" charset="0"/>
                <a:ea typeface="Times New Roman" panose="02020603050405020304" pitchFamily="18" charset="0"/>
              </a:rPr>
              <a:t> will display while searching. </a:t>
            </a:r>
            <a:r>
              <a:rPr lang="en-IN" sz="2600" dirty="0">
                <a:solidFill>
                  <a:srgbClr val="212121"/>
                </a:solidFill>
                <a:effectLst/>
                <a:latin typeface="Times New Roman" panose="02020603050405020304" pitchFamily="18" charset="0"/>
                <a:ea typeface="Times New Roman" panose="02020603050405020304" pitchFamily="18" charset="0"/>
              </a:rPr>
              <a:t>The  model used to predict items that the user may have an interest in. Content- based filtering approaches appropriate a series of distinct, identification characteristics of an place in order to justify increased review with similar properties. </a:t>
            </a:r>
            <a:endParaRPr lang="en-IN" sz="26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5239-2F01-468F-B2AE-6598298DCE28}"/>
              </a:ext>
            </a:extLst>
          </p:cNvPr>
          <p:cNvSpPr>
            <a:spLocks noGrp="1"/>
          </p:cNvSpPr>
          <p:nvPr>
            <p:ph type="title"/>
          </p:nvPr>
        </p:nvSpPr>
        <p:spPr>
          <a:xfrm>
            <a:off x="609600" y="274639"/>
            <a:ext cx="10681252" cy="427727"/>
          </a:xfrm>
        </p:spPr>
        <p:txBody>
          <a:bodyPr>
            <a:normAutofit fontScale="90000"/>
          </a:bodyPr>
          <a:lstStyle/>
          <a:p>
            <a:r>
              <a:rPr lang="en-IN" sz="4400" b="1" dirty="0">
                <a:latin typeface="Times New Roman" panose="02020603050405020304" pitchFamily="18" charset="0"/>
                <a:cs typeface="Times New Roman" panose="02020603050405020304" pitchFamily="18" charset="0"/>
              </a:rPr>
              <a:t>Dataflow Diagram</a:t>
            </a:r>
            <a:endParaRPr lang="en-IN" dirty="0"/>
          </a:p>
        </p:txBody>
      </p:sp>
      <p:pic>
        <p:nvPicPr>
          <p:cNvPr id="6" name="Content Placeholder 5">
            <a:extLst>
              <a:ext uri="{FF2B5EF4-FFF2-40B4-BE49-F238E27FC236}">
                <a16:creationId xmlns:a16="http://schemas.microsoft.com/office/drawing/2014/main" id="{72E061AD-1520-46FC-B9BE-4A6005E47336}"/>
              </a:ext>
            </a:extLst>
          </p:cNvPr>
          <p:cNvPicPr>
            <a:picLocks noGrp="1"/>
          </p:cNvPicPr>
          <p:nvPr>
            <p:ph idx="1"/>
          </p:nvPr>
        </p:nvPicPr>
        <p:blipFill>
          <a:blip r:embed="rId2"/>
          <a:stretch>
            <a:fillRect/>
          </a:stretch>
        </p:blipFill>
        <p:spPr>
          <a:xfrm>
            <a:off x="1594758" y="1033463"/>
            <a:ext cx="8789759" cy="5092700"/>
          </a:xfrm>
          <a:prstGeom prst="rect">
            <a:avLst/>
          </a:prstGeom>
        </p:spPr>
      </p:pic>
    </p:spTree>
    <p:extLst>
      <p:ext uri="{BB962C8B-B14F-4D97-AF65-F5344CB8AC3E}">
        <p14:creationId xmlns:p14="http://schemas.microsoft.com/office/powerpoint/2010/main" val="98906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A6A3-0CA3-499B-8F16-015CA89294BC}"/>
              </a:ext>
            </a:extLst>
          </p:cNvPr>
          <p:cNvSpPr>
            <a:spLocks noGrp="1"/>
          </p:cNvSpPr>
          <p:nvPr>
            <p:ph type="title"/>
          </p:nvPr>
        </p:nvSpPr>
        <p:spPr>
          <a:xfrm>
            <a:off x="609600" y="274638"/>
            <a:ext cx="9872870" cy="457193"/>
          </a:xfrm>
        </p:spPr>
        <p:txBody>
          <a:bodyPr>
            <a:normAutofit fontScale="90000"/>
          </a:bodyPr>
          <a:lstStyle/>
          <a:p>
            <a:r>
              <a:rPr lang="en-US" dirty="0"/>
              <a:t>LEVEL 2 DFD</a:t>
            </a:r>
            <a:endParaRPr lang="en-IN" dirty="0"/>
          </a:p>
        </p:txBody>
      </p:sp>
      <p:pic>
        <p:nvPicPr>
          <p:cNvPr id="4" name="Content Placeholder 3">
            <a:extLst>
              <a:ext uri="{FF2B5EF4-FFF2-40B4-BE49-F238E27FC236}">
                <a16:creationId xmlns:a16="http://schemas.microsoft.com/office/drawing/2014/main" id="{D8F156FE-2B43-40A1-85BC-823EE91A6DF3}"/>
              </a:ext>
            </a:extLst>
          </p:cNvPr>
          <p:cNvPicPr>
            <a:picLocks noGrp="1"/>
          </p:cNvPicPr>
          <p:nvPr>
            <p:ph idx="1"/>
          </p:nvPr>
        </p:nvPicPr>
        <p:blipFill>
          <a:blip r:embed="rId2"/>
          <a:stretch>
            <a:fillRect/>
          </a:stretch>
        </p:blipFill>
        <p:spPr>
          <a:xfrm>
            <a:off x="1219200" y="1537252"/>
            <a:ext cx="9139237" cy="4193623"/>
          </a:xfrm>
          <a:prstGeom prst="rect">
            <a:avLst/>
          </a:prstGeom>
        </p:spPr>
      </p:pic>
    </p:spTree>
    <p:extLst>
      <p:ext uri="{BB962C8B-B14F-4D97-AF65-F5344CB8AC3E}">
        <p14:creationId xmlns:p14="http://schemas.microsoft.com/office/powerpoint/2010/main" val="4293350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048" y="0"/>
            <a:ext cx="10194877" cy="968991"/>
          </a:xfrm>
        </p:spPr>
        <p:txBody>
          <a:bodyPr>
            <a:normAutofit/>
          </a:bodyPr>
          <a:lstStyle/>
          <a:p>
            <a:r>
              <a:rPr lang="en-IN" sz="3200" b="1" dirty="0">
                <a:latin typeface="Times New Roman" panose="02020603050405020304" pitchFamily="18" charset="0"/>
                <a:cs typeface="Times New Roman" panose="02020603050405020304" pitchFamily="18" charset="0"/>
              </a:rPr>
              <a:t>Table Design</a:t>
            </a:r>
            <a:endParaRPr lang="en-IN" sz="3200" dirty="0"/>
          </a:p>
        </p:txBody>
      </p:sp>
      <p:sp>
        <p:nvSpPr>
          <p:cNvPr id="3" name="Subtitle 2"/>
          <p:cNvSpPr>
            <a:spLocks noGrp="1"/>
          </p:cNvSpPr>
          <p:nvPr>
            <p:ph type="subTitle" idx="1"/>
          </p:nvPr>
        </p:nvSpPr>
        <p:spPr>
          <a:xfrm>
            <a:off x="163773" y="777922"/>
            <a:ext cx="11805314" cy="5827594"/>
          </a:xfrm>
        </p:spPr>
        <p:txBody>
          <a:bodyPr>
            <a:normAutofit/>
          </a:bodyPr>
          <a:lstStyle/>
          <a:p>
            <a:pPr algn="l"/>
            <a:r>
              <a:rPr lang="en-US" sz="2400" dirty="0">
                <a:solidFill>
                  <a:schemeClr val="tx1"/>
                </a:solidFill>
              </a:rPr>
              <a:t>               </a:t>
            </a:r>
            <a:r>
              <a:rPr lang="en-US" sz="2400" dirty="0">
                <a:solidFill>
                  <a:schemeClr val="tx1"/>
                </a:solidFill>
                <a:latin typeface="Times New Roman" pitchFamily="18" charset="0"/>
                <a:cs typeface="Times New Roman" pitchFamily="18" charset="0"/>
              </a:rPr>
              <a:t>USER REGISTER TABLE      </a:t>
            </a:r>
          </a:p>
          <a:p>
            <a:pPr algn="l"/>
            <a:r>
              <a:rPr lang="en-US" sz="2400" dirty="0">
                <a:solidFill>
                  <a:schemeClr val="tx1"/>
                </a:solidFill>
                <a:latin typeface="Times New Roman" pitchFamily="18" charset="0"/>
                <a:cs typeface="Times New Roman" pitchFamily="18" charset="0"/>
              </a:rPr>
              <a:t>                                            </a:t>
            </a:r>
          </a:p>
          <a:p>
            <a:pPr algn="l"/>
            <a:endParaRPr lang="en-US" sz="2400" dirty="0">
              <a:solidFill>
                <a:schemeClr val="tx1"/>
              </a:solidFill>
            </a:endParaRPr>
          </a:p>
          <a:p>
            <a:pPr algn="l"/>
            <a:endParaRPr lang="en-US" sz="2400" dirty="0">
              <a:solidFill>
                <a:schemeClr val="tx1"/>
              </a:solidFill>
            </a:endParaRPr>
          </a:p>
        </p:txBody>
      </p:sp>
      <p:graphicFrame>
        <p:nvGraphicFramePr>
          <p:cNvPr id="5" name="Table 4">
            <a:extLst>
              <a:ext uri="{FF2B5EF4-FFF2-40B4-BE49-F238E27FC236}">
                <a16:creationId xmlns:a16="http://schemas.microsoft.com/office/drawing/2014/main" id="{D9C0677F-DD51-4318-873C-53F4D72C8984}"/>
              </a:ext>
            </a:extLst>
          </p:cNvPr>
          <p:cNvGraphicFramePr>
            <a:graphicFrameLocks noGrp="1"/>
          </p:cNvGraphicFramePr>
          <p:nvPr>
            <p:extLst>
              <p:ext uri="{D42A27DB-BD31-4B8C-83A1-F6EECF244321}">
                <p14:modId xmlns:p14="http://schemas.microsoft.com/office/powerpoint/2010/main" val="3868467513"/>
              </p:ext>
            </p:extLst>
          </p:nvPr>
        </p:nvGraphicFramePr>
        <p:xfrm>
          <a:off x="1152939" y="1497496"/>
          <a:ext cx="9422295" cy="4916557"/>
        </p:xfrm>
        <a:graphic>
          <a:graphicData uri="http://schemas.openxmlformats.org/drawingml/2006/table">
            <a:tbl>
              <a:tblPr firstRow="1" firstCol="1" bandRow="1">
                <a:tableStyleId>{5C22544A-7EE6-4342-B048-85BDC9FD1C3A}</a:tableStyleId>
              </a:tblPr>
              <a:tblGrid>
                <a:gridCol w="1033349">
                  <a:extLst>
                    <a:ext uri="{9D8B030D-6E8A-4147-A177-3AD203B41FA5}">
                      <a16:colId xmlns:a16="http://schemas.microsoft.com/office/drawing/2014/main" val="1658240462"/>
                    </a:ext>
                  </a:extLst>
                </a:gridCol>
                <a:gridCol w="1620458">
                  <a:extLst>
                    <a:ext uri="{9D8B030D-6E8A-4147-A177-3AD203B41FA5}">
                      <a16:colId xmlns:a16="http://schemas.microsoft.com/office/drawing/2014/main" val="1121156441"/>
                    </a:ext>
                  </a:extLst>
                </a:gridCol>
                <a:gridCol w="1844071">
                  <a:extLst>
                    <a:ext uri="{9D8B030D-6E8A-4147-A177-3AD203B41FA5}">
                      <a16:colId xmlns:a16="http://schemas.microsoft.com/office/drawing/2014/main" val="4126879840"/>
                    </a:ext>
                  </a:extLst>
                </a:gridCol>
                <a:gridCol w="894453">
                  <a:extLst>
                    <a:ext uri="{9D8B030D-6E8A-4147-A177-3AD203B41FA5}">
                      <a16:colId xmlns:a16="http://schemas.microsoft.com/office/drawing/2014/main" val="2866461062"/>
                    </a:ext>
                  </a:extLst>
                </a:gridCol>
                <a:gridCol w="4029964">
                  <a:extLst>
                    <a:ext uri="{9D8B030D-6E8A-4147-A177-3AD203B41FA5}">
                      <a16:colId xmlns:a16="http://schemas.microsoft.com/office/drawing/2014/main" val="4102357588"/>
                    </a:ext>
                  </a:extLst>
                </a:gridCol>
              </a:tblGrid>
              <a:tr h="1334258">
                <a:tc>
                  <a:txBody>
                    <a:bodyPr/>
                    <a:lstStyle/>
                    <a:p>
                      <a:pPr marL="344805" marR="231775" indent="-6350" algn="l">
                        <a:lnSpc>
                          <a:spcPct val="107000"/>
                        </a:lnSpc>
                        <a:spcAft>
                          <a:spcPts val="585"/>
                        </a:spcAft>
                      </a:pPr>
                      <a:r>
                        <a:rPr lang="en-IN" sz="1300">
                          <a:effectLst/>
                        </a:rPr>
                        <a:t> </a:t>
                      </a:r>
                      <a:endParaRPr lang="en-IN" sz="1200">
                        <a:effectLst/>
                      </a:endParaRPr>
                    </a:p>
                    <a:p>
                      <a:pPr marL="344805" marR="140335" indent="-6350" algn="r">
                        <a:lnSpc>
                          <a:spcPct val="107000"/>
                        </a:lnSpc>
                        <a:spcAft>
                          <a:spcPts val="585"/>
                        </a:spcAft>
                      </a:pPr>
                      <a:r>
                        <a:rPr lang="en-IN" sz="1300">
                          <a:effectLst/>
                        </a:rPr>
                        <a:t>S.No.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a:effectLst/>
                        </a:rPr>
                        <a:t> </a:t>
                      </a:r>
                      <a:endParaRPr lang="en-IN" sz="1200">
                        <a:effectLst/>
                      </a:endParaRPr>
                    </a:p>
                    <a:p>
                      <a:pPr marL="73025" marR="231775" indent="-6350" algn="l">
                        <a:lnSpc>
                          <a:spcPct val="107000"/>
                        </a:lnSpc>
                        <a:spcAft>
                          <a:spcPts val="585"/>
                        </a:spcAft>
                      </a:pPr>
                      <a:r>
                        <a:rPr lang="en-IN" sz="1300">
                          <a:effectLst/>
                        </a:rPr>
                        <a:t>Logical </a:t>
                      </a:r>
                      <a:endParaRPr lang="en-IN" sz="1200">
                        <a:effectLst/>
                      </a:endParaRPr>
                    </a:p>
                    <a:p>
                      <a:pPr marL="73025" marR="231775" indent="-6350" algn="l">
                        <a:lnSpc>
                          <a:spcPct val="107000"/>
                        </a:lnSpc>
                        <a:spcAft>
                          <a:spcPts val="585"/>
                        </a:spcAft>
                      </a:pPr>
                      <a:r>
                        <a:rPr lang="en-IN" sz="1300">
                          <a:effectLst/>
                        </a:rPr>
                        <a:t>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4445" marR="231775" indent="-6350" algn="l">
                        <a:lnSpc>
                          <a:spcPct val="107000"/>
                        </a:lnSpc>
                        <a:spcAft>
                          <a:spcPts val="585"/>
                        </a:spcAft>
                      </a:pPr>
                      <a:r>
                        <a:rPr lang="en-IN" sz="1300">
                          <a:effectLst/>
                        </a:rPr>
                        <a:t> </a:t>
                      </a:r>
                      <a:endParaRPr lang="en-IN" sz="1200">
                        <a:effectLst/>
                      </a:endParaRPr>
                    </a:p>
                    <a:p>
                      <a:pPr marL="344805" marR="231775" indent="-6350" algn="ctr">
                        <a:lnSpc>
                          <a:spcPct val="107000"/>
                        </a:lnSpc>
                        <a:spcAft>
                          <a:spcPts val="585"/>
                        </a:spcAft>
                      </a:pPr>
                      <a:r>
                        <a:rPr lang="en-IN" sz="1300">
                          <a:effectLst/>
                        </a:rPr>
                        <a:t>Data Type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175" marR="231775" indent="-6350" algn="l">
                        <a:lnSpc>
                          <a:spcPct val="107000"/>
                        </a:lnSpc>
                        <a:spcAft>
                          <a:spcPts val="585"/>
                        </a:spcAft>
                      </a:pPr>
                      <a:r>
                        <a:rPr lang="en-IN" sz="1300">
                          <a:effectLst/>
                        </a:rPr>
                        <a:t> </a:t>
                      </a:r>
                      <a:endParaRPr lang="en-IN" sz="1200">
                        <a:effectLst/>
                      </a:endParaRPr>
                    </a:p>
                    <a:p>
                      <a:pPr marL="69850" marR="231775" indent="-6350" algn="l">
                        <a:lnSpc>
                          <a:spcPct val="107000"/>
                        </a:lnSpc>
                        <a:spcAft>
                          <a:spcPts val="585"/>
                        </a:spcAft>
                      </a:pPr>
                      <a:r>
                        <a:rPr lang="en-IN" sz="1300">
                          <a:effectLst/>
                        </a:rPr>
                        <a:t>Is </a:t>
                      </a:r>
                      <a:endParaRPr lang="en-IN" sz="1200">
                        <a:effectLst/>
                      </a:endParaRPr>
                    </a:p>
                    <a:p>
                      <a:pPr marL="69850" marR="231775" indent="-6350" algn="l">
                        <a:lnSpc>
                          <a:spcPct val="107000"/>
                        </a:lnSpc>
                        <a:spcAft>
                          <a:spcPts val="585"/>
                        </a:spcAft>
                      </a:pPr>
                      <a:r>
                        <a:rPr lang="en-IN" sz="1300">
                          <a:effectLst/>
                        </a:rPr>
                        <a:t>Null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a:effectLst/>
                        </a:rPr>
                        <a:t> </a:t>
                      </a:r>
                      <a:endParaRPr lang="en-IN" sz="1200">
                        <a:effectLst/>
                      </a:endParaRPr>
                    </a:p>
                    <a:p>
                      <a:pPr marL="344805" marR="3810" indent="-6350" algn="ctr">
                        <a:lnSpc>
                          <a:spcPct val="107000"/>
                        </a:lnSpc>
                        <a:spcAft>
                          <a:spcPts val="585"/>
                        </a:spcAft>
                      </a:pPr>
                      <a:r>
                        <a:rPr lang="en-IN" sz="1300">
                          <a:effectLst/>
                        </a:rPr>
                        <a:t>Comments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extLst>
                  <a:ext uri="{0D108BD9-81ED-4DB2-BD59-A6C34878D82A}">
                    <a16:rowId xmlns:a16="http://schemas.microsoft.com/office/drawing/2014/main" val="760477668"/>
                  </a:ext>
                </a:extLst>
              </a:tr>
              <a:tr h="952176">
                <a:tc>
                  <a:txBody>
                    <a:bodyPr/>
                    <a:lstStyle/>
                    <a:p>
                      <a:pPr marL="344805" marR="231775" indent="-6350" algn="l">
                        <a:lnSpc>
                          <a:spcPct val="107000"/>
                        </a:lnSpc>
                        <a:spcAft>
                          <a:spcPts val="585"/>
                        </a:spcAft>
                      </a:pPr>
                      <a:r>
                        <a:rPr lang="en-IN" sz="1300">
                          <a:effectLst/>
                        </a:rPr>
                        <a:t> </a:t>
                      </a:r>
                      <a:endParaRPr lang="en-IN" sz="1200">
                        <a:effectLst/>
                      </a:endParaRPr>
                    </a:p>
                    <a:p>
                      <a:pPr marL="1270" marR="231775" indent="-6350" algn="ctr">
                        <a:lnSpc>
                          <a:spcPct val="107000"/>
                        </a:lnSpc>
                        <a:spcAft>
                          <a:spcPts val="585"/>
                        </a:spcAft>
                      </a:pPr>
                      <a:r>
                        <a:rPr lang="en-IN" sz="1300">
                          <a:effectLst/>
                        </a:rPr>
                        <a:t>1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a:effectLst/>
                        </a:rPr>
                        <a:t> </a:t>
                      </a:r>
                      <a:endParaRPr lang="en-IN" sz="1200">
                        <a:effectLst/>
                      </a:endParaRPr>
                    </a:p>
                    <a:p>
                      <a:pPr marL="344805" marR="5080" indent="-6350" algn="ctr">
                        <a:lnSpc>
                          <a:spcPct val="107000"/>
                        </a:lnSpc>
                        <a:spcAft>
                          <a:spcPts val="585"/>
                        </a:spcAft>
                      </a:pPr>
                      <a:r>
                        <a:rPr lang="en-IN" sz="1300">
                          <a:effectLst/>
                        </a:rPr>
                        <a:t>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4445" marR="231775" indent="-6350" algn="l">
                        <a:lnSpc>
                          <a:spcPct val="107000"/>
                        </a:lnSpc>
                        <a:spcAft>
                          <a:spcPts val="585"/>
                        </a:spcAft>
                      </a:pPr>
                      <a:r>
                        <a:rPr lang="en-IN" sz="1300">
                          <a:effectLst/>
                        </a:rPr>
                        <a:t> </a:t>
                      </a:r>
                      <a:endParaRPr lang="en-IN" sz="1200">
                        <a:effectLst/>
                      </a:endParaRPr>
                    </a:p>
                    <a:p>
                      <a:pPr marL="71755" marR="231775" indent="-6350" algn="just">
                        <a:lnSpc>
                          <a:spcPct val="107000"/>
                        </a:lnSpc>
                        <a:spcAft>
                          <a:spcPts val="585"/>
                        </a:spcAft>
                      </a:pPr>
                      <a:r>
                        <a:rPr lang="en-IN" sz="1300">
                          <a:effectLst/>
                        </a:rPr>
                        <a:t>VARCHAR(20)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175" marR="231775" indent="-6350" algn="l">
                        <a:lnSpc>
                          <a:spcPct val="107000"/>
                        </a:lnSpc>
                        <a:spcAft>
                          <a:spcPts val="585"/>
                        </a:spcAft>
                      </a:pPr>
                      <a:r>
                        <a:rPr lang="en-IN" sz="1300">
                          <a:effectLst/>
                        </a:rPr>
                        <a:t> </a:t>
                      </a:r>
                      <a:endParaRPr lang="en-IN" sz="1200">
                        <a:effectLst/>
                      </a:endParaRPr>
                    </a:p>
                    <a:p>
                      <a:pPr marL="344805" marR="2540" indent="-6350" algn="ctr">
                        <a:lnSpc>
                          <a:spcPct val="107000"/>
                        </a:lnSpc>
                        <a:spcAft>
                          <a:spcPts val="585"/>
                        </a:spcAft>
                      </a:pPr>
                      <a:r>
                        <a:rPr lang="en-IN" sz="1300">
                          <a:effectLst/>
                        </a:rPr>
                        <a:t>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a:effectLst/>
                        </a:rPr>
                        <a:t> </a:t>
                      </a:r>
                      <a:endParaRPr lang="en-IN" sz="1200">
                        <a:effectLst/>
                      </a:endParaRPr>
                    </a:p>
                    <a:p>
                      <a:pPr marL="67310" marR="231775" indent="-6350" algn="l">
                        <a:lnSpc>
                          <a:spcPct val="107000"/>
                        </a:lnSpc>
                        <a:spcAft>
                          <a:spcPts val="585"/>
                        </a:spcAft>
                      </a:pPr>
                      <a:r>
                        <a:rPr lang="en-IN" sz="1300">
                          <a:effectLst/>
                        </a:rPr>
                        <a:t>Describes the  name of the user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extLst>
                  <a:ext uri="{0D108BD9-81ED-4DB2-BD59-A6C34878D82A}">
                    <a16:rowId xmlns:a16="http://schemas.microsoft.com/office/drawing/2014/main" val="1955112079"/>
                  </a:ext>
                </a:extLst>
              </a:tr>
              <a:tr h="952176">
                <a:tc>
                  <a:txBody>
                    <a:bodyPr/>
                    <a:lstStyle/>
                    <a:p>
                      <a:pPr marL="344805" marR="231775" indent="-6350" algn="l">
                        <a:lnSpc>
                          <a:spcPct val="107000"/>
                        </a:lnSpc>
                        <a:spcAft>
                          <a:spcPts val="585"/>
                        </a:spcAft>
                      </a:pPr>
                      <a:r>
                        <a:rPr lang="en-IN" sz="1300">
                          <a:effectLst/>
                        </a:rPr>
                        <a:t> </a:t>
                      </a:r>
                      <a:endParaRPr lang="en-IN" sz="1200">
                        <a:effectLst/>
                      </a:endParaRPr>
                    </a:p>
                    <a:p>
                      <a:pPr marL="1270" marR="231775" indent="-6350" algn="ctr">
                        <a:lnSpc>
                          <a:spcPct val="107000"/>
                        </a:lnSpc>
                        <a:spcAft>
                          <a:spcPts val="585"/>
                        </a:spcAft>
                      </a:pPr>
                      <a:r>
                        <a:rPr lang="en-IN" sz="1300">
                          <a:effectLst/>
                        </a:rPr>
                        <a:t>2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a:effectLst/>
                        </a:rPr>
                        <a:t> </a:t>
                      </a:r>
                      <a:endParaRPr lang="en-IN" sz="1200">
                        <a:effectLst/>
                      </a:endParaRPr>
                    </a:p>
                    <a:p>
                      <a:pPr marL="1270" marR="231775" indent="-6350" algn="ctr">
                        <a:lnSpc>
                          <a:spcPct val="107000"/>
                        </a:lnSpc>
                        <a:spcAft>
                          <a:spcPts val="585"/>
                        </a:spcAft>
                      </a:pPr>
                      <a:r>
                        <a:rPr lang="en-IN" sz="1300">
                          <a:effectLst/>
                        </a:rPr>
                        <a:t>Email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4445" marR="231775" indent="-6350" algn="l">
                        <a:lnSpc>
                          <a:spcPct val="107000"/>
                        </a:lnSpc>
                        <a:spcAft>
                          <a:spcPts val="585"/>
                        </a:spcAft>
                      </a:pPr>
                      <a:r>
                        <a:rPr lang="en-IN" sz="1300">
                          <a:effectLst/>
                        </a:rPr>
                        <a:t> </a:t>
                      </a:r>
                      <a:endParaRPr lang="en-IN" sz="1200">
                        <a:effectLst/>
                      </a:endParaRPr>
                    </a:p>
                    <a:p>
                      <a:pPr marL="71755" marR="231775" indent="-6350" algn="just">
                        <a:lnSpc>
                          <a:spcPct val="107000"/>
                        </a:lnSpc>
                        <a:spcAft>
                          <a:spcPts val="585"/>
                        </a:spcAft>
                      </a:pPr>
                      <a:r>
                        <a:rPr lang="en-IN" sz="1300">
                          <a:effectLst/>
                        </a:rPr>
                        <a:t>VARCHAR(25)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175" marR="231775" indent="-6350" algn="l">
                        <a:lnSpc>
                          <a:spcPct val="107000"/>
                        </a:lnSpc>
                        <a:spcAft>
                          <a:spcPts val="585"/>
                        </a:spcAft>
                      </a:pPr>
                      <a:r>
                        <a:rPr lang="en-IN" sz="1300">
                          <a:effectLst/>
                        </a:rPr>
                        <a:t> </a:t>
                      </a:r>
                      <a:endParaRPr lang="en-IN" sz="1200">
                        <a:effectLst/>
                      </a:endParaRPr>
                    </a:p>
                    <a:p>
                      <a:pPr marL="344805" marR="2540" indent="-6350" algn="ctr">
                        <a:lnSpc>
                          <a:spcPct val="107000"/>
                        </a:lnSpc>
                        <a:spcAft>
                          <a:spcPts val="585"/>
                        </a:spcAft>
                      </a:pPr>
                      <a:r>
                        <a:rPr lang="en-IN" sz="1300">
                          <a:effectLst/>
                        </a:rPr>
                        <a:t>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a:effectLst/>
                        </a:rPr>
                        <a:t> </a:t>
                      </a:r>
                      <a:endParaRPr lang="en-IN" sz="1200">
                        <a:effectLst/>
                      </a:endParaRPr>
                    </a:p>
                    <a:p>
                      <a:pPr marL="67310" marR="231775" indent="-6350" algn="l">
                        <a:lnSpc>
                          <a:spcPct val="107000"/>
                        </a:lnSpc>
                        <a:spcAft>
                          <a:spcPts val="585"/>
                        </a:spcAft>
                      </a:pPr>
                      <a:r>
                        <a:rPr lang="en-IN" sz="1300">
                          <a:effectLst/>
                        </a:rPr>
                        <a:t>Used to confirm the identity of a user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extLst>
                  <a:ext uri="{0D108BD9-81ED-4DB2-BD59-A6C34878D82A}">
                    <a16:rowId xmlns:a16="http://schemas.microsoft.com/office/drawing/2014/main" val="3052890407"/>
                  </a:ext>
                </a:extLst>
              </a:tr>
              <a:tr h="952176">
                <a:tc>
                  <a:txBody>
                    <a:bodyPr/>
                    <a:lstStyle/>
                    <a:p>
                      <a:pPr marL="344805" marR="231775" indent="-6350" algn="l">
                        <a:lnSpc>
                          <a:spcPct val="107000"/>
                        </a:lnSpc>
                        <a:spcAft>
                          <a:spcPts val="585"/>
                        </a:spcAft>
                      </a:pPr>
                      <a:r>
                        <a:rPr lang="en-IN" sz="1300">
                          <a:effectLst/>
                        </a:rPr>
                        <a:t> </a:t>
                      </a:r>
                      <a:endParaRPr lang="en-IN" sz="1200">
                        <a:effectLst/>
                      </a:endParaRPr>
                    </a:p>
                    <a:p>
                      <a:pPr marL="1270" marR="231775" indent="-6350" algn="ctr">
                        <a:lnSpc>
                          <a:spcPct val="107000"/>
                        </a:lnSpc>
                        <a:spcAft>
                          <a:spcPts val="585"/>
                        </a:spcAft>
                      </a:pPr>
                      <a:r>
                        <a:rPr lang="en-IN" sz="1300">
                          <a:effectLst/>
                        </a:rPr>
                        <a:t>3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a:effectLst/>
                        </a:rPr>
                        <a:t> </a:t>
                      </a:r>
                      <a:endParaRPr lang="en-IN" sz="1200">
                        <a:effectLst/>
                      </a:endParaRPr>
                    </a:p>
                    <a:p>
                      <a:pPr marL="344805" marR="1905" indent="-6350" algn="ctr">
                        <a:lnSpc>
                          <a:spcPct val="107000"/>
                        </a:lnSpc>
                        <a:spcAft>
                          <a:spcPts val="585"/>
                        </a:spcAft>
                      </a:pPr>
                      <a:r>
                        <a:rPr lang="en-IN" sz="1300">
                          <a:effectLst/>
                        </a:rPr>
                        <a:t>Password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4445" marR="231775" indent="-6350" algn="l">
                        <a:lnSpc>
                          <a:spcPct val="107000"/>
                        </a:lnSpc>
                        <a:spcAft>
                          <a:spcPts val="585"/>
                        </a:spcAft>
                      </a:pPr>
                      <a:r>
                        <a:rPr lang="en-IN" sz="1300">
                          <a:effectLst/>
                        </a:rPr>
                        <a:t> </a:t>
                      </a:r>
                      <a:endParaRPr lang="en-IN" sz="1200">
                        <a:effectLst/>
                      </a:endParaRPr>
                    </a:p>
                    <a:p>
                      <a:pPr marL="71755" marR="231775" indent="-6350" algn="just">
                        <a:lnSpc>
                          <a:spcPct val="107000"/>
                        </a:lnSpc>
                        <a:spcAft>
                          <a:spcPts val="585"/>
                        </a:spcAft>
                      </a:pPr>
                      <a:r>
                        <a:rPr lang="en-IN" sz="1300">
                          <a:effectLst/>
                        </a:rPr>
                        <a:t>VARCHAR(20)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175" marR="231775" indent="-6350" algn="l">
                        <a:lnSpc>
                          <a:spcPct val="107000"/>
                        </a:lnSpc>
                        <a:spcAft>
                          <a:spcPts val="585"/>
                        </a:spcAft>
                      </a:pPr>
                      <a:r>
                        <a:rPr lang="en-IN" sz="1300">
                          <a:effectLst/>
                        </a:rPr>
                        <a:t> </a:t>
                      </a:r>
                      <a:endParaRPr lang="en-IN" sz="1200">
                        <a:effectLst/>
                      </a:endParaRPr>
                    </a:p>
                    <a:p>
                      <a:pPr marL="344805" marR="2540" indent="-6350" algn="ctr">
                        <a:lnSpc>
                          <a:spcPct val="107000"/>
                        </a:lnSpc>
                        <a:spcAft>
                          <a:spcPts val="585"/>
                        </a:spcAft>
                      </a:pPr>
                      <a:r>
                        <a:rPr lang="en-IN" sz="1300">
                          <a:effectLst/>
                        </a:rPr>
                        <a:t>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a:effectLst/>
                        </a:rPr>
                        <a:t> </a:t>
                      </a:r>
                      <a:endParaRPr lang="en-IN" sz="1200">
                        <a:effectLst/>
                      </a:endParaRPr>
                    </a:p>
                    <a:p>
                      <a:pPr marL="67310" marR="231775" indent="-6350" algn="l">
                        <a:lnSpc>
                          <a:spcPct val="107000"/>
                        </a:lnSpc>
                        <a:spcAft>
                          <a:spcPts val="585"/>
                        </a:spcAft>
                      </a:pPr>
                      <a:r>
                        <a:rPr lang="en-IN" sz="1300">
                          <a:effectLst/>
                        </a:rPr>
                        <a:t>Used to confirm the identity of a user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extLst>
                  <a:ext uri="{0D108BD9-81ED-4DB2-BD59-A6C34878D82A}">
                    <a16:rowId xmlns:a16="http://schemas.microsoft.com/office/drawing/2014/main" val="2608142428"/>
                  </a:ext>
                </a:extLst>
              </a:tr>
              <a:tr h="725771">
                <a:tc>
                  <a:txBody>
                    <a:bodyPr/>
                    <a:lstStyle/>
                    <a:p>
                      <a:pPr marL="344805" marR="231775" indent="-6350" algn="l">
                        <a:lnSpc>
                          <a:spcPct val="107000"/>
                        </a:lnSpc>
                        <a:spcAft>
                          <a:spcPts val="585"/>
                        </a:spcAft>
                      </a:pPr>
                      <a:r>
                        <a:rPr lang="en-IN" sz="1300">
                          <a:effectLst/>
                        </a:rPr>
                        <a:t> </a:t>
                      </a:r>
                      <a:endParaRPr lang="en-IN" sz="1200">
                        <a:effectLst/>
                      </a:endParaRPr>
                    </a:p>
                    <a:p>
                      <a:pPr marL="1270" marR="231775" indent="-6350" algn="ctr">
                        <a:lnSpc>
                          <a:spcPct val="107000"/>
                        </a:lnSpc>
                        <a:spcAft>
                          <a:spcPts val="585"/>
                        </a:spcAft>
                      </a:pPr>
                      <a:r>
                        <a:rPr lang="en-IN" sz="1300">
                          <a:effectLst/>
                        </a:rPr>
                        <a:t>4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a:effectLst/>
                        </a:rPr>
                        <a:t> </a:t>
                      </a:r>
                      <a:endParaRPr lang="en-IN" sz="1200">
                        <a:effectLst/>
                      </a:endParaRPr>
                    </a:p>
                    <a:p>
                      <a:pPr marL="344805" marR="5080" indent="-6350" algn="ctr">
                        <a:lnSpc>
                          <a:spcPct val="107000"/>
                        </a:lnSpc>
                        <a:spcAft>
                          <a:spcPts val="585"/>
                        </a:spcAft>
                      </a:pPr>
                      <a:r>
                        <a:rPr lang="en-IN" sz="1300">
                          <a:effectLst/>
                        </a:rPr>
                        <a:t>Profile-Pic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4445" marR="231775" indent="-6350" algn="l">
                        <a:lnSpc>
                          <a:spcPct val="107000"/>
                        </a:lnSpc>
                        <a:spcAft>
                          <a:spcPts val="585"/>
                        </a:spcAft>
                      </a:pPr>
                      <a:r>
                        <a:rPr lang="en-IN" sz="1300">
                          <a:effectLst/>
                        </a:rPr>
                        <a:t> </a:t>
                      </a:r>
                      <a:endParaRPr lang="en-IN" sz="1200">
                        <a:effectLst/>
                      </a:endParaRPr>
                    </a:p>
                    <a:p>
                      <a:pPr marL="344805" marR="3175" indent="-6350" algn="ctr">
                        <a:lnSpc>
                          <a:spcPct val="107000"/>
                        </a:lnSpc>
                        <a:spcAft>
                          <a:spcPts val="585"/>
                        </a:spcAft>
                      </a:pPr>
                      <a:r>
                        <a:rPr lang="en-IN" sz="1300">
                          <a:effectLst/>
                        </a:rPr>
                        <a:t>IMAGE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175" marR="231775" indent="-6350" algn="l">
                        <a:lnSpc>
                          <a:spcPct val="107000"/>
                        </a:lnSpc>
                        <a:spcAft>
                          <a:spcPts val="585"/>
                        </a:spcAft>
                      </a:pPr>
                      <a:r>
                        <a:rPr lang="en-IN" sz="1300">
                          <a:effectLst/>
                        </a:rPr>
                        <a:t> </a:t>
                      </a:r>
                      <a:endParaRPr lang="en-IN" sz="1200">
                        <a:effectLst/>
                      </a:endParaRPr>
                    </a:p>
                    <a:p>
                      <a:pPr marL="344805" marR="2540" indent="-6350" algn="ctr">
                        <a:lnSpc>
                          <a:spcPct val="107000"/>
                        </a:lnSpc>
                        <a:spcAft>
                          <a:spcPts val="585"/>
                        </a:spcAft>
                      </a:pPr>
                      <a:r>
                        <a:rPr lang="en-IN" sz="1300">
                          <a:effectLst/>
                        </a:rPr>
                        <a:t>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tc>
                  <a:txBody>
                    <a:bodyPr/>
                    <a:lstStyle/>
                    <a:p>
                      <a:pPr marL="344805" marR="231775" indent="-6350" algn="l">
                        <a:lnSpc>
                          <a:spcPct val="107000"/>
                        </a:lnSpc>
                        <a:spcAft>
                          <a:spcPts val="585"/>
                        </a:spcAft>
                      </a:pPr>
                      <a:r>
                        <a:rPr lang="en-IN" sz="1300" dirty="0">
                          <a:effectLst/>
                        </a:rPr>
                        <a:t> </a:t>
                      </a:r>
                      <a:endParaRPr lang="en-IN" sz="1200" dirty="0">
                        <a:effectLst/>
                      </a:endParaRPr>
                    </a:p>
                    <a:p>
                      <a:pPr marL="67310" marR="231775" indent="-6350" algn="l">
                        <a:lnSpc>
                          <a:spcPct val="107000"/>
                        </a:lnSpc>
                        <a:spcAft>
                          <a:spcPts val="585"/>
                        </a:spcAft>
                      </a:pPr>
                      <a:r>
                        <a:rPr lang="en-IN" sz="1300" dirty="0">
                          <a:effectLst/>
                        </a:rPr>
                        <a:t>To get the user profile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75" marR="0" marT="16510" marB="0"/>
                </a:tc>
                <a:extLst>
                  <a:ext uri="{0D108BD9-81ED-4DB2-BD59-A6C34878D82A}">
                    <a16:rowId xmlns:a16="http://schemas.microsoft.com/office/drawing/2014/main" val="8459195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F0E7-08E8-4602-88BD-2297C7EDA7C4}"/>
              </a:ext>
            </a:extLst>
          </p:cNvPr>
          <p:cNvSpPr>
            <a:spLocks noGrp="1"/>
          </p:cNvSpPr>
          <p:nvPr>
            <p:ph type="title"/>
          </p:nvPr>
        </p:nvSpPr>
        <p:spPr>
          <a:xfrm>
            <a:off x="609600" y="274640"/>
            <a:ext cx="10124661" cy="457193"/>
          </a:xfrm>
        </p:spPr>
        <p:txBody>
          <a:bodyPr>
            <a:normAutofit fontScale="90000"/>
          </a:bodyPr>
          <a:lstStyle/>
          <a:p>
            <a:r>
              <a:rPr lang="en-US" dirty="0">
                <a:latin typeface="Times New Roman" panose="02020603050405020304" pitchFamily="18" charset="0"/>
                <a:cs typeface="Times New Roman" panose="02020603050405020304" pitchFamily="18" charset="0"/>
              </a:rPr>
              <a:t>ADMIN TABLE</a:t>
            </a:r>
            <a:endParaRPr lang="en-IN"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189C03F7-3030-4CB0-83CA-350DE4E8580B}"/>
              </a:ext>
            </a:extLst>
          </p:cNvPr>
          <p:cNvGraphicFramePr>
            <a:graphicFrameLocks noGrp="1"/>
          </p:cNvGraphicFramePr>
          <p:nvPr>
            <p:ph idx="1"/>
            <p:extLst>
              <p:ext uri="{D42A27DB-BD31-4B8C-83A1-F6EECF244321}">
                <p14:modId xmlns:p14="http://schemas.microsoft.com/office/powerpoint/2010/main" val="2710117673"/>
              </p:ext>
            </p:extLst>
          </p:nvPr>
        </p:nvGraphicFramePr>
        <p:xfrm>
          <a:off x="781878" y="834888"/>
          <a:ext cx="10681252" cy="5565913"/>
        </p:xfrm>
        <a:graphic>
          <a:graphicData uri="http://schemas.openxmlformats.org/drawingml/2006/table">
            <a:tbl>
              <a:tblPr firstRow="1" firstCol="1" bandRow="1">
                <a:tableStyleId>{5C22544A-7EE6-4342-B048-85BDC9FD1C3A}</a:tableStyleId>
              </a:tblPr>
              <a:tblGrid>
                <a:gridCol w="919424">
                  <a:extLst>
                    <a:ext uri="{9D8B030D-6E8A-4147-A177-3AD203B41FA5}">
                      <a16:colId xmlns:a16="http://schemas.microsoft.com/office/drawing/2014/main" val="509017913"/>
                    </a:ext>
                  </a:extLst>
                </a:gridCol>
                <a:gridCol w="2390720">
                  <a:extLst>
                    <a:ext uri="{9D8B030D-6E8A-4147-A177-3AD203B41FA5}">
                      <a16:colId xmlns:a16="http://schemas.microsoft.com/office/drawing/2014/main" val="4098072769"/>
                    </a:ext>
                  </a:extLst>
                </a:gridCol>
                <a:gridCol w="2487383">
                  <a:extLst>
                    <a:ext uri="{9D8B030D-6E8A-4147-A177-3AD203B41FA5}">
                      <a16:colId xmlns:a16="http://schemas.microsoft.com/office/drawing/2014/main" val="112038617"/>
                    </a:ext>
                  </a:extLst>
                </a:gridCol>
                <a:gridCol w="1106004">
                  <a:extLst>
                    <a:ext uri="{9D8B030D-6E8A-4147-A177-3AD203B41FA5}">
                      <a16:colId xmlns:a16="http://schemas.microsoft.com/office/drawing/2014/main" val="4287894868"/>
                    </a:ext>
                  </a:extLst>
                </a:gridCol>
                <a:gridCol w="3777721">
                  <a:extLst>
                    <a:ext uri="{9D8B030D-6E8A-4147-A177-3AD203B41FA5}">
                      <a16:colId xmlns:a16="http://schemas.microsoft.com/office/drawing/2014/main" val="446584875"/>
                    </a:ext>
                  </a:extLst>
                </a:gridCol>
              </a:tblGrid>
              <a:tr h="1294051">
                <a:tc>
                  <a:txBody>
                    <a:bodyPr/>
                    <a:lstStyle/>
                    <a:p>
                      <a:pPr marL="344805" marR="231775" indent="-6350" algn="just">
                        <a:lnSpc>
                          <a:spcPct val="107000"/>
                        </a:lnSpc>
                        <a:spcAft>
                          <a:spcPts val="585"/>
                        </a:spcAft>
                      </a:pPr>
                      <a:r>
                        <a:rPr lang="en-IN" sz="1200">
                          <a:effectLst/>
                        </a:rPr>
                        <a:t>S.No.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Logical </a:t>
                      </a:r>
                      <a:endParaRPr lang="en-IN" sz="1100">
                        <a:effectLst/>
                      </a:endParaRPr>
                    </a:p>
                    <a:p>
                      <a:pPr marL="237490" marR="231775" indent="-6350">
                        <a:lnSpc>
                          <a:spcPct val="107000"/>
                        </a:lnSpc>
                        <a:spcAft>
                          <a:spcPts val="585"/>
                        </a:spcAft>
                      </a:pPr>
                      <a:r>
                        <a:rPr lang="en-IN" sz="1200">
                          <a:effectLst/>
                        </a:rPr>
                        <a:t>Name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Data Type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Is Null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175" marR="231775" indent="-6350">
                        <a:lnSpc>
                          <a:spcPct val="107000"/>
                        </a:lnSpc>
                        <a:spcAft>
                          <a:spcPts val="585"/>
                        </a:spcAft>
                      </a:pPr>
                      <a:r>
                        <a:rPr lang="en-IN" sz="1200">
                          <a:effectLst/>
                        </a:rPr>
                        <a:t>          Comments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extLst>
                  <a:ext uri="{0D108BD9-81ED-4DB2-BD59-A6C34878D82A}">
                    <a16:rowId xmlns:a16="http://schemas.microsoft.com/office/drawing/2014/main" val="1837648228"/>
                  </a:ext>
                </a:extLst>
              </a:tr>
              <a:tr h="803442">
                <a:tc>
                  <a:txBody>
                    <a:bodyPr/>
                    <a:lstStyle/>
                    <a:p>
                      <a:pPr marL="42545" marR="231775" indent="-6350" algn="ctr">
                        <a:lnSpc>
                          <a:spcPct val="107000"/>
                        </a:lnSpc>
                        <a:spcAft>
                          <a:spcPts val="585"/>
                        </a:spcAft>
                      </a:pPr>
                      <a:r>
                        <a:rPr lang="en-IN" sz="1200">
                          <a:effectLst/>
                        </a:rPr>
                        <a:t> </a:t>
                      </a:r>
                      <a:endParaRPr lang="en-IN" sz="1100">
                        <a:effectLst/>
                      </a:endParaRPr>
                    </a:p>
                    <a:p>
                      <a:pPr marL="1270" marR="231775" indent="-6350" algn="ctr">
                        <a:lnSpc>
                          <a:spcPct val="107000"/>
                        </a:lnSpc>
                        <a:spcAft>
                          <a:spcPts val="585"/>
                        </a:spcAft>
                      </a:pPr>
                      <a:r>
                        <a:rPr lang="en-IN" sz="1200">
                          <a:effectLst/>
                        </a:rPr>
                        <a:t>1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925" marR="231775" indent="-6350" algn="ctr">
                        <a:lnSpc>
                          <a:spcPct val="107000"/>
                        </a:lnSpc>
                        <a:spcAft>
                          <a:spcPts val="585"/>
                        </a:spcAft>
                      </a:pPr>
                      <a:r>
                        <a:rPr lang="en-IN" sz="1200">
                          <a:effectLst/>
                        </a:rPr>
                        <a:t> </a:t>
                      </a:r>
                      <a:endParaRPr lang="en-IN" sz="1100">
                        <a:effectLst/>
                      </a:endParaRPr>
                    </a:p>
                    <a:p>
                      <a:pPr marL="344805" marR="6350" indent="-6350" algn="ctr">
                        <a:lnSpc>
                          <a:spcPct val="107000"/>
                        </a:lnSpc>
                        <a:spcAft>
                          <a:spcPts val="585"/>
                        </a:spcAft>
                      </a:pPr>
                      <a:r>
                        <a:rPr lang="en-IN" sz="1200">
                          <a:effectLst/>
                        </a:rPr>
                        <a:t>NAME </a:t>
                      </a:r>
                      <a:endParaRPr lang="en-IN" sz="1100">
                        <a:effectLst/>
                      </a:endParaRPr>
                    </a:p>
                    <a:p>
                      <a:pPr marL="27305" marR="231775" indent="-6350">
                        <a:lnSpc>
                          <a:spcPct val="107000"/>
                        </a:lnSpc>
                        <a:spcAft>
                          <a:spcPts val="585"/>
                        </a:spcAft>
                      </a:pPr>
                      <a:r>
                        <a:rPr lang="en-IN" sz="1200">
                          <a:effectLst/>
                        </a:rPr>
                        <a: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167640" marR="231775" indent="-6350">
                        <a:lnSpc>
                          <a:spcPct val="107000"/>
                        </a:lnSpc>
                        <a:spcAft>
                          <a:spcPts val="585"/>
                        </a:spcAft>
                      </a:pPr>
                      <a:r>
                        <a:rPr lang="en-IN" sz="1200">
                          <a:effectLst/>
                        </a:rPr>
                        <a:t> </a:t>
                      </a:r>
                      <a:endParaRPr lang="en-IN" sz="1100">
                        <a:effectLst/>
                      </a:endParaRPr>
                    </a:p>
                    <a:p>
                      <a:pPr marL="167640" marR="231775" indent="-6350">
                        <a:lnSpc>
                          <a:spcPct val="107000"/>
                        </a:lnSpc>
                        <a:spcAft>
                          <a:spcPts val="585"/>
                        </a:spcAft>
                      </a:pPr>
                      <a:r>
                        <a:rPr lang="en-IN" sz="1200">
                          <a:effectLst/>
                        </a:rPr>
                        <a:t>VARCHAR(25)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1750" marR="231775" indent="-6350" algn="ctr">
                        <a:lnSpc>
                          <a:spcPct val="107000"/>
                        </a:lnSpc>
                        <a:spcAft>
                          <a:spcPts val="585"/>
                        </a:spcAft>
                      </a:pPr>
                      <a:r>
                        <a:rPr lang="en-IN" sz="1200" dirty="0">
                          <a:effectLst/>
                        </a:rPr>
                        <a:t> </a:t>
                      </a:r>
                      <a:endParaRPr lang="en-IN" sz="1100" dirty="0">
                        <a:effectLst/>
                      </a:endParaRPr>
                    </a:p>
                    <a:p>
                      <a:pPr marL="344805" marR="8890" indent="-6350" algn="ctr">
                        <a:lnSpc>
                          <a:spcPct val="107000"/>
                        </a:lnSpc>
                        <a:spcAft>
                          <a:spcPts val="585"/>
                        </a:spcAft>
                      </a:pPr>
                      <a:r>
                        <a:rPr lang="en-IN" sz="1200" dirty="0">
                          <a:effectLst/>
                        </a:rPr>
                        <a:t>N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80645" marR="231775" indent="-6350" algn="ctr">
                        <a:lnSpc>
                          <a:spcPct val="107000"/>
                        </a:lnSpc>
                        <a:spcAft>
                          <a:spcPts val="585"/>
                        </a:spcAft>
                      </a:pPr>
                      <a:r>
                        <a:rPr lang="en-IN" sz="1200">
                          <a:effectLst/>
                        </a:rPr>
                        <a:t> </a:t>
                      </a:r>
                      <a:endParaRPr lang="en-IN" sz="1100">
                        <a:effectLst/>
                      </a:endParaRPr>
                    </a:p>
                    <a:p>
                      <a:pPr marL="38735" marR="231775" indent="-6350" algn="ctr">
                        <a:lnSpc>
                          <a:spcPct val="107000"/>
                        </a:lnSpc>
                        <a:spcAft>
                          <a:spcPts val="585"/>
                        </a:spcAft>
                      </a:pPr>
                      <a:r>
                        <a:rPr lang="en-IN" sz="1200">
                          <a:effectLst/>
                        </a:rPr>
                        <a:t>Name of the admin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extLst>
                  <a:ext uri="{0D108BD9-81ED-4DB2-BD59-A6C34878D82A}">
                    <a16:rowId xmlns:a16="http://schemas.microsoft.com/office/drawing/2014/main" val="3426760872"/>
                  </a:ext>
                </a:extLst>
              </a:tr>
              <a:tr h="731984">
                <a:tc>
                  <a:txBody>
                    <a:bodyPr/>
                    <a:lstStyle/>
                    <a:p>
                      <a:pPr marL="344805" marR="231775" indent="-6350">
                        <a:lnSpc>
                          <a:spcPct val="107000"/>
                        </a:lnSpc>
                        <a:spcAft>
                          <a:spcPts val="585"/>
                        </a:spcAft>
                      </a:pPr>
                      <a:r>
                        <a:rPr lang="en-IN" sz="1200">
                          <a:effectLst/>
                        </a:rPr>
                        <a:t> </a:t>
                      </a:r>
                      <a:endParaRPr lang="en-IN" sz="1100">
                        <a:effectLst/>
                      </a:endParaRPr>
                    </a:p>
                    <a:p>
                      <a:pPr marL="1270" marR="231775" indent="-6350" algn="ctr">
                        <a:lnSpc>
                          <a:spcPct val="107000"/>
                        </a:lnSpc>
                        <a:spcAft>
                          <a:spcPts val="585"/>
                        </a:spcAft>
                      </a:pPr>
                      <a:r>
                        <a:rPr lang="en-IN" sz="1200">
                          <a:effectLst/>
                        </a:rPr>
                        <a:t>2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6350" indent="-6350" algn="ctr">
                        <a:lnSpc>
                          <a:spcPct val="107000"/>
                        </a:lnSpc>
                        <a:spcAft>
                          <a:spcPts val="585"/>
                        </a:spcAft>
                      </a:pPr>
                      <a:r>
                        <a:rPr lang="en-IN" sz="1200">
                          <a:effectLst/>
                        </a:rPr>
                        <a:t>Email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167640" marR="231775" indent="-6350">
                        <a:lnSpc>
                          <a:spcPct val="107000"/>
                        </a:lnSpc>
                        <a:spcAft>
                          <a:spcPts val="585"/>
                        </a:spcAft>
                      </a:pPr>
                      <a:r>
                        <a:rPr lang="en-IN" sz="1200">
                          <a:effectLst/>
                        </a:rPr>
                        <a:t>VARCHAR(25)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8890" indent="-6350" algn="ctr">
                        <a:lnSpc>
                          <a:spcPct val="107000"/>
                        </a:lnSpc>
                        <a:spcAft>
                          <a:spcPts val="585"/>
                        </a:spcAft>
                      </a:pPr>
                      <a:r>
                        <a:rPr lang="en-IN" sz="1200">
                          <a:effectLst/>
                        </a:rPr>
                        <a:t>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10795" marR="231775" indent="-6350" algn="ctr">
                        <a:lnSpc>
                          <a:spcPct val="107000"/>
                        </a:lnSpc>
                        <a:spcAft>
                          <a:spcPts val="585"/>
                        </a:spcAft>
                      </a:pPr>
                      <a:r>
                        <a:rPr lang="en-IN" sz="1200">
                          <a:effectLst/>
                        </a:rPr>
                        <a:t> </a:t>
                      </a:r>
                      <a:endParaRPr lang="en-IN" sz="1100">
                        <a:effectLst/>
                      </a:endParaRPr>
                    </a:p>
                    <a:p>
                      <a:pPr marL="86995" marR="5715" indent="-6350" algn="ctr">
                        <a:lnSpc>
                          <a:spcPct val="107000"/>
                        </a:lnSpc>
                        <a:spcAft>
                          <a:spcPts val="585"/>
                        </a:spcAft>
                      </a:pPr>
                      <a:r>
                        <a:rPr lang="en-IN" sz="1200">
                          <a:effectLst/>
                        </a:rPr>
                        <a:t>Used to confirm the identity of admin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extLst>
                  <a:ext uri="{0D108BD9-81ED-4DB2-BD59-A6C34878D82A}">
                    <a16:rowId xmlns:a16="http://schemas.microsoft.com/office/drawing/2014/main" val="901779861"/>
                  </a:ext>
                </a:extLst>
              </a:tr>
              <a:tr h="726121">
                <a:tc>
                  <a:txBody>
                    <a:bodyPr/>
                    <a:lstStyle/>
                    <a:p>
                      <a:pPr marL="344805" marR="231775" indent="-6350">
                        <a:lnSpc>
                          <a:spcPct val="107000"/>
                        </a:lnSpc>
                        <a:spcAft>
                          <a:spcPts val="585"/>
                        </a:spcAft>
                      </a:pPr>
                      <a:r>
                        <a:rPr lang="en-IN" sz="1200">
                          <a:effectLst/>
                        </a:rPr>
                        <a:t> </a:t>
                      </a:r>
                      <a:endParaRPr lang="en-IN" sz="1100">
                        <a:effectLst/>
                      </a:endParaRPr>
                    </a:p>
                    <a:p>
                      <a:pPr marL="1270" marR="231775" indent="-6350" algn="ctr">
                        <a:lnSpc>
                          <a:spcPct val="107000"/>
                        </a:lnSpc>
                        <a:spcAft>
                          <a:spcPts val="585"/>
                        </a:spcAft>
                      </a:pPr>
                      <a:r>
                        <a:rPr lang="en-IN" sz="1200">
                          <a:effectLst/>
                        </a:rPr>
                        <a:t>3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3810" indent="-6350" algn="ctr">
                        <a:lnSpc>
                          <a:spcPct val="107000"/>
                        </a:lnSpc>
                        <a:spcAft>
                          <a:spcPts val="585"/>
                        </a:spcAft>
                      </a:pPr>
                      <a:r>
                        <a:rPr lang="en-IN" sz="1200">
                          <a:effectLst/>
                        </a:rPr>
                        <a:t>Password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167640" marR="231775" indent="-6350">
                        <a:lnSpc>
                          <a:spcPct val="107000"/>
                        </a:lnSpc>
                        <a:spcAft>
                          <a:spcPts val="585"/>
                        </a:spcAft>
                      </a:pPr>
                      <a:r>
                        <a:rPr lang="en-IN" sz="1200">
                          <a:effectLst/>
                        </a:rPr>
                        <a:t>VARCHAR(20)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8890" indent="-6350" algn="ctr">
                        <a:lnSpc>
                          <a:spcPct val="107000"/>
                        </a:lnSpc>
                        <a:spcAft>
                          <a:spcPts val="585"/>
                        </a:spcAft>
                      </a:pPr>
                      <a:r>
                        <a:rPr lang="en-IN" sz="1200">
                          <a:effectLst/>
                        </a:rPr>
                        <a:t>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10795" marR="231775" indent="-6350" algn="ctr">
                        <a:lnSpc>
                          <a:spcPct val="107000"/>
                        </a:lnSpc>
                        <a:spcAft>
                          <a:spcPts val="585"/>
                        </a:spcAft>
                      </a:pPr>
                      <a:r>
                        <a:rPr lang="en-IN" sz="1200">
                          <a:effectLst/>
                        </a:rPr>
                        <a:t> </a:t>
                      </a:r>
                      <a:endParaRPr lang="en-IN" sz="1100">
                        <a:effectLst/>
                      </a:endParaRPr>
                    </a:p>
                    <a:p>
                      <a:pPr marL="86995" marR="5080" indent="-6350" algn="ctr">
                        <a:lnSpc>
                          <a:spcPct val="107000"/>
                        </a:lnSpc>
                        <a:spcAft>
                          <a:spcPts val="585"/>
                        </a:spcAft>
                      </a:pPr>
                      <a:r>
                        <a:rPr lang="en-IN" sz="1200">
                          <a:effectLst/>
                        </a:rPr>
                        <a:t>Used to confirm the identity of a admin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extLst>
                  <a:ext uri="{0D108BD9-81ED-4DB2-BD59-A6C34878D82A}">
                    <a16:rowId xmlns:a16="http://schemas.microsoft.com/office/drawing/2014/main" val="1082648710"/>
                  </a:ext>
                </a:extLst>
              </a:tr>
              <a:tr h="726121">
                <a:tc>
                  <a:txBody>
                    <a:bodyPr/>
                    <a:lstStyle/>
                    <a:p>
                      <a:pPr marL="344805" marR="231775" indent="-6350">
                        <a:lnSpc>
                          <a:spcPct val="107000"/>
                        </a:lnSpc>
                        <a:spcAft>
                          <a:spcPts val="585"/>
                        </a:spcAft>
                      </a:pPr>
                      <a:r>
                        <a:rPr lang="en-IN" sz="1200">
                          <a:effectLst/>
                        </a:rPr>
                        <a:t> </a:t>
                      </a:r>
                      <a:endParaRPr lang="en-IN" sz="1100">
                        <a:effectLst/>
                      </a:endParaRPr>
                    </a:p>
                    <a:p>
                      <a:pPr marL="1270" marR="231775" indent="-6350" algn="ctr">
                        <a:lnSpc>
                          <a:spcPct val="107000"/>
                        </a:lnSpc>
                        <a:spcAft>
                          <a:spcPts val="585"/>
                        </a:spcAft>
                      </a:pPr>
                      <a:r>
                        <a:rPr lang="en-IN" sz="1200">
                          <a:effectLst/>
                        </a:rPr>
                        <a:t>4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2540" indent="-6350" algn="ctr">
                        <a:lnSpc>
                          <a:spcPct val="107000"/>
                        </a:lnSpc>
                        <a:spcAft>
                          <a:spcPts val="585"/>
                        </a:spcAft>
                      </a:pPr>
                      <a:r>
                        <a:rPr lang="en-IN" sz="1200">
                          <a:effectLst/>
                        </a:rPr>
                        <a:t>Phone-number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67310" marR="231775" indent="-6350" algn="just">
                        <a:lnSpc>
                          <a:spcPct val="107000"/>
                        </a:lnSpc>
                        <a:spcAft>
                          <a:spcPts val="585"/>
                        </a:spcAft>
                      </a:pPr>
                      <a:r>
                        <a:rPr lang="en-IN" sz="1200">
                          <a:effectLst/>
                        </a:rPr>
                        <a:t>VARCHAR(MAX)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8890" indent="-6350" algn="ctr">
                        <a:lnSpc>
                          <a:spcPct val="107000"/>
                        </a:lnSpc>
                        <a:spcAft>
                          <a:spcPts val="585"/>
                        </a:spcAft>
                      </a:pPr>
                      <a:r>
                        <a:rPr lang="en-IN" sz="1200">
                          <a:effectLst/>
                        </a:rPr>
                        <a:t>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10795" marR="231775" indent="-6350" algn="ctr">
                        <a:lnSpc>
                          <a:spcPct val="107000"/>
                        </a:lnSpc>
                        <a:spcAft>
                          <a:spcPts val="585"/>
                        </a:spcAft>
                      </a:pPr>
                      <a:r>
                        <a:rPr lang="en-IN" sz="1200">
                          <a:effectLst/>
                        </a:rPr>
                        <a:t> </a:t>
                      </a:r>
                      <a:endParaRPr lang="en-IN" sz="1100">
                        <a:effectLst/>
                      </a:endParaRPr>
                    </a:p>
                    <a:p>
                      <a:pPr marL="38735" marR="231775" indent="-6350" algn="ctr">
                        <a:lnSpc>
                          <a:spcPct val="107000"/>
                        </a:lnSpc>
                        <a:spcAft>
                          <a:spcPts val="585"/>
                        </a:spcAft>
                      </a:pPr>
                      <a:r>
                        <a:rPr lang="en-IN" sz="1200">
                          <a:effectLst/>
                        </a:rPr>
                        <a:t>To get identity of the admin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extLst>
                  <a:ext uri="{0D108BD9-81ED-4DB2-BD59-A6C34878D82A}">
                    <a16:rowId xmlns:a16="http://schemas.microsoft.com/office/drawing/2014/main" val="3861201513"/>
                  </a:ext>
                </a:extLst>
              </a:tr>
              <a:tr h="552210">
                <a:tc>
                  <a:txBody>
                    <a:bodyPr/>
                    <a:lstStyle/>
                    <a:p>
                      <a:pPr marL="344805" marR="231775" indent="-6350">
                        <a:lnSpc>
                          <a:spcPct val="107000"/>
                        </a:lnSpc>
                        <a:spcAft>
                          <a:spcPts val="585"/>
                        </a:spcAft>
                      </a:pPr>
                      <a:r>
                        <a:rPr lang="en-IN" sz="1200">
                          <a:effectLst/>
                        </a:rPr>
                        <a:t> </a:t>
                      </a:r>
                      <a:endParaRPr lang="en-IN" sz="1100">
                        <a:effectLst/>
                      </a:endParaRPr>
                    </a:p>
                    <a:p>
                      <a:pPr marL="1270" marR="231775" indent="-6350" algn="ctr">
                        <a:lnSpc>
                          <a:spcPct val="107000"/>
                        </a:lnSpc>
                        <a:spcAft>
                          <a:spcPts val="585"/>
                        </a:spcAft>
                      </a:pPr>
                      <a:r>
                        <a:rPr lang="en-IN" sz="1200">
                          <a:effectLst/>
                        </a:rPr>
                        <a:t>6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3175" indent="-6350" algn="ctr">
                        <a:lnSpc>
                          <a:spcPct val="107000"/>
                        </a:lnSpc>
                        <a:spcAft>
                          <a:spcPts val="585"/>
                        </a:spcAft>
                      </a:pPr>
                      <a:r>
                        <a:rPr lang="en-IN" sz="1200">
                          <a:effectLst/>
                        </a:rPr>
                        <a:t>Logo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9525" indent="-6350" algn="ctr">
                        <a:lnSpc>
                          <a:spcPct val="107000"/>
                        </a:lnSpc>
                        <a:spcAft>
                          <a:spcPts val="585"/>
                        </a:spcAft>
                      </a:pPr>
                      <a:r>
                        <a:rPr lang="en-IN" sz="1200">
                          <a:effectLst/>
                        </a:rPr>
                        <a:t>IMAGE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8890" indent="-6350" algn="ctr">
                        <a:lnSpc>
                          <a:spcPct val="107000"/>
                        </a:lnSpc>
                        <a:spcAft>
                          <a:spcPts val="585"/>
                        </a:spcAft>
                      </a:pPr>
                      <a:r>
                        <a:rPr lang="en-IN" sz="1200">
                          <a:effectLst/>
                        </a:rPr>
                        <a:t>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10795" marR="231775" indent="-6350" algn="ctr">
                        <a:lnSpc>
                          <a:spcPct val="107000"/>
                        </a:lnSpc>
                        <a:spcAft>
                          <a:spcPts val="585"/>
                        </a:spcAft>
                      </a:pPr>
                      <a:r>
                        <a:rPr lang="en-IN" sz="1200">
                          <a:effectLst/>
                        </a:rPr>
                        <a:t> </a:t>
                      </a:r>
                      <a:endParaRPr lang="en-IN" sz="1100">
                        <a:effectLst/>
                      </a:endParaRPr>
                    </a:p>
                    <a:p>
                      <a:pPr marL="38735" marR="231775" indent="-6350" algn="ctr">
                        <a:lnSpc>
                          <a:spcPct val="107000"/>
                        </a:lnSpc>
                        <a:spcAft>
                          <a:spcPts val="585"/>
                        </a:spcAft>
                      </a:pPr>
                      <a:r>
                        <a:rPr lang="en-IN" sz="1200">
                          <a:effectLst/>
                        </a:rPr>
                        <a:t>To get the identity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extLst>
                  <a:ext uri="{0D108BD9-81ED-4DB2-BD59-A6C34878D82A}">
                    <a16:rowId xmlns:a16="http://schemas.microsoft.com/office/drawing/2014/main" val="2820436247"/>
                  </a:ext>
                </a:extLst>
              </a:tr>
              <a:tr h="731984">
                <a:tc>
                  <a:txBody>
                    <a:bodyPr/>
                    <a:lstStyle/>
                    <a:p>
                      <a:pPr marL="344805" marR="231775" indent="-6350">
                        <a:lnSpc>
                          <a:spcPct val="107000"/>
                        </a:lnSpc>
                        <a:spcAft>
                          <a:spcPts val="585"/>
                        </a:spcAft>
                      </a:pPr>
                      <a:r>
                        <a:rPr lang="en-IN" sz="1200">
                          <a:effectLst/>
                        </a:rPr>
                        <a:t> </a:t>
                      </a:r>
                      <a:endParaRPr lang="en-IN" sz="1100">
                        <a:effectLst/>
                      </a:endParaRPr>
                    </a:p>
                    <a:p>
                      <a:pPr marL="4445" marR="231775" indent="-6350" algn="ctr">
                        <a:lnSpc>
                          <a:spcPct val="107000"/>
                        </a:lnSpc>
                        <a:spcAft>
                          <a:spcPts val="585"/>
                        </a:spcAft>
                      </a:pPr>
                      <a:r>
                        <a:rPr lang="en-IN" sz="1200">
                          <a:effectLst/>
                        </a:rPr>
                        <a:t>7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8890" marR="231775" indent="-6350" algn="ctr">
                        <a:lnSpc>
                          <a:spcPct val="107000"/>
                        </a:lnSpc>
                        <a:spcAft>
                          <a:spcPts val="585"/>
                        </a:spcAft>
                      </a:pPr>
                      <a:r>
                        <a:rPr lang="en-IN" sz="1200">
                          <a:effectLst/>
                        </a:rPr>
                        <a:t>Status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167640" marR="231775" indent="-6350">
                        <a:lnSpc>
                          <a:spcPct val="107000"/>
                        </a:lnSpc>
                        <a:spcAft>
                          <a:spcPts val="585"/>
                        </a:spcAft>
                      </a:pPr>
                      <a:r>
                        <a:rPr lang="en-IN" sz="1200">
                          <a:effectLst/>
                        </a:rPr>
                        <a:t>VARCHAR(25)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44805" marR="231775" indent="-6350">
                        <a:lnSpc>
                          <a:spcPct val="107000"/>
                        </a:lnSpc>
                        <a:spcAft>
                          <a:spcPts val="585"/>
                        </a:spcAft>
                      </a:pPr>
                      <a:r>
                        <a:rPr lang="en-IN" sz="1200">
                          <a:effectLst/>
                        </a:rPr>
                        <a:t> </a:t>
                      </a:r>
                      <a:endParaRPr lang="en-IN" sz="1100">
                        <a:effectLst/>
                      </a:endParaRPr>
                    </a:p>
                    <a:p>
                      <a:pPr marL="344805" marR="8890" indent="-6350" algn="ctr">
                        <a:lnSpc>
                          <a:spcPct val="107000"/>
                        </a:lnSpc>
                        <a:spcAft>
                          <a:spcPts val="585"/>
                        </a:spcAft>
                      </a:pPr>
                      <a:r>
                        <a:rPr lang="en-IN" sz="1200">
                          <a:effectLst/>
                        </a:rPr>
                        <a:t>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tc>
                  <a:txBody>
                    <a:bodyPr/>
                    <a:lstStyle/>
                    <a:p>
                      <a:pPr marL="3175" marR="231775" indent="-6350">
                        <a:lnSpc>
                          <a:spcPct val="107000"/>
                        </a:lnSpc>
                        <a:spcAft>
                          <a:spcPts val="585"/>
                        </a:spcAft>
                      </a:pPr>
                      <a:r>
                        <a:rPr lang="en-IN" sz="1200" dirty="0">
                          <a:effectLst/>
                        </a:rPr>
                        <a:t> </a:t>
                      </a:r>
                      <a:endParaRPr lang="en-IN" sz="1100" dirty="0">
                        <a:effectLst/>
                      </a:endParaRPr>
                    </a:p>
                    <a:p>
                      <a:pPr marL="344805" marR="231775" indent="-6350" algn="ctr">
                        <a:lnSpc>
                          <a:spcPct val="107000"/>
                        </a:lnSpc>
                        <a:spcAft>
                          <a:spcPts val="585"/>
                        </a:spcAft>
                      </a:pPr>
                      <a:r>
                        <a:rPr lang="en-IN" sz="1200" dirty="0">
                          <a:effectLst/>
                        </a:rPr>
                        <a:t>To get the status of approve or decline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17" marR="0" marT="16894" marB="0"/>
                </a:tc>
                <a:extLst>
                  <a:ext uri="{0D108BD9-81ED-4DB2-BD59-A6C34878D82A}">
                    <a16:rowId xmlns:a16="http://schemas.microsoft.com/office/drawing/2014/main" val="826987981"/>
                  </a:ext>
                </a:extLst>
              </a:tr>
            </a:tbl>
          </a:graphicData>
        </a:graphic>
      </p:graphicFrame>
    </p:spTree>
    <p:extLst>
      <p:ext uri="{BB962C8B-B14F-4D97-AF65-F5344CB8AC3E}">
        <p14:creationId xmlns:p14="http://schemas.microsoft.com/office/powerpoint/2010/main" val="86071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0501" y="192449"/>
            <a:ext cx="10317708" cy="776541"/>
          </a:xfrm>
        </p:spPr>
        <p:txBody>
          <a:bodyPr>
            <a:normAutofit/>
          </a:bodyPr>
          <a:lstStyle/>
          <a:p>
            <a:r>
              <a:rPr lang="en-IN" sz="3200" b="1" dirty="0">
                <a:latin typeface="Times New Roman" panose="02020603050405020304" pitchFamily="18" charset="0"/>
                <a:cs typeface="Times New Roman" panose="02020603050405020304" pitchFamily="18" charset="0"/>
              </a:rPr>
              <a:t>Screenshots</a:t>
            </a:r>
            <a:endParaRPr lang="en-IN" sz="3200" dirty="0"/>
          </a:p>
        </p:txBody>
      </p:sp>
      <p:sp>
        <p:nvSpPr>
          <p:cNvPr id="3" name="Subtitle 2"/>
          <p:cNvSpPr>
            <a:spLocks noGrp="1"/>
          </p:cNvSpPr>
          <p:nvPr>
            <p:ph type="subTitle" idx="1"/>
          </p:nvPr>
        </p:nvSpPr>
        <p:spPr>
          <a:xfrm>
            <a:off x="327545" y="914400"/>
            <a:ext cx="11614245" cy="5595582"/>
          </a:xfrm>
        </p:spPr>
        <p:txBody>
          <a:bodyPr>
            <a:normAutofit/>
          </a:bodyPr>
          <a:lstStyle/>
          <a:p>
            <a:pPr algn="l"/>
            <a:r>
              <a:rPr lang="en-US" sz="2400" dirty="0">
                <a:solidFill>
                  <a:schemeClr val="tx1"/>
                </a:solidFill>
                <a:latin typeface="Times New Roman" pitchFamily="18" charset="0"/>
                <a:cs typeface="Times New Roman" pitchFamily="18" charset="0"/>
              </a:rPr>
              <a:t>   HOME PAGE</a:t>
            </a:r>
          </a:p>
          <a:p>
            <a:pPr algn="l"/>
            <a:endParaRPr lang="en-IN" sz="2400" dirty="0">
              <a:solidFill>
                <a:schemeClr val="tx1"/>
              </a:solidFill>
            </a:endParaRPr>
          </a:p>
        </p:txBody>
      </p:sp>
      <p:pic>
        <p:nvPicPr>
          <p:cNvPr id="7" name="Picture 6">
            <a:extLst>
              <a:ext uri="{FF2B5EF4-FFF2-40B4-BE49-F238E27FC236}">
                <a16:creationId xmlns:a16="http://schemas.microsoft.com/office/drawing/2014/main" id="{8CF872E3-1AA2-43F5-97B5-52DD779113BA}"/>
              </a:ext>
            </a:extLst>
          </p:cNvPr>
          <p:cNvPicPr/>
          <p:nvPr/>
        </p:nvPicPr>
        <p:blipFill>
          <a:blip r:embed="rId2"/>
          <a:stretch>
            <a:fillRect/>
          </a:stretch>
        </p:blipFill>
        <p:spPr>
          <a:xfrm>
            <a:off x="2888975" y="1537254"/>
            <a:ext cx="3074503" cy="49727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90A0DD-B7FD-480F-B0CD-20FB456A80B2}"/>
              </a:ext>
            </a:extLst>
          </p:cNvPr>
          <p:cNvSpPr>
            <a:spLocks noGrp="1"/>
          </p:cNvSpPr>
          <p:nvPr>
            <p:ph idx="1"/>
          </p:nvPr>
        </p:nvSpPr>
        <p:spPr>
          <a:xfrm>
            <a:off x="662609" y="556591"/>
            <a:ext cx="10893288" cy="6069495"/>
          </a:xfrm>
        </p:spPr>
        <p:txBody>
          <a:bodyPr/>
          <a:lstStyle/>
          <a:p>
            <a:pPr marL="0" indent="0">
              <a:buNone/>
            </a:pPr>
            <a:r>
              <a:rPr lang="en-US" dirty="0">
                <a:latin typeface="Times New Roman" panose="02020603050405020304" pitchFamily="18" charset="0"/>
                <a:cs typeface="Times New Roman" panose="02020603050405020304" pitchFamily="18" charset="0"/>
              </a:rPr>
              <a:t>INTEREST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F1CD36-90D6-44B3-BF2E-092CE1EAA0C4}"/>
              </a:ext>
            </a:extLst>
          </p:cNvPr>
          <p:cNvPicPr/>
          <p:nvPr/>
        </p:nvPicPr>
        <p:blipFill>
          <a:blip r:embed="rId2"/>
          <a:stretch>
            <a:fillRect/>
          </a:stretch>
        </p:blipFill>
        <p:spPr>
          <a:xfrm>
            <a:off x="3863961" y="556591"/>
            <a:ext cx="3345222" cy="6069495"/>
          </a:xfrm>
          <a:prstGeom prst="rect">
            <a:avLst/>
          </a:prstGeom>
        </p:spPr>
      </p:pic>
    </p:spTree>
    <p:extLst>
      <p:ext uri="{BB962C8B-B14F-4D97-AF65-F5344CB8AC3E}">
        <p14:creationId xmlns:p14="http://schemas.microsoft.com/office/powerpoint/2010/main" val="3119365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8413E48-991F-43A8-A195-8F0B2B0EB156}"/>
              </a:ext>
            </a:extLst>
          </p:cNvPr>
          <p:cNvPicPr>
            <a:picLocks noGrp="1"/>
          </p:cNvPicPr>
          <p:nvPr>
            <p:ph idx="1"/>
          </p:nvPr>
        </p:nvPicPr>
        <p:blipFill>
          <a:blip r:embed="rId2"/>
          <a:stretch>
            <a:fillRect/>
          </a:stretch>
        </p:blipFill>
        <p:spPr>
          <a:xfrm>
            <a:off x="3445565" y="395909"/>
            <a:ext cx="3591339" cy="6066182"/>
          </a:xfrm>
          <a:prstGeom prst="rect">
            <a:avLst/>
          </a:prstGeom>
        </p:spPr>
      </p:pic>
      <p:sp>
        <p:nvSpPr>
          <p:cNvPr id="5" name="TextBox 4">
            <a:extLst>
              <a:ext uri="{FF2B5EF4-FFF2-40B4-BE49-F238E27FC236}">
                <a16:creationId xmlns:a16="http://schemas.microsoft.com/office/drawing/2014/main" id="{02764ECB-BF0B-4156-98DB-CD2275F3F617}"/>
              </a:ext>
            </a:extLst>
          </p:cNvPr>
          <p:cNvSpPr txBox="1"/>
          <p:nvPr/>
        </p:nvSpPr>
        <p:spPr>
          <a:xfrm>
            <a:off x="649357" y="556591"/>
            <a:ext cx="197457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SEARCH</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28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866" y="165156"/>
            <a:ext cx="9812740" cy="708302"/>
          </a:xfrm>
        </p:spPr>
        <p:txBody>
          <a:bodyPr>
            <a:normAutofit/>
          </a:bodyPr>
          <a:lstStyle/>
          <a:p>
            <a:r>
              <a:rPr lang="en-IN" sz="3200" b="1" dirty="0">
                <a:latin typeface="Times New Roman" panose="02020603050405020304" pitchFamily="18" charset="0"/>
                <a:cs typeface="Times New Roman" panose="02020603050405020304" pitchFamily="18" charset="0"/>
              </a:rPr>
              <a:t>Screenshots</a:t>
            </a:r>
            <a:endParaRPr lang="en-IN" sz="3200" dirty="0"/>
          </a:p>
        </p:txBody>
      </p:sp>
      <p:sp>
        <p:nvSpPr>
          <p:cNvPr id="3" name="Subtitle 2"/>
          <p:cNvSpPr>
            <a:spLocks noGrp="1"/>
          </p:cNvSpPr>
          <p:nvPr>
            <p:ph type="subTitle" idx="1"/>
          </p:nvPr>
        </p:nvSpPr>
        <p:spPr>
          <a:xfrm>
            <a:off x="382137" y="846161"/>
            <a:ext cx="11477767" cy="5745708"/>
          </a:xfrm>
        </p:spPr>
        <p:txBody>
          <a:bodyPr>
            <a:normAutofit/>
          </a:bodyPr>
          <a:lstStyle/>
          <a:p>
            <a:pPr algn="l"/>
            <a:r>
              <a:rPr lang="en-US" sz="2400" b="1" dirty="0">
                <a:solidFill>
                  <a:schemeClr val="tx1"/>
                </a:solidFill>
                <a:latin typeface="Times New Roman" pitchFamily="18" charset="0"/>
                <a:cs typeface="Times New Roman" pitchFamily="18" charset="0"/>
              </a:rPr>
              <a:t>   REGISTER</a:t>
            </a:r>
            <a:endParaRPr lang="en-IN" sz="2400" dirty="0">
              <a:solidFill>
                <a:schemeClr val="tx1"/>
              </a:solidFill>
              <a:latin typeface="Times New Roman" pitchFamily="18" charset="0"/>
              <a:cs typeface="Times New Roman" pitchFamily="18" charset="0"/>
            </a:endParaRPr>
          </a:p>
          <a:p>
            <a:pPr algn="l"/>
            <a:endParaRPr lang="en-IN" sz="2400" dirty="0"/>
          </a:p>
        </p:txBody>
      </p:sp>
      <p:pic>
        <p:nvPicPr>
          <p:cNvPr id="5" name="Picture 4">
            <a:extLst>
              <a:ext uri="{FF2B5EF4-FFF2-40B4-BE49-F238E27FC236}">
                <a16:creationId xmlns:a16="http://schemas.microsoft.com/office/drawing/2014/main" id="{A9743CB3-A090-4218-B09E-A61A9C529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670" y="873539"/>
            <a:ext cx="2888973" cy="53240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EE40-2E13-4DF6-9443-C21D6BA25DAF}"/>
              </a:ext>
            </a:extLst>
          </p:cNvPr>
          <p:cNvSpPr>
            <a:spLocks noGrp="1"/>
          </p:cNvSpPr>
          <p:nvPr>
            <p:ph type="title"/>
          </p:nvPr>
        </p:nvSpPr>
        <p:spPr>
          <a:xfrm>
            <a:off x="2570923" y="291547"/>
            <a:ext cx="6864626" cy="768627"/>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D8A65B6-A7C9-483D-A138-1F1F6B88B8C2}"/>
              </a:ext>
            </a:extLst>
          </p:cNvPr>
          <p:cNvSpPr>
            <a:spLocks noGrp="1"/>
          </p:cNvSpPr>
          <p:nvPr>
            <p:ph idx="1"/>
          </p:nvPr>
        </p:nvSpPr>
        <p:spPr>
          <a:xfrm>
            <a:off x="702366" y="1060174"/>
            <a:ext cx="10469217" cy="5155096"/>
          </a:xfrm>
        </p:spPr>
        <p:txBody>
          <a:bodyPr>
            <a:noAutofit/>
          </a:bodyPr>
          <a:lstStyle/>
          <a:p>
            <a:pPr marL="0"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The project is to be implemented on Madurai city in which it helps the user to find location based on various category. The goal of the project is to explore how to realize a mobile city guide using the Android platform. The project uses the research method Design Science. The project is evaluated in four aspects including platform evaluation, general functional evaluation, scenario evaluation, and non-functional evaluation. The prototype implemented includes basic functionalities of city guide such as showing a map, locating points of interest (POIs) on a map, locating location of a user, retrieving information of POIs, add reviews about POIs, plan a tour, support communication (e.g. phone, short message), show route direction to POIs, add reminder, and choose different kinds of POIs to show on map. Moreover, the project has explored how to integrate current technologies like Google Calendar, Google Map, Browser, Contact application and Phone application into the prototype.  </a:t>
            </a:r>
            <a:endParaRPr lang="en-US" sz="2400" dirty="0"/>
          </a:p>
        </p:txBody>
      </p:sp>
    </p:spTree>
    <p:extLst>
      <p:ext uri="{BB962C8B-B14F-4D97-AF65-F5344CB8AC3E}">
        <p14:creationId xmlns:p14="http://schemas.microsoft.com/office/powerpoint/2010/main" val="66216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296C57-DCE8-4009-AC8A-1BA48D05D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4348" y="517524"/>
            <a:ext cx="3699915" cy="6293701"/>
          </a:xfrm>
        </p:spPr>
      </p:pic>
      <p:sp>
        <p:nvSpPr>
          <p:cNvPr id="6" name="TextBox 5">
            <a:extLst>
              <a:ext uri="{FF2B5EF4-FFF2-40B4-BE49-F238E27FC236}">
                <a16:creationId xmlns:a16="http://schemas.microsoft.com/office/drawing/2014/main" id="{99E32CB8-8573-469F-B0A3-3E7752434E09}"/>
              </a:ext>
            </a:extLst>
          </p:cNvPr>
          <p:cNvSpPr txBox="1"/>
          <p:nvPr/>
        </p:nvSpPr>
        <p:spPr>
          <a:xfrm>
            <a:off x="848139" y="517525"/>
            <a:ext cx="2292626"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SIGN UP USING MOBILE NO</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851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165" y="516835"/>
            <a:ext cx="10238590" cy="684168"/>
          </a:xfrm>
        </p:spPr>
        <p:txBody>
          <a:bodyPr>
            <a:normAutofit/>
          </a:bodyPr>
          <a:lstStyle/>
          <a:p>
            <a:r>
              <a:rPr lang="en-US" sz="3200" b="1" dirty="0">
                <a:latin typeface="Times New Roman" panose="02020603050405020304" pitchFamily="18" charset="0"/>
                <a:cs typeface="Times New Roman" panose="02020603050405020304" pitchFamily="18" charset="0"/>
              </a:rPr>
              <a:t>F</a:t>
            </a:r>
            <a:r>
              <a:rPr lang="en-IN" sz="3200" b="1" dirty="0">
                <a:latin typeface="Times New Roman" panose="02020603050405020304" pitchFamily="18" charset="0"/>
                <a:cs typeface="Times New Roman" panose="02020603050405020304" pitchFamily="18" charset="0"/>
              </a:rPr>
              <a:t>UTURE ENHANCEMENT</a:t>
            </a:r>
            <a:endParaRPr lang="en-IN" sz="3200" dirty="0"/>
          </a:p>
        </p:txBody>
      </p:sp>
      <p:sp>
        <p:nvSpPr>
          <p:cNvPr id="3" name="Subtitle 2"/>
          <p:cNvSpPr>
            <a:spLocks noGrp="1"/>
          </p:cNvSpPr>
          <p:nvPr>
            <p:ph type="subTitle" idx="1"/>
          </p:nvPr>
        </p:nvSpPr>
        <p:spPr>
          <a:xfrm>
            <a:off x="649357" y="1417983"/>
            <a:ext cx="10800521" cy="4359965"/>
          </a:xfrm>
        </p:spPr>
        <p:txBody>
          <a:bodyPr>
            <a:normAutofit/>
          </a:bodyPr>
          <a:lstStyle/>
          <a:p>
            <a:pPr marL="372110" marR="73660" indent="-6350" algn="just">
              <a:lnSpc>
                <a:spcPct val="148000"/>
              </a:lnSpc>
              <a:spcAft>
                <a:spcPts val="25"/>
              </a:spcAft>
            </a:pPr>
            <a:r>
              <a:rPr lang="en-IN" sz="2400" dirty="0">
                <a:solidFill>
                  <a:srgbClr val="000000"/>
                </a:solidFill>
                <a:effectLst/>
                <a:latin typeface="Times New Roman" panose="02020603050405020304" pitchFamily="18" charset="0"/>
                <a:ea typeface="Times New Roman" panose="02020603050405020304" pitchFamily="18" charset="0"/>
              </a:rPr>
              <a:t>Our future work is based on making more convenient to the public who can access this process more easily and also get their details. In this study, a filtering strategy is proposed to achieve personalized route </a:t>
            </a:r>
            <a:r>
              <a:rPr lang="en-IN" sz="2400" dirty="0" err="1">
                <a:solidFill>
                  <a:srgbClr val="000000"/>
                </a:solidFill>
                <a:effectLst/>
                <a:latin typeface="Times New Roman" panose="02020603050405020304" pitchFamily="18" charset="0"/>
                <a:ea typeface="Times New Roman" panose="02020603050405020304" pitchFamily="18" charset="0"/>
              </a:rPr>
              <a:t>recommendations</a:t>
            </a:r>
            <a:r>
              <a:rPr lang="en-IN" sz="2400" dirty="0" err="1">
                <a:solidFill>
                  <a:srgbClr val="1C1E29"/>
                </a:solidFill>
                <a:effectLst/>
                <a:latin typeface="Times New Roman" panose="02020603050405020304" pitchFamily="18" charset="0"/>
                <a:ea typeface="Times New Roman" panose="02020603050405020304" pitchFamily="18" charset="0"/>
              </a:rPr>
              <a:t>.The</a:t>
            </a:r>
            <a:r>
              <a:rPr lang="en-IN" sz="2400" dirty="0">
                <a:solidFill>
                  <a:srgbClr val="1C1E29"/>
                </a:solidFill>
                <a:effectLst/>
                <a:latin typeface="Times New Roman" panose="02020603050405020304" pitchFamily="18" charset="0"/>
                <a:ea typeface="Times New Roman" panose="02020603050405020304" pitchFamily="18" charset="0"/>
              </a:rPr>
              <a:t> next level of the project to make a app more </a:t>
            </a:r>
            <a:r>
              <a:rPr lang="en-IN" sz="2400" dirty="0" err="1">
                <a:solidFill>
                  <a:srgbClr val="1C1E29"/>
                </a:solidFill>
                <a:effectLst/>
                <a:latin typeface="Times New Roman" panose="02020603050405020304" pitchFamily="18" charset="0"/>
                <a:ea typeface="Times New Roman" panose="02020603050405020304" pitchFamily="18" charset="0"/>
              </a:rPr>
              <a:t>userfriendly</a:t>
            </a:r>
            <a:r>
              <a:rPr lang="en-IN" sz="2400" dirty="0">
                <a:solidFill>
                  <a:srgbClr val="1C1E29"/>
                </a:solidFill>
                <a:effectLst/>
                <a:latin typeface="Times New Roman" panose="02020603050405020304" pitchFamily="18" charset="0"/>
                <a:ea typeface="Times New Roman" panose="02020603050405020304" pitchFamily="18" charset="0"/>
              </a:rPr>
              <a:t> by </a:t>
            </a:r>
            <a:r>
              <a:rPr lang="en-IN" sz="2400" dirty="0" err="1">
                <a:solidFill>
                  <a:srgbClr val="1C1E29"/>
                </a:solidFill>
                <a:effectLst/>
                <a:latin typeface="Times New Roman" panose="02020603050405020304" pitchFamily="18" charset="0"/>
                <a:ea typeface="Times New Roman" panose="02020603050405020304" pitchFamily="18" charset="0"/>
              </a:rPr>
              <a:t>devolping</a:t>
            </a:r>
            <a:r>
              <a:rPr lang="en-IN" sz="2400" dirty="0">
                <a:solidFill>
                  <a:srgbClr val="1C1E29"/>
                </a:solidFill>
                <a:effectLst/>
                <a:latin typeface="Times New Roman" panose="02020603050405020304" pitchFamily="18" charset="0"/>
                <a:ea typeface="Times New Roman" panose="02020603050405020304" pitchFamily="18" charset="0"/>
              </a:rPr>
              <a:t> news and </a:t>
            </a:r>
            <a:r>
              <a:rPr lang="en-IN" sz="2400" dirty="0" err="1">
                <a:solidFill>
                  <a:srgbClr val="1C1E29"/>
                </a:solidFill>
                <a:effectLst/>
                <a:latin typeface="Times New Roman" panose="02020603050405020304" pitchFamily="18" charset="0"/>
                <a:ea typeface="Times New Roman" panose="02020603050405020304" pitchFamily="18" charset="0"/>
              </a:rPr>
              <a:t>mazagines</a:t>
            </a:r>
            <a:r>
              <a:rPr lang="en-IN" sz="2400" dirty="0">
                <a:solidFill>
                  <a:srgbClr val="1C1E29"/>
                </a:solidFill>
                <a:effectLst/>
                <a:latin typeface="Times New Roman" panose="02020603050405020304" pitchFamily="18" charset="0"/>
                <a:ea typeface="Times New Roman" panose="02020603050405020304" pitchFamily="18" charset="0"/>
              </a:rPr>
              <a:t> into the app, which help the user read the </a:t>
            </a:r>
            <a:r>
              <a:rPr lang="en-IN" sz="2400" dirty="0" err="1">
                <a:solidFill>
                  <a:srgbClr val="1C1E29"/>
                </a:solidFill>
                <a:effectLst/>
                <a:latin typeface="Times New Roman" panose="02020603050405020304" pitchFamily="18" charset="0"/>
                <a:ea typeface="Times New Roman" panose="02020603050405020304" pitchFamily="18" charset="0"/>
              </a:rPr>
              <a:t>dialy</a:t>
            </a:r>
            <a:r>
              <a:rPr lang="en-IN" sz="2400" dirty="0">
                <a:solidFill>
                  <a:srgbClr val="1C1E29"/>
                </a:solidFill>
                <a:effectLst/>
                <a:latin typeface="Times New Roman" panose="02020603050405020304" pitchFamily="18" charset="0"/>
                <a:ea typeface="Times New Roman" panose="02020603050405020304" pitchFamily="18" charset="0"/>
              </a:rPr>
              <a:t> new inside a city.</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solidFill>
                <a:schemeClr val="tx1"/>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7E86-1D50-40EC-9EA0-8D338C261D9E}"/>
              </a:ext>
            </a:extLst>
          </p:cNvPr>
          <p:cNvSpPr>
            <a:spLocks noGrp="1"/>
          </p:cNvSpPr>
          <p:nvPr>
            <p:ph type="title"/>
          </p:nvPr>
        </p:nvSpPr>
        <p:spPr>
          <a:xfrm>
            <a:off x="3551583" y="2385391"/>
            <a:ext cx="4518991" cy="1550505"/>
          </a:xfrm>
        </p:spPr>
        <p:txBody>
          <a:bodyPr>
            <a:normAutofit/>
          </a:bodyPr>
          <a:lstStyle/>
          <a:p>
            <a:r>
              <a:rPr lang="en-US" dirty="0"/>
              <a:t>THANK YOU</a:t>
            </a:r>
            <a:endParaRPr lang="en-IN" dirty="0"/>
          </a:p>
        </p:txBody>
      </p:sp>
    </p:spTree>
    <p:extLst>
      <p:ext uri="{BB962C8B-B14F-4D97-AF65-F5344CB8AC3E}">
        <p14:creationId xmlns:p14="http://schemas.microsoft.com/office/powerpoint/2010/main" val="415100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9347"/>
            <a:ext cx="10972800" cy="1143000"/>
          </a:xfrm>
        </p:spPr>
        <p:txBody>
          <a:bodyPr>
            <a:normAutofit/>
          </a:bodyPr>
          <a:lstStyle/>
          <a:p>
            <a:r>
              <a:rPr lang="en-US" sz="3200" b="1" dirty="0">
                <a:latin typeface="Times New Roman" pitchFamily="18" charset="0"/>
                <a:cs typeface="Times New Roman" pitchFamily="18" charset="0"/>
              </a:rPr>
              <a:t>Company Profile</a:t>
            </a:r>
            <a:endParaRPr lang="en-IN" sz="3200" b="1" dirty="0">
              <a:latin typeface="Times New Roman" pitchFamily="18" charset="0"/>
              <a:cs typeface="Times New Roman" pitchFamily="18" charset="0"/>
            </a:endParaRPr>
          </a:p>
        </p:txBody>
      </p:sp>
      <p:graphicFrame>
        <p:nvGraphicFramePr>
          <p:cNvPr id="6" name="Google Shape;2738;g7ebbaf1511_0_67"/>
          <p:cNvGraphicFramePr/>
          <p:nvPr>
            <p:extLst>
              <p:ext uri="{D42A27DB-BD31-4B8C-83A1-F6EECF244321}">
                <p14:modId xmlns:p14="http://schemas.microsoft.com/office/powerpoint/2010/main" val="657571312"/>
              </p:ext>
            </p:extLst>
          </p:nvPr>
        </p:nvGraphicFramePr>
        <p:xfrm>
          <a:off x="952500" y="1651088"/>
          <a:ext cx="10287000" cy="4248115"/>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70332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Times New Roman" panose="02020603050405020304" pitchFamily="18" charset="0"/>
                          <a:cs typeface="Times New Roman" panose="02020603050405020304" pitchFamily="18" charset="0"/>
                        </a:rPr>
                        <a:t>Company Name</a:t>
                      </a:r>
                      <a:endParaRPr sz="18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TECHELF    </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70332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Times New Roman" panose="02020603050405020304" pitchFamily="18" charset="0"/>
                          <a:cs typeface="Times New Roman" panose="02020603050405020304" pitchFamily="18" charset="0"/>
                        </a:rPr>
                        <a:t>Contact Person Name</a:t>
                      </a:r>
                      <a:endParaRPr sz="18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MR.A.SRIDHAR(CEO)</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70332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Times New Roman" panose="02020603050405020304" pitchFamily="18" charset="0"/>
                          <a:cs typeface="Times New Roman" panose="02020603050405020304" pitchFamily="18" charset="0"/>
                        </a:rPr>
                        <a:t>Sector</a:t>
                      </a:r>
                      <a:endParaRPr sz="18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Information Technology</a:t>
                      </a:r>
                      <a:r>
                        <a:rPr lang="en-US" sz="1800" u="none" strike="noStrike" cap="none" baseline="0" dirty="0">
                          <a:latin typeface="Times New Roman" panose="02020603050405020304" pitchFamily="18" charset="0"/>
                          <a:cs typeface="Times New Roman" panose="02020603050405020304" pitchFamily="18" charset="0"/>
                        </a:rPr>
                        <a:t> Services</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70332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Times New Roman" panose="02020603050405020304" pitchFamily="18" charset="0"/>
                          <a:cs typeface="Times New Roman" panose="02020603050405020304" pitchFamily="18" charset="0"/>
                        </a:rPr>
                        <a:t>Address</a:t>
                      </a:r>
                      <a:endParaRPr sz="18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US" sz="1800" b="0" i="0" kern="1200" dirty="0">
                          <a:solidFill>
                            <a:schemeClr val="tx1"/>
                          </a:solidFill>
                          <a:latin typeface="Times New Roman" panose="02020603050405020304" pitchFamily="18" charset="0"/>
                          <a:ea typeface="+mn-ea"/>
                          <a:cs typeface="Times New Roman" panose="02020603050405020304" pitchFamily="18" charset="0"/>
                        </a:rPr>
                        <a:t>1</a:t>
                      </a:r>
                      <a:r>
                        <a:rPr lang="en-IN" sz="1800" b="0" i="0" kern="1200" dirty="0">
                          <a:solidFill>
                            <a:schemeClr val="tx1"/>
                          </a:solidFill>
                          <a:latin typeface="Times New Roman" panose="02020603050405020304" pitchFamily="18" charset="0"/>
                          <a:ea typeface="+mn-ea"/>
                          <a:cs typeface="Times New Roman" panose="02020603050405020304" pitchFamily="18" charset="0"/>
                        </a:rPr>
                        <a:t>52, 3</a:t>
                      </a:r>
                      <a:r>
                        <a:rPr lang="en-IN" sz="1800" b="0" i="0" kern="1200" baseline="30000" dirty="0">
                          <a:solidFill>
                            <a:schemeClr val="tx1"/>
                          </a:solidFill>
                          <a:latin typeface="Times New Roman" panose="02020603050405020304" pitchFamily="18" charset="0"/>
                          <a:ea typeface="+mn-ea"/>
                          <a:cs typeface="Times New Roman" panose="02020603050405020304" pitchFamily="18" charset="0"/>
                        </a:rPr>
                        <a:t>RD</a:t>
                      </a:r>
                      <a:r>
                        <a:rPr lang="en-IN" sz="1800" b="0" i="0" kern="1200" dirty="0">
                          <a:solidFill>
                            <a:schemeClr val="tx1"/>
                          </a:solidFill>
                          <a:latin typeface="Times New Roman" panose="02020603050405020304" pitchFamily="18" charset="0"/>
                          <a:ea typeface="+mn-ea"/>
                          <a:cs typeface="Times New Roman" panose="02020603050405020304" pitchFamily="18" charset="0"/>
                        </a:rPr>
                        <a:t> STREET BAMANAGAR,P&amp;T NAGAR MADURAI.</a:t>
                      </a:r>
                    </a:p>
                  </a:txBody>
                  <a:tcPr marL="91425" marR="91425" marT="91425" marB="91425"/>
                </a:tc>
                <a:extLst>
                  <a:ext uri="{0D108BD9-81ED-4DB2-BD59-A6C34878D82A}">
                    <a16:rowId xmlns:a16="http://schemas.microsoft.com/office/drawing/2014/main" val="10003"/>
                  </a:ext>
                </a:extLst>
              </a:tr>
              <a:tr h="70332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Times New Roman" panose="02020603050405020304" pitchFamily="18" charset="0"/>
                          <a:cs typeface="Times New Roman" panose="02020603050405020304" pitchFamily="18" charset="0"/>
                        </a:rPr>
                        <a:t>Location</a:t>
                      </a:r>
                      <a:endParaRPr sz="18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i="0" kern="1200" dirty="0">
                          <a:solidFill>
                            <a:schemeClr val="tx1"/>
                          </a:solidFill>
                          <a:latin typeface="Times New Roman" panose="02020603050405020304" pitchFamily="18" charset="0"/>
                          <a:ea typeface="+mn-ea"/>
                          <a:cs typeface="Times New Roman" panose="02020603050405020304" pitchFamily="18" charset="0"/>
                        </a:rPr>
                        <a:t>Madurai - 625001</a:t>
                      </a:r>
                      <a:r>
                        <a:rPr lang="en-US" sz="1800" u="none" strike="noStrike" cap="none" dirty="0">
                          <a:latin typeface="Times New Roman" panose="02020603050405020304" pitchFamily="18" charset="0"/>
                          <a:cs typeface="Times New Roman" panose="02020603050405020304" pitchFamily="18" charset="0"/>
                        </a:rPr>
                        <a:t>, Tamil Nadu</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r h="70332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Times New Roman" panose="02020603050405020304" pitchFamily="18" charset="0"/>
                          <a:cs typeface="Times New Roman" panose="02020603050405020304" pitchFamily="18" charset="0"/>
                        </a:rPr>
                        <a:t>For More Details visit Website</a:t>
                      </a:r>
                      <a:endParaRPr sz="18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sng" strike="noStrike" cap="none" dirty="0">
                          <a:solidFill>
                            <a:schemeClr val="hlink"/>
                          </a:solidFill>
                        </a:rPr>
                        <a:t>https://TECHELF.in</a:t>
                      </a:r>
                      <a:endParaRPr sz="1800" u="none" strike="noStrike" cap="none" dirty="0"/>
                    </a:p>
                  </a:txBody>
                  <a:tcPr marL="91425" marR="91425" marT="91425" marB="91425"/>
                </a:tc>
                <a:extLst>
                  <a:ext uri="{0D108BD9-81ED-4DB2-BD59-A6C34878D82A}">
                    <a16:rowId xmlns:a16="http://schemas.microsoft.com/office/drawing/2014/main" val="10005"/>
                  </a:ext>
                </a:extLst>
              </a:tr>
            </a:tbl>
          </a:graphicData>
        </a:graphic>
      </p:graphicFrame>
      <p:pic>
        <p:nvPicPr>
          <p:cNvPr id="4" name="Picture 3">
            <a:extLst>
              <a:ext uri="{FF2B5EF4-FFF2-40B4-BE49-F238E27FC236}">
                <a16:creationId xmlns:a16="http://schemas.microsoft.com/office/drawing/2014/main" id="{FECB1EDA-0907-4171-A39A-75411A0E9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303" y="1775790"/>
            <a:ext cx="553280" cy="553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0677" y="715616"/>
            <a:ext cx="7843507" cy="471739"/>
          </a:xfrm>
        </p:spPr>
        <p:txBody>
          <a:bodyPr>
            <a:normAutofit fontScale="90000"/>
          </a:bodyPr>
          <a:lstStyle/>
          <a:p>
            <a:r>
              <a:rPr lang="en-IN" sz="3200" b="1" dirty="0">
                <a:latin typeface="Times New Roman" panose="02020603050405020304" pitchFamily="18" charset="0"/>
                <a:cs typeface="Times New Roman" panose="02020603050405020304" pitchFamily="18" charset="0"/>
              </a:rPr>
              <a:t>Project Description</a:t>
            </a:r>
            <a:endParaRPr lang="en-IN" sz="3200" dirty="0"/>
          </a:p>
        </p:txBody>
      </p:sp>
      <p:sp>
        <p:nvSpPr>
          <p:cNvPr id="3" name="Subtitle 2"/>
          <p:cNvSpPr>
            <a:spLocks noGrp="1"/>
          </p:cNvSpPr>
          <p:nvPr>
            <p:ph type="subTitle" idx="1"/>
          </p:nvPr>
        </p:nvSpPr>
        <p:spPr>
          <a:xfrm>
            <a:off x="1219200" y="1709530"/>
            <a:ext cx="10217425" cy="4704522"/>
          </a:xfrm>
        </p:spPr>
        <p:txBody>
          <a:bodyPr>
            <a:normAutofit/>
          </a:bodyPr>
          <a:lstStyle/>
          <a:p>
            <a:pPr algn="just"/>
            <a:r>
              <a:rPr lang="en-US" sz="2400" dirty="0">
                <a:solidFill>
                  <a:schemeClr val="tx1"/>
                </a:solidFill>
                <a:latin typeface="Times New Roman" pitchFamily="18" charset="0"/>
                <a:cs typeface="Times New Roman"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This project acts as an important role in helping people to locate to their places inside a city and promote their business. The project directory app using android native is developed so that users can view the detailed information about the particular city. The users are register by providing details such as Name, </a:t>
            </a:r>
            <a:r>
              <a:rPr lang="en-IN" sz="2400" dirty="0" err="1">
                <a:solidFill>
                  <a:srgbClr val="000000"/>
                </a:solidFill>
                <a:effectLst/>
                <a:latin typeface="Times New Roman" panose="02020603050405020304" pitchFamily="18" charset="0"/>
                <a:ea typeface="Times New Roman" panose="02020603050405020304" pitchFamily="18" charset="0"/>
              </a:rPr>
              <a:t>MailId</a:t>
            </a:r>
            <a:r>
              <a:rPr lang="en-IN" sz="2400" dirty="0">
                <a:solidFill>
                  <a:srgbClr val="000000"/>
                </a:solidFill>
                <a:effectLst/>
                <a:latin typeface="Times New Roman" panose="02020603050405020304" pitchFamily="18" charset="0"/>
                <a:ea typeface="Times New Roman" panose="02020603050405020304" pitchFamily="18" charset="0"/>
              </a:rPr>
              <a:t>. The project also has a login page where the registered user can login, then the user can explore popular places, tourist places, restaurant &amp; residency, jewellery, banking and finance, automobile, shops and they can also promote their shops using ads. Thus this application helps to select the location they need to explore in a efficient manner .The main aim of developing this application is to reduce the time and to give a accurate location in a city. Thus this application provides the required information for quicker decision making. </a:t>
            </a:r>
            <a:endParaRPr lang="en-IN" sz="24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79" y="163773"/>
            <a:ext cx="10972800" cy="885422"/>
          </a:xfrm>
        </p:spPr>
        <p:txBody>
          <a:bodyPr>
            <a:normAutofit/>
          </a:bodyPr>
          <a:lstStyle/>
          <a:p>
            <a:r>
              <a:rPr lang="en-US" sz="3200" b="1" dirty="0">
                <a:latin typeface="Times New Roman" pitchFamily="18" charset="0"/>
                <a:cs typeface="Times New Roman" pitchFamily="18" charset="0"/>
              </a:rPr>
              <a:t>Existing System</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96286" y="1258956"/>
            <a:ext cx="10408693" cy="5346559"/>
          </a:xfrm>
        </p:spPr>
        <p:txBody>
          <a:bodyPr>
            <a:normAutofit/>
          </a:bodyPr>
          <a:lstStyle/>
          <a:p>
            <a:pPr marL="0" indent="457200" algn="just">
              <a:lnSpc>
                <a:spcPct val="150000"/>
              </a:lnSpc>
              <a:spcBef>
                <a:spcPts val="0"/>
              </a:spcBef>
              <a:buClr>
                <a:schemeClr val="dk1"/>
              </a:buClr>
              <a:buSzPts val="1800"/>
              <a:buNone/>
            </a:pPr>
            <a:r>
              <a:rPr lang="en-IN" sz="2400" dirty="0">
                <a:solidFill>
                  <a:srgbClr val="000000"/>
                </a:solidFill>
                <a:effectLst/>
                <a:latin typeface="Times New Roman" panose="02020603050405020304" pitchFamily="18" charset="0"/>
                <a:ea typeface="Times New Roman" panose="02020603050405020304" pitchFamily="18" charset="0"/>
              </a:rPr>
              <a:t>In the Existing system the directory app shows the route with a voice </a:t>
            </a:r>
            <a:r>
              <a:rPr lang="en-IN" sz="2400" dirty="0" err="1">
                <a:solidFill>
                  <a:srgbClr val="000000"/>
                </a:solidFill>
                <a:effectLst/>
                <a:latin typeface="Times New Roman" panose="02020603050405020304" pitchFamily="18" charset="0"/>
                <a:ea typeface="Times New Roman" panose="02020603050405020304" pitchFamily="18" charset="0"/>
              </a:rPr>
              <a:t>recongisation</a:t>
            </a:r>
            <a:r>
              <a:rPr lang="en-IN" sz="2400" dirty="0">
                <a:solidFill>
                  <a:srgbClr val="000000"/>
                </a:solidFill>
                <a:effectLst/>
                <a:latin typeface="Times New Roman" panose="02020603050405020304" pitchFamily="18" charset="0"/>
                <a:ea typeface="Times New Roman" panose="02020603050405020304" pitchFamily="18" charset="0"/>
              </a:rPr>
              <a:t> but it is hard to explore places based on the </a:t>
            </a:r>
            <a:r>
              <a:rPr lang="en-IN" sz="2400" dirty="0" err="1">
                <a:solidFill>
                  <a:srgbClr val="000000"/>
                </a:solidFill>
                <a:effectLst/>
                <a:latin typeface="Times New Roman" panose="02020603050405020304" pitchFamily="18" charset="0"/>
                <a:ea typeface="Times New Roman" panose="02020603050405020304" pitchFamily="18" charset="0"/>
              </a:rPr>
              <a:t>catagories</a:t>
            </a:r>
            <a:r>
              <a:rPr lang="en-IN" sz="2400" dirty="0">
                <a:solidFill>
                  <a:srgbClr val="000000"/>
                </a:solidFill>
                <a:effectLst/>
                <a:latin typeface="Times New Roman" panose="02020603050405020304" pitchFamily="18" charset="0"/>
                <a:ea typeface="Times New Roman" panose="02020603050405020304" pitchFamily="18" charset="0"/>
              </a:rPr>
              <a:t> such as tourist places, restaurant &amp; residency, jewellery, banking and finance, automobile, shops ,hospital public utility . </a:t>
            </a:r>
          </a:p>
          <a:p>
            <a:pPr marL="0" indent="457200" algn="just">
              <a:lnSpc>
                <a:spcPct val="150000"/>
              </a:lnSpc>
              <a:spcBef>
                <a:spcPts val="0"/>
              </a:spcBef>
              <a:buClr>
                <a:schemeClr val="dk1"/>
              </a:buClr>
              <a:buSzPts val="1800"/>
              <a:buNone/>
            </a:pPr>
            <a:endParaRPr lang="en-IN" sz="2400" dirty="0">
              <a:solidFill>
                <a:srgbClr val="000000"/>
              </a:solidFill>
              <a:effectLst/>
              <a:latin typeface="Times New Roman" panose="02020603050405020304" pitchFamily="18" charset="0"/>
              <a:ea typeface="Times New Roman" panose="02020603050405020304" pitchFamily="18" charset="0"/>
            </a:endParaRPr>
          </a:p>
          <a:p>
            <a:pPr marL="8890" indent="0" algn="just">
              <a:lnSpc>
                <a:spcPct val="105000"/>
              </a:lnSpc>
              <a:spcAft>
                <a:spcPts val="60"/>
              </a:spcAft>
              <a:buNone/>
            </a:pP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905" lvl="0" indent="-342900" algn="just" fontAlgn="base">
              <a:lnSpc>
                <a:spcPct val="107000"/>
              </a:lnSpc>
              <a:spcAft>
                <a:spcPts val="575"/>
              </a:spcAft>
              <a:buClr>
                <a:srgbClr val="1C1E29"/>
              </a:buClr>
              <a:buSzPts val="1000"/>
              <a:buFont typeface="Arial" panose="020B0604020202020204" pitchFamily="34" charset="0"/>
              <a:buChar char="•"/>
            </a:pPr>
            <a:r>
              <a:rPr lang="en-IN" sz="2000" u="none" strike="noStrike" dirty="0">
                <a:solidFill>
                  <a:srgbClr val="1C1E29"/>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There is a Less </a:t>
            </a:r>
            <a:r>
              <a:rPr lang="en-IN" sz="2000" u="none" strike="noStrike" dirty="0" err="1">
                <a:solidFill>
                  <a:srgbClr val="1C1E29"/>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catagoriesed</a:t>
            </a:r>
            <a:r>
              <a:rPr lang="en-IN" sz="2000" u="none" strike="noStrike" dirty="0">
                <a:solidFill>
                  <a:srgbClr val="1C1E29"/>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list.</a:t>
            </a: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342900" marR="1905" lvl="0" indent="-342900" algn="just" fontAlgn="base">
              <a:lnSpc>
                <a:spcPct val="107000"/>
              </a:lnSpc>
              <a:spcAft>
                <a:spcPts val="565"/>
              </a:spcAft>
              <a:buClr>
                <a:srgbClr val="1C1E29"/>
              </a:buClr>
              <a:buSzPts val="1000"/>
              <a:buFont typeface="Arial" panose="020B0604020202020204" pitchFamily="34" charset="0"/>
              <a:buChar char="•"/>
            </a:pPr>
            <a:r>
              <a:rPr lang="en-IN" sz="2000" u="none" strike="noStrike" dirty="0">
                <a:solidFill>
                  <a:srgbClr val="1C1E29"/>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Hard for the user to provide the appropriate keywords.</a:t>
            </a: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342900" marR="1905" lvl="0" indent="-342900" algn="just" fontAlgn="base">
              <a:lnSpc>
                <a:spcPct val="107000"/>
              </a:lnSpc>
              <a:spcAft>
                <a:spcPts val="15"/>
              </a:spcAft>
              <a:buClr>
                <a:srgbClr val="1C1E29"/>
              </a:buClr>
              <a:buSzPts val="1000"/>
              <a:buFont typeface="Arial" panose="020B0604020202020204" pitchFamily="34" charset="0"/>
              <a:buChar char="•"/>
            </a:pPr>
            <a:r>
              <a:rPr lang="en-IN" sz="2000" u="none" strike="noStrike" dirty="0">
                <a:solidFill>
                  <a:srgbClr val="1C1E29"/>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Sometimes the route  is </a:t>
            </a:r>
            <a:r>
              <a:rPr lang="en-IN" sz="2000" u="none" strike="noStrike" dirty="0" err="1">
                <a:solidFill>
                  <a:srgbClr val="1C1E29"/>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unapproximate</a:t>
            </a:r>
            <a:r>
              <a:rPr lang="en-IN" sz="2000" u="none" strike="noStrike" dirty="0">
                <a:solidFill>
                  <a:srgbClr val="1C1E29"/>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0" indent="457200" algn="just">
              <a:lnSpc>
                <a:spcPct val="150000"/>
              </a:lnSpc>
              <a:spcBef>
                <a:spcPts val="0"/>
              </a:spcBef>
              <a:buClr>
                <a:schemeClr val="dk1"/>
              </a:buClr>
              <a:buSzPts val="1800"/>
              <a:buNone/>
            </a:pP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953" y="179104"/>
            <a:ext cx="10972800" cy="967308"/>
          </a:xfrm>
        </p:spPr>
        <p:txBody>
          <a:bodyPr/>
          <a:lstStyle/>
          <a:p>
            <a:r>
              <a:rPr lang="en-US" b="1" dirty="0">
                <a:latin typeface="Times New Roman" pitchFamily="18" charset="0"/>
                <a:cs typeface="Times New Roman" pitchFamily="18" charset="0"/>
              </a:rPr>
              <a:t> Proposed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63826" y="1146412"/>
            <a:ext cx="11251096" cy="5532484"/>
          </a:xfrm>
          <a:noFill/>
        </p:spPr>
        <p:txBody>
          <a:bodyPr>
            <a:normAutofit fontScale="92500" lnSpcReduction="10000"/>
          </a:bodyPr>
          <a:lstStyle/>
          <a:p>
            <a:pPr marL="344805" marR="3175" indent="-6350" algn="just">
              <a:lnSpc>
                <a:spcPct val="148000"/>
              </a:lnSpc>
              <a:spcAft>
                <a:spcPts val="45"/>
              </a:spcAft>
            </a:pPr>
            <a:r>
              <a:rPr lang="en-IN" sz="2400" dirty="0">
                <a:solidFill>
                  <a:srgbClr val="000000"/>
                </a:solidFill>
                <a:effectLst/>
                <a:latin typeface="Times New Roman" panose="02020603050405020304" pitchFamily="18" charset="0"/>
                <a:ea typeface="Times New Roman" panose="02020603050405020304" pitchFamily="18" charset="0"/>
              </a:rPr>
              <a:t>The motive of the proposed system is to provide the most accurate route and reliable path  to the user and  to overcome the drawbacks of the existing system. A suggestion-based system determines the similarity  to users or items and produces a prediction for the user by taking the weighted average of all the ratings.  </a:t>
            </a:r>
          </a:p>
          <a:p>
            <a:pPr marL="344805" marR="3175" indent="-6350" algn="just">
              <a:lnSpc>
                <a:spcPct val="148000"/>
              </a:lnSpc>
              <a:spcAft>
                <a:spcPts val="45"/>
              </a:spcAft>
            </a:pPr>
            <a:r>
              <a:rPr lang="en-IN" sz="2400" dirty="0">
                <a:solidFill>
                  <a:srgbClr val="000000"/>
                </a:solidFill>
                <a:effectLst/>
                <a:latin typeface="Times New Roman" panose="02020603050405020304" pitchFamily="18" charset="0"/>
                <a:ea typeface="Times New Roman" panose="02020603050405020304" pitchFamily="18" charset="0"/>
              </a:rPr>
              <a:t>Therefore, we use some indexes which are appropriate to evaluate our approaches, such direction, Contact information ,reviews, </a:t>
            </a:r>
            <a:r>
              <a:rPr lang="en-IN" sz="2400" dirty="0" err="1">
                <a:solidFill>
                  <a:srgbClr val="000000"/>
                </a:solidFill>
                <a:effectLst/>
                <a:latin typeface="Times New Roman" panose="02020603050405020304" pitchFamily="18" charset="0"/>
                <a:ea typeface="Times New Roman" panose="02020603050405020304" pitchFamily="18" charset="0"/>
              </a:rPr>
              <a:t>updates,promotions</a:t>
            </a:r>
            <a:r>
              <a:rPr lang="en-IN" sz="2400" dirty="0">
                <a:solidFill>
                  <a:srgbClr val="000000"/>
                </a:solidFill>
                <a:effectLst/>
                <a:latin typeface="Times New Roman" panose="02020603050405020304" pitchFamily="18" charset="0"/>
                <a:ea typeface="Times New Roman" panose="02020603050405020304" pitchFamily="18" charset="0"/>
              </a:rPr>
              <a:t>. Then, we design several evaluation methods to </a:t>
            </a:r>
            <a:r>
              <a:rPr lang="en-IN" sz="2400" dirty="0" err="1">
                <a:solidFill>
                  <a:srgbClr val="000000"/>
                </a:solidFill>
                <a:effectLst/>
                <a:latin typeface="Times New Roman" panose="02020603050405020304" pitchFamily="18" charset="0"/>
                <a:ea typeface="Times New Roman" panose="02020603050405020304" pitchFamily="18" charset="0"/>
              </a:rPr>
              <a:t>analyze</a:t>
            </a:r>
            <a:r>
              <a:rPr lang="en-IN" sz="2400" dirty="0">
                <a:solidFill>
                  <a:srgbClr val="000000"/>
                </a:solidFill>
                <a:effectLst/>
                <a:latin typeface="Times New Roman" panose="02020603050405020304" pitchFamily="18" charset="0"/>
                <a:ea typeface="Times New Roman" panose="02020603050405020304" pitchFamily="18" charset="0"/>
              </a:rPr>
              <a:t> performance.  </a:t>
            </a:r>
          </a:p>
          <a:p>
            <a:pPr marL="344805" marR="3175" indent="-6350" algn="just">
              <a:lnSpc>
                <a:spcPct val="148000"/>
              </a:lnSpc>
              <a:spcAft>
                <a:spcPts val="45"/>
              </a:spcAft>
            </a:pPr>
            <a:r>
              <a:rPr lang="en-IN" sz="2400" dirty="0">
                <a:solidFill>
                  <a:srgbClr val="000000"/>
                </a:solidFill>
                <a:effectLst/>
                <a:latin typeface="Times New Roman" panose="02020603050405020304" pitchFamily="18" charset="0"/>
                <a:ea typeface="Times New Roman" panose="02020603050405020304" pitchFamily="18" charset="0"/>
              </a:rPr>
              <a:t>To predict a rating for an </a:t>
            </a:r>
            <a:r>
              <a:rPr lang="en-IN" sz="2400" dirty="0" err="1">
                <a:solidFill>
                  <a:srgbClr val="000000"/>
                </a:solidFill>
                <a:effectLst/>
                <a:latin typeface="Times New Roman" panose="02020603050405020304" pitchFamily="18" charset="0"/>
                <a:ea typeface="Times New Roman" panose="02020603050405020304" pitchFamily="18" charset="0"/>
              </a:rPr>
              <a:t>place,we</a:t>
            </a:r>
            <a:r>
              <a:rPr lang="en-IN" sz="2400" dirty="0">
                <a:solidFill>
                  <a:srgbClr val="000000"/>
                </a:solidFill>
                <a:effectLst/>
                <a:latin typeface="Times New Roman" panose="02020603050405020304" pitchFamily="18" charset="0"/>
                <a:ea typeface="Times New Roman" panose="02020603050405020304" pitchFamily="18" charset="0"/>
              </a:rPr>
              <a:t> calculate the overall review such as like comments. This enables users to find not only content items they are currently interested in, but also those in which they might become interested.  </a:t>
            </a:r>
          </a:p>
          <a:p>
            <a:pPr marL="45720" marR="139065" indent="0" algn="just">
              <a:lnSpc>
                <a:spcPct val="105000"/>
              </a:lnSpc>
              <a:spcAft>
                <a:spcPts val="395"/>
              </a:spcAft>
              <a:buNone/>
            </a:pPr>
            <a:r>
              <a:rPr lang="en-IN" sz="2400" dirty="0">
                <a:solidFill>
                  <a:srgbClr val="000000"/>
                </a:solidFill>
                <a:effectLst/>
                <a:latin typeface="Times New Roman" panose="02020603050405020304" pitchFamily="18" charset="0"/>
                <a:ea typeface="Times New Roman" panose="02020603050405020304" pitchFamily="18" charset="0"/>
              </a:rPr>
              <a:t>   </a:t>
            </a:r>
          </a:p>
          <a:p>
            <a:pPr marL="0" lvl="0" indent="457200">
              <a:lnSpc>
                <a:spcPct val="150000"/>
              </a:lnSpc>
              <a:spcBef>
                <a:spcPts val="0"/>
              </a:spcBef>
              <a:buClr>
                <a:schemeClr val="dk1"/>
              </a:buClr>
              <a:buSzPts val="1100"/>
              <a:buNone/>
            </a:pPr>
            <a:endParaRPr lang="en-IN" sz="2400" b="0" i="0" u="none" strike="noStrike" cap="none" dirty="0">
              <a:solidFill>
                <a:srgbClr val="111111"/>
              </a:solidFill>
              <a:highlight>
                <a:srgbClr val="FFFFFF"/>
              </a:highlight>
              <a:latin typeface="Times New Roman" pitchFamily="18" charset="0"/>
              <a:cs typeface="Times New Roman" pitchFamily="18" charset="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7605" y="164958"/>
            <a:ext cx="9253182" cy="1173707"/>
          </a:xfrm>
        </p:spPr>
        <p:txBody>
          <a:bodyPr>
            <a:normAutofit/>
          </a:bodyPr>
          <a:lstStyle/>
          <a:p>
            <a:r>
              <a:rPr lang="en-IN" sz="3200" b="1" dirty="0">
                <a:latin typeface="Times New Roman" panose="02020603050405020304" pitchFamily="18" charset="0"/>
                <a:cs typeface="Times New Roman" panose="02020603050405020304" pitchFamily="18" charset="0"/>
              </a:rPr>
              <a:t>Advantages of Proposed System</a:t>
            </a:r>
            <a:endParaRPr lang="en-IN" sz="3200" dirty="0"/>
          </a:p>
        </p:txBody>
      </p:sp>
      <p:sp>
        <p:nvSpPr>
          <p:cNvPr id="3" name="Subtitle 2"/>
          <p:cNvSpPr>
            <a:spLocks noGrp="1"/>
          </p:cNvSpPr>
          <p:nvPr>
            <p:ph type="subTitle" idx="1"/>
          </p:nvPr>
        </p:nvSpPr>
        <p:spPr>
          <a:xfrm>
            <a:off x="1007165" y="1338665"/>
            <a:ext cx="9733622" cy="4770587"/>
          </a:xfrm>
        </p:spPr>
        <p:txBody>
          <a:bodyPr>
            <a:normAutofit/>
          </a:bodyPr>
          <a:lstStyle/>
          <a:p>
            <a:pPr lvl="0" algn="just">
              <a:lnSpc>
                <a:spcPct val="150000"/>
              </a:lnSpc>
              <a:spcBef>
                <a:spcPts val="0"/>
              </a:spcBef>
              <a:buClr>
                <a:schemeClr val="dk1"/>
              </a:buClr>
              <a:buSzPts val="1100"/>
            </a:pPr>
            <a:r>
              <a:rPr lang="en-IN" sz="2400" b="1" dirty="0">
                <a:solidFill>
                  <a:schemeClr val="tx1"/>
                </a:solidFill>
                <a:latin typeface="Times New Roman" pitchFamily="18" charset="0"/>
                <a:cs typeface="Times New Roman" pitchFamily="18" charset="0"/>
                <a:sym typeface="Arial"/>
              </a:rPr>
              <a:t>The Advantages of Proposed System: </a:t>
            </a:r>
          </a:p>
          <a:p>
            <a:pPr marL="342900" marR="1905" lvl="0" indent="-342900" algn="just" fontAlgn="base">
              <a:lnSpc>
                <a:spcPct val="150000"/>
              </a:lnSpc>
              <a:spcAft>
                <a:spcPts val="15"/>
              </a:spcAft>
              <a:buClr>
                <a:srgbClr val="1C1E29"/>
              </a:buClr>
              <a:buSzPts val="1200"/>
              <a:buFont typeface="Symbol" panose="05050102010706020507" pitchFamily="18" charset="2"/>
              <a:buChar char=""/>
            </a:pPr>
            <a:r>
              <a:rPr lang="en-IN" sz="2400" u="none" strike="noStrike" dirty="0">
                <a:solidFill>
                  <a:srgbClr val="1C1E29"/>
                </a:solidFill>
                <a:effectLst/>
                <a:uFill>
                  <a:solidFill>
                    <a:srgbClr val="000000"/>
                  </a:solidFill>
                </a:uFill>
                <a:latin typeface="Times New Roman" panose="02020603050405020304" pitchFamily="18" charset="0"/>
                <a:ea typeface="Times New Roman" panose="02020603050405020304" pitchFamily="18" charset="0"/>
              </a:rPr>
              <a:t>The current data can be added easily and incrementally with an updated set of information.</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342900" marR="1905" lvl="0" indent="-342900" algn="just" fontAlgn="base">
              <a:lnSpc>
                <a:spcPct val="150000"/>
              </a:lnSpc>
              <a:spcAft>
                <a:spcPts val="15"/>
              </a:spcAft>
              <a:buClr>
                <a:srgbClr val="1C1E29"/>
              </a:buClr>
              <a:buSzPts val="1200"/>
              <a:buFont typeface="Symbol" panose="05050102010706020507" pitchFamily="18" charset="2"/>
              <a:buChar char=""/>
            </a:pPr>
            <a:r>
              <a:rPr lang="en-IN" sz="2400" u="none" strike="noStrike" dirty="0">
                <a:solidFill>
                  <a:srgbClr val="1C1E29"/>
                </a:solidFill>
                <a:effectLst/>
                <a:uFill>
                  <a:solidFill>
                    <a:srgbClr val="000000"/>
                  </a:solidFill>
                </a:uFill>
                <a:latin typeface="Times New Roman" panose="02020603050405020304" pitchFamily="18" charset="0"/>
                <a:ea typeface="Times New Roman" panose="02020603050405020304" pitchFamily="18" charset="0"/>
              </a:rPr>
              <a:t>It’s used for collecting and </a:t>
            </a:r>
            <a:r>
              <a:rPr lang="en-IN" sz="2400" u="none" strike="noStrike" dirty="0" err="1">
                <a:solidFill>
                  <a:srgbClr val="1C1E29"/>
                </a:solidFill>
                <a:effectLst/>
                <a:uFill>
                  <a:solidFill>
                    <a:srgbClr val="000000"/>
                  </a:solidFill>
                </a:uFill>
                <a:latin typeface="Times New Roman" panose="02020603050405020304" pitchFamily="18" charset="0"/>
                <a:ea typeface="Times New Roman" panose="02020603050405020304" pitchFamily="18" charset="0"/>
              </a:rPr>
              <a:t>analyzing</a:t>
            </a:r>
            <a:r>
              <a:rPr lang="en-IN" sz="2400" u="none" strike="noStrike" dirty="0">
                <a:solidFill>
                  <a:srgbClr val="1C1E29"/>
                </a:solidFill>
                <a:effectLst/>
                <a:uFill>
                  <a:solidFill>
                    <a:srgbClr val="000000"/>
                  </a:solidFill>
                </a:uFill>
                <a:latin typeface="Times New Roman" panose="02020603050405020304" pitchFamily="18" charset="0"/>
                <a:ea typeface="Times New Roman" panose="02020603050405020304" pitchFamily="18" charset="0"/>
              </a:rPr>
              <a:t> a large amount of information on a user's behaviour, preference and predicting what users will like based on similarity to other users.</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914400" lvl="0" algn="l">
              <a:lnSpc>
                <a:spcPct val="150000"/>
              </a:lnSpc>
              <a:spcBef>
                <a:spcPts val="0"/>
              </a:spcBef>
              <a:buClr>
                <a:srgbClr val="111111"/>
              </a:buClr>
              <a:buSzPts val="1800"/>
            </a:pPr>
            <a:endParaRPr lang="en-IN" sz="2400" dirty="0">
              <a:solidFill>
                <a:schemeClr val="tx1"/>
              </a:solidFill>
              <a:latin typeface="Times New Roman" pitchFamily="18" charset="0"/>
              <a:cs typeface="Times New Roman" pitchFamily="18" charset="0"/>
              <a:sym typeface="Arial"/>
            </a:endParaRPr>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652D-91C2-43A1-88B6-05FD18FE4F7A}"/>
              </a:ext>
            </a:extLst>
          </p:cNvPr>
          <p:cNvSpPr>
            <a:spLocks noGrp="1"/>
          </p:cNvSpPr>
          <p:nvPr>
            <p:ph type="title"/>
          </p:nvPr>
        </p:nvSpPr>
        <p:spPr>
          <a:xfrm>
            <a:off x="641444" y="204717"/>
            <a:ext cx="10317708" cy="928047"/>
          </a:xfrm>
        </p:spPr>
        <p:txBody>
          <a:bodyPr>
            <a:normAutofit/>
          </a:bodyPr>
          <a:lstStyle/>
          <a:p>
            <a:r>
              <a:rPr lang="en-IN" sz="3200" b="1" dirty="0">
                <a:latin typeface="Times New Roman" panose="02020603050405020304" pitchFamily="18" charset="0"/>
                <a:cs typeface="Times New Roman" panose="02020603050405020304" pitchFamily="18" charset="0"/>
              </a:rPr>
              <a:t>Hardware and Software Specification</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10CE8-EEA3-4BB9-BF33-1C366A53D3B6}"/>
              </a:ext>
            </a:extLst>
          </p:cNvPr>
          <p:cNvSpPr>
            <a:spLocks noGrp="1"/>
          </p:cNvSpPr>
          <p:nvPr>
            <p:ph idx="1"/>
          </p:nvPr>
        </p:nvSpPr>
        <p:spPr>
          <a:xfrm>
            <a:off x="586854" y="1364777"/>
            <a:ext cx="10672549" cy="4913194"/>
          </a:xfrm>
        </p:spPr>
        <p:txBody>
          <a:bodyPr>
            <a:normAutofit/>
          </a:bodyPr>
          <a:lstStyle/>
          <a:p>
            <a:pPr algn="just"/>
            <a:r>
              <a:rPr lang="en-US" sz="2400" b="1" dirty="0">
                <a:solidFill>
                  <a:schemeClr val="tx1"/>
                </a:solidFill>
                <a:latin typeface="Times New Roman" pitchFamily="18" charset="0"/>
                <a:cs typeface="Times New Roman" pitchFamily="18" charset="0"/>
              </a:rPr>
              <a:t>Hardware Specification:</a:t>
            </a:r>
          </a:p>
          <a:p>
            <a:pPr lvl="2" algn="just"/>
            <a:r>
              <a:rPr lang="en-US" b="1" dirty="0">
                <a:solidFill>
                  <a:schemeClr val="tx1"/>
                </a:solidFill>
                <a:latin typeface="Times New Roman" pitchFamily="18" charset="0"/>
                <a:cs typeface="Times New Roman" pitchFamily="18" charset="0"/>
              </a:rPr>
              <a:t>Front-end               : </a:t>
            </a:r>
            <a:r>
              <a:rPr lang="en-IN" dirty="0">
                <a:latin typeface="Times New Roman" pitchFamily="18" charset="0"/>
                <a:cs typeface="Times New Roman" pitchFamily="18" charset="0"/>
              </a:rPr>
              <a:t>Android UI Native, Java</a:t>
            </a:r>
            <a:endParaRPr lang="en-US" dirty="0">
              <a:solidFill>
                <a:schemeClr val="tx1"/>
              </a:solidFill>
              <a:latin typeface="Times New Roman" pitchFamily="18" charset="0"/>
              <a:cs typeface="Times New Roman" pitchFamily="18" charset="0"/>
            </a:endParaRPr>
          </a:p>
          <a:p>
            <a:pPr lvl="2" algn="just"/>
            <a:r>
              <a:rPr lang="en-US" b="1" dirty="0">
                <a:solidFill>
                  <a:schemeClr val="tx1"/>
                </a:solidFill>
                <a:latin typeface="Times New Roman" panose="02020603050405020304" pitchFamily="18" charset="0"/>
                <a:cs typeface="Times New Roman" panose="02020603050405020304" pitchFamily="18" charset="0"/>
              </a:rPr>
              <a:t>Back End               :  </a:t>
            </a:r>
            <a:r>
              <a:rPr lang="en-IN" b="1" dirty="0">
                <a:solidFill>
                  <a:schemeClr val="tx1"/>
                </a:solidFill>
                <a:latin typeface="Times New Roman" pitchFamily="18" charset="0"/>
                <a:cs typeface="Times New Roman" pitchFamily="18" charset="0"/>
              </a:rPr>
              <a:t>JAVA</a:t>
            </a:r>
            <a:endParaRPr lang="en-US" dirty="0">
              <a:solidFill>
                <a:schemeClr val="tx1"/>
              </a:solidFill>
              <a:latin typeface="Times New Roman" pitchFamily="18" charset="0"/>
              <a:cs typeface="Times New Roman" pitchFamily="18" charset="0"/>
            </a:endParaRPr>
          </a:p>
          <a:p>
            <a:pPr lvl="2" algn="just"/>
            <a:r>
              <a:rPr lang="en-US" b="1" dirty="0">
                <a:solidFill>
                  <a:schemeClr val="tx1"/>
                </a:solidFill>
                <a:latin typeface="Times New Roman" panose="02020603050405020304" pitchFamily="18" charset="0"/>
                <a:cs typeface="Times New Roman" panose="02020603050405020304" pitchFamily="18" charset="0"/>
              </a:rPr>
              <a:t>Database                :  </a:t>
            </a:r>
            <a:r>
              <a:rPr lang="en-IN" dirty="0">
                <a:latin typeface="Times New Roman" pitchFamily="18" charset="0"/>
                <a:cs typeface="Times New Roman" pitchFamily="18" charset="0"/>
              </a:rPr>
              <a:t>Firebase, </a:t>
            </a:r>
            <a:r>
              <a:rPr lang="en-IN" dirty="0" err="1">
                <a:latin typeface="Times New Roman" pitchFamily="18" charset="0"/>
                <a:cs typeface="Times New Roman" pitchFamily="18" charset="0"/>
              </a:rPr>
              <a:t>MySQL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maria</a:t>
            </a:r>
            <a:r>
              <a:rPr lang="en-IN" dirty="0">
                <a:latin typeface="Times New Roman" pitchFamily="18" charset="0"/>
                <a:cs typeface="Times New Roman" pitchFamily="18" charset="0"/>
              </a:rPr>
              <a:t> db)</a:t>
            </a:r>
          </a:p>
          <a:p>
            <a:pPr algn="just"/>
            <a:endParaRPr lang="en-IN" sz="2400" dirty="0">
              <a:solidFill>
                <a:schemeClr val="tx1"/>
              </a:solidFill>
              <a:latin typeface="Times New Roman" pitchFamily="18" charset="0"/>
              <a:cs typeface="Times New Roman" pitchFamily="18" charset="0"/>
            </a:endParaRPr>
          </a:p>
          <a:p>
            <a:pPr algn="just"/>
            <a:r>
              <a:rPr lang="en-US" sz="2400" b="1" dirty="0">
                <a:solidFill>
                  <a:schemeClr val="tx1"/>
                </a:solidFill>
                <a:latin typeface="Times New Roman" pitchFamily="18" charset="0"/>
                <a:cs typeface="Times New Roman" pitchFamily="18" charset="0"/>
              </a:rPr>
              <a:t>Hardware Specification:</a:t>
            </a:r>
          </a:p>
          <a:p>
            <a:pPr lvl="2" algn="just"/>
            <a:r>
              <a:rPr lang="en-US" b="1" dirty="0">
                <a:solidFill>
                  <a:schemeClr val="tx1"/>
                </a:solidFill>
                <a:latin typeface="Times New Roman" pitchFamily="18" charset="0"/>
                <a:cs typeface="Times New Roman" pitchFamily="18" charset="0"/>
              </a:rPr>
              <a:t>CPU   :  </a:t>
            </a:r>
            <a:r>
              <a:rPr lang="en-US" dirty="0">
                <a:solidFill>
                  <a:schemeClr val="tx1"/>
                </a:solidFill>
                <a:latin typeface="Times New Roman" pitchFamily="18" charset="0"/>
                <a:cs typeface="Times New Roman" pitchFamily="18" charset="0"/>
              </a:rPr>
              <a:t>  Inter Core i3 10</a:t>
            </a:r>
            <a:r>
              <a:rPr lang="en-US" baseline="30000" dirty="0">
                <a:solidFill>
                  <a:schemeClr val="tx1"/>
                </a:solidFill>
                <a:latin typeface="Times New Roman" pitchFamily="18" charset="0"/>
                <a:cs typeface="Times New Roman" pitchFamily="18" charset="0"/>
              </a:rPr>
              <a:t>th</a:t>
            </a:r>
            <a:r>
              <a:rPr lang="en-US" dirty="0">
                <a:solidFill>
                  <a:schemeClr val="tx1"/>
                </a:solidFill>
                <a:latin typeface="Times New Roman" pitchFamily="18" charset="0"/>
                <a:cs typeface="Times New Roman" pitchFamily="18" charset="0"/>
              </a:rPr>
              <a:t> Gen(Minimum)</a:t>
            </a:r>
          </a:p>
          <a:p>
            <a:pPr lvl="2" algn="just"/>
            <a:r>
              <a:rPr lang="en-US" b="1" dirty="0">
                <a:solidFill>
                  <a:schemeClr val="tx1"/>
                </a:solidFill>
                <a:latin typeface="Times New Roman" pitchFamily="18" charset="0"/>
                <a:cs typeface="Times New Roman" pitchFamily="18" charset="0"/>
              </a:rPr>
              <a:t>RAM  :  </a:t>
            </a:r>
            <a:r>
              <a:rPr lang="en-US" dirty="0">
                <a:solidFill>
                  <a:schemeClr val="tx1"/>
                </a:solidFill>
                <a:latin typeface="Times New Roman" pitchFamily="18" charset="0"/>
                <a:cs typeface="Times New Roman" pitchFamily="18" charset="0"/>
              </a:rPr>
              <a:t>8GB Ram or more</a:t>
            </a:r>
          </a:p>
          <a:p>
            <a:pPr lvl="2" algn="just"/>
            <a:r>
              <a:rPr lang="en-IN" b="1" dirty="0">
                <a:solidFill>
                  <a:schemeClr val="tx1"/>
                </a:solidFill>
                <a:latin typeface="Times New Roman" pitchFamily="18" charset="0"/>
                <a:cs typeface="Times New Roman" pitchFamily="18" charset="0"/>
              </a:rPr>
              <a:t>OS       :  </a:t>
            </a:r>
            <a:r>
              <a:rPr lang="en-IN" dirty="0">
                <a:solidFill>
                  <a:schemeClr val="tx1"/>
                </a:solidFill>
                <a:latin typeface="Times New Roman" pitchFamily="18" charset="0"/>
                <a:cs typeface="Times New Roman" pitchFamily="18" charset="0"/>
              </a:rPr>
              <a:t>Windows 10 </a:t>
            </a:r>
          </a:p>
        </p:txBody>
      </p:sp>
    </p:spTree>
    <p:extLst>
      <p:ext uri="{BB962C8B-B14F-4D97-AF65-F5344CB8AC3E}">
        <p14:creationId xmlns:p14="http://schemas.microsoft.com/office/powerpoint/2010/main" val="134085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10" y="274621"/>
            <a:ext cx="8596668" cy="766527"/>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1099931" y="1298714"/>
            <a:ext cx="9793356" cy="5088834"/>
          </a:xfrm>
        </p:spPr>
        <p:txBody>
          <a:bodyPr>
            <a:noAutofit/>
          </a:bodyPr>
          <a:lstStyle/>
          <a:p>
            <a:pPr marL="460375" marR="200660" indent="0" algn="just">
              <a:lnSpc>
                <a:spcPct val="105000"/>
              </a:lnSpc>
              <a:spcAft>
                <a:spcPts val="25"/>
              </a:spcAft>
              <a:buNone/>
            </a:pPr>
            <a:r>
              <a:rPr lang="en-IN" sz="2400" dirty="0">
                <a:solidFill>
                  <a:srgbClr val="000000"/>
                </a:solidFill>
                <a:effectLst/>
                <a:latin typeface="Times New Roman" panose="02020603050405020304" pitchFamily="18" charset="0"/>
                <a:ea typeface="Times New Roman" panose="02020603050405020304" pitchFamily="18" charset="0"/>
              </a:rPr>
              <a:t>The Modules in this application are:   </a:t>
            </a:r>
          </a:p>
          <a:p>
            <a:pPr marL="812165" marR="3175" algn="just">
              <a:lnSpc>
                <a:spcPct val="103000"/>
              </a:lnSpc>
              <a:spcAft>
                <a:spcPts val="45"/>
              </a:spcAft>
              <a:buFont typeface="Wingdings" panose="05000000000000000000" pitchFamily="2" charset="2"/>
              <a:buChar char="q"/>
            </a:pPr>
            <a:r>
              <a:rPr lang="en-IN" sz="2400" dirty="0">
                <a:solidFill>
                  <a:srgbClr val="000000"/>
                </a:solidFill>
                <a:effectLst/>
                <a:latin typeface="Times New Roman" panose="02020603050405020304" pitchFamily="18" charset="0"/>
                <a:ea typeface="Times New Roman" panose="02020603050405020304" pitchFamily="18" charset="0"/>
              </a:rPr>
              <a:t>REGISTER / LOGIN ACCOUNT </a:t>
            </a:r>
          </a:p>
          <a:p>
            <a:pPr marL="812165" marR="3175" algn="just">
              <a:lnSpc>
                <a:spcPct val="103000"/>
              </a:lnSpc>
              <a:spcAft>
                <a:spcPts val="45"/>
              </a:spcAft>
              <a:buFont typeface="Wingdings" panose="05000000000000000000" pitchFamily="2" charset="2"/>
              <a:buChar char="q"/>
            </a:pPr>
            <a:r>
              <a:rPr lang="en-IN" sz="2400" dirty="0">
                <a:solidFill>
                  <a:srgbClr val="000000"/>
                </a:solidFill>
                <a:effectLst/>
                <a:latin typeface="Times New Roman" panose="02020603050405020304" pitchFamily="18" charset="0"/>
                <a:ea typeface="Times New Roman" panose="02020603050405020304" pitchFamily="18" charset="0"/>
              </a:rPr>
              <a:t>PROFILE SETTING  </a:t>
            </a:r>
          </a:p>
          <a:p>
            <a:pPr marL="812165" marR="3175" algn="just">
              <a:lnSpc>
                <a:spcPct val="103000"/>
              </a:lnSpc>
              <a:spcAft>
                <a:spcPts val="45"/>
              </a:spcAft>
              <a:buFont typeface="Wingdings" panose="05000000000000000000" pitchFamily="2" charset="2"/>
              <a:buChar char="q"/>
            </a:pPr>
            <a:r>
              <a:rPr lang="en-IN" sz="2400" dirty="0">
                <a:solidFill>
                  <a:srgbClr val="000000"/>
                </a:solidFill>
                <a:effectLst/>
                <a:latin typeface="Times New Roman" panose="02020603050405020304" pitchFamily="18" charset="0"/>
                <a:ea typeface="Times New Roman" panose="02020603050405020304" pitchFamily="18" charset="0"/>
              </a:rPr>
              <a:t>INTERST </a:t>
            </a:r>
          </a:p>
          <a:p>
            <a:pPr marL="812165" marR="3175" algn="just">
              <a:lnSpc>
                <a:spcPct val="103000"/>
              </a:lnSpc>
              <a:spcAft>
                <a:spcPts val="45"/>
              </a:spcAft>
              <a:buFont typeface="Wingdings" panose="05000000000000000000" pitchFamily="2" charset="2"/>
              <a:buChar char="q"/>
            </a:pPr>
            <a:r>
              <a:rPr lang="en-IN" sz="2400" dirty="0">
                <a:solidFill>
                  <a:srgbClr val="000000"/>
                </a:solidFill>
                <a:effectLst/>
                <a:latin typeface="Times New Roman" panose="02020603050405020304" pitchFamily="18" charset="0"/>
                <a:ea typeface="Times New Roman" panose="02020603050405020304" pitchFamily="18" charset="0"/>
              </a:rPr>
              <a:t>UPLOADED ITEMS </a:t>
            </a:r>
          </a:p>
          <a:p>
            <a:pPr>
              <a:buFont typeface="Wingdings" panose="05000000000000000000" pitchFamily="2" charset="2"/>
              <a:buChar char="q"/>
            </a:pPr>
            <a:r>
              <a:rPr lang="en-IN" sz="2400" dirty="0">
                <a:solidFill>
                  <a:srgbClr val="000000"/>
                </a:solidFill>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USER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TotalTime>
  <Words>1389</Words>
  <Application>Microsoft Office PowerPoint</Application>
  <PresentationFormat>Widescreen</PresentationFormat>
  <Paragraphs>209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Symbol</vt:lpstr>
      <vt:lpstr>Times New Roman</vt:lpstr>
      <vt:lpstr>Wingdings</vt:lpstr>
      <vt:lpstr>Office Theme</vt:lpstr>
      <vt:lpstr>DIRECTORY APP  USING ANDROID NATIVE  (Android Native )</vt:lpstr>
      <vt:lpstr>ABSTRACT</vt:lpstr>
      <vt:lpstr>Company Profile</vt:lpstr>
      <vt:lpstr>Project Description</vt:lpstr>
      <vt:lpstr>Existing System</vt:lpstr>
      <vt:lpstr> Proposed System</vt:lpstr>
      <vt:lpstr>Advantages of Proposed System</vt:lpstr>
      <vt:lpstr>Hardware and Software Specification</vt:lpstr>
      <vt:lpstr>MODULES</vt:lpstr>
      <vt:lpstr>MODULE DESCRIPTION</vt:lpstr>
      <vt:lpstr>            MODULE DESCRIPTION</vt:lpstr>
      <vt:lpstr>Dataflow Diagram</vt:lpstr>
      <vt:lpstr>LEVEL 2 DFD</vt:lpstr>
      <vt:lpstr>Table Design</vt:lpstr>
      <vt:lpstr>ADMIN TABLE</vt:lpstr>
      <vt:lpstr>Screenshots</vt:lpstr>
      <vt:lpstr>PowerPoint Presentation</vt:lpstr>
      <vt:lpstr>PowerPoint Presentation</vt:lpstr>
      <vt:lpstr>Screenshots</vt:lpstr>
      <vt:lpstr>PowerPoint Presentation</vt:lpstr>
      <vt:lpstr>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Property app</dc:title>
  <dc:creator>Shoban_Ash</dc:creator>
  <cp:lastModifiedBy>s. afrin</cp:lastModifiedBy>
  <cp:revision>88</cp:revision>
  <dcterms:created xsi:type="dcterms:W3CDTF">2021-02-26T05:31:44Z</dcterms:created>
  <dcterms:modified xsi:type="dcterms:W3CDTF">2021-03-29T15:12:31Z</dcterms:modified>
</cp:coreProperties>
</file>