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0" r:id="rId1"/>
  </p:sldMasterIdLst>
  <p:sldIdLst>
    <p:sldId id="256" r:id="rId2"/>
    <p:sldId id="257" r:id="rId3"/>
    <p:sldId id="259" r:id="rId4"/>
    <p:sldId id="261" r:id="rId5"/>
    <p:sldId id="274" r:id="rId6"/>
    <p:sldId id="277" r:id="rId7"/>
    <p:sldId id="278" r:id="rId8"/>
    <p:sldId id="287" r:id="rId9"/>
    <p:sldId id="275" r:id="rId10"/>
    <p:sldId id="280" r:id="rId11"/>
    <p:sldId id="281" r:id="rId12"/>
    <p:sldId id="282" r:id="rId13"/>
    <p:sldId id="283" r:id="rId14"/>
    <p:sldId id="276" r:id="rId15"/>
    <p:sldId id="284" r:id="rId16"/>
    <p:sldId id="286" r:id="rId17"/>
    <p:sldId id="28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18A9-F2C1-4152-9578-02813A965A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4C30AD-8936-472C-8993-6909BB222C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51DC14-D9FF-4B56-B506-DCF46E298D36}"/>
              </a:ext>
            </a:extLst>
          </p:cNvPr>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5" name="Footer Placeholder 4">
            <a:extLst>
              <a:ext uri="{FF2B5EF4-FFF2-40B4-BE49-F238E27FC236}">
                <a16:creationId xmlns:a16="http://schemas.microsoft.com/office/drawing/2014/main" id="{E46CCA36-57EC-4D41-83E5-90E2ED8721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E0BF2F-8D3F-4F99-9472-7067F31837C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972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EC21-74FC-42D9-9676-D662616091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7615E4-A551-4A5F-BBE2-3F0617EE2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4BD3E7-CDAC-47C6-A347-96122FF79BFD}"/>
              </a:ext>
            </a:extLst>
          </p:cNvPr>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5" name="Footer Placeholder 4">
            <a:extLst>
              <a:ext uri="{FF2B5EF4-FFF2-40B4-BE49-F238E27FC236}">
                <a16:creationId xmlns:a16="http://schemas.microsoft.com/office/drawing/2014/main" id="{67CEC273-6146-4939-AC4D-F31D6527B7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3CA984-36CD-492A-B0DB-BC66F631B06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972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3D0BD-C7B0-49A2-94E0-4C6DD97C88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EE6B6-8B00-45DA-893B-7268DB86B7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28396-EC9E-46AD-AEE3-124A52DB38B3}"/>
              </a:ext>
            </a:extLst>
          </p:cNvPr>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5" name="Footer Placeholder 4">
            <a:extLst>
              <a:ext uri="{FF2B5EF4-FFF2-40B4-BE49-F238E27FC236}">
                <a16:creationId xmlns:a16="http://schemas.microsoft.com/office/drawing/2014/main" id="{3FB6AC60-EC4D-40EC-B93C-64549E8099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93383-36E4-49DF-947A-78CE3521B89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640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8930-6AD4-49BC-8977-5E83EB4F71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7FB1B4-8B26-4A0D-91D1-C43A458A6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52632-22BE-47E6-8023-F4BF9E218E12}"/>
              </a:ext>
            </a:extLst>
          </p:cNvPr>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5" name="Footer Placeholder 4">
            <a:extLst>
              <a:ext uri="{FF2B5EF4-FFF2-40B4-BE49-F238E27FC236}">
                <a16:creationId xmlns:a16="http://schemas.microsoft.com/office/drawing/2014/main" id="{78B28B87-CB09-4E7C-A5E9-34DBDDBEE4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76883C-7887-4266-93AC-B452D392240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22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CF6E-D8E4-4FA7-953B-DA22FD4D15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111975-03BF-4CF8-BC0A-C4AA8A9C6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BA36C-415E-42D8-80E9-97C1003513BB}"/>
              </a:ext>
            </a:extLst>
          </p:cNvPr>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5" name="Footer Placeholder 4">
            <a:extLst>
              <a:ext uri="{FF2B5EF4-FFF2-40B4-BE49-F238E27FC236}">
                <a16:creationId xmlns:a16="http://schemas.microsoft.com/office/drawing/2014/main" id="{AC476E18-CBD9-454A-A249-55DFACC198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6B5DA8-29E5-4779-915B-4937643BE26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372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0053-C282-404B-A99F-16BE322675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B044DF-4915-44AA-8C0C-ADB73E7719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E371E1-A29E-4AFD-A38F-803C1828F4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DD582-A3F5-412D-AE1D-5D4E79D037D1}"/>
              </a:ext>
            </a:extLst>
          </p:cNvPr>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6" name="Footer Placeholder 5">
            <a:extLst>
              <a:ext uri="{FF2B5EF4-FFF2-40B4-BE49-F238E27FC236}">
                <a16:creationId xmlns:a16="http://schemas.microsoft.com/office/drawing/2014/main" id="{A9AB76AD-5E30-4DBB-8DC5-E44E21CDE3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356E54-CC7C-4AD0-BEEC-EA0FB944E4B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460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A786-B5DE-456C-9AC4-28D2921BD0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4C83B9-EE02-499B-807A-175807969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3DD44-1F51-4F34-88E0-286EC74B02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EEA1A7-14F4-40A0-B2D9-AF3A59CCA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CB65E-51BD-4D16-8254-D293E8C3B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48BFF2-F128-406A-8AC2-F4CB54DBAE17}"/>
              </a:ext>
            </a:extLst>
          </p:cNvPr>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8" name="Footer Placeholder 7">
            <a:extLst>
              <a:ext uri="{FF2B5EF4-FFF2-40B4-BE49-F238E27FC236}">
                <a16:creationId xmlns:a16="http://schemas.microsoft.com/office/drawing/2014/main" id="{32EB4984-4FF7-4F51-AFAE-CF7E738F04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DD0B57C-60EF-4C0C-A632-39A8578BE72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05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2DC5-8134-4504-8BB8-DDCCB4369B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C3DBA7-A269-4445-94FC-A5B95F3088F4}"/>
              </a:ext>
            </a:extLst>
          </p:cNvPr>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4" name="Footer Placeholder 3">
            <a:extLst>
              <a:ext uri="{FF2B5EF4-FFF2-40B4-BE49-F238E27FC236}">
                <a16:creationId xmlns:a16="http://schemas.microsoft.com/office/drawing/2014/main" id="{D3416745-22D9-4954-ACE6-896D301C07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4D0902F-B32D-4BE8-96D6-D1FEE95149E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021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E01A8-4A46-46C2-9E69-718C5B6209F9}"/>
              </a:ext>
            </a:extLst>
          </p:cNvPr>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3" name="Footer Placeholder 2">
            <a:extLst>
              <a:ext uri="{FF2B5EF4-FFF2-40B4-BE49-F238E27FC236}">
                <a16:creationId xmlns:a16="http://schemas.microsoft.com/office/drawing/2014/main" id="{05445F8B-40E2-4808-96DE-A732EF89519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E1C7DF-52CD-42BF-92F3-4D2C52FDA30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783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D38F-6176-4DAD-9918-8D934C142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4A1189-7CC0-4D88-8CF7-CEAF1A0AFF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E8699C-C4F1-49A7-8B91-98355200E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CCC2A-F3C0-429A-945B-F4AE88D83553}"/>
              </a:ext>
            </a:extLst>
          </p:cNvPr>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6" name="Footer Placeholder 5">
            <a:extLst>
              <a:ext uri="{FF2B5EF4-FFF2-40B4-BE49-F238E27FC236}">
                <a16:creationId xmlns:a16="http://schemas.microsoft.com/office/drawing/2014/main" id="{0DF8EE1D-C6D3-4563-BE17-EAD05DF8A3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D7A0A3-EA8A-472C-BE51-51905B4C8C4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18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325B-839E-4E6B-A1FA-7D0D2D2AA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67A81F-6C59-4AC7-A01E-C85565580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DF0CC5C-C355-443E-8B65-8232A0BF3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04A78-53C1-4BA3-B448-B38CDE47FA20}"/>
              </a:ext>
            </a:extLst>
          </p:cNvPr>
          <p:cNvSpPr>
            <a:spLocks noGrp="1"/>
          </p:cNvSpPr>
          <p:nvPr>
            <p:ph type="dt" sz="half" idx="10"/>
          </p:nvPr>
        </p:nvSpPr>
        <p:spPr/>
        <p:txBody>
          <a:bodyPr/>
          <a:lstStyle/>
          <a:p>
            <a:fld id="{48A87A34-81AB-432B-8DAE-1953F412C126}" type="datetimeFigureOut">
              <a:rPr lang="en-US" smtClean="0"/>
              <a:t>5/9/2022</a:t>
            </a:fld>
            <a:endParaRPr lang="en-US" dirty="0"/>
          </a:p>
        </p:txBody>
      </p:sp>
      <p:sp>
        <p:nvSpPr>
          <p:cNvPr id="6" name="Footer Placeholder 5">
            <a:extLst>
              <a:ext uri="{FF2B5EF4-FFF2-40B4-BE49-F238E27FC236}">
                <a16:creationId xmlns:a16="http://schemas.microsoft.com/office/drawing/2014/main" id="{B5FA2C4B-20BD-4400-B34A-099BBF9300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B7D2A9-EF38-4521-951B-B8F50FC857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4007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38FEF-29AE-4A2B-9E44-CBA834466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7B0A21-7C10-40FF-88D0-A05F2DEFD2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8AA33-B5F7-4B36-B1A0-FEF3EDEFF9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5/9/2022</a:t>
            </a:fld>
            <a:endParaRPr lang="en-US" dirty="0"/>
          </a:p>
        </p:txBody>
      </p:sp>
      <p:sp>
        <p:nvSpPr>
          <p:cNvPr id="5" name="Footer Placeholder 4">
            <a:extLst>
              <a:ext uri="{FF2B5EF4-FFF2-40B4-BE49-F238E27FC236}">
                <a16:creationId xmlns:a16="http://schemas.microsoft.com/office/drawing/2014/main" id="{9FBCB2F7-D2DB-4CB6-B0CE-E612F547F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25ED457-023B-43F6-9462-B60354FA6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5249127"/>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lucid.app/" TargetMode="External"/><Relationship Id="rId2" Type="http://schemas.openxmlformats.org/officeDocument/2006/relationships/hyperlink" Target="https://astrowebsolutio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C872-96D6-4929-82F1-E748E8D81C2E}"/>
              </a:ext>
            </a:extLst>
          </p:cNvPr>
          <p:cNvSpPr>
            <a:spLocks noGrp="1"/>
          </p:cNvSpPr>
          <p:nvPr>
            <p:ph type="ctrTitle"/>
          </p:nvPr>
        </p:nvSpPr>
        <p:spPr>
          <a:xfrm>
            <a:off x="1592310" y="0"/>
            <a:ext cx="9001462" cy="1145219"/>
          </a:xfrm>
        </p:spPr>
        <p:txBody>
          <a:bodyPr>
            <a:normAutofit/>
          </a:bodyPr>
          <a:lstStyle/>
          <a:p>
            <a:r>
              <a:rPr lang="en-US" sz="3600" dirty="0"/>
              <a:t>WEB APPLICATION FOR LOCATION DIRECTORY</a:t>
            </a:r>
            <a:endParaRPr lang="en-IN" sz="3600" dirty="0"/>
          </a:p>
        </p:txBody>
      </p:sp>
      <p:sp>
        <p:nvSpPr>
          <p:cNvPr id="3" name="Subtitle 2">
            <a:extLst>
              <a:ext uri="{FF2B5EF4-FFF2-40B4-BE49-F238E27FC236}">
                <a16:creationId xmlns:a16="http://schemas.microsoft.com/office/drawing/2014/main" id="{8D6F88DC-5935-45D0-9B51-E1569FFB5307}"/>
              </a:ext>
            </a:extLst>
          </p:cNvPr>
          <p:cNvSpPr>
            <a:spLocks noGrp="1"/>
          </p:cNvSpPr>
          <p:nvPr>
            <p:ph type="subTitle" idx="1"/>
          </p:nvPr>
        </p:nvSpPr>
        <p:spPr>
          <a:xfrm>
            <a:off x="790113" y="1367161"/>
            <a:ext cx="10919534" cy="5140171"/>
          </a:xfrm>
        </p:spPr>
        <p:txBody>
          <a:bodyPr>
            <a:normAutofit/>
          </a:bodyPr>
          <a:lstStyle/>
          <a:p>
            <a:pPr algn="ctr"/>
            <a:r>
              <a:rPr lang="en-US" sz="1600" b="1" dirty="0">
                <a:latin typeface="Times New Roman" pitchFamily="18" charset="0"/>
                <a:cs typeface="Times New Roman" pitchFamily="18" charset="0"/>
              </a:rPr>
              <a:t>Presented By :</a:t>
            </a:r>
          </a:p>
          <a:p>
            <a:pPr algn="ctr"/>
            <a:r>
              <a:rPr lang="en-US" sz="1600" dirty="0">
                <a:solidFill>
                  <a:schemeClr val="tx1"/>
                </a:solidFill>
                <a:latin typeface="Times New Roman" pitchFamily="18" charset="0"/>
                <a:cs typeface="Times New Roman" pitchFamily="18" charset="0"/>
              </a:rPr>
              <a:t>BALAJI J</a:t>
            </a:r>
          </a:p>
          <a:p>
            <a:pPr algn="ctr"/>
            <a:r>
              <a:rPr lang="en-US" sz="1600" dirty="0">
                <a:solidFill>
                  <a:schemeClr val="tx1"/>
                </a:solidFill>
                <a:latin typeface="Times New Roman" pitchFamily="18" charset="0"/>
                <a:cs typeface="Times New Roman" pitchFamily="18" charset="0"/>
              </a:rPr>
              <a:t>(Reg.no : 20Y005)</a:t>
            </a:r>
          </a:p>
          <a:p>
            <a:pPr algn="l"/>
            <a:endParaRPr lang="en-US" sz="2000" dirty="0"/>
          </a:p>
          <a:p>
            <a:pPr algn="l"/>
            <a:r>
              <a:rPr lang="en-US" sz="1600" b="1" dirty="0">
                <a:latin typeface="Times New Roman" pitchFamily="18" charset="0"/>
                <a:cs typeface="Times New Roman" pitchFamily="18" charset="0"/>
              </a:rPr>
              <a:t>Internal Guide:                                                                           </a:t>
            </a:r>
            <a:r>
              <a:rPr lang="en-US" sz="1600" b="1" dirty="0">
                <a:solidFill>
                  <a:srgbClr val="FF0000"/>
                </a:solidFill>
                <a:latin typeface="Times New Roman" pitchFamily="18" charset="0"/>
                <a:cs typeface="Times New Roman" pitchFamily="18" charset="0"/>
              </a:rPr>
              <a:t>	                               </a:t>
            </a:r>
            <a:r>
              <a:rPr lang="en-US" sz="1600" b="1" dirty="0">
                <a:latin typeface="Times New Roman" pitchFamily="18" charset="0"/>
                <a:cs typeface="Times New Roman" pitchFamily="18" charset="0"/>
              </a:rPr>
              <a:t>External Guide:</a:t>
            </a:r>
          </a:p>
          <a:p>
            <a:pPr algn="l"/>
            <a:r>
              <a:rPr lang="en-US" sz="1600" b="1" dirty="0">
                <a:solidFill>
                  <a:schemeClr val="tx1">
                    <a:lumMod val="95000"/>
                    <a:lumOff val="5000"/>
                  </a:schemeClr>
                </a:solidFill>
                <a:latin typeface="Times New Roman" pitchFamily="18" charset="0"/>
                <a:cs typeface="Times New Roman" pitchFamily="18" charset="0"/>
              </a:rPr>
              <a:t>Prof.  N.Murali,                                                                   	                               </a:t>
            </a:r>
            <a:r>
              <a:rPr lang="en-US" sz="1600" b="1" dirty="0">
                <a:solidFill>
                  <a:schemeClr val="tx1"/>
                </a:solidFill>
                <a:latin typeface="Times New Roman" pitchFamily="18" charset="0"/>
                <a:cs typeface="Times New Roman" pitchFamily="18" charset="0"/>
              </a:rPr>
              <a:t>V.Prabhu,</a:t>
            </a:r>
          </a:p>
          <a:p>
            <a:pPr algn="l"/>
            <a:r>
              <a:rPr lang="en-US" sz="1600" b="1" dirty="0">
                <a:solidFill>
                  <a:schemeClr val="tx1">
                    <a:lumMod val="95000"/>
                    <a:lumOff val="5000"/>
                  </a:schemeClr>
                </a:solidFill>
                <a:latin typeface="Times New Roman" pitchFamily="18" charset="0"/>
                <a:cs typeface="Times New Roman" pitchFamily="18" charset="0"/>
              </a:rPr>
              <a:t>Associate Professor,                                                                                                          </a:t>
            </a:r>
            <a:r>
              <a:rPr lang="en-US" sz="1600" b="1" dirty="0">
                <a:solidFill>
                  <a:schemeClr val="tx1"/>
                </a:solidFill>
                <a:latin typeface="Times New Roman" pitchFamily="18" charset="0"/>
                <a:cs typeface="Times New Roman" pitchFamily="18" charset="0"/>
              </a:rPr>
              <a:t>Technical Lead,</a:t>
            </a:r>
          </a:p>
          <a:p>
            <a:pPr algn="l"/>
            <a:r>
              <a:rPr lang="en-US" sz="1600" b="1" dirty="0">
                <a:solidFill>
                  <a:schemeClr val="tx1">
                    <a:lumMod val="95000"/>
                    <a:lumOff val="5000"/>
                  </a:schemeClr>
                </a:solidFill>
                <a:latin typeface="Times New Roman" pitchFamily="18" charset="0"/>
                <a:cs typeface="Times New Roman" pitchFamily="18" charset="0"/>
              </a:rPr>
              <a:t>Department Of Computer Application,                                                                         AstroWeb Solutions, </a:t>
            </a:r>
          </a:p>
          <a:p>
            <a:pPr algn="l"/>
            <a:r>
              <a:rPr lang="en-US" sz="1600" b="1" dirty="0">
                <a:solidFill>
                  <a:schemeClr val="tx1">
                    <a:lumMod val="95000"/>
                    <a:lumOff val="5000"/>
                  </a:schemeClr>
                </a:solidFill>
                <a:latin typeface="Times New Roman" pitchFamily="18" charset="0"/>
                <a:cs typeface="Times New Roman" pitchFamily="18" charset="0"/>
              </a:rPr>
              <a:t>Thiagarajar College Of Engineering</a:t>
            </a:r>
            <a:r>
              <a:rPr lang="en-US" sz="1600" b="1" dirty="0">
                <a:solidFill>
                  <a:schemeClr val="accent5"/>
                </a:solidFill>
                <a:latin typeface="Times New Roman" pitchFamily="18" charset="0"/>
                <a:cs typeface="Times New Roman" pitchFamily="18" charset="0"/>
              </a:rPr>
              <a:t>                                                                              </a:t>
            </a:r>
            <a:r>
              <a:rPr lang="en-US" sz="1600" b="1" dirty="0">
                <a:solidFill>
                  <a:schemeClr val="tx1">
                    <a:lumMod val="95000"/>
                    <a:lumOff val="5000"/>
                  </a:schemeClr>
                </a:solidFill>
                <a:latin typeface="Times New Roman" pitchFamily="18" charset="0"/>
                <a:cs typeface="Times New Roman" pitchFamily="18" charset="0"/>
              </a:rPr>
              <a:t>Simmakkal,</a:t>
            </a:r>
          </a:p>
          <a:p>
            <a:pPr algn="l"/>
            <a:r>
              <a:rPr lang="en-US" sz="1600" b="1" dirty="0">
                <a:solidFill>
                  <a:schemeClr val="tx1">
                    <a:lumMod val="95000"/>
                    <a:lumOff val="5000"/>
                  </a:schemeClr>
                </a:solidFill>
                <a:latin typeface="Times New Roman" pitchFamily="18" charset="0"/>
                <a:cs typeface="Times New Roman" pitchFamily="18" charset="0"/>
              </a:rPr>
              <a:t>Madurai.                                                                                                                            Madurai.</a:t>
            </a:r>
          </a:p>
          <a:p>
            <a:pPr algn="l"/>
            <a:endParaRPr lang="en-US" sz="1600" dirty="0"/>
          </a:p>
          <a:p>
            <a:r>
              <a:rPr lang="en-US" sz="1600" dirty="0"/>
              <a:t>                                                                                                                                                                </a:t>
            </a:r>
          </a:p>
        </p:txBody>
      </p:sp>
    </p:spTree>
    <p:extLst>
      <p:ext uri="{BB962C8B-B14F-4D97-AF65-F5344CB8AC3E}">
        <p14:creationId xmlns:p14="http://schemas.microsoft.com/office/powerpoint/2010/main" val="410508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984437-0324-4C30-B60C-F5A1A7FE6336}"/>
              </a:ext>
            </a:extLst>
          </p:cNvPr>
          <p:cNvSpPr/>
          <p:nvPr/>
        </p:nvSpPr>
        <p:spPr>
          <a:xfrm>
            <a:off x="0" y="0"/>
            <a:ext cx="2809461" cy="80838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3200" dirty="0"/>
              <a:t>UNIT TESTING</a:t>
            </a:r>
            <a:endParaRPr lang="en-US" sz="3200" dirty="0"/>
          </a:p>
        </p:txBody>
      </p:sp>
      <p:pic>
        <p:nvPicPr>
          <p:cNvPr id="4" name="Picture 3">
            <a:extLst>
              <a:ext uri="{FF2B5EF4-FFF2-40B4-BE49-F238E27FC236}">
                <a16:creationId xmlns:a16="http://schemas.microsoft.com/office/drawing/2014/main" id="{71CAC0A3-33C4-4401-8BAC-83F138F52535}"/>
              </a:ext>
            </a:extLst>
          </p:cNvPr>
          <p:cNvPicPr>
            <a:picLocks noChangeAspect="1"/>
          </p:cNvPicPr>
          <p:nvPr/>
        </p:nvPicPr>
        <p:blipFill>
          <a:blip r:embed="rId2"/>
          <a:stretch>
            <a:fillRect/>
          </a:stretch>
        </p:blipFill>
        <p:spPr>
          <a:xfrm>
            <a:off x="1005270" y="1594079"/>
            <a:ext cx="3608382" cy="5053508"/>
          </a:xfrm>
          <a:prstGeom prst="rect">
            <a:avLst/>
          </a:prstGeom>
        </p:spPr>
      </p:pic>
      <p:sp>
        <p:nvSpPr>
          <p:cNvPr id="5" name="Rectangle 4">
            <a:extLst>
              <a:ext uri="{FF2B5EF4-FFF2-40B4-BE49-F238E27FC236}">
                <a16:creationId xmlns:a16="http://schemas.microsoft.com/office/drawing/2014/main" id="{38720A48-B3E5-4552-A9D5-8D5B2F680953}"/>
              </a:ext>
            </a:extLst>
          </p:cNvPr>
          <p:cNvSpPr/>
          <p:nvPr/>
        </p:nvSpPr>
        <p:spPr>
          <a:xfrm>
            <a:off x="331304" y="808383"/>
            <a:ext cx="4452731" cy="59634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Login – Negative Testing (UT_001)</a:t>
            </a:r>
            <a:endParaRPr lang="en-US" dirty="0"/>
          </a:p>
        </p:txBody>
      </p:sp>
      <p:pic>
        <p:nvPicPr>
          <p:cNvPr id="7" name="Picture 6">
            <a:extLst>
              <a:ext uri="{FF2B5EF4-FFF2-40B4-BE49-F238E27FC236}">
                <a16:creationId xmlns:a16="http://schemas.microsoft.com/office/drawing/2014/main" id="{CB096413-2968-4EC6-886E-C053AC1B4F2C}"/>
              </a:ext>
            </a:extLst>
          </p:cNvPr>
          <p:cNvPicPr>
            <a:picLocks noChangeAspect="1"/>
          </p:cNvPicPr>
          <p:nvPr/>
        </p:nvPicPr>
        <p:blipFill>
          <a:blip r:embed="rId3"/>
          <a:stretch>
            <a:fillRect/>
          </a:stretch>
        </p:blipFill>
        <p:spPr>
          <a:xfrm>
            <a:off x="6396342" y="1594079"/>
            <a:ext cx="4158202" cy="5053508"/>
          </a:xfrm>
          <a:prstGeom prst="rect">
            <a:avLst/>
          </a:prstGeom>
        </p:spPr>
      </p:pic>
      <p:sp>
        <p:nvSpPr>
          <p:cNvPr id="9" name="TextBox 8">
            <a:extLst>
              <a:ext uri="{FF2B5EF4-FFF2-40B4-BE49-F238E27FC236}">
                <a16:creationId xmlns:a16="http://schemas.microsoft.com/office/drawing/2014/main" id="{F6164A36-F91D-41BC-92BB-DDD6EFD6CD67}"/>
              </a:ext>
            </a:extLst>
          </p:cNvPr>
          <p:cNvSpPr txBox="1"/>
          <p:nvPr/>
        </p:nvSpPr>
        <p:spPr>
          <a:xfrm>
            <a:off x="6396341" y="921890"/>
            <a:ext cx="4158203" cy="369332"/>
          </a:xfrm>
          <a:prstGeom prst="rect">
            <a:avLst/>
          </a:prstGeom>
          <a:noFill/>
        </p:spPr>
        <p:txBody>
          <a:bodyPr wrap="square">
            <a:spAutoFit/>
          </a:bodyPr>
          <a:lstStyle/>
          <a:p>
            <a:pPr algn="ctr"/>
            <a:r>
              <a:rPr lang="en-IN" dirty="0"/>
              <a:t>Login – Positive Testing (UT_002)</a:t>
            </a:r>
            <a:endParaRPr lang="en-US" dirty="0"/>
          </a:p>
        </p:txBody>
      </p:sp>
    </p:spTree>
    <p:extLst>
      <p:ext uri="{BB962C8B-B14F-4D97-AF65-F5344CB8AC3E}">
        <p14:creationId xmlns:p14="http://schemas.microsoft.com/office/powerpoint/2010/main" val="352016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309168-08DA-4479-8908-03072FD52FCA}"/>
              </a:ext>
            </a:extLst>
          </p:cNvPr>
          <p:cNvSpPr/>
          <p:nvPr/>
        </p:nvSpPr>
        <p:spPr>
          <a:xfrm>
            <a:off x="0" y="0"/>
            <a:ext cx="2690191" cy="6493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3200" dirty="0"/>
              <a:t>Unit Testing</a:t>
            </a:r>
            <a:endParaRPr lang="en-US" sz="3200" dirty="0"/>
          </a:p>
        </p:txBody>
      </p:sp>
      <p:pic>
        <p:nvPicPr>
          <p:cNvPr id="4" name="Picture 3">
            <a:extLst>
              <a:ext uri="{FF2B5EF4-FFF2-40B4-BE49-F238E27FC236}">
                <a16:creationId xmlns:a16="http://schemas.microsoft.com/office/drawing/2014/main" id="{6EC200A7-4BA3-485D-8645-56303DC5CDEA}"/>
              </a:ext>
            </a:extLst>
          </p:cNvPr>
          <p:cNvPicPr>
            <a:picLocks noChangeAspect="1"/>
          </p:cNvPicPr>
          <p:nvPr/>
        </p:nvPicPr>
        <p:blipFill>
          <a:blip r:embed="rId2"/>
          <a:stretch>
            <a:fillRect/>
          </a:stretch>
        </p:blipFill>
        <p:spPr>
          <a:xfrm>
            <a:off x="1492244" y="1201026"/>
            <a:ext cx="9207512" cy="5656974"/>
          </a:xfrm>
          <a:prstGeom prst="rect">
            <a:avLst/>
          </a:prstGeom>
        </p:spPr>
      </p:pic>
      <p:sp>
        <p:nvSpPr>
          <p:cNvPr id="5" name="Rectangle 4">
            <a:extLst>
              <a:ext uri="{FF2B5EF4-FFF2-40B4-BE49-F238E27FC236}">
                <a16:creationId xmlns:a16="http://schemas.microsoft.com/office/drawing/2014/main" id="{16A1919F-2C24-45A7-AC68-CE0C9FE29F61}"/>
              </a:ext>
            </a:extLst>
          </p:cNvPr>
          <p:cNvSpPr/>
          <p:nvPr/>
        </p:nvSpPr>
        <p:spPr>
          <a:xfrm>
            <a:off x="212035" y="649357"/>
            <a:ext cx="4717773" cy="4115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000" dirty="0"/>
              <a:t>Submit Listing – Negative Testing (UT_003)</a:t>
            </a:r>
            <a:endParaRPr lang="en-US" sz="2000" dirty="0"/>
          </a:p>
        </p:txBody>
      </p:sp>
    </p:spTree>
    <p:extLst>
      <p:ext uri="{BB962C8B-B14F-4D97-AF65-F5344CB8AC3E}">
        <p14:creationId xmlns:p14="http://schemas.microsoft.com/office/powerpoint/2010/main" val="252667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141003-692D-4563-89B1-B447C116BAE9}"/>
              </a:ext>
            </a:extLst>
          </p:cNvPr>
          <p:cNvSpPr txBox="1"/>
          <p:nvPr/>
        </p:nvSpPr>
        <p:spPr>
          <a:xfrm>
            <a:off x="-145774" y="584775"/>
            <a:ext cx="5168348" cy="400110"/>
          </a:xfrm>
          <a:prstGeom prst="rect">
            <a:avLst/>
          </a:prstGeom>
          <a:noFill/>
        </p:spPr>
        <p:txBody>
          <a:bodyPr wrap="square">
            <a:spAutoFit/>
          </a:bodyPr>
          <a:lstStyle/>
          <a:p>
            <a:pPr algn="ctr"/>
            <a:r>
              <a:rPr lang="en-IN" sz="2000" dirty="0"/>
              <a:t>Submit Listing – Positive Testing (UT_004)</a:t>
            </a:r>
            <a:endParaRPr lang="en-US" sz="2000" dirty="0"/>
          </a:p>
        </p:txBody>
      </p:sp>
      <p:sp>
        <p:nvSpPr>
          <p:cNvPr id="5" name="TextBox 4">
            <a:extLst>
              <a:ext uri="{FF2B5EF4-FFF2-40B4-BE49-F238E27FC236}">
                <a16:creationId xmlns:a16="http://schemas.microsoft.com/office/drawing/2014/main" id="{E3522093-4F09-4EF5-8016-E78B2C3ED817}"/>
              </a:ext>
            </a:extLst>
          </p:cNvPr>
          <p:cNvSpPr txBox="1"/>
          <p:nvPr/>
        </p:nvSpPr>
        <p:spPr>
          <a:xfrm>
            <a:off x="0" y="0"/>
            <a:ext cx="2438400" cy="584775"/>
          </a:xfrm>
          <a:prstGeom prst="rect">
            <a:avLst/>
          </a:prstGeom>
          <a:noFill/>
        </p:spPr>
        <p:txBody>
          <a:bodyPr wrap="square">
            <a:spAutoFit/>
          </a:bodyPr>
          <a:lstStyle/>
          <a:p>
            <a:pPr algn="ctr"/>
            <a:r>
              <a:rPr lang="en-IN" sz="3200" dirty="0"/>
              <a:t>Unit Testing</a:t>
            </a:r>
            <a:endParaRPr lang="en-US" sz="3200" dirty="0"/>
          </a:p>
        </p:txBody>
      </p:sp>
      <p:pic>
        <p:nvPicPr>
          <p:cNvPr id="7" name="Picture 6">
            <a:extLst>
              <a:ext uri="{FF2B5EF4-FFF2-40B4-BE49-F238E27FC236}">
                <a16:creationId xmlns:a16="http://schemas.microsoft.com/office/drawing/2014/main" id="{D3D0A99F-7434-4593-A033-3DF81F5A030E}"/>
              </a:ext>
            </a:extLst>
          </p:cNvPr>
          <p:cNvPicPr>
            <a:picLocks noChangeAspect="1"/>
          </p:cNvPicPr>
          <p:nvPr/>
        </p:nvPicPr>
        <p:blipFill>
          <a:blip r:embed="rId2"/>
          <a:stretch>
            <a:fillRect/>
          </a:stretch>
        </p:blipFill>
        <p:spPr>
          <a:xfrm>
            <a:off x="1219199" y="1169550"/>
            <a:ext cx="9411605" cy="5496293"/>
          </a:xfrm>
          <a:prstGeom prst="rect">
            <a:avLst/>
          </a:prstGeom>
        </p:spPr>
      </p:pic>
    </p:spTree>
    <p:extLst>
      <p:ext uri="{BB962C8B-B14F-4D97-AF65-F5344CB8AC3E}">
        <p14:creationId xmlns:p14="http://schemas.microsoft.com/office/powerpoint/2010/main" val="34265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81340A-B9DB-4632-A8F3-4F25AA4FB2E1}"/>
              </a:ext>
            </a:extLst>
          </p:cNvPr>
          <p:cNvSpPr txBox="1"/>
          <p:nvPr/>
        </p:nvSpPr>
        <p:spPr>
          <a:xfrm>
            <a:off x="0" y="0"/>
            <a:ext cx="2570922" cy="584775"/>
          </a:xfrm>
          <a:prstGeom prst="rect">
            <a:avLst/>
          </a:prstGeom>
          <a:noFill/>
        </p:spPr>
        <p:txBody>
          <a:bodyPr wrap="square">
            <a:spAutoFit/>
          </a:bodyPr>
          <a:lstStyle/>
          <a:p>
            <a:pPr algn="ctr"/>
            <a:r>
              <a:rPr lang="en-IN" sz="3200" dirty="0"/>
              <a:t>Unit Testing</a:t>
            </a:r>
            <a:endParaRPr lang="en-US" sz="3200" dirty="0"/>
          </a:p>
        </p:txBody>
      </p:sp>
      <p:pic>
        <p:nvPicPr>
          <p:cNvPr id="5" name="Picture 4">
            <a:extLst>
              <a:ext uri="{FF2B5EF4-FFF2-40B4-BE49-F238E27FC236}">
                <a16:creationId xmlns:a16="http://schemas.microsoft.com/office/drawing/2014/main" id="{FBF22607-02B2-4DDA-8AAA-EB9042F2BCB7}"/>
              </a:ext>
            </a:extLst>
          </p:cNvPr>
          <p:cNvPicPr>
            <a:picLocks noChangeAspect="1"/>
          </p:cNvPicPr>
          <p:nvPr/>
        </p:nvPicPr>
        <p:blipFill>
          <a:blip r:embed="rId2"/>
          <a:stretch>
            <a:fillRect/>
          </a:stretch>
        </p:blipFill>
        <p:spPr>
          <a:xfrm>
            <a:off x="251789" y="1709528"/>
            <a:ext cx="4545498" cy="4731026"/>
          </a:xfrm>
          <a:prstGeom prst="rect">
            <a:avLst/>
          </a:prstGeom>
        </p:spPr>
      </p:pic>
      <p:pic>
        <p:nvPicPr>
          <p:cNvPr id="7" name="Picture 6">
            <a:extLst>
              <a:ext uri="{FF2B5EF4-FFF2-40B4-BE49-F238E27FC236}">
                <a16:creationId xmlns:a16="http://schemas.microsoft.com/office/drawing/2014/main" id="{DFF8F6E2-8FD6-4C65-A4C1-D38FFA048FBE}"/>
              </a:ext>
            </a:extLst>
          </p:cNvPr>
          <p:cNvPicPr>
            <a:picLocks noChangeAspect="1"/>
          </p:cNvPicPr>
          <p:nvPr/>
        </p:nvPicPr>
        <p:blipFill>
          <a:blip r:embed="rId3"/>
          <a:stretch>
            <a:fillRect/>
          </a:stretch>
        </p:blipFill>
        <p:spPr>
          <a:xfrm>
            <a:off x="6976060" y="1709528"/>
            <a:ext cx="4116009" cy="4731026"/>
          </a:xfrm>
          <a:prstGeom prst="rect">
            <a:avLst/>
          </a:prstGeom>
        </p:spPr>
      </p:pic>
      <p:sp>
        <p:nvSpPr>
          <p:cNvPr id="11" name="TextBox 10">
            <a:extLst>
              <a:ext uri="{FF2B5EF4-FFF2-40B4-BE49-F238E27FC236}">
                <a16:creationId xmlns:a16="http://schemas.microsoft.com/office/drawing/2014/main" id="{BCF8815C-1086-41F4-8656-EB3C1BFFFCC2}"/>
              </a:ext>
            </a:extLst>
          </p:cNvPr>
          <p:cNvSpPr txBox="1"/>
          <p:nvPr/>
        </p:nvSpPr>
        <p:spPr>
          <a:xfrm>
            <a:off x="137940" y="1193560"/>
            <a:ext cx="4248530" cy="369332"/>
          </a:xfrm>
          <a:prstGeom prst="rect">
            <a:avLst/>
          </a:prstGeom>
          <a:noFill/>
        </p:spPr>
        <p:txBody>
          <a:bodyPr wrap="square">
            <a:spAutoFit/>
          </a:bodyPr>
          <a:lstStyle/>
          <a:p>
            <a:pPr algn="ctr"/>
            <a:r>
              <a:rPr lang="en-IN" dirty="0"/>
              <a:t>Register</a:t>
            </a:r>
            <a:r>
              <a:rPr lang="en-IN" sz="1800" dirty="0"/>
              <a:t> Listing – Positive Testing (UT_005)</a:t>
            </a:r>
            <a:endParaRPr lang="en-US" sz="1800" dirty="0"/>
          </a:p>
        </p:txBody>
      </p:sp>
      <p:sp>
        <p:nvSpPr>
          <p:cNvPr id="13" name="TextBox 12">
            <a:extLst>
              <a:ext uri="{FF2B5EF4-FFF2-40B4-BE49-F238E27FC236}">
                <a16:creationId xmlns:a16="http://schemas.microsoft.com/office/drawing/2014/main" id="{3A9EE2EE-DC3A-4F56-9776-B22A9C04242B}"/>
              </a:ext>
            </a:extLst>
          </p:cNvPr>
          <p:cNvSpPr txBox="1"/>
          <p:nvPr/>
        </p:nvSpPr>
        <p:spPr>
          <a:xfrm>
            <a:off x="6843538" y="1193560"/>
            <a:ext cx="4248531" cy="369332"/>
          </a:xfrm>
          <a:prstGeom prst="rect">
            <a:avLst/>
          </a:prstGeom>
          <a:noFill/>
        </p:spPr>
        <p:txBody>
          <a:bodyPr wrap="square">
            <a:spAutoFit/>
          </a:bodyPr>
          <a:lstStyle/>
          <a:p>
            <a:pPr algn="ctr"/>
            <a:r>
              <a:rPr lang="en-IN" dirty="0"/>
              <a:t>Register</a:t>
            </a:r>
            <a:r>
              <a:rPr lang="en-IN" sz="1800" dirty="0"/>
              <a:t> Listing – Negative Testing (UT_006)</a:t>
            </a:r>
            <a:endParaRPr lang="en-US" sz="1800" dirty="0"/>
          </a:p>
        </p:txBody>
      </p:sp>
    </p:spTree>
    <p:extLst>
      <p:ext uri="{BB962C8B-B14F-4D97-AF65-F5344CB8AC3E}">
        <p14:creationId xmlns:p14="http://schemas.microsoft.com/office/powerpoint/2010/main" val="1528843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2764B7-53B7-499E-9EA7-C7F50BCC8AFF}"/>
              </a:ext>
            </a:extLst>
          </p:cNvPr>
          <p:cNvSpPr/>
          <p:nvPr/>
        </p:nvSpPr>
        <p:spPr>
          <a:xfrm>
            <a:off x="106017" y="145774"/>
            <a:ext cx="10614992" cy="90114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3200" dirty="0"/>
              <a:t>Test Cases</a:t>
            </a:r>
            <a:endParaRPr lang="en-US" sz="3200" dirty="0"/>
          </a:p>
        </p:txBody>
      </p:sp>
      <p:graphicFrame>
        <p:nvGraphicFramePr>
          <p:cNvPr id="5" name="Table 5">
            <a:extLst>
              <a:ext uri="{FF2B5EF4-FFF2-40B4-BE49-F238E27FC236}">
                <a16:creationId xmlns:a16="http://schemas.microsoft.com/office/drawing/2014/main" id="{14A08415-77FC-4D15-9AC1-4DE5BAB7FAB4}"/>
              </a:ext>
            </a:extLst>
          </p:cNvPr>
          <p:cNvGraphicFramePr>
            <a:graphicFrameLocks noGrp="1"/>
          </p:cNvGraphicFramePr>
          <p:nvPr>
            <p:extLst>
              <p:ext uri="{D42A27DB-BD31-4B8C-83A1-F6EECF244321}">
                <p14:modId xmlns:p14="http://schemas.microsoft.com/office/powerpoint/2010/main" val="3539469919"/>
              </p:ext>
            </p:extLst>
          </p:nvPr>
        </p:nvGraphicFramePr>
        <p:xfrm>
          <a:off x="106015" y="1166192"/>
          <a:ext cx="11979968" cy="5497995"/>
        </p:xfrm>
        <a:graphic>
          <a:graphicData uri="http://schemas.openxmlformats.org/drawingml/2006/table">
            <a:tbl>
              <a:tblPr firstRow="1" bandRow="1">
                <a:tableStyleId>{5940675A-B579-460E-94D1-54222C63F5DA}</a:tableStyleId>
              </a:tblPr>
              <a:tblGrid>
                <a:gridCol w="2994992">
                  <a:extLst>
                    <a:ext uri="{9D8B030D-6E8A-4147-A177-3AD203B41FA5}">
                      <a16:colId xmlns:a16="http://schemas.microsoft.com/office/drawing/2014/main" val="2125859957"/>
                    </a:ext>
                  </a:extLst>
                </a:gridCol>
                <a:gridCol w="2584174">
                  <a:extLst>
                    <a:ext uri="{9D8B030D-6E8A-4147-A177-3AD203B41FA5}">
                      <a16:colId xmlns:a16="http://schemas.microsoft.com/office/drawing/2014/main" val="1175715862"/>
                    </a:ext>
                  </a:extLst>
                </a:gridCol>
                <a:gridCol w="3405810">
                  <a:extLst>
                    <a:ext uri="{9D8B030D-6E8A-4147-A177-3AD203B41FA5}">
                      <a16:colId xmlns:a16="http://schemas.microsoft.com/office/drawing/2014/main" val="1860058719"/>
                    </a:ext>
                  </a:extLst>
                </a:gridCol>
                <a:gridCol w="2994992">
                  <a:extLst>
                    <a:ext uri="{9D8B030D-6E8A-4147-A177-3AD203B41FA5}">
                      <a16:colId xmlns:a16="http://schemas.microsoft.com/office/drawing/2014/main" val="3461460511"/>
                    </a:ext>
                  </a:extLst>
                </a:gridCol>
              </a:tblGrid>
              <a:tr h="708163">
                <a:tc>
                  <a:txBody>
                    <a:bodyPr/>
                    <a:lstStyle/>
                    <a:p>
                      <a:pPr algn="ctr"/>
                      <a:r>
                        <a:rPr lang="en-IN" sz="2400" dirty="0"/>
                        <a:t>Test Case ID</a:t>
                      </a:r>
                      <a:endParaRPr lang="en-US" sz="2400" dirty="0"/>
                    </a:p>
                  </a:txBody>
                  <a:tcPr/>
                </a:tc>
                <a:tc>
                  <a:txBody>
                    <a:bodyPr/>
                    <a:lstStyle/>
                    <a:p>
                      <a:pPr algn="ctr"/>
                      <a:r>
                        <a:rPr lang="en-IN" sz="2400" dirty="0"/>
                        <a:t>Target Component</a:t>
                      </a:r>
                      <a:endParaRPr lang="en-US" sz="2400" dirty="0"/>
                    </a:p>
                  </a:txBody>
                  <a:tcPr/>
                </a:tc>
                <a:tc>
                  <a:txBody>
                    <a:bodyPr/>
                    <a:lstStyle/>
                    <a:p>
                      <a:pPr algn="ctr"/>
                      <a:r>
                        <a:rPr lang="en-IN" sz="2400" dirty="0"/>
                        <a:t>Test Data</a:t>
                      </a:r>
                      <a:endParaRPr lang="en-US" sz="2400" dirty="0"/>
                    </a:p>
                  </a:txBody>
                  <a:tcPr/>
                </a:tc>
                <a:tc>
                  <a:txBody>
                    <a:bodyPr/>
                    <a:lstStyle/>
                    <a:p>
                      <a:pPr algn="ctr"/>
                      <a:r>
                        <a:rPr lang="en-IN" sz="2400" dirty="0"/>
                        <a:t>Expected Result</a:t>
                      </a:r>
                      <a:endParaRPr lang="en-US" sz="2400" dirty="0"/>
                    </a:p>
                  </a:txBody>
                  <a:tcPr/>
                </a:tc>
                <a:extLst>
                  <a:ext uri="{0D108BD9-81ED-4DB2-BD59-A6C34878D82A}">
                    <a16:rowId xmlns:a16="http://schemas.microsoft.com/office/drawing/2014/main" val="2393728636"/>
                  </a:ext>
                </a:extLst>
              </a:tr>
              <a:tr h="577297">
                <a:tc>
                  <a:txBody>
                    <a:bodyPr/>
                    <a:lstStyle/>
                    <a:p>
                      <a:r>
                        <a:rPr lang="en-IN" dirty="0"/>
                        <a:t>LOGIN_TID_01</a:t>
                      </a:r>
                      <a:endParaRPr lang="en-US" dirty="0"/>
                    </a:p>
                  </a:txBody>
                  <a:tcPr/>
                </a:tc>
                <a:tc>
                  <a:txBody>
                    <a:bodyPr/>
                    <a:lstStyle/>
                    <a:p>
                      <a:r>
                        <a:rPr lang="en-IN" dirty="0"/>
                        <a:t>Login</a:t>
                      </a:r>
                      <a:endParaRPr lang="en-US" dirty="0"/>
                    </a:p>
                  </a:txBody>
                  <a:tcPr/>
                </a:tc>
                <a:tc>
                  <a:txBody>
                    <a:bodyPr/>
                    <a:lstStyle/>
                    <a:p>
                      <a:r>
                        <a:rPr lang="en-IN" dirty="0"/>
                        <a:t>No data</a:t>
                      </a:r>
                      <a:endParaRPr lang="en-US" dirty="0"/>
                    </a:p>
                  </a:txBody>
                  <a:tcPr/>
                </a:tc>
                <a:tc>
                  <a:txBody>
                    <a:bodyPr/>
                    <a:lstStyle/>
                    <a:p>
                      <a:r>
                        <a:rPr lang="en-IN" dirty="0"/>
                        <a:t>Show Error Message</a:t>
                      </a:r>
                      <a:endParaRPr lang="en-US" dirty="0"/>
                    </a:p>
                  </a:txBody>
                  <a:tcPr/>
                </a:tc>
                <a:extLst>
                  <a:ext uri="{0D108BD9-81ED-4DB2-BD59-A6C34878D82A}">
                    <a16:rowId xmlns:a16="http://schemas.microsoft.com/office/drawing/2014/main" val="3939489256"/>
                  </a:ext>
                </a:extLst>
              </a:tr>
              <a:tr h="708163">
                <a:tc>
                  <a:txBody>
                    <a:bodyPr/>
                    <a:lstStyle/>
                    <a:p>
                      <a:r>
                        <a:rPr lang="en-IN" dirty="0"/>
                        <a:t>LOGIN_TID_02</a:t>
                      </a:r>
                      <a:endParaRPr lang="en-US" dirty="0"/>
                    </a:p>
                    <a:p>
                      <a:endParaRPr lang="en-US" dirty="0"/>
                    </a:p>
                  </a:txBody>
                  <a:tcPr/>
                </a:tc>
                <a:tc>
                  <a:txBody>
                    <a:bodyPr/>
                    <a:lstStyle/>
                    <a:p>
                      <a:r>
                        <a:rPr lang="en-IN" dirty="0"/>
                        <a:t>Login</a:t>
                      </a:r>
                      <a:endParaRPr lang="en-US" dirty="0"/>
                    </a:p>
                  </a:txBody>
                  <a:tcPr/>
                </a:tc>
                <a:tc>
                  <a:txBody>
                    <a:bodyPr/>
                    <a:lstStyle/>
                    <a:p>
                      <a:r>
                        <a:rPr lang="en-IN" dirty="0"/>
                        <a:t>Email, password (Incorrect)</a:t>
                      </a:r>
                      <a:endParaRPr lang="en-US" dirty="0"/>
                    </a:p>
                  </a:txBody>
                  <a:tcPr/>
                </a:tc>
                <a:tc>
                  <a:txBody>
                    <a:bodyPr/>
                    <a:lstStyle/>
                    <a:p>
                      <a:r>
                        <a:rPr lang="en-IN" dirty="0"/>
                        <a:t>Display “Wrong Email or Password Please try again”</a:t>
                      </a:r>
                      <a:endParaRPr lang="en-US" dirty="0"/>
                    </a:p>
                  </a:txBody>
                  <a:tcPr/>
                </a:tc>
                <a:extLst>
                  <a:ext uri="{0D108BD9-81ED-4DB2-BD59-A6C34878D82A}">
                    <a16:rowId xmlns:a16="http://schemas.microsoft.com/office/drawing/2014/main" val="4112169811"/>
                  </a:ext>
                </a:extLst>
              </a:tr>
              <a:tr h="603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LOGIN_TID_03</a:t>
                      </a:r>
                      <a:endParaRPr lang="en-US" dirty="0"/>
                    </a:p>
                    <a:p>
                      <a:endParaRPr lang="en-US" dirty="0"/>
                    </a:p>
                  </a:txBody>
                  <a:tcPr/>
                </a:tc>
                <a:tc>
                  <a:txBody>
                    <a:bodyPr/>
                    <a:lstStyle/>
                    <a:p>
                      <a:r>
                        <a:rPr lang="en-IN" dirty="0"/>
                        <a:t>Login</a:t>
                      </a:r>
                      <a:endParaRPr lang="en-US" dirty="0"/>
                    </a:p>
                  </a:txBody>
                  <a:tcPr/>
                </a:tc>
                <a:tc>
                  <a:txBody>
                    <a:bodyPr/>
                    <a:lstStyle/>
                    <a:p>
                      <a:r>
                        <a:rPr lang="en-IN" dirty="0"/>
                        <a:t>Email, Password</a:t>
                      </a:r>
                      <a:endParaRPr lang="en-US" dirty="0"/>
                    </a:p>
                  </a:txBody>
                  <a:tcPr/>
                </a:tc>
                <a:tc>
                  <a:txBody>
                    <a:bodyPr/>
                    <a:lstStyle/>
                    <a:p>
                      <a:r>
                        <a:rPr lang="en-IN" dirty="0"/>
                        <a:t>Display “Login Successful”</a:t>
                      </a:r>
                      <a:endParaRPr lang="en-US" dirty="0"/>
                    </a:p>
                  </a:txBody>
                  <a:tcPr/>
                </a:tc>
                <a:extLst>
                  <a:ext uri="{0D108BD9-81ED-4DB2-BD59-A6C34878D82A}">
                    <a16:rowId xmlns:a16="http://schemas.microsoft.com/office/drawing/2014/main" val="427621278"/>
                  </a:ext>
                </a:extLst>
              </a:tr>
              <a:tr h="533566">
                <a:tc>
                  <a:txBody>
                    <a:bodyPr/>
                    <a:lstStyle/>
                    <a:p>
                      <a:r>
                        <a:rPr lang="en-IN" dirty="0"/>
                        <a:t>SIGNUP_TID_04</a:t>
                      </a:r>
                      <a:endParaRPr lang="en-US" dirty="0"/>
                    </a:p>
                  </a:txBody>
                  <a:tcPr/>
                </a:tc>
                <a:tc>
                  <a:txBody>
                    <a:bodyPr/>
                    <a:lstStyle/>
                    <a:p>
                      <a:r>
                        <a:rPr lang="en-IN" dirty="0"/>
                        <a:t>Sign up</a:t>
                      </a:r>
                      <a:endParaRPr lang="en-US" dirty="0"/>
                    </a:p>
                  </a:txBody>
                  <a:tcPr/>
                </a:tc>
                <a:tc>
                  <a:txBody>
                    <a:bodyPr/>
                    <a:lstStyle/>
                    <a:p>
                      <a:r>
                        <a:rPr lang="en-IN" dirty="0"/>
                        <a:t>Email, Mobile, Password</a:t>
                      </a:r>
                      <a:endParaRPr lang="en-US" dirty="0"/>
                    </a:p>
                  </a:txBody>
                  <a:tcPr/>
                </a:tc>
                <a:tc>
                  <a:txBody>
                    <a:bodyPr/>
                    <a:lstStyle/>
                    <a:p>
                      <a:r>
                        <a:rPr lang="en-IN" dirty="0"/>
                        <a:t>Display “Sign up Successful”</a:t>
                      </a:r>
                      <a:endParaRPr lang="en-US" dirty="0"/>
                    </a:p>
                  </a:txBody>
                  <a:tcPr/>
                </a:tc>
                <a:extLst>
                  <a:ext uri="{0D108BD9-81ED-4DB2-BD59-A6C34878D82A}">
                    <a16:rowId xmlns:a16="http://schemas.microsoft.com/office/drawing/2014/main" val="1788280378"/>
                  </a:ext>
                </a:extLst>
              </a:tr>
              <a:tr h="708163">
                <a:tc>
                  <a:txBody>
                    <a:bodyPr/>
                    <a:lstStyle/>
                    <a:p>
                      <a:r>
                        <a:rPr lang="en-IN" dirty="0"/>
                        <a:t>UPDATE_TID_05</a:t>
                      </a:r>
                      <a:endParaRPr lang="en-US" dirty="0"/>
                    </a:p>
                  </a:txBody>
                  <a:tcPr/>
                </a:tc>
                <a:tc>
                  <a:txBody>
                    <a:bodyPr/>
                    <a:lstStyle/>
                    <a:p>
                      <a:r>
                        <a:rPr lang="en-IN" dirty="0"/>
                        <a:t>Update</a:t>
                      </a:r>
                      <a:endParaRPr lang="en-US" dirty="0"/>
                    </a:p>
                  </a:txBody>
                  <a:tcPr/>
                </a:tc>
                <a:tc>
                  <a:txBody>
                    <a:bodyPr/>
                    <a:lstStyle/>
                    <a:p>
                      <a:r>
                        <a:rPr lang="en-IN" dirty="0"/>
                        <a:t>Email, Mobile, Password, Re enter Password</a:t>
                      </a:r>
                      <a:endParaRPr lang="en-US" dirty="0"/>
                    </a:p>
                  </a:txBody>
                  <a:tcPr/>
                </a:tc>
                <a:tc>
                  <a:txBody>
                    <a:bodyPr/>
                    <a:lstStyle/>
                    <a:p>
                      <a:r>
                        <a:rPr lang="en-IN" dirty="0"/>
                        <a:t>Display “Profile Updated Successfully”</a:t>
                      </a:r>
                      <a:endParaRPr lang="en-US" dirty="0"/>
                    </a:p>
                  </a:txBody>
                  <a:tcPr/>
                </a:tc>
                <a:extLst>
                  <a:ext uri="{0D108BD9-81ED-4DB2-BD59-A6C34878D82A}">
                    <a16:rowId xmlns:a16="http://schemas.microsoft.com/office/drawing/2014/main" val="3724323486"/>
                  </a:ext>
                </a:extLst>
              </a:tr>
              <a:tr h="708163">
                <a:tc>
                  <a:txBody>
                    <a:bodyPr/>
                    <a:lstStyle/>
                    <a:p>
                      <a:r>
                        <a:rPr lang="en-IN" dirty="0"/>
                        <a:t>ADDLIST_TID_06</a:t>
                      </a:r>
                      <a:endParaRPr lang="en-US" dirty="0"/>
                    </a:p>
                  </a:txBody>
                  <a:tcPr/>
                </a:tc>
                <a:tc>
                  <a:txBody>
                    <a:bodyPr/>
                    <a:lstStyle/>
                    <a:p>
                      <a:r>
                        <a:rPr lang="en-IN" dirty="0"/>
                        <a:t>Add Details</a:t>
                      </a:r>
                      <a:endParaRPr lang="en-US" dirty="0"/>
                    </a:p>
                  </a:txBody>
                  <a:tcPr/>
                </a:tc>
                <a:tc>
                  <a:txBody>
                    <a:bodyPr/>
                    <a:lstStyle/>
                    <a:p>
                      <a:r>
                        <a:rPr lang="en-IN" dirty="0"/>
                        <a:t>Location, category, working time, Pictures, social media links.</a:t>
                      </a:r>
                      <a:endParaRPr lang="en-US" dirty="0"/>
                    </a:p>
                  </a:txBody>
                  <a:tcPr/>
                </a:tc>
                <a:tc>
                  <a:txBody>
                    <a:bodyPr/>
                    <a:lstStyle/>
                    <a:p>
                      <a:r>
                        <a:rPr lang="en-IN" dirty="0"/>
                        <a:t>Display “Listing Added Successfully”</a:t>
                      </a:r>
                      <a:endParaRPr lang="en-US" dirty="0"/>
                    </a:p>
                  </a:txBody>
                  <a:tcPr/>
                </a:tc>
                <a:extLst>
                  <a:ext uri="{0D108BD9-81ED-4DB2-BD59-A6C34878D82A}">
                    <a16:rowId xmlns:a16="http://schemas.microsoft.com/office/drawing/2014/main" val="4249479944"/>
                  </a:ext>
                </a:extLst>
              </a:tr>
              <a:tr h="282437">
                <a:tc>
                  <a:txBody>
                    <a:bodyPr/>
                    <a:lstStyle/>
                    <a:p>
                      <a:r>
                        <a:rPr lang="en-IN" dirty="0"/>
                        <a:t>UPDATELIST_TID_07</a:t>
                      </a:r>
                      <a:endParaRPr lang="en-US" dirty="0"/>
                    </a:p>
                  </a:txBody>
                  <a:tcPr/>
                </a:tc>
                <a:tc>
                  <a:txBody>
                    <a:bodyPr/>
                    <a:lstStyle/>
                    <a:p>
                      <a:r>
                        <a:rPr lang="en-IN" dirty="0"/>
                        <a:t>Update details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Location, category, working time, Pictures, social media links.</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Display “Listing Updated Successfully”</a:t>
                      </a:r>
                      <a:endParaRPr lang="en-US" dirty="0"/>
                    </a:p>
                    <a:p>
                      <a:endParaRPr lang="en-US" dirty="0"/>
                    </a:p>
                  </a:txBody>
                  <a:tcPr/>
                </a:tc>
                <a:extLst>
                  <a:ext uri="{0D108BD9-81ED-4DB2-BD59-A6C34878D82A}">
                    <a16:rowId xmlns:a16="http://schemas.microsoft.com/office/drawing/2014/main" val="4003510892"/>
                  </a:ext>
                </a:extLst>
              </a:tr>
            </a:tbl>
          </a:graphicData>
        </a:graphic>
      </p:graphicFrame>
    </p:spTree>
    <p:extLst>
      <p:ext uri="{BB962C8B-B14F-4D97-AF65-F5344CB8AC3E}">
        <p14:creationId xmlns:p14="http://schemas.microsoft.com/office/powerpoint/2010/main" val="1898422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1E3F9D-30F4-4606-BFFE-6F236AA1019F}"/>
              </a:ext>
            </a:extLst>
          </p:cNvPr>
          <p:cNvSpPr/>
          <p:nvPr/>
        </p:nvSpPr>
        <p:spPr>
          <a:xfrm>
            <a:off x="0" y="0"/>
            <a:ext cx="3419061" cy="70236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3200" dirty="0"/>
              <a:t>Integration Testing</a:t>
            </a:r>
            <a:endParaRPr lang="en-US" sz="3200" dirty="0"/>
          </a:p>
        </p:txBody>
      </p:sp>
      <p:pic>
        <p:nvPicPr>
          <p:cNvPr id="4" name="Picture 3">
            <a:extLst>
              <a:ext uri="{FF2B5EF4-FFF2-40B4-BE49-F238E27FC236}">
                <a16:creationId xmlns:a16="http://schemas.microsoft.com/office/drawing/2014/main" id="{3BD323CE-5E48-4DFB-B9A8-E814DEDFFE43}"/>
              </a:ext>
            </a:extLst>
          </p:cNvPr>
          <p:cNvPicPr>
            <a:picLocks noChangeAspect="1"/>
          </p:cNvPicPr>
          <p:nvPr/>
        </p:nvPicPr>
        <p:blipFill>
          <a:blip r:embed="rId2"/>
          <a:stretch>
            <a:fillRect/>
          </a:stretch>
        </p:blipFill>
        <p:spPr>
          <a:xfrm>
            <a:off x="0" y="850174"/>
            <a:ext cx="12192000" cy="5634730"/>
          </a:xfrm>
          <a:prstGeom prst="rect">
            <a:avLst/>
          </a:prstGeom>
        </p:spPr>
      </p:pic>
    </p:spTree>
    <p:extLst>
      <p:ext uri="{BB962C8B-B14F-4D97-AF65-F5344CB8AC3E}">
        <p14:creationId xmlns:p14="http://schemas.microsoft.com/office/powerpoint/2010/main" val="120388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88019-6DF3-40D9-AD86-0A8CFDE90385}"/>
              </a:ext>
            </a:extLst>
          </p:cNvPr>
          <p:cNvPicPr>
            <a:picLocks noChangeAspect="1"/>
          </p:cNvPicPr>
          <p:nvPr/>
        </p:nvPicPr>
        <p:blipFill>
          <a:blip r:embed="rId2"/>
          <a:stretch>
            <a:fillRect/>
          </a:stretch>
        </p:blipFill>
        <p:spPr>
          <a:xfrm>
            <a:off x="-81269" y="1331104"/>
            <a:ext cx="5859217" cy="4195792"/>
          </a:xfrm>
          <a:prstGeom prst="rect">
            <a:avLst/>
          </a:prstGeom>
        </p:spPr>
      </p:pic>
      <p:pic>
        <p:nvPicPr>
          <p:cNvPr id="5" name="Picture 4">
            <a:extLst>
              <a:ext uri="{FF2B5EF4-FFF2-40B4-BE49-F238E27FC236}">
                <a16:creationId xmlns:a16="http://schemas.microsoft.com/office/drawing/2014/main" id="{94D16EFE-8893-4C97-9FF7-A51C05005421}"/>
              </a:ext>
            </a:extLst>
          </p:cNvPr>
          <p:cNvPicPr>
            <a:picLocks noChangeAspect="1"/>
          </p:cNvPicPr>
          <p:nvPr/>
        </p:nvPicPr>
        <p:blipFill>
          <a:blip r:embed="rId3"/>
          <a:stretch>
            <a:fillRect/>
          </a:stretch>
        </p:blipFill>
        <p:spPr>
          <a:xfrm>
            <a:off x="6177268" y="1331104"/>
            <a:ext cx="6014732" cy="4195792"/>
          </a:xfrm>
          <a:prstGeom prst="rect">
            <a:avLst/>
          </a:prstGeom>
        </p:spPr>
      </p:pic>
    </p:spTree>
    <p:extLst>
      <p:ext uri="{BB962C8B-B14F-4D97-AF65-F5344CB8AC3E}">
        <p14:creationId xmlns:p14="http://schemas.microsoft.com/office/powerpoint/2010/main" val="4004185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31F259-2870-44AA-99B5-96CA80320406}"/>
              </a:ext>
            </a:extLst>
          </p:cNvPr>
          <p:cNvPicPr>
            <a:picLocks noChangeAspect="1"/>
          </p:cNvPicPr>
          <p:nvPr/>
        </p:nvPicPr>
        <p:blipFill>
          <a:blip r:embed="rId2"/>
          <a:stretch>
            <a:fillRect/>
          </a:stretch>
        </p:blipFill>
        <p:spPr>
          <a:xfrm>
            <a:off x="2056836" y="1161734"/>
            <a:ext cx="8078327" cy="2267266"/>
          </a:xfrm>
          <a:prstGeom prst="rect">
            <a:avLst/>
          </a:prstGeom>
        </p:spPr>
      </p:pic>
      <p:pic>
        <p:nvPicPr>
          <p:cNvPr id="5" name="Picture 4">
            <a:extLst>
              <a:ext uri="{FF2B5EF4-FFF2-40B4-BE49-F238E27FC236}">
                <a16:creationId xmlns:a16="http://schemas.microsoft.com/office/drawing/2014/main" id="{A7FB9301-F772-46B0-A4D0-369AA7347DE2}"/>
              </a:ext>
            </a:extLst>
          </p:cNvPr>
          <p:cNvPicPr>
            <a:picLocks noChangeAspect="1"/>
          </p:cNvPicPr>
          <p:nvPr/>
        </p:nvPicPr>
        <p:blipFill>
          <a:blip r:embed="rId3"/>
          <a:stretch>
            <a:fillRect/>
          </a:stretch>
        </p:blipFill>
        <p:spPr>
          <a:xfrm>
            <a:off x="2051439" y="3644348"/>
            <a:ext cx="8083723" cy="3213652"/>
          </a:xfrm>
          <a:prstGeom prst="rect">
            <a:avLst/>
          </a:prstGeom>
        </p:spPr>
      </p:pic>
    </p:spTree>
    <p:extLst>
      <p:ext uri="{BB962C8B-B14F-4D97-AF65-F5344CB8AC3E}">
        <p14:creationId xmlns:p14="http://schemas.microsoft.com/office/powerpoint/2010/main" val="3337557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CCFD-ADCA-46EF-B716-BE78B70A516C}"/>
              </a:ext>
            </a:extLst>
          </p:cNvPr>
          <p:cNvSpPr>
            <a:spLocks noGrp="1"/>
          </p:cNvSpPr>
          <p:nvPr>
            <p:ph type="ctrTitle"/>
          </p:nvPr>
        </p:nvSpPr>
        <p:spPr>
          <a:xfrm>
            <a:off x="671991" y="412735"/>
            <a:ext cx="9001462" cy="946134"/>
          </a:xfrm>
        </p:spPr>
        <p:txBody>
          <a:bodyPr>
            <a:normAutofit/>
          </a:bodyPr>
          <a:lstStyle/>
          <a:p>
            <a:pPr algn="l"/>
            <a:r>
              <a:rPr lang="en-US" dirty="0"/>
              <a:t>REFERENCES</a:t>
            </a:r>
            <a:endParaRPr lang="en-IN" dirty="0"/>
          </a:p>
        </p:txBody>
      </p:sp>
      <p:sp>
        <p:nvSpPr>
          <p:cNvPr id="3" name="Subtitle 2">
            <a:extLst>
              <a:ext uri="{FF2B5EF4-FFF2-40B4-BE49-F238E27FC236}">
                <a16:creationId xmlns:a16="http://schemas.microsoft.com/office/drawing/2014/main" id="{4489E733-A5EC-40DE-BC69-533D3F747CE0}"/>
              </a:ext>
            </a:extLst>
          </p:cNvPr>
          <p:cNvSpPr>
            <a:spLocks noGrp="1"/>
          </p:cNvSpPr>
          <p:nvPr>
            <p:ph type="subTitle" idx="1"/>
          </p:nvPr>
        </p:nvSpPr>
        <p:spPr>
          <a:xfrm>
            <a:off x="671991" y="1950791"/>
            <a:ext cx="9001462" cy="1655762"/>
          </a:xfrm>
        </p:spPr>
        <p:txBody>
          <a:bodyPr>
            <a:normAutofit lnSpcReduction="10000"/>
          </a:bodyPr>
          <a:lstStyle/>
          <a:p>
            <a:pPr marL="342900" indent="-342900" algn="l">
              <a:buFont typeface="Wingdings" panose="05000000000000000000" pitchFamily="2" charset="2"/>
              <a:buChar char="v"/>
            </a:pPr>
            <a:r>
              <a:rPr lang="en-US" dirty="0">
                <a:solidFill>
                  <a:schemeClr val="accent1"/>
                </a:solidFill>
                <a:hlinkClick r:id="rId2">
                  <a:extLst>
                    <a:ext uri="{A12FA001-AC4F-418D-AE19-62706E023703}">
                      <ahyp:hlinkClr xmlns:ahyp="http://schemas.microsoft.com/office/drawing/2018/hyperlinkcolor" val="tx"/>
                    </a:ext>
                  </a:extLst>
                </a:hlinkClick>
              </a:rPr>
              <a:t>https://codeigniter.com/userguide3/tutorial/index.html</a:t>
            </a:r>
          </a:p>
          <a:p>
            <a:pPr marL="342900" indent="-342900" algn="l">
              <a:buFont typeface="Wingdings" panose="05000000000000000000" pitchFamily="2" charset="2"/>
              <a:buChar char="v"/>
            </a:pPr>
            <a:r>
              <a:rPr lang="en-US" dirty="0">
                <a:solidFill>
                  <a:srgbClr val="0563C1"/>
                </a:solidFill>
                <a:hlinkClick r:id="rId2">
                  <a:extLst>
                    <a:ext uri="{A12FA001-AC4F-418D-AE19-62706E023703}">
                      <ahyp:hlinkClr xmlns:ahyp="http://schemas.microsoft.com/office/drawing/2018/hyperlinkcolor" val="tx"/>
                    </a:ext>
                  </a:extLst>
                </a:hlinkClick>
              </a:rPr>
              <a:t>https://astrowebsolution.</a:t>
            </a:r>
            <a:r>
              <a:rPr lang="en-US" dirty="0">
                <a:solidFill>
                  <a:schemeClr val="accent1"/>
                </a:solidFill>
                <a:hlinkClick r:id="rId2">
                  <a:extLst>
                    <a:ext uri="{A12FA001-AC4F-418D-AE19-62706E023703}">
                      <ahyp:hlinkClr xmlns:ahyp="http://schemas.microsoft.com/office/drawing/2018/hyperlinkcolor" val="tx"/>
                    </a:ext>
                  </a:extLst>
                </a:hlinkClick>
              </a:rPr>
              <a:t>com</a:t>
            </a:r>
            <a:endParaRPr lang="en-US" dirty="0">
              <a:solidFill>
                <a:schemeClr val="accent1"/>
              </a:solidFill>
            </a:endParaRPr>
          </a:p>
          <a:p>
            <a:pPr marL="342900" indent="-342900" algn="l">
              <a:buFont typeface="Wingdings" panose="05000000000000000000" pitchFamily="2" charset="2"/>
              <a:buChar char="v"/>
            </a:pPr>
            <a:r>
              <a:rPr lang="en-US" u="sng" dirty="0">
                <a:solidFill>
                  <a:schemeClr val="accent1"/>
                </a:solidFill>
              </a:rPr>
              <a:t>http://groups.umd.umich.edu/cis/tinytools/cis375/f00/ris/help.html</a:t>
            </a:r>
          </a:p>
          <a:p>
            <a:pPr marL="342900" indent="-342900" algn="l">
              <a:buFont typeface="Wingdings" panose="05000000000000000000" pitchFamily="2" charset="2"/>
              <a:buChar char="v"/>
            </a:pPr>
            <a:r>
              <a:rPr lang="en-US" dirty="0">
                <a:solidFill>
                  <a:schemeClr val="accent1"/>
                </a:solidFill>
                <a:hlinkClick r:id="rId3">
                  <a:extLst>
                    <a:ext uri="{A12FA001-AC4F-418D-AE19-62706E023703}">
                      <ahyp:hlinkClr xmlns:ahyp="http://schemas.microsoft.com/office/drawing/2018/hyperlinkcolor" val="tx"/>
                    </a:ext>
                  </a:extLst>
                </a:hlinkClick>
              </a:rPr>
              <a:t>https://lucid.app</a:t>
            </a:r>
            <a:endParaRPr lang="en-US" dirty="0">
              <a:solidFill>
                <a:schemeClr val="accent1"/>
              </a:solidFill>
            </a:endParaRP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endParaRPr lang="en-US" dirty="0"/>
          </a:p>
          <a:p>
            <a:pPr algn="l"/>
            <a:endParaRPr lang="en-IN" dirty="0"/>
          </a:p>
          <a:p>
            <a:pPr algn="l"/>
            <a:endParaRPr lang="en-IN" dirty="0"/>
          </a:p>
        </p:txBody>
      </p:sp>
    </p:spTree>
    <p:extLst>
      <p:ext uri="{BB962C8B-B14F-4D97-AF65-F5344CB8AC3E}">
        <p14:creationId xmlns:p14="http://schemas.microsoft.com/office/powerpoint/2010/main" val="126047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4B3F-3AF1-4015-BDBC-99B3E61977A5}"/>
              </a:ext>
            </a:extLst>
          </p:cNvPr>
          <p:cNvSpPr>
            <a:spLocks noGrp="1"/>
          </p:cNvSpPr>
          <p:nvPr>
            <p:ph type="ctrTitle"/>
          </p:nvPr>
        </p:nvSpPr>
        <p:spPr>
          <a:xfrm>
            <a:off x="0" y="0"/>
            <a:ext cx="3770704" cy="928379"/>
          </a:xfrm>
        </p:spPr>
        <p:txBody>
          <a:bodyPr>
            <a:normAutofit/>
          </a:bodyPr>
          <a:lstStyle/>
          <a:p>
            <a:pPr algn="l"/>
            <a:r>
              <a:rPr lang="en-US" dirty="0"/>
              <a:t>SYNOPSIS</a:t>
            </a:r>
            <a:endParaRPr lang="en-IN" dirty="0"/>
          </a:p>
        </p:txBody>
      </p:sp>
      <p:sp>
        <p:nvSpPr>
          <p:cNvPr id="3" name="Subtitle 2">
            <a:extLst>
              <a:ext uri="{FF2B5EF4-FFF2-40B4-BE49-F238E27FC236}">
                <a16:creationId xmlns:a16="http://schemas.microsoft.com/office/drawing/2014/main" id="{0842EE92-5C12-41BA-8BA6-9CB227FE6F00}"/>
              </a:ext>
            </a:extLst>
          </p:cNvPr>
          <p:cNvSpPr>
            <a:spLocks noGrp="1"/>
          </p:cNvSpPr>
          <p:nvPr>
            <p:ph type="subTitle" idx="1"/>
          </p:nvPr>
        </p:nvSpPr>
        <p:spPr>
          <a:xfrm>
            <a:off x="867557" y="928379"/>
            <a:ext cx="9001462" cy="5160885"/>
          </a:xfrm>
        </p:spPr>
        <p:txBody>
          <a:bodyPr>
            <a:normAutofit/>
          </a:bodyPr>
          <a:lstStyle/>
          <a:p>
            <a:pPr marL="342900" indent="-342900" algn="l">
              <a:buFont typeface="Wingdings" panose="05000000000000000000" pitchFamily="2" charset="2"/>
              <a:buChar char="v"/>
            </a:pPr>
            <a:r>
              <a:rPr lang="en-US" sz="2400" dirty="0">
                <a:latin typeface="Times New Roman" pitchFamily="18" charset="0"/>
                <a:cs typeface="Times New Roman" pitchFamily="18" charset="0"/>
              </a:rPr>
              <a:t>Abstract</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Functionalities with Description</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Risk Analysis</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Database Design</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Comparison with existing system</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Unit Testing</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Integration testing</a:t>
            </a:r>
          </a:p>
          <a:p>
            <a:pPr marL="342900" indent="-342900" algn="l">
              <a:buFont typeface="Wingdings" panose="05000000000000000000" pitchFamily="2" charset="2"/>
              <a:buChar char="v"/>
            </a:pPr>
            <a:r>
              <a:rPr lang="en-US" dirty="0">
                <a:latin typeface="Times New Roman" pitchFamily="18" charset="0"/>
                <a:cs typeface="Times New Roman" pitchFamily="18" charset="0"/>
              </a:rPr>
              <a:t>Reference</a:t>
            </a:r>
            <a:endParaRPr lang="en-US" sz="2400" dirty="0">
              <a:latin typeface="Times New Roman" pitchFamily="18" charset="0"/>
              <a:cs typeface="Times New Roman" pitchFamily="18" charset="0"/>
            </a:endParaRPr>
          </a:p>
          <a:p>
            <a:pPr algn="l"/>
            <a:endParaRPr lang="en-IN" dirty="0"/>
          </a:p>
        </p:txBody>
      </p:sp>
    </p:spTree>
    <p:extLst>
      <p:ext uri="{BB962C8B-B14F-4D97-AF65-F5344CB8AC3E}">
        <p14:creationId xmlns:p14="http://schemas.microsoft.com/office/powerpoint/2010/main" val="50758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793E-BC7E-4172-AB86-824CFCA85106}"/>
              </a:ext>
            </a:extLst>
          </p:cNvPr>
          <p:cNvSpPr>
            <a:spLocks noGrp="1"/>
          </p:cNvSpPr>
          <p:nvPr>
            <p:ph type="ctrTitle"/>
          </p:nvPr>
        </p:nvSpPr>
        <p:spPr>
          <a:xfrm>
            <a:off x="316885" y="190793"/>
            <a:ext cx="9001462" cy="724192"/>
          </a:xfrm>
        </p:spPr>
        <p:txBody>
          <a:bodyPr>
            <a:normAutofit fontScale="90000"/>
          </a:bodyPr>
          <a:lstStyle/>
          <a:p>
            <a:pPr algn="l"/>
            <a:r>
              <a:rPr lang="en-US" dirty="0"/>
              <a:t>Abstract</a:t>
            </a:r>
            <a:endParaRPr lang="en-IN" dirty="0"/>
          </a:p>
        </p:txBody>
      </p:sp>
      <p:sp>
        <p:nvSpPr>
          <p:cNvPr id="3" name="Subtitle 2">
            <a:extLst>
              <a:ext uri="{FF2B5EF4-FFF2-40B4-BE49-F238E27FC236}">
                <a16:creationId xmlns:a16="http://schemas.microsoft.com/office/drawing/2014/main" id="{9C64BAC6-7738-4076-891F-59CCB076C595}"/>
              </a:ext>
            </a:extLst>
          </p:cNvPr>
          <p:cNvSpPr>
            <a:spLocks noGrp="1"/>
          </p:cNvSpPr>
          <p:nvPr>
            <p:ph type="subTitle" idx="1"/>
          </p:nvPr>
        </p:nvSpPr>
        <p:spPr>
          <a:xfrm>
            <a:off x="444007" y="1109708"/>
            <a:ext cx="10315729" cy="4838329"/>
          </a:xfrm>
        </p:spPr>
        <p:txBody>
          <a:bodyPr/>
          <a:lstStyle/>
          <a:p>
            <a:pPr algn="l"/>
            <a:r>
              <a:rPr lang="en-IN" sz="2400" dirty="0">
                <a:solidFill>
                  <a:srgbClr val="000000"/>
                </a:solidFill>
                <a:effectLst/>
                <a:latin typeface="Times New Roman" panose="02020603050405020304" pitchFamily="18" charset="0"/>
                <a:ea typeface="Times New Roman" panose="02020603050405020304" pitchFamily="18" charset="0"/>
              </a:rPr>
              <a:t>The project is to be implemented on Madurai city in which it helps the user to find location based on various category.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Directories contain a large number of listings under different categories. It is community driven and  built on user generated content.  </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48050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7150-13CE-40C2-B6FA-64649F8AFEB1}"/>
              </a:ext>
            </a:extLst>
          </p:cNvPr>
          <p:cNvSpPr>
            <a:spLocks noGrp="1"/>
          </p:cNvSpPr>
          <p:nvPr>
            <p:ph type="ctrTitle"/>
          </p:nvPr>
        </p:nvSpPr>
        <p:spPr>
          <a:xfrm>
            <a:off x="-1" y="1"/>
            <a:ext cx="5306291" cy="803564"/>
          </a:xfrm>
        </p:spPr>
        <p:txBody>
          <a:bodyPr>
            <a:normAutofit fontScale="90000"/>
          </a:bodyPr>
          <a:lstStyle/>
          <a:p>
            <a:pPr algn="l"/>
            <a:r>
              <a:rPr lang="en-US" dirty="0"/>
              <a:t>FUNCTIONALITIES</a:t>
            </a:r>
            <a:endParaRPr lang="en-IN" dirty="0"/>
          </a:p>
        </p:txBody>
      </p:sp>
      <p:sp>
        <p:nvSpPr>
          <p:cNvPr id="3" name="Subtitle 2">
            <a:extLst>
              <a:ext uri="{FF2B5EF4-FFF2-40B4-BE49-F238E27FC236}">
                <a16:creationId xmlns:a16="http://schemas.microsoft.com/office/drawing/2014/main" id="{76DBC43D-74ED-4633-9258-7AE6686FAFF7}"/>
              </a:ext>
            </a:extLst>
          </p:cNvPr>
          <p:cNvSpPr>
            <a:spLocks noGrp="1"/>
          </p:cNvSpPr>
          <p:nvPr>
            <p:ph type="subTitle" idx="1"/>
          </p:nvPr>
        </p:nvSpPr>
        <p:spPr>
          <a:xfrm>
            <a:off x="332510" y="803565"/>
            <a:ext cx="11396372" cy="5694889"/>
          </a:xfrm>
        </p:spPr>
        <p:txBody>
          <a:bodyPr>
            <a:normAutofit/>
          </a:bodyPr>
          <a:lstStyle/>
          <a:p>
            <a:pPr marL="342900" indent="-342900" algn="l">
              <a:buFont typeface="Wingdings" panose="05000000000000000000" pitchFamily="2" charset="2"/>
              <a:buChar char="v"/>
            </a:pPr>
            <a:endParaRPr lang="en-US" sz="22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Generic Components include – Admin Module, Register / Login module, Dashboard, Edit profile &amp; Change password, My listings, Submit listing.</a:t>
            </a:r>
          </a:p>
          <a:p>
            <a:pPr marL="342900" indent="-342900" algn="l">
              <a:buFont typeface="Wingdings" panose="05000000000000000000" pitchFamily="2" charset="2"/>
              <a:buChar char="v"/>
            </a:pPr>
            <a:endParaRPr lang="en-US" sz="22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Register / Login Module</a:t>
            </a:r>
          </a:p>
          <a:p>
            <a:pPr algn="l"/>
            <a:r>
              <a:rPr lang="en-US" sz="2000" dirty="0">
                <a:latin typeface="Times New Roman" pitchFamily="18" charset="0"/>
                <a:cs typeface="Times New Roman" pitchFamily="18" charset="0"/>
              </a:rPr>
              <a:t>            Deals with login page UX design template. </a:t>
            </a:r>
            <a:r>
              <a:rPr lang="en-IN" sz="2000" dirty="0">
                <a:solidFill>
                  <a:srgbClr val="000000"/>
                </a:solidFill>
                <a:effectLst/>
                <a:latin typeface="Times New Roman" panose="02020603050405020304" pitchFamily="18" charset="0"/>
                <a:ea typeface="Times New Roman" panose="02020603050405020304" pitchFamily="18" charset="0"/>
              </a:rPr>
              <a:t>Register/ login account is about verification of user detail such as mail id and password. However, the authorization process of this is to give access in the form of approval to the user. So that after the approval the one can able to access the web app.</a:t>
            </a:r>
          </a:p>
          <a:p>
            <a:pPr algn="l"/>
            <a:endParaRPr lang="en-US" sz="22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DASHBOARD </a:t>
            </a:r>
          </a:p>
          <a:p>
            <a:pPr algn="l"/>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It deals with the details of how many listings of places have published and how many of them are in pending.</a:t>
            </a:r>
          </a:p>
          <a:p>
            <a:pPr algn="l"/>
            <a:endParaRPr lang="en-US" sz="2200" dirty="0">
              <a:latin typeface="Times New Roman" pitchFamily="18" charset="0"/>
              <a:cs typeface="Times New Roman" pitchFamily="18" charset="0"/>
            </a:endParaRPr>
          </a:p>
          <a:p>
            <a:pPr marL="342900" indent="-342900" algn="l">
              <a:buFont typeface="Wingdings" panose="05000000000000000000" pitchFamily="2" charset="2"/>
              <a:buChar char="v"/>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545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978030-B8F0-4356-AE43-BA1838DDDE7B}"/>
              </a:ext>
            </a:extLst>
          </p:cNvPr>
          <p:cNvSpPr txBox="1"/>
          <p:nvPr/>
        </p:nvSpPr>
        <p:spPr>
          <a:xfrm>
            <a:off x="400975" y="461637"/>
            <a:ext cx="10980198" cy="5724644"/>
          </a:xfrm>
          <a:prstGeom prst="rect">
            <a:avLst/>
          </a:prstGeom>
          <a:noFill/>
        </p:spPr>
        <p:txBody>
          <a:bodyPr wrap="square" rtlCol="0">
            <a:spAutoFit/>
          </a:bodyPr>
          <a:lstStyle/>
          <a:p>
            <a:pPr algn="l"/>
            <a:endParaRPr lang="en-US" sz="24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EDIT PROFILE &amp; CHANGE PASSWORD</a:t>
            </a:r>
          </a:p>
          <a:p>
            <a:pPr algn="l"/>
            <a:r>
              <a:rPr lang="en-US" sz="2400" dirty="0">
                <a:latin typeface="Times New Roman" pitchFamily="18" charset="0"/>
                <a:cs typeface="Times New Roman" pitchFamily="18" charset="0"/>
              </a:rPr>
              <a:t>          It is used to update the Name, </a:t>
            </a:r>
            <a:r>
              <a:rPr lang="en-US" sz="2400" dirty="0" err="1">
                <a:latin typeface="Times New Roman" pitchFamily="18" charset="0"/>
                <a:cs typeface="Times New Roman" pitchFamily="18" charset="0"/>
              </a:rPr>
              <a:t>gmail</a:t>
            </a:r>
            <a:r>
              <a:rPr lang="en-US" sz="2400" dirty="0">
                <a:latin typeface="Times New Roman" pitchFamily="18" charset="0"/>
                <a:cs typeface="Times New Roman" pitchFamily="18" charset="0"/>
              </a:rPr>
              <a:t> and phone number and Used to change the current password to a new one.</a:t>
            </a:r>
          </a:p>
          <a:p>
            <a:pPr marL="342900" indent="-342900" algn="l">
              <a:buFont typeface="Wingdings" panose="05000000000000000000" pitchFamily="2" charset="2"/>
              <a:buChar char="v"/>
            </a:pPr>
            <a:endParaRPr lang="en-US" sz="24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MY LISTING </a:t>
            </a:r>
          </a:p>
          <a:p>
            <a:pPr algn="l"/>
            <a:r>
              <a:rPr lang="en-US" sz="2000" dirty="0">
                <a:latin typeface="Times New Roman" pitchFamily="18" charset="0"/>
                <a:cs typeface="Times New Roman" pitchFamily="18" charset="0"/>
              </a:rPr>
              <a:t>             It is used to show all the places that are listed by the admin and the listings module can only be accessed by admin to proceed various activities like edit the information about a place, delete and publish a record.</a:t>
            </a:r>
          </a:p>
          <a:p>
            <a:pPr algn="l"/>
            <a:endParaRPr lang="en-US" sz="20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SUBMIT LISTING  </a:t>
            </a:r>
          </a:p>
          <a:p>
            <a:pPr algn="l"/>
            <a:r>
              <a:rPr lang="en-US" sz="2000" dirty="0">
                <a:latin typeface="Times New Roman" pitchFamily="18" charset="0"/>
                <a:cs typeface="Times New Roman" pitchFamily="18" charset="0"/>
              </a:rPr>
              <a:t>             This Module needs information’s about a specific place like Title, Description, Logo, Address, Location, Latitude and Longitude for a place provided by using map, Business Details, Social Media Links, video and images about the place.</a:t>
            </a:r>
            <a:r>
              <a:rPr lang="en-IN" sz="2000" dirty="0">
                <a:solidFill>
                  <a:srgbClr val="000000"/>
                </a:solidFill>
                <a:effectLst/>
                <a:latin typeface="Times New Roman" panose="02020603050405020304" pitchFamily="18" charset="0"/>
                <a:ea typeface="Times New Roman" panose="02020603050405020304" pitchFamily="18" charset="0"/>
              </a:rPr>
              <a:t>Submit listing is the process that will upload the new places to this application. The admin uploads the places. The uploaded articles can view by all users. User can search based on the categories, then it will show all the uploaded places to user.</a:t>
            </a:r>
            <a:endPar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7284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1E4F5E-345D-41A1-8168-93DC5606BB2A}"/>
              </a:ext>
            </a:extLst>
          </p:cNvPr>
          <p:cNvSpPr/>
          <p:nvPr/>
        </p:nvSpPr>
        <p:spPr>
          <a:xfrm>
            <a:off x="0" y="0"/>
            <a:ext cx="3419061" cy="76862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3200" dirty="0"/>
              <a:t>Risk Analysis</a:t>
            </a:r>
            <a:endParaRPr lang="en-US" sz="3200" dirty="0"/>
          </a:p>
        </p:txBody>
      </p:sp>
      <p:pic>
        <p:nvPicPr>
          <p:cNvPr id="4" name="Picture 3">
            <a:extLst>
              <a:ext uri="{FF2B5EF4-FFF2-40B4-BE49-F238E27FC236}">
                <a16:creationId xmlns:a16="http://schemas.microsoft.com/office/drawing/2014/main" id="{CDC9D735-80C8-4D1D-91AA-92220E970C1E}"/>
              </a:ext>
            </a:extLst>
          </p:cNvPr>
          <p:cNvPicPr>
            <a:picLocks noChangeAspect="1"/>
          </p:cNvPicPr>
          <p:nvPr/>
        </p:nvPicPr>
        <p:blipFill>
          <a:blip r:embed="rId2"/>
          <a:stretch>
            <a:fillRect/>
          </a:stretch>
        </p:blipFill>
        <p:spPr>
          <a:xfrm>
            <a:off x="2473837" y="609600"/>
            <a:ext cx="7244326" cy="6248400"/>
          </a:xfrm>
          <a:prstGeom prst="rect">
            <a:avLst/>
          </a:prstGeom>
        </p:spPr>
      </p:pic>
    </p:spTree>
    <p:extLst>
      <p:ext uri="{BB962C8B-B14F-4D97-AF65-F5344CB8AC3E}">
        <p14:creationId xmlns:p14="http://schemas.microsoft.com/office/powerpoint/2010/main" val="378370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76FEED-AB61-4E60-AEF3-1798FC8B5309}"/>
              </a:ext>
            </a:extLst>
          </p:cNvPr>
          <p:cNvPicPr>
            <a:picLocks noChangeAspect="1"/>
          </p:cNvPicPr>
          <p:nvPr/>
        </p:nvPicPr>
        <p:blipFill>
          <a:blip r:embed="rId2"/>
          <a:stretch>
            <a:fillRect/>
          </a:stretch>
        </p:blipFill>
        <p:spPr>
          <a:xfrm>
            <a:off x="2400404" y="147864"/>
            <a:ext cx="7391191" cy="6562271"/>
          </a:xfrm>
          <a:prstGeom prst="rect">
            <a:avLst/>
          </a:prstGeom>
        </p:spPr>
      </p:pic>
    </p:spTree>
    <p:extLst>
      <p:ext uri="{BB962C8B-B14F-4D97-AF65-F5344CB8AC3E}">
        <p14:creationId xmlns:p14="http://schemas.microsoft.com/office/powerpoint/2010/main" val="53169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BCAD5-43A1-438C-8239-FF6C5215D32E}"/>
              </a:ext>
            </a:extLst>
          </p:cNvPr>
          <p:cNvSpPr/>
          <p:nvPr/>
        </p:nvSpPr>
        <p:spPr>
          <a:xfrm>
            <a:off x="0" y="0"/>
            <a:ext cx="3405809" cy="795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3200" dirty="0"/>
              <a:t>Database Design</a:t>
            </a:r>
            <a:endParaRPr lang="en-US" sz="3200" dirty="0"/>
          </a:p>
        </p:txBody>
      </p:sp>
      <p:pic>
        <p:nvPicPr>
          <p:cNvPr id="9" name="Picture 8">
            <a:extLst>
              <a:ext uri="{FF2B5EF4-FFF2-40B4-BE49-F238E27FC236}">
                <a16:creationId xmlns:a16="http://schemas.microsoft.com/office/drawing/2014/main" id="{9E5A311D-198D-41F6-9A04-F9D6FA780E11}"/>
              </a:ext>
            </a:extLst>
          </p:cNvPr>
          <p:cNvPicPr>
            <a:picLocks noChangeAspect="1"/>
          </p:cNvPicPr>
          <p:nvPr/>
        </p:nvPicPr>
        <p:blipFill>
          <a:blip r:embed="rId2"/>
          <a:stretch>
            <a:fillRect/>
          </a:stretch>
        </p:blipFill>
        <p:spPr>
          <a:xfrm>
            <a:off x="1265582" y="919468"/>
            <a:ext cx="9667461" cy="5633732"/>
          </a:xfrm>
          <a:prstGeom prst="rect">
            <a:avLst/>
          </a:prstGeom>
        </p:spPr>
      </p:pic>
      <p:sp>
        <p:nvSpPr>
          <p:cNvPr id="16" name="TextBox 15">
            <a:extLst>
              <a:ext uri="{FF2B5EF4-FFF2-40B4-BE49-F238E27FC236}">
                <a16:creationId xmlns:a16="http://schemas.microsoft.com/office/drawing/2014/main" id="{976425FF-B860-4D2A-9585-E0383151DE64}"/>
              </a:ext>
            </a:extLst>
          </p:cNvPr>
          <p:cNvSpPr txBox="1"/>
          <p:nvPr/>
        </p:nvSpPr>
        <p:spPr>
          <a:xfrm>
            <a:off x="3168954" y="4296413"/>
            <a:ext cx="473709" cy="369332"/>
          </a:xfrm>
          <a:prstGeom prst="rect">
            <a:avLst/>
          </a:prstGeom>
          <a:noFill/>
        </p:spPr>
        <p:txBody>
          <a:bodyPr wrap="square">
            <a:spAutoFit/>
          </a:bodyPr>
          <a:lstStyle/>
          <a:p>
            <a:pPr algn="ctr"/>
            <a:r>
              <a:rPr lang="en-IN" dirty="0"/>
              <a:t>*</a:t>
            </a:r>
            <a:endParaRPr lang="en-US" dirty="0"/>
          </a:p>
        </p:txBody>
      </p:sp>
      <p:sp>
        <p:nvSpPr>
          <p:cNvPr id="17" name="TextBox 16">
            <a:extLst>
              <a:ext uri="{FF2B5EF4-FFF2-40B4-BE49-F238E27FC236}">
                <a16:creationId xmlns:a16="http://schemas.microsoft.com/office/drawing/2014/main" id="{D842DFE6-C0F0-46B9-9E60-28F19BCD4513}"/>
              </a:ext>
            </a:extLst>
          </p:cNvPr>
          <p:cNvSpPr txBox="1"/>
          <p:nvPr/>
        </p:nvSpPr>
        <p:spPr>
          <a:xfrm>
            <a:off x="1583634" y="1424234"/>
            <a:ext cx="238540" cy="369332"/>
          </a:xfrm>
          <a:prstGeom prst="rect">
            <a:avLst/>
          </a:prstGeom>
          <a:noFill/>
        </p:spPr>
        <p:txBody>
          <a:bodyPr wrap="square">
            <a:spAutoFit/>
          </a:bodyPr>
          <a:lstStyle/>
          <a:p>
            <a:pPr algn="ctr"/>
            <a:r>
              <a:rPr lang="en-IN" dirty="0"/>
              <a:t>*</a:t>
            </a:r>
            <a:endParaRPr lang="en-US" dirty="0"/>
          </a:p>
        </p:txBody>
      </p:sp>
      <p:sp>
        <p:nvSpPr>
          <p:cNvPr id="18" name="TextBox 17">
            <a:extLst>
              <a:ext uri="{FF2B5EF4-FFF2-40B4-BE49-F238E27FC236}">
                <a16:creationId xmlns:a16="http://schemas.microsoft.com/office/drawing/2014/main" id="{28FB348A-DCDC-46E1-AFE2-582EDB72482B}"/>
              </a:ext>
            </a:extLst>
          </p:cNvPr>
          <p:cNvSpPr txBox="1"/>
          <p:nvPr/>
        </p:nvSpPr>
        <p:spPr>
          <a:xfrm>
            <a:off x="5539408" y="4750530"/>
            <a:ext cx="238540" cy="369332"/>
          </a:xfrm>
          <a:prstGeom prst="rect">
            <a:avLst/>
          </a:prstGeom>
          <a:noFill/>
        </p:spPr>
        <p:txBody>
          <a:bodyPr wrap="square">
            <a:spAutoFit/>
          </a:bodyPr>
          <a:lstStyle/>
          <a:p>
            <a:pPr algn="ctr"/>
            <a:r>
              <a:rPr lang="en-IN" dirty="0"/>
              <a:t>*</a:t>
            </a:r>
            <a:endParaRPr lang="en-US" dirty="0"/>
          </a:p>
        </p:txBody>
      </p:sp>
      <p:sp>
        <p:nvSpPr>
          <p:cNvPr id="19" name="TextBox 18">
            <a:extLst>
              <a:ext uri="{FF2B5EF4-FFF2-40B4-BE49-F238E27FC236}">
                <a16:creationId xmlns:a16="http://schemas.microsoft.com/office/drawing/2014/main" id="{E05CF61F-5993-411F-BF73-D2B46B7CE71F}"/>
              </a:ext>
            </a:extLst>
          </p:cNvPr>
          <p:cNvSpPr txBox="1"/>
          <p:nvPr/>
        </p:nvSpPr>
        <p:spPr>
          <a:xfrm>
            <a:off x="7891670" y="1424234"/>
            <a:ext cx="238540" cy="369332"/>
          </a:xfrm>
          <a:prstGeom prst="rect">
            <a:avLst/>
          </a:prstGeom>
          <a:noFill/>
        </p:spPr>
        <p:txBody>
          <a:bodyPr wrap="square">
            <a:spAutoFit/>
          </a:bodyPr>
          <a:lstStyle/>
          <a:p>
            <a:pPr algn="ctr"/>
            <a:r>
              <a:rPr lang="en-IN" dirty="0"/>
              <a:t>*</a:t>
            </a:r>
            <a:endParaRPr lang="en-US" dirty="0"/>
          </a:p>
        </p:txBody>
      </p:sp>
    </p:spTree>
    <p:extLst>
      <p:ext uri="{BB962C8B-B14F-4D97-AF65-F5344CB8AC3E}">
        <p14:creationId xmlns:p14="http://schemas.microsoft.com/office/powerpoint/2010/main" val="321887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0DFDE1-C24D-4A53-8489-EB841E6EBC63}"/>
              </a:ext>
            </a:extLst>
          </p:cNvPr>
          <p:cNvSpPr/>
          <p:nvPr/>
        </p:nvSpPr>
        <p:spPr>
          <a:xfrm>
            <a:off x="291548" y="106017"/>
            <a:ext cx="8136835" cy="7818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3200" dirty="0"/>
              <a:t>Comparison with existing System</a:t>
            </a:r>
            <a:endParaRPr lang="en-US" sz="3200" dirty="0"/>
          </a:p>
        </p:txBody>
      </p:sp>
      <p:graphicFrame>
        <p:nvGraphicFramePr>
          <p:cNvPr id="3" name="Table 3">
            <a:extLst>
              <a:ext uri="{FF2B5EF4-FFF2-40B4-BE49-F238E27FC236}">
                <a16:creationId xmlns:a16="http://schemas.microsoft.com/office/drawing/2014/main" id="{1A4177B8-37AB-40D4-B036-A22D9A2B877A}"/>
              </a:ext>
            </a:extLst>
          </p:cNvPr>
          <p:cNvGraphicFramePr>
            <a:graphicFrameLocks noGrp="1"/>
          </p:cNvGraphicFramePr>
          <p:nvPr>
            <p:extLst>
              <p:ext uri="{D42A27DB-BD31-4B8C-83A1-F6EECF244321}">
                <p14:modId xmlns:p14="http://schemas.microsoft.com/office/powerpoint/2010/main" val="330486265"/>
              </p:ext>
            </p:extLst>
          </p:nvPr>
        </p:nvGraphicFramePr>
        <p:xfrm>
          <a:off x="505791" y="1336481"/>
          <a:ext cx="11180418" cy="4967245"/>
        </p:xfrm>
        <a:graphic>
          <a:graphicData uri="http://schemas.openxmlformats.org/drawingml/2006/table">
            <a:tbl>
              <a:tblPr firstRow="1" bandRow="1">
                <a:tableStyleId>{5940675A-B579-460E-94D1-54222C63F5DA}</a:tableStyleId>
              </a:tblPr>
              <a:tblGrid>
                <a:gridCol w="5563705">
                  <a:extLst>
                    <a:ext uri="{9D8B030D-6E8A-4147-A177-3AD203B41FA5}">
                      <a16:colId xmlns:a16="http://schemas.microsoft.com/office/drawing/2014/main" val="1193700488"/>
                    </a:ext>
                  </a:extLst>
                </a:gridCol>
                <a:gridCol w="5616713">
                  <a:extLst>
                    <a:ext uri="{9D8B030D-6E8A-4147-A177-3AD203B41FA5}">
                      <a16:colId xmlns:a16="http://schemas.microsoft.com/office/drawing/2014/main" val="1315196482"/>
                    </a:ext>
                  </a:extLst>
                </a:gridCol>
              </a:tblGrid>
              <a:tr h="755705">
                <a:tc>
                  <a:txBody>
                    <a:bodyPr/>
                    <a:lstStyle/>
                    <a:p>
                      <a:pPr algn="ctr"/>
                      <a:r>
                        <a:rPr lang="en-IN" sz="2400" dirty="0"/>
                        <a:t>Bing maps</a:t>
                      </a:r>
                      <a:endParaRPr lang="en-US" sz="2400" dirty="0"/>
                    </a:p>
                  </a:txBody>
                  <a:tcPr/>
                </a:tc>
                <a:tc>
                  <a:txBody>
                    <a:bodyPr/>
                    <a:lstStyle/>
                    <a:p>
                      <a:pPr algn="ctr"/>
                      <a:r>
                        <a:rPr lang="en-IN" sz="2400" dirty="0"/>
                        <a:t>Proposed System</a:t>
                      </a:r>
                      <a:endParaRPr lang="en-US" sz="2400" dirty="0"/>
                    </a:p>
                  </a:txBody>
                  <a:tcPr/>
                </a:tc>
                <a:extLst>
                  <a:ext uri="{0D108BD9-81ED-4DB2-BD59-A6C34878D82A}">
                    <a16:rowId xmlns:a16="http://schemas.microsoft.com/office/drawing/2014/main" val="1597601738"/>
                  </a:ext>
                </a:extLst>
              </a:tr>
              <a:tr h="755705">
                <a:tc>
                  <a:txBody>
                    <a:bodyPr/>
                    <a:lstStyle/>
                    <a:p>
                      <a:pPr algn="l"/>
                      <a:r>
                        <a:rPr lang="en-IN" dirty="0"/>
                        <a:t>In the mobile view of the application, the visual is collapsed.</a:t>
                      </a:r>
                      <a:endParaRPr lang="en-US" dirty="0"/>
                    </a:p>
                  </a:txBody>
                  <a:tcPr/>
                </a:tc>
                <a:tc>
                  <a:txBody>
                    <a:bodyPr/>
                    <a:lstStyle/>
                    <a:p>
                      <a:r>
                        <a:rPr lang="en-IN" dirty="0"/>
                        <a:t>Improved UI design to maintain a good view in the mobile.</a:t>
                      </a:r>
                      <a:endParaRPr lang="en-US" dirty="0"/>
                    </a:p>
                  </a:txBody>
                  <a:tcPr/>
                </a:tc>
                <a:extLst>
                  <a:ext uri="{0D108BD9-81ED-4DB2-BD59-A6C34878D82A}">
                    <a16:rowId xmlns:a16="http://schemas.microsoft.com/office/drawing/2014/main" val="1227410842"/>
                  </a:ext>
                </a:extLst>
              </a:tr>
              <a:tr h="755705">
                <a:tc>
                  <a:txBody>
                    <a:bodyPr/>
                    <a:lstStyle/>
                    <a:p>
                      <a:r>
                        <a:rPr lang="en-IN" dirty="0"/>
                        <a:t>Users just see what admin uploaded cannot able to give feedback.</a:t>
                      </a:r>
                      <a:endParaRPr lang="en-US" dirty="0"/>
                    </a:p>
                  </a:txBody>
                  <a:tcPr/>
                </a:tc>
                <a:tc>
                  <a:txBody>
                    <a:bodyPr/>
                    <a:lstStyle/>
                    <a:p>
                      <a:r>
                        <a:rPr lang="en-IN" dirty="0"/>
                        <a:t>Users can able give their feedback using comment and rating.</a:t>
                      </a:r>
                      <a:endParaRPr lang="en-US" dirty="0"/>
                    </a:p>
                  </a:txBody>
                  <a:tcPr/>
                </a:tc>
                <a:extLst>
                  <a:ext uri="{0D108BD9-81ED-4DB2-BD59-A6C34878D82A}">
                    <a16:rowId xmlns:a16="http://schemas.microsoft.com/office/drawing/2014/main" val="3788104798"/>
                  </a:ext>
                </a:extLst>
              </a:tr>
              <a:tr h="755705">
                <a:tc>
                  <a:txBody>
                    <a:bodyPr/>
                    <a:lstStyle/>
                    <a:p>
                      <a:r>
                        <a:rPr lang="en-IN" dirty="0"/>
                        <a:t>There is a less categorized list of location and hard for the user to give approximate keyword.</a:t>
                      </a:r>
                      <a:endParaRPr lang="en-US" dirty="0"/>
                    </a:p>
                  </a:txBody>
                  <a:tcPr/>
                </a:tc>
                <a:tc>
                  <a:txBody>
                    <a:bodyPr/>
                    <a:lstStyle/>
                    <a:p>
                      <a:r>
                        <a:rPr lang="en-IN" dirty="0"/>
                        <a:t>There is a lot of categories and list of locations, user can found the place easily by searching them.</a:t>
                      </a:r>
                      <a:endParaRPr lang="en-US" dirty="0"/>
                    </a:p>
                  </a:txBody>
                  <a:tcPr/>
                </a:tc>
                <a:extLst>
                  <a:ext uri="{0D108BD9-81ED-4DB2-BD59-A6C34878D82A}">
                    <a16:rowId xmlns:a16="http://schemas.microsoft.com/office/drawing/2014/main" val="819506895"/>
                  </a:ext>
                </a:extLst>
              </a:tr>
              <a:tr h="755705">
                <a:tc>
                  <a:txBody>
                    <a:bodyPr/>
                    <a:lstStyle/>
                    <a:p>
                      <a:r>
                        <a:rPr lang="en-IN" dirty="0"/>
                        <a:t>Sometimes the route is not accurate.</a:t>
                      </a:r>
                      <a:endParaRPr lang="en-US" dirty="0"/>
                    </a:p>
                  </a:txBody>
                  <a:tcPr/>
                </a:tc>
                <a:tc>
                  <a:txBody>
                    <a:bodyPr/>
                    <a:lstStyle/>
                    <a:p>
                      <a:r>
                        <a:rPr lang="en-IN" dirty="0"/>
                        <a:t>Improved the approximation of the route.</a:t>
                      </a:r>
                      <a:endParaRPr lang="en-US" dirty="0"/>
                    </a:p>
                  </a:txBody>
                  <a:tcPr/>
                </a:tc>
                <a:extLst>
                  <a:ext uri="{0D108BD9-81ED-4DB2-BD59-A6C34878D82A}">
                    <a16:rowId xmlns:a16="http://schemas.microsoft.com/office/drawing/2014/main" val="4161583824"/>
                  </a:ext>
                </a:extLst>
              </a:tr>
              <a:tr h="755705">
                <a:tc>
                  <a:txBody>
                    <a:bodyPr/>
                    <a:lstStyle/>
                    <a:p>
                      <a:r>
                        <a:rPr lang="en-IN" dirty="0"/>
                        <a:t>Analysing the behaviour of the user preference is not possible because of limited data collection.</a:t>
                      </a:r>
                      <a:endParaRPr lang="en-US" dirty="0"/>
                    </a:p>
                  </a:txBody>
                  <a:tcPr/>
                </a:tc>
                <a:tc>
                  <a:txBody>
                    <a:bodyPr/>
                    <a:lstStyle/>
                    <a:p>
                      <a:r>
                        <a:rPr lang="en-IN" dirty="0"/>
                        <a:t>Current data can be added easily and updated with information collecting and analysing the user behaviour and preference </a:t>
                      </a:r>
                      <a:r>
                        <a:rPr lang="en-IN" sz="1800" u="none" strike="noStrike" dirty="0">
                          <a:solidFill>
                            <a:srgbClr val="1C1E29"/>
                          </a:solidFill>
                          <a:effectLst/>
                          <a:uFill>
                            <a:solidFill>
                              <a:srgbClr val="000000"/>
                            </a:solidFill>
                          </a:uFill>
                          <a:latin typeface="Calibri (body)"/>
                          <a:ea typeface="Times New Roman" panose="02020603050405020304" pitchFamily="18" charset="0"/>
                        </a:rPr>
                        <a:t>and predicting what users will like based on similarity to other users.</a:t>
                      </a:r>
                      <a:r>
                        <a:rPr lang="en-IN" sz="1800" u="none" strike="noStrike" dirty="0">
                          <a:solidFill>
                            <a:srgbClr val="000000"/>
                          </a:solidFill>
                          <a:effectLst/>
                          <a:uFill>
                            <a:solidFill>
                              <a:srgbClr val="000000"/>
                            </a:solidFill>
                          </a:uFill>
                          <a:latin typeface="Calibri (body)"/>
                          <a:ea typeface="Times New Roman" panose="02020603050405020304" pitchFamily="18" charset="0"/>
                        </a:rPr>
                        <a:t> </a:t>
                      </a:r>
                      <a:endParaRPr lang="en-US" dirty="0">
                        <a:latin typeface="Calibri (body)"/>
                      </a:endParaRPr>
                    </a:p>
                  </a:txBody>
                  <a:tcPr/>
                </a:tc>
                <a:extLst>
                  <a:ext uri="{0D108BD9-81ED-4DB2-BD59-A6C34878D82A}">
                    <a16:rowId xmlns:a16="http://schemas.microsoft.com/office/drawing/2014/main" val="236248321"/>
                  </a:ext>
                </a:extLst>
              </a:tr>
            </a:tbl>
          </a:graphicData>
        </a:graphic>
      </p:graphicFrame>
    </p:spTree>
    <p:extLst>
      <p:ext uri="{BB962C8B-B14F-4D97-AF65-F5344CB8AC3E}">
        <p14:creationId xmlns:p14="http://schemas.microsoft.com/office/powerpoint/2010/main" val="469177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1354</TotalTime>
  <Words>841</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(body)</vt:lpstr>
      <vt:lpstr>Calibri Light</vt:lpstr>
      <vt:lpstr>Times New Roman</vt:lpstr>
      <vt:lpstr>Wingdings</vt:lpstr>
      <vt:lpstr>Office Theme</vt:lpstr>
      <vt:lpstr>WEB APPLICATION FOR LOCATION DIRECTORY</vt:lpstr>
      <vt:lpstr>SYNOPSIS</vt:lpstr>
      <vt:lpstr>Abstract</vt:lpstr>
      <vt:lpstr>FUNCTIONALITIES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dc:creator>
  <cp:lastModifiedBy>ELCOT</cp:lastModifiedBy>
  <cp:revision>45</cp:revision>
  <dcterms:created xsi:type="dcterms:W3CDTF">2022-02-01T12:19:23Z</dcterms:created>
  <dcterms:modified xsi:type="dcterms:W3CDTF">2022-05-09T05:08:35Z</dcterms:modified>
</cp:coreProperties>
</file>