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1071245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906000" y="54933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685214" y="12548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896547" y="59505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632" y="348360"/>
            <a:ext cx="107067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406" y="1255013"/>
            <a:ext cx="8090534" cy="385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498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248121"/>
            <a:ext cx="1743075" cy="1333500"/>
            <a:chOff x="876299" y="1248121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524346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1248121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32892" y="149406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570025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2827" y="374646"/>
            <a:ext cx="5461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F0F0F"/>
                </a:solidFill>
              </a:rPr>
              <a:t>Sale</a:t>
            </a:r>
            <a:r>
              <a:rPr sz="3200" dirty="0">
                <a:solidFill>
                  <a:srgbClr val="0F0F0F"/>
                </a:solidFill>
              </a:rPr>
              <a:t>s</a:t>
            </a:r>
            <a:r>
              <a:rPr sz="3200" spc="-5" dirty="0">
                <a:solidFill>
                  <a:srgbClr val="0F0F0F"/>
                </a:solidFill>
              </a:rPr>
              <a:t> Dat</a:t>
            </a:r>
            <a:r>
              <a:rPr sz="3200" dirty="0">
                <a:solidFill>
                  <a:srgbClr val="0F0F0F"/>
                </a:solidFill>
              </a:rPr>
              <a:t>a</a:t>
            </a:r>
            <a:r>
              <a:rPr sz="3200" spc="-180" dirty="0">
                <a:solidFill>
                  <a:srgbClr val="0F0F0F"/>
                </a:solidFill>
              </a:rPr>
              <a:t> </a:t>
            </a:r>
            <a:r>
              <a:rPr sz="3200" spc="-5" dirty="0">
                <a:solidFill>
                  <a:srgbClr val="0F0F0F"/>
                </a:solidFill>
              </a:rPr>
              <a:t>Analysi</a:t>
            </a:r>
            <a:r>
              <a:rPr sz="3200" dirty="0">
                <a:solidFill>
                  <a:srgbClr val="0F0F0F"/>
                </a:solidFill>
              </a:rPr>
              <a:t>s</a:t>
            </a:r>
            <a:r>
              <a:rPr sz="3200" spc="-5" dirty="0">
                <a:solidFill>
                  <a:srgbClr val="0F0F0F"/>
                </a:solidFill>
              </a:rPr>
              <a:t> usin</a:t>
            </a:r>
            <a:r>
              <a:rPr sz="3200" dirty="0">
                <a:solidFill>
                  <a:srgbClr val="0F0F0F"/>
                </a:solidFill>
              </a:rPr>
              <a:t>g</a:t>
            </a:r>
            <a:r>
              <a:rPr sz="3200" spc="-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300" y="3577613"/>
            <a:ext cx="689800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STUDENT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GB" sz="2400" spc="-25" dirty="0" smtClean="0">
                <a:latin typeface="Calibri"/>
                <a:cs typeface="Calibri"/>
              </a:rPr>
              <a:t>BALAJI R</a:t>
            </a:r>
            <a:endParaRPr sz="2400" dirty="0">
              <a:latin typeface="Calibri"/>
              <a:cs typeface="Calibri"/>
            </a:endParaRPr>
          </a:p>
          <a:p>
            <a:pPr marL="1941195" marR="43815" indent="-192913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REGISTER </a:t>
            </a:r>
            <a:r>
              <a:rPr sz="2400" spc="-5" dirty="0">
                <a:latin typeface="Calibri"/>
                <a:cs typeface="Calibri"/>
              </a:rPr>
              <a:t>NO: </a:t>
            </a:r>
            <a:r>
              <a:rPr lang="en-IN" sz="2400" spc="-5" dirty="0">
                <a:cs typeface="Calibri"/>
              </a:rPr>
              <a:t>4C4E686EF37CE25AC6A4AA682EFACAB4 </a:t>
            </a:r>
            <a:r>
              <a:rPr sz="2400" spc="-5" dirty="0" smtClean="0">
                <a:latin typeface="Calibri"/>
                <a:cs typeface="Calibri"/>
              </a:rPr>
              <a:t>(asunm1319</a:t>
            </a:r>
            <a:r>
              <a:rPr lang="en-GB" sz="2400" spc="-5" dirty="0" smtClean="0">
                <a:latin typeface="Calibri"/>
                <a:cs typeface="Calibri"/>
              </a:rPr>
              <a:t>122201507</a:t>
            </a:r>
            <a:r>
              <a:rPr sz="2400" spc="-5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DEPARTMENT: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30" dirty="0">
                <a:latin typeface="Calibri"/>
                <a:cs typeface="Calibri"/>
              </a:rPr>
              <a:t>CORPORATE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SECRETARYSHIP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 smtClean="0">
                <a:latin typeface="Calibri"/>
                <a:cs typeface="Calibri"/>
              </a:rPr>
              <a:t>PA</a:t>
            </a:r>
            <a:r>
              <a:rPr lang="en-GB" sz="2400" spc="-40" dirty="0" smtClean="0">
                <a:latin typeface="Calibri"/>
                <a:cs typeface="Calibri"/>
              </a:rPr>
              <a:t>CHAI</a:t>
            </a:r>
            <a:r>
              <a:rPr sz="2400" spc="-40" dirty="0" smtClean="0">
                <a:latin typeface="Calibri"/>
                <a:cs typeface="Calibri"/>
              </a:rPr>
              <a:t>APPA’S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CHENNAI-30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263588"/>
            <a:ext cx="3306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900" y="1649476"/>
            <a:ext cx="105194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Trebuchet MS"/>
                <a:cs typeface="Trebuchet MS"/>
              </a:rPr>
              <a:t>1</a:t>
            </a:r>
            <a:r>
              <a:rPr sz="2800" b="1" dirty="0">
                <a:latin typeface="Trebuchet MS"/>
                <a:cs typeface="Trebuchet MS"/>
              </a:rPr>
              <a:t>.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</a:t>
            </a:r>
            <a:r>
              <a:rPr sz="2800" b="1" spc="-265" dirty="0">
                <a:latin typeface="Trebuchet MS"/>
                <a:cs typeface="Trebuchet MS"/>
              </a:rPr>
              <a:t>A</a:t>
            </a:r>
            <a:r>
              <a:rPr sz="2800" b="1" spc="-270" dirty="0">
                <a:latin typeface="Trebuchet MS"/>
                <a:cs typeface="Trebuchet MS"/>
              </a:rPr>
              <a:t>T</a:t>
            </a:r>
            <a:r>
              <a:rPr sz="2800" b="1" dirty="0">
                <a:latin typeface="Trebuchet MS"/>
                <a:cs typeface="Trebuchet MS"/>
              </a:rPr>
              <a:t>A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MINNIN</a:t>
            </a:r>
            <a:r>
              <a:rPr sz="2800" b="1" dirty="0">
                <a:latin typeface="Trebuchet MS"/>
                <a:cs typeface="Trebuchet MS"/>
              </a:rPr>
              <a:t>G</a:t>
            </a:r>
            <a:r>
              <a:rPr sz="2800" b="1" spc="-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5080" indent="320421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THER</a:t>
            </a:r>
            <a:r>
              <a:rPr sz="2800" b="1" dirty="0">
                <a:latin typeface="Trebuchet MS"/>
                <a:cs typeface="Trebuchet MS"/>
              </a:rPr>
              <a:t>E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I</a:t>
            </a:r>
            <a:r>
              <a:rPr sz="2800" b="1" dirty="0">
                <a:latin typeface="Trebuchet MS"/>
                <a:cs typeface="Trebuchet MS"/>
              </a:rPr>
              <a:t>S</a:t>
            </a:r>
            <a:r>
              <a:rPr sz="2800" b="1" spc="-5" dirty="0">
                <a:latin typeface="Trebuchet MS"/>
                <a:cs typeface="Trebuchet MS"/>
              </a:rPr>
              <a:t> S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5" dirty="0">
                <a:latin typeface="Trebuchet MS"/>
                <a:cs typeface="Trebuchet MS"/>
              </a:rPr>
              <a:t> MAN</a:t>
            </a:r>
            <a:r>
              <a:rPr sz="2800" b="1" dirty="0">
                <a:latin typeface="Trebuchet MS"/>
                <a:cs typeface="Trebuchet MS"/>
              </a:rPr>
              <a:t>Y</a:t>
            </a:r>
            <a:r>
              <a:rPr sz="2800" b="1" spc="-5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</a:t>
            </a:r>
            <a:r>
              <a:rPr sz="2800" b="1" spc="-265" dirty="0">
                <a:latin typeface="Trebuchet MS"/>
                <a:cs typeface="Trebuchet MS"/>
              </a:rPr>
              <a:t>A</a:t>
            </a:r>
            <a:r>
              <a:rPr sz="2800" b="1" spc="-270" dirty="0">
                <a:latin typeface="Trebuchet MS"/>
                <a:cs typeface="Trebuchet MS"/>
              </a:rPr>
              <a:t>T</a:t>
            </a:r>
            <a:r>
              <a:rPr sz="2800" b="1" dirty="0">
                <a:latin typeface="Trebuchet MS"/>
                <a:cs typeface="Trebuchet MS"/>
              </a:rPr>
              <a:t>A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T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5" dirty="0">
                <a:latin typeface="Trebuchet MS"/>
                <a:cs typeface="Trebuchet MS"/>
              </a:rPr>
              <a:t> W</a:t>
            </a:r>
            <a:r>
              <a:rPr sz="2800" b="1" dirty="0">
                <a:latin typeface="Trebuchet MS"/>
                <a:cs typeface="Trebuchet MS"/>
              </a:rPr>
              <a:t>E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CA</a:t>
            </a:r>
            <a:r>
              <a:rPr sz="2800" b="1" dirty="0">
                <a:latin typeface="Trebuchet MS"/>
                <a:cs typeface="Trebuchet MS"/>
              </a:rPr>
              <a:t>N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SCROLL  ON SO FIRST GO THROUGH AND GRASP THE CONTENT IT </a:t>
            </a:r>
            <a:r>
              <a:rPr sz="2800" b="1" spc="-85" dirty="0">
                <a:latin typeface="Trebuchet MS"/>
                <a:cs typeface="Trebuchet MS"/>
              </a:rPr>
              <a:t>TO </a:t>
            </a:r>
            <a:r>
              <a:rPr sz="2800" b="1" spc="-8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FURTHER</a:t>
            </a:r>
            <a:r>
              <a:rPr sz="2800" b="1" spc="-1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PROCESS.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226695">
              <a:lnSpc>
                <a:spcPct val="100000"/>
              </a:lnSpc>
            </a:pPr>
            <a:r>
              <a:rPr sz="2800" b="1" dirty="0">
                <a:latin typeface="Trebuchet MS"/>
                <a:cs typeface="Trebuchet MS"/>
              </a:rPr>
              <a:t>2</a:t>
            </a:r>
            <a:r>
              <a:rPr sz="2800" b="1" spc="-3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.</a:t>
            </a:r>
            <a:r>
              <a:rPr sz="2800" b="1" spc="-2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FINDING</a:t>
            </a:r>
            <a:r>
              <a:rPr sz="2800" b="1" spc="-20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DUPLICATE</a:t>
            </a:r>
            <a:r>
              <a:rPr sz="2800" b="1" spc="-2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1437640" indent="428117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I</a:t>
            </a:r>
            <a:r>
              <a:rPr sz="2800" b="1" dirty="0">
                <a:latin typeface="Trebuchet MS"/>
                <a:cs typeface="Trebuchet MS"/>
              </a:rPr>
              <a:t>T</a:t>
            </a:r>
            <a:r>
              <a:rPr sz="2800" b="1" spc="-5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I</a:t>
            </a:r>
            <a:r>
              <a:rPr sz="2800" b="1" dirty="0">
                <a:latin typeface="Trebuchet MS"/>
                <a:cs typeface="Trebuchet MS"/>
              </a:rPr>
              <a:t>S</a:t>
            </a:r>
            <a:r>
              <a:rPr sz="2800" b="1" spc="-5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TH</a:t>
            </a:r>
            <a:r>
              <a:rPr sz="2800" b="1" dirty="0">
                <a:latin typeface="Trebuchet MS"/>
                <a:cs typeface="Trebuchet MS"/>
              </a:rPr>
              <a:t>E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MOS</a:t>
            </a:r>
            <a:r>
              <a:rPr sz="2800" b="1" dirty="0">
                <a:latin typeface="Trebuchet MS"/>
                <a:cs typeface="Trebuchet MS"/>
              </a:rPr>
              <a:t>T</a:t>
            </a:r>
            <a:r>
              <a:rPr sz="2800" b="1" spc="-5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PRIMA</a:t>
            </a:r>
            <a:r>
              <a:rPr sz="2800" b="1" spc="-180" dirty="0">
                <a:latin typeface="Trebuchet MS"/>
                <a:cs typeface="Trebuchet MS"/>
              </a:rPr>
              <a:t>R</a:t>
            </a:r>
            <a:r>
              <a:rPr sz="2800" b="1" dirty="0">
                <a:latin typeface="Trebuchet MS"/>
                <a:cs typeface="Trebuchet MS"/>
              </a:rPr>
              <a:t>Y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AND  </a:t>
            </a:r>
            <a:r>
              <a:rPr sz="2800" b="1" spc="-25" dirty="0">
                <a:latin typeface="Trebuchet MS"/>
                <a:cs typeface="Trebuchet MS"/>
              </a:rPr>
              <a:t>NECESSARY</a:t>
            </a:r>
            <a:r>
              <a:rPr sz="2800" b="1" spc="-60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PROCESS </a:t>
            </a:r>
            <a:r>
              <a:rPr sz="2800" b="1" spc="-5" dirty="0">
                <a:latin typeface="Trebuchet MS"/>
                <a:cs typeface="Trebuchet MS"/>
              </a:rPr>
              <a:t>FOR </a:t>
            </a:r>
            <a:r>
              <a:rPr sz="2800" b="1" spc="-50" dirty="0">
                <a:latin typeface="Trebuchet MS"/>
                <a:cs typeface="Trebuchet MS"/>
              </a:rPr>
              <a:t>VALIDATION.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935" y="5489955"/>
            <a:ext cx="87826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  <a:tabLst>
                <a:tab pos="778510" algn="l"/>
              </a:tabLst>
            </a:pPr>
            <a:r>
              <a:rPr sz="2800" b="1" dirty="0">
                <a:latin typeface="Trebuchet MS"/>
                <a:cs typeface="Trebuchet MS"/>
              </a:rPr>
              <a:t>3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.	</a:t>
            </a:r>
            <a:r>
              <a:rPr sz="2800" b="1" spc="-50" dirty="0">
                <a:latin typeface="Trebuchet MS"/>
                <a:cs typeface="Trebuchet MS"/>
              </a:rPr>
              <a:t>FILTERATION</a:t>
            </a:r>
            <a:r>
              <a:rPr sz="2800" b="1" spc="-4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5080" indent="310388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WE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30" dirty="0">
                <a:latin typeface="Trebuchet MS"/>
                <a:cs typeface="Trebuchet MS"/>
              </a:rPr>
              <a:t>ALTERDED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AND</a:t>
            </a:r>
            <a:r>
              <a:rPr sz="2800" b="1" spc="-30" dirty="0">
                <a:latin typeface="Trebuchet MS"/>
                <a:cs typeface="Trebuchet MS"/>
              </a:rPr>
              <a:t> FILTERED</a:t>
            </a:r>
            <a:r>
              <a:rPr sz="2800" b="1" spc="-35" dirty="0">
                <a:latin typeface="Trebuchet MS"/>
                <a:cs typeface="Trebuchet MS"/>
              </a:rPr>
              <a:t> </a:t>
            </a:r>
            <a:r>
              <a:rPr sz="2800" b="1" spc="-135" dirty="0">
                <a:latin typeface="Trebuchet MS"/>
                <a:cs typeface="Trebuchet MS"/>
              </a:rPr>
              <a:t>DATA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FOR</a:t>
            </a:r>
            <a:r>
              <a:rPr sz="2800" b="1" spc="-10" dirty="0">
                <a:latin typeface="Trebuchet MS"/>
                <a:cs typeface="Trebuchet MS"/>
              </a:rPr>
              <a:t> PRECISNESS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AND</a:t>
            </a:r>
            <a:r>
              <a:rPr sz="2800" b="1" spc="-165" dirty="0">
                <a:latin typeface="Trebuchet MS"/>
                <a:cs typeface="Trebuchet MS"/>
              </a:rPr>
              <a:t> </a:t>
            </a:r>
            <a:r>
              <a:rPr sz="2800" b="1" spc="-45" dirty="0">
                <a:latin typeface="Trebuchet MS"/>
                <a:cs typeface="Trebuchet MS"/>
              </a:rPr>
              <a:t>ACCURACY.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032195"/>
            <a:ext cx="882523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7875" indent="-445134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778510" algn="l"/>
              </a:tabLst>
            </a:pPr>
            <a:r>
              <a:rPr sz="2800" b="1" spc="-5" dirty="0">
                <a:latin typeface="Trebuchet MS"/>
                <a:cs typeface="Trebuchet MS"/>
              </a:rPr>
              <a:t>D</a:t>
            </a:r>
            <a:r>
              <a:rPr sz="2800" b="1" spc="-265" dirty="0">
                <a:latin typeface="Trebuchet MS"/>
                <a:cs typeface="Trebuchet MS"/>
              </a:rPr>
              <a:t>A</a:t>
            </a:r>
            <a:r>
              <a:rPr sz="2800" b="1" spc="-270" dirty="0">
                <a:latin typeface="Trebuchet MS"/>
                <a:cs typeface="Trebuchet MS"/>
              </a:rPr>
              <a:t>T</a:t>
            </a:r>
            <a:r>
              <a:rPr sz="2800" b="1" dirty="0">
                <a:latin typeface="Trebuchet MS"/>
                <a:cs typeface="Trebuchet MS"/>
              </a:rPr>
              <a:t>A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CORRECTIO</a:t>
            </a:r>
            <a:r>
              <a:rPr sz="2800" b="1" dirty="0">
                <a:latin typeface="Trebuchet MS"/>
                <a:cs typeface="Trebuchet MS"/>
              </a:rPr>
              <a:t>N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476884" indent="4047490">
              <a:lnSpc>
                <a:spcPct val="100000"/>
              </a:lnSpc>
            </a:pPr>
            <a:r>
              <a:rPr sz="2800" b="1" dirty="0">
                <a:latin typeface="Trebuchet MS"/>
                <a:cs typeface="Trebuchet MS"/>
              </a:rPr>
              <a:t>A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MAIN</a:t>
            </a:r>
            <a:r>
              <a:rPr sz="2800" b="1" spc="-3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FUNCTION</a:t>
            </a:r>
            <a:r>
              <a:rPr sz="2800" b="1" spc="-2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FOR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ACCURATE</a:t>
            </a:r>
            <a:r>
              <a:rPr sz="2800" b="1" spc="-1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RESULT</a:t>
            </a:r>
            <a:r>
              <a:rPr sz="2800" b="1" spc="-5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IN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ANAYSIS.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777875" indent="-445134">
              <a:lnSpc>
                <a:spcPct val="100000"/>
              </a:lnSpc>
              <a:buAutoNum type="arabicPeriod" startAt="5"/>
              <a:tabLst>
                <a:tab pos="778510" algn="l"/>
              </a:tabLst>
            </a:pPr>
            <a:r>
              <a:rPr sz="2800" b="1" spc="-5" dirty="0">
                <a:latin typeface="Trebuchet MS"/>
                <a:cs typeface="Trebuchet MS"/>
              </a:rPr>
              <a:t>D</a:t>
            </a:r>
            <a:r>
              <a:rPr sz="2800" b="1" spc="-265" dirty="0">
                <a:latin typeface="Trebuchet MS"/>
                <a:cs typeface="Trebuchet MS"/>
              </a:rPr>
              <a:t>A</a:t>
            </a:r>
            <a:r>
              <a:rPr sz="2800" b="1" spc="-270" dirty="0">
                <a:latin typeface="Trebuchet MS"/>
                <a:cs typeface="Trebuchet MS"/>
              </a:rPr>
              <a:t>T</a:t>
            </a:r>
            <a:r>
              <a:rPr sz="2800" b="1" dirty="0">
                <a:latin typeface="Trebuchet MS"/>
                <a:cs typeface="Trebuchet MS"/>
              </a:rPr>
              <a:t>A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TUBUL</a:t>
            </a:r>
            <a:r>
              <a:rPr sz="2800" b="1" spc="-270" dirty="0">
                <a:latin typeface="Trebuchet MS"/>
                <a:cs typeface="Trebuchet MS"/>
              </a:rPr>
              <a:t>A</a:t>
            </a:r>
            <a:r>
              <a:rPr sz="2800" b="1" spc="-5" dirty="0">
                <a:latin typeface="Trebuchet MS"/>
                <a:cs typeface="Trebuchet MS"/>
              </a:rPr>
              <a:t>TIO</a:t>
            </a:r>
            <a:r>
              <a:rPr sz="2800" b="1" dirty="0">
                <a:latin typeface="Trebuchet MS"/>
                <a:cs typeface="Trebuchet MS"/>
              </a:rPr>
              <a:t>N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148590" indent="4167504">
              <a:lnSpc>
                <a:spcPct val="100000"/>
              </a:lnSpc>
            </a:pPr>
            <a:r>
              <a:rPr sz="2800" b="1" spc="-50" dirty="0">
                <a:latin typeface="Trebuchet MS"/>
                <a:cs typeface="Trebuchet MS"/>
              </a:rPr>
              <a:t>TABLED</a:t>
            </a:r>
            <a:r>
              <a:rPr sz="2800" b="1" spc="-7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THEM</a:t>
            </a:r>
            <a:r>
              <a:rPr sz="2800" b="1" spc="-3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IN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</a:t>
            </a:r>
            <a:r>
              <a:rPr sz="2800" b="1" spc="-2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ORDER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FO</a:t>
            </a:r>
            <a:r>
              <a:rPr sz="2800" b="1" dirty="0">
                <a:latin typeface="Trebuchet MS"/>
                <a:cs typeface="Trebuchet MS"/>
              </a:rPr>
              <a:t>R</a:t>
            </a:r>
            <a:r>
              <a:rPr sz="2800" b="1" spc="-5" dirty="0">
                <a:latin typeface="Trebuchet MS"/>
                <a:cs typeface="Trebuchet MS"/>
              </a:rPr>
              <a:t> EAS</a:t>
            </a:r>
            <a:r>
              <a:rPr sz="2800" b="1" dirty="0">
                <a:latin typeface="Trebuchet MS"/>
                <a:cs typeface="Trebuchet MS"/>
              </a:rPr>
              <a:t>Y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ACCES</a:t>
            </a:r>
            <a:r>
              <a:rPr sz="2800" b="1" dirty="0">
                <a:latin typeface="Trebuchet MS"/>
                <a:cs typeface="Trebuchet MS"/>
              </a:rPr>
              <a:t>S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</a:t>
            </a:r>
            <a:r>
              <a:rPr sz="2800" b="1" dirty="0">
                <a:latin typeface="Trebuchet MS"/>
                <a:cs typeface="Trebuchet MS"/>
              </a:rPr>
              <a:t>D</a:t>
            </a:r>
            <a:r>
              <a:rPr sz="2800" b="1" spc="-5" dirty="0">
                <a:latin typeface="Trebuchet MS"/>
                <a:cs typeface="Trebuchet MS"/>
              </a:rPr>
              <a:t> FO</a:t>
            </a:r>
            <a:r>
              <a:rPr sz="2800" b="1" dirty="0">
                <a:latin typeface="Trebuchet MS"/>
                <a:cs typeface="Trebuchet MS"/>
              </a:rPr>
              <a:t>R</a:t>
            </a:r>
            <a:r>
              <a:rPr sz="2800" b="1" spc="-5" dirty="0">
                <a:latin typeface="Trebuchet MS"/>
                <a:cs typeface="Trebuchet MS"/>
              </a:rPr>
              <a:t> VISU</a:t>
            </a:r>
            <a:r>
              <a:rPr sz="2800" b="1" spc="-210" dirty="0">
                <a:latin typeface="Trebuchet MS"/>
                <a:cs typeface="Trebuchet MS"/>
              </a:rPr>
              <a:t>V</a:t>
            </a:r>
            <a:r>
              <a:rPr sz="2800" b="1" spc="-5" dirty="0">
                <a:latin typeface="Trebuchet MS"/>
                <a:cs typeface="Trebuchet MS"/>
              </a:rPr>
              <a:t>ALIZ</a:t>
            </a:r>
            <a:r>
              <a:rPr sz="2800" b="1" spc="-265" dirty="0">
                <a:latin typeface="Trebuchet MS"/>
                <a:cs typeface="Trebuchet MS"/>
              </a:rPr>
              <a:t>A</a:t>
            </a:r>
            <a:r>
              <a:rPr sz="2800" b="1" spc="-5" dirty="0">
                <a:latin typeface="Trebuchet MS"/>
                <a:cs typeface="Trebuchet MS"/>
              </a:rPr>
              <a:t>TION.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885190" indent="-552450">
              <a:lnSpc>
                <a:spcPct val="100000"/>
              </a:lnSpc>
              <a:buAutoNum type="arabicPeriod" startAt="6"/>
              <a:tabLst>
                <a:tab pos="885190" algn="l"/>
                <a:tab pos="885825" algn="l"/>
              </a:tabLst>
            </a:pPr>
            <a:r>
              <a:rPr sz="2800" b="1" spc="-60" dirty="0">
                <a:latin typeface="Trebuchet MS"/>
                <a:cs typeface="Trebuchet MS"/>
              </a:rPr>
              <a:t>VALUATION</a:t>
            </a:r>
            <a:r>
              <a:rPr sz="2800" b="1" spc="-4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5080" indent="3424554">
              <a:lnSpc>
                <a:spcPct val="100000"/>
              </a:lnSpc>
            </a:pPr>
            <a:r>
              <a:rPr sz="2800" b="1" spc="-210" dirty="0">
                <a:latin typeface="Trebuchet MS"/>
                <a:cs typeface="Trebuchet MS"/>
              </a:rPr>
              <a:t>V</a:t>
            </a:r>
            <a:r>
              <a:rPr sz="2800" b="1" spc="-5" dirty="0">
                <a:latin typeface="Trebuchet MS"/>
                <a:cs typeface="Trebuchet MS"/>
              </a:rPr>
              <a:t>ALE</a:t>
            </a:r>
            <a:r>
              <a:rPr sz="2800" b="1" dirty="0">
                <a:latin typeface="Trebuchet MS"/>
                <a:cs typeface="Trebuchet MS"/>
              </a:rPr>
              <a:t>D</a:t>
            </a:r>
            <a:r>
              <a:rPr sz="2800" b="1" spc="-5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THEI</a:t>
            </a:r>
            <a:r>
              <a:rPr sz="2800" b="1" dirty="0">
                <a:latin typeface="Trebuchet MS"/>
                <a:cs typeface="Trebuchet MS"/>
              </a:rPr>
              <a:t>R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QUANTIT</a:t>
            </a:r>
            <a:r>
              <a:rPr sz="2800" b="1" dirty="0">
                <a:latin typeface="Trebuchet MS"/>
                <a:cs typeface="Trebuchet MS"/>
              </a:rPr>
              <a:t>Y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AND  AMOUNT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85" dirty="0">
                <a:latin typeface="Trebuchet MS"/>
                <a:cs typeface="Trebuchet MS"/>
              </a:rPr>
              <a:t>TO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FIND</a:t>
            </a:r>
            <a:r>
              <a:rPr sz="2800" b="1" spc="-1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IT’S</a:t>
            </a:r>
            <a:r>
              <a:rPr sz="2800" b="1" spc="-60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TOTAL,MINIMUM</a:t>
            </a:r>
            <a:r>
              <a:rPr sz="2800" b="1" spc="-17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AND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MAXIMUM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601309"/>
            <a:ext cx="7879715" cy="557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57834" algn="l"/>
                <a:tab pos="2778760" algn="l"/>
              </a:tabLst>
            </a:pPr>
            <a:r>
              <a:rPr sz="2800" b="1" spc="-5" dirty="0">
                <a:latin typeface="Trebuchet MS"/>
                <a:cs typeface="Trebuchet MS"/>
              </a:rPr>
              <a:t>PIVOT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TABLE	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1122045" indent="2889885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USED</a:t>
            </a:r>
            <a:r>
              <a:rPr sz="2800" b="1" spc="-3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PIVOT</a:t>
            </a:r>
            <a:r>
              <a:rPr sz="2800" b="1" spc="-12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TABLE</a:t>
            </a:r>
            <a:r>
              <a:rPr sz="2800" b="1" spc="-3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FOR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105" dirty="0">
                <a:latin typeface="Trebuchet MS"/>
                <a:cs typeface="Trebuchet MS"/>
              </a:rPr>
              <a:t>SORTATON</a:t>
            </a:r>
            <a:r>
              <a:rPr sz="2800" b="1" spc="-1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FOR</a:t>
            </a:r>
            <a:r>
              <a:rPr sz="2800" b="1" spc="-16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ANALYSATION</a:t>
            </a:r>
            <a:r>
              <a:rPr sz="2800" b="1" spc="-2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OF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457200" indent="-445134">
              <a:lnSpc>
                <a:spcPct val="100000"/>
              </a:lnSpc>
              <a:buAutoNum type="arabicPeriod" startAt="8"/>
              <a:tabLst>
                <a:tab pos="457834" algn="l"/>
              </a:tabLst>
            </a:pPr>
            <a:r>
              <a:rPr sz="2800" b="1" spc="-5" dirty="0">
                <a:latin typeface="Trebuchet MS"/>
                <a:cs typeface="Trebuchet MS"/>
              </a:rPr>
              <a:t>GRAPHS</a:t>
            </a:r>
            <a:r>
              <a:rPr sz="2800" b="1" spc="-5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812800" indent="1819275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USED GRAPH FOR </a:t>
            </a:r>
            <a:r>
              <a:rPr sz="2800" b="1" spc="-25" dirty="0">
                <a:latin typeface="Trebuchet MS"/>
                <a:cs typeface="Trebuchet MS"/>
              </a:rPr>
              <a:t>PICTORIAL </a:t>
            </a:r>
            <a:r>
              <a:rPr sz="2800" b="1" spc="-2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REPRESEN</a:t>
            </a:r>
            <a:r>
              <a:rPr sz="2800" b="1" spc="-270" dirty="0">
                <a:latin typeface="Trebuchet MS"/>
                <a:cs typeface="Trebuchet MS"/>
              </a:rPr>
              <a:t>T</a:t>
            </a:r>
            <a:r>
              <a:rPr sz="2800" b="1" spc="-265" dirty="0">
                <a:latin typeface="Trebuchet MS"/>
                <a:cs typeface="Trebuchet MS"/>
              </a:rPr>
              <a:t>A</a:t>
            </a:r>
            <a:r>
              <a:rPr sz="2800" b="1" spc="-5" dirty="0">
                <a:latin typeface="Trebuchet MS"/>
                <a:cs typeface="Trebuchet MS"/>
              </a:rPr>
              <a:t>TIO</a:t>
            </a:r>
            <a:r>
              <a:rPr sz="2800" b="1" dirty="0">
                <a:latin typeface="Trebuchet MS"/>
                <a:cs typeface="Trebuchet MS"/>
              </a:rPr>
              <a:t>N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O</a:t>
            </a:r>
            <a:r>
              <a:rPr sz="2800" b="1" dirty="0">
                <a:latin typeface="Trebuchet MS"/>
                <a:cs typeface="Trebuchet MS"/>
              </a:rPr>
              <a:t>F</a:t>
            </a:r>
            <a:r>
              <a:rPr sz="2800" b="1" spc="-5" dirty="0">
                <a:latin typeface="Trebuchet MS"/>
                <a:cs typeface="Trebuchet MS"/>
              </a:rPr>
              <a:t> D</a:t>
            </a:r>
            <a:r>
              <a:rPr sz="2800" b="1" spc="-265" dirty="0">
                <a:latin typeface="Trebuchet MS"/>
                <a:cs typeface="Trebuchet MS"/>
              </a:rPr>
              <a:t>A</a:t>
            </a:r>
            <a:r>
              <a:rPr sz="2800" b="1" spc="-270" dirty="0">
                <a:latin typeface="Trebuchet MS"/>
                <a:cs typeface="Trebuchet MS"/>
              </a:rPr>
              <a:t>T</a:t>
            </a:r>
            <a:r>
              <a:rPr sz="2800" b="1" dirty="0">
                <a:latin typeface="Trebuchet MS"/>
                <a:cs typeface="Trebuchet MS"/>
              </a:rPr>
              <a:t>A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FO</a:t>
            </a:r>
            <a:r>
              <a:rPr sz="2800" b="1" dirty="0">
                <a:latin typeface="Trebuchet MS"/>
                <a:cs typeface="Trebuchet MS"/>
              </a:rPr>
              <a:t>R</a:t>
            </a:r>
            <a:r>
              <a:rPr sz="2800" b="1" spc="-5" dirty="0">
                <a:latin typeface="Trebuchet MS"/>
                <a:cs typeface="Trebuchet MS"/>
              </a:rPr>
              <a:t> CLEA</a:t>
            </a:r>
            <a:r>
              <a:rPr sz="2800" b="1" dirty="0">
                <a:latin typeface="Trebuchet MS"/>
                <a:cs typeface="Trebuchet MS"/>
              </a:rPr>
              <a:t>R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AND  </a:t>
            </a:r>
            <a:r>
              <a:rPr sz="2800" b="1" spc="-40" dirty="0">
                <a:latin typeface="Trebuchet MS"/>
                <a:cs typeface="Trebuchet MS"/>
              </a:rPr>
              <a:t>DETAILED</a:t>
            </a:r>
            <a:r>
              <a:rPr sz="2800" b="1" spc="-16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ANYSIS.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563880" indent="-551815">
              <a:lnSpc>
                <a:spcPct val="100000"/>
              </a:lnSpc>
              <a:buAutoNum type="arabicPeriod" startAt="9"/>
              <a:tabLst>
                <a:tab pos="563880" algn="l"/>
                <a:tab pos="564515" algn="l"/>
              </a:tabLst>
            </a:pPr>
            <a:r>
              <a:rPr sz="2800" b="1" spc="-5" dirty="0">
                <a:latin typeface="Trebuchet MS"/>
                <a:cs typeface="Trebuchet MS"/>
              </a:rPr>
              <a:t>MANAGING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ALL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5080" indent="321056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MANAGED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AND</a:t>
            </a:r>
            <a:r>
              <a:rPr sz="2800" b="1" spc="-3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REPLACED</a:t>
            </a:r>
            <a:r>
              <a:rPr sz="2800" b="1" spc="-4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IN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ORDER </a:t>
            </a:r>
            <a:r>
              <a:rPr sz="2800" b="1" spc="-85" dirty="0">
                <a:latin typeface="Trebuchet MS"/>
                <a:cs typeface="Trebuchet MS"/>
              </a:rPr>
              <a:t>TO </a:t>
            </a:r>
            <a:r>
              <a:rPr sz="2800" b="1" spc="-5" dirty="0">
                <a:latin typeface="Trebuchet MS"/>
                <a:cs typeface="Trebuchet MS"/>
              </a:rPr>
              <a:t>VIEW AND </a:t>
            </a:r>
            <a:r>
              <a:rPr sz="2800" b="1" spc="-85" dirty="0">
                <a:latin typeface="Trebuchet MS"/>
                <a:cs typeface="Trebuchet MS"/>
              </a:rPr>
              <a:t>TO </a:t>
            </a:r>
            <a:r>
              <a:rPr sz="2800" b="1" spc="-5" dirty="0">
                <a:latin typeface="Trebuchet MS"/>
                <a:cs typeface="Trebuchet MS"/>
              </a:rPr>
              <a:t>GRASP THE CONTENT 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EASLIY.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RESU</a:t>
            </a:r>
            <a:r>
              <a:rPr spc="-360" dirty="0">
                <a:latin typeface="Trebuchet MS"/>
                <a:cs typeface="Trebuchet MS"/>
              </a:rPr>
              <a:t>L</a:t>
            </a:r>
            <a:r>
              <a:rPr spc="15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42235"/>
            <a:ext cx="4701245" cy="2800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0065" y="1427668"/>
            <a:ext cx="4727457" cy="2666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7822" y="4190504"/>
            <a:ext cx="4354976" cy="2454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2764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0369" y="5181601"/>
          <a:ext cx="7955280" cy="153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5"/>
                        </a:lnSpc>
                        <a:tabLst>
                          <a:tab pos="28505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ITEM TYPE	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AMOUNT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RECEIVED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3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855"/>
                        </a:spcBef>
                        <a:tabLst>
                          <a:tab pos="75914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86390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65"/>
                        </a:lnSpc>
                        <a:tabLst>
                          <a:tab pos="7520940" algn="l"/>
                        </a:tabLst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188780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65"/>
                        </a:lnSpc>
                        <a:tabLst>
                          <a:tab pos="752094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275170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3406" y="1255013"/>
          <a:ext cx="8084184" cy="387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MANAGERS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32510">
                        <a:lnSpc>
                          <a:spcPts val="128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AMOUNT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468">
                <a:tc>
                  <a:txBody>
                    <a:bodyPr/>
                    <a:lstStyle/>
                    <a:p>
                      <a:pPr marL="9525" marR="1024890">
                        <a:lnSpc>
                          <a:spcPts val="28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.KRISHNAN 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Mrs.RADHA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2689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143440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826895">
                        <a:lnSpc>
                          <a:spcPts val="126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131730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84">
                <a:tc>
                  <a:txBody>
                    <a:bodyPr/>
                    <a:lstStyle/>
                    <a:p>
                      <a:pPr marL="9525" marR="1141730">
                        <a:lnSpc>
                          <a:spcPct val="175200"/>
                        </a:lnSpc>
                        <a:spcBef>
                          <a:spcPts val="4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al  ITEMS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68705">
                        <a:lnSpc>
                          <a:spcPts val="1285"/>
                        </a:lnSpc>
                      </a:pPr>
                      <a:r>
                        <a:rPr sz="11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9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ANTITY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8EA9DB"/>
                      </a:solidFill>
                      <a:prstDash val="solid"/>
                    </a:lnT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03505" algn="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275170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T w="9525">
                      <a:solidFill>
                        <a:srgbClr val="8EA9DB"/>
                      </a:solidFill>
                      <a:prstDash val="solid"/>
                    </a:lnT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4618">
                <a:tc gridSpan="4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30"/>
                        </a:spcBef>
                        <a:tabLst>
                          <a:tab pos="779081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Aalopur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1041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9081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1361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779081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ankie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1150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tabLst>
                          <a:tab pos="7790815" algn="l"/>
                        </a:tabLst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anipuri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1226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779081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Sandwic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1097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9081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juic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1278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ts val="1265"/>
                        </a:lnSpc>
                        <a:spcBef>
                          <a:spcPts val="219"/>
                        </a:spcBef>
                        <a:tabLst>
                          <a:tab pos="7790815" algn="l"/>
                        </a:tabLst>
                      </a:pPr>
                      <a:r>
                        <a:rPr sz="1100" spc="-6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adap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	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1006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49">
                <a:tc gridSpan="4">
                  <a:txBody>
                    <a:bodyPr/>
                    <a:lstStyle/>
                    <a:p>
                      <a:pPr marL="9525">
                        <a:lnSpc>
                          <a:spcPts val="1265"/>
                        </a:lnSpc>
                        <a:spcBef>
                          <a:spcPts val="944"/>
                        </a:spcBef>
                        <a:tabLst>
                          <a:tab pos="77908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8159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775" y="804862"/>
            <a:ext cx="392557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45" dirty="0">
                <a:latin typeface="Trebuchet MS"/>
                <a:cs typeface="Trebuchet MS"/>
              </a:rPr>
              <a:t>ANALYSIS</a:t>
            </a:r>
            <a:r>
              <a:rPr sz="4250" b="1" spc="-165" dirty="0">
                <a:latin typeface="Trebuchet MS"/>
                <a:cs typeface="Trebuchet MS"/>
              </a:rPr>
              <a:t> </a:t>
            </a:r>
            <a:r>
              <a:rPr sz="4250" b="1" spc="-5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20062" y="2542051"/>
            <a:ext cx="8347737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Sales</a:t>
            </a:r>
            <a:r>
              <a:rPr sz="4400" b="1" spc="-26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Analysis</a:t>
            </a:r>
            <a:r>
              <a:rPr sz="4400" b="1" spc="-2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lang="en-GB" sz="4400" b="1" spc="-10" dirty="0" smtClean="0">
                <a:solidFill>
                  <a:srgbClr val="0F0F0F"/>
                </a:solidFill>
                <a:latin typeface="Times New Roman"/>
                <a:cs typeface="Times New Roman"/>
              </a:rPr>
              <a:t>Praveen</a:t>
            </a:r>
            <a:r>
              <a:rPr sz="4400" b="1" spc="-30" dirty="0" smtClean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Fast</a:t>
            </a:r>
            <a:r>
              <a:rPr sz="4400" b="1" spc="-2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Foods </a:t>
            </a:r>
            <a:r>
              <a:rPr sz="4400" b="1" spc="-108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8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6829420"/>
                  </a:moveTo>
                  <a:lnTo>
                    <a:pt x="0" y="6829420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294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447674" y="2847974"/>
                  </a:moveTo>
                  <a:lnTo>
                    <a:pt x="0" y="2847974"/>
                  </a:lnTo>
                  <a:lnTo>
                    <a:pt x="0" y="0"/>
                  </a:lnTo>
                  <a:lnTo>
                    <a:pt x="447674" y="2847974"/>
                  </a:lnTo>
                  <a:close/>
                </a:path>
              </a:pathLst>
            </a:custGeom>
            <a:solidFill>
              <a:srgbClr val="5FCAEE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-5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2863" y="355484"/>
                  </a:lnTo>
                  <a:lnTo>
                    <a:pt x="89632" y="337240"/>
                  </a:lnTo>
                  <a:lnTo>
                    <a:pt x="53006" y="308942"/>
                  </a:lnTo>
                  <a:lnTo>
                    <a:pt x="24707" y="272315"/>
                  </a:lnTo>
                  <a:lnTo>
                    <a:pt x="6463" y="229084"/>
                  </a:lnTo>
                  <a:lnTo>
                    <a:pt x="0" y="180974"/>
                  </a:lnTo>
                  <a:lnTo>
                    <a:pt x="6463" y="132863"/>
                  </a:lnTo>
                  <a:lnTo>
                    <a:pt x="24707" y="89632"/>
                  </a:lnTo>
                  <a:lnTo>
                    <a:pt x="53006" y="53005"/>
                  </a:lnTo>
                  <a:lnTo>
                    <a:pt x="89632" y="24707"/>
                  </a:lnTo>
                  <a:lnTo>
                    <a:pt x="132863" y="6463"/>
                  </a:lnTo>
                  <a:lnTo>
                    <a:pt x="180974" y="0"/>
                  </a:lnTo>
                  <a:lnTo>
                    <a:pt x="229084" y="6463"/>
                  </a:lnTo>
                  <a:lnTo>
                    <a:pt x="272315" y="24707"/>
                  </a:lnTo>
                  <a:lnTo>
                    <a:pt x="308942" y="53005"/>
                  </a:lnTo>
                  <a:lnTo>
                    <a:pt x="337240" y="89632"/>
                  </a:lnTo>
                  <a:lnTo>
                    <a:pt x="355484" y="132863"/>
                  </a:lnTo>
                  <a:lnTo>
                    <a:pt x="361949" y="180974"/>
                  </a:lnTo>
                  <a:lnTo>
                    <a:pt x="355484" y="229084"/>
                  </a:lnTo>
                  <a:lnTo>
                    <a:pt x="337240" y="272315"/>
                  </a:lnTo>
                  <a:lnTo>
                    <a:pt x="308942" y="308942"/>
                  </a:lnTo>
                  <a:lnTo>
                    <a:pt x="272315" y="337240"/>
                  </a:lnTo>
                  <a:lnTo>
                    <a:pt x="229084" y="35548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49" y="647699"/>
                  </a:moveTo>
                  <a:lnTo>
                    <a:pt x="276002" y="644187"/>
                  </a:lnTo>
                  <a:lnTo>
                    <a:pt x="230331" y="633987"/>
                  </a:lnTo>
                  <a:lnTo>
                    <a:pt x="187339" y="617599"/>
                  </a:lnTo>
                  <a:lnTo>
                    <a:pt x="147527" y="595523"/>
                  </a:lnTo>
                  <a:lnTo>
                    <a:pt x="111396" y="568262"/>
                  </a:lnTo>
                  <a:lnTo>
                    <a:pt x="79447" y="536317"/>
                  </a:lnTo>
                  <a:lnTo>
                    <a:pt x="52184" y="500187"/>
                  </a:lnTo>
                  <a:lnTo>
                    <a:pt x="30106" y="460374"/>
                  </a:lnTo>
                  <a:lnTo>
                    <a:pt x="13713" y="417379"/>
                  </a:lnTo>
                  <a:lnTo>
                    <a:pt x="3511" y="371704"/>
                  </a:lnTo>
                  <a:lnTo>
                    <a:pt x="0" y="323849"/>
                  </a:lnTo>
                  <a:lnTo>
                    <a:pt x="3511" y="275994"/>
                  </a:lnTo>
                  <a:lnTo>
                    <a:pt x="13713" y="230319"/>
                  </a:lnTo>
                  <a:lnTo>
                    <a:pt x="30106" y="187323"/>
                  </a:lnTo>
                  <a:lnTo>
                    <a:pt x="52184" y="147510"/>
                  </a:lnTo>
                  <a:lnTo>
                    <a:pt x="79447" y="111380"/>
                  </a:lnTo>
                  <a:lnTo>
                    <a:pt x="111396" y="79435"/>
                  </a:lnTo>
                  <a:lnTo>
                    <a:pt x="147527" y="52174"/>
                  </a:lnTo>
                  <a:lnTo>
                    <a:pt x="187339" y="30098"/>
                  </a:lnTo>
                  <a:lnTo>
                    <a:pt x="230331" y="13710"/>
                  </a:lnTo>
                  <a:lnTo>
                    <a:pt x="276002" y="3510"/>
                  </a:lnTo>
                  <a:lnTo>
                    <a:pt x="323849" y="0"/>
                  </a:lnTo>
                  <a:lnTo>
                    <a:pt x="371695" y="3510"/>
                  </a:lnTo>
                  <a:lnTo>
                    <a:pt x="417367" y="13710"/>
                  </a:lnTo>
                  <a:lnTo>
                    <a:pt x="460359" y="30098"/>
                  </a:lnTo>
                  <a:lnTo>
                    <a:pt x="500170" y="52174"/>
                  </a:lnTo>
                  <a:lnTo>
                    <a:pt x="536302" y="79435"/>
                  </a:lnTo>
                  <a:lnTo>
                    <a:pt x="568250" y="111380"/>
                  </a:lnTo>
                  <a:lnTo>
                    <a:pt x="595514" y="147510"/>
                  </a:lnTo>
                  <a:lnTo>
                    <a:pt x="617592" y="187323"/>
                  </a:lnTo>
                  <a:lnTo>
                    <a:pt x="633984" y="230319"/>
                  </a:lnTo>
                  <a:lnTo>
                    <a:pt x="644186" y="275994"/>
                  </a:lnTo>
                  <a:lnTo>
                    <a:pt x="647699" y="323849"/>
                  </a:lnTo>
                  <a:lnTo>
                    <a:pt x="644186" y="371704"/>
                  </a:lnTo>
                  <a:lnTo>
                    <a:pt x="633984" y="417379"/>
                  </a:lnTo>
                  <a:lnTo>
                    <a:pt x="617592" y="460374"/>
                  </a:lnTo>
                  <a:lnTo>
                    <a:pt x="595514" y="500187"/>
                  </a:lnTo>
                  <a:lnTo>
                    <a:pt x="568250" y="536317"/>
                  </a:lnTo>
                  <a:lnTo>
                    <a:pt x="536302" y="568262"/>
                  </a:lnTo>
                  <a:lnTo>
                    <a:pt x="500170" y="595523"/>
                  </a:lnTo>
                  <a:lnTo>
                    <a:pt x="460359" y="617599"/>
                  </a:lnTo>
                  <a:lnTo>
                    <a:pt x="417367" y="633987"/>
                  </a:lnTo>
                  <a:lnTo>
                    <a:pt x="371695" y="644187"/>
                  </a:lnTo>
                  <a:lnTo>
                    <a:pt x="323849" y="647699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49" cy="2476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5" y="417829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040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494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D0D0D"/>
                </a:solidFill>
                <a:latin typeface="Calibri"/>
                <a:cs typeface="Calibri"/>
              </a:rPr>
              <a:t>1.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800" spc="-6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libri"/>
                <a:cs typeface="Calibri"/>
              </a:rPr>
              <a:t>2.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 Overview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libri"/>
                <a:cs typeface="Calibri"/>
              </a:rPr>
              <a:t>3.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0D0D0D"/>
                </a:solidFill>
                <a:latin typeface="Calibri"/>
                <a:cs typeface="Calibri"/>
              </a:rPr>
              <a:t>4.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Our Solution and Proposition </a:t>
            </a:r>
            <a:r>
              <a:rPr sz="2800" spc="-6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libri"/>
                <a:cs typeface="Calibri"/>
              </a:rPr>
              <a:t>5.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Dataset Description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libri"/>
                <a:cs typeface="Calibri"/>
              </a:rPr>
              <a:t>6.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Modelling Approach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Calibri"/>
                <a:cs typeface="Calibri"/>
              </a:rPr>
              <a:t>7.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Results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Discussion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libri"/>
                <a:cs typeface="Calibri"/>
              </a:rPr>
              <a:t>8.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6492" y="504912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74417" y="2620252"/>
            <a:ext cx="2762250" cy="3257550"/>
            <a:chOff x="8674417" y="2620252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10036492" y="5582526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4417" y="2620252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55368" y="14058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948" y="584758"/>
            <a:ext cx="56368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2565" algn="l"/>
              </a:tabLst>
            </a:pPr>
            <a:r>
              <a:rPr sz="4250" spc="-5" dirty="0">
                <a:latin typeface="Trebuchet MS"/>
                <a:cs typeface="Trebuchet MS"/>
              </a:rPr>
              <a:t>PROBLE</a:t>
            </a:r>
            <a:r>
              <a:rPr sz="4250" dirty="0">
                <a:latin typeface="Trebuchet MS"/>
                <a:cs typeface="Trebuchet MS"/>
              </a:rPr>
              <a:t>M	</a:t>
            </a:r>
            <a:r>
              <a:rPr sz="4250" spc="-5" dirty="0">
                <a:latin typeface="Trebuchet MS"/>
                <a:cs typeface="Trebuchet MS"/>
              </a:rPr>
              <a:t>S</a:t>
            </a:r>
            <a:r>
              <a:rPr sz="4250" spc="-405" dirty="0">
                <a:latin typeface="Trebuchet MS"/>
                <a:cs typeface="Trebuchet MS"/>
              </a:rPr>
              <a:t>TA</a:t>
            </a:r>
            <a:r>
              <a:rPr sz="4250" spc="-5" dirty="0">
                <a:latin typeface="Trebuchet MS"/>
                <a:cs typeface="Trebuchet MS"/>
              </a:rPr>
              <a:t>TEMENT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21" y="2212089"/>
            <a:ext cx="8675370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DUE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TO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HEAVY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SALES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THEY </a:t>
            </a:r>
            <a:r>
              <a:rPr sz="3200" b="1" spc="-10" dirty="0">
                <a:latin typeface="Calibri"/>
                <a:cs typeface="Calibri"/>
              </a:rPr>
              <a:t>ARE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UNABLE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TO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TRACK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buFont typeface="Arial"/>
              <a:buChar char="□"/>
              <a:tabLst>
                <a:tab pos="516255" algn="l"/>
                <a:tab pos="516890" algn="l"/>
              </a:tabLst>
            </a:pPr>
            <a:r>
              <a:rPr sz="2800" b="1" spc="-5" dirty="0">
                <a:latin typeface="Calibri"/>
                <a:cs typeface="Calibri"/>
              </a:rPr>
              <a:t>WHICH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MANAGER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DID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MOST</a:t>
            </a:r>
            <a:r>
              <a:rPr sz="2800" b="1" spc="-15" dirty="0">
                <a:latin typeface="Calibri"/>
                <a:cs typeface="Calibri"/>
              </a:rPr>
              <a:t> SALE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buFont typeface="Arial"/>
              <a:buChar char="□"/>
              <a:tabLst>
                <a:tab pos="516255" algn="l"/>
                <a:tab pos="516890" algn="l"/>
              </a:tabLst>
            </a:pPr>
            <a:r>
              <a:rPr sz="2800" b="1" spc="-5" dirty="0">
                <a:latin typeface="Calibri"/>
                <a:cs typeface="Calibri"/>
              </a:rPr>
              <a:t>WHICH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MODE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TRANSCTION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HAPPENED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-10" dirty="0">
                <a:latin typeface="Calibri"/>
                <a:cs typeface="Calibri"/>
              </a:rPr>
              <a:t> MOST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buFont typeface="Arial"/>
              <a:buChar char="□"/>
              <a:tabLst>
                <a:tab pos="516255" algn="l"/>
                <a:tab pos="516890" algn="l"/>
              </a:tabLst>
            </a:pPr>
            <a:r>
              <a:rPr sz="2800" b="1" spc="-5" dirty="0">
                <a:latin typeface="Calibri"/>
                <a:cs typeface="Calibri"/>
              </a:rPr>
              <a:t>WHICH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FOOD </a:t>
            </a:r>
            <a:r>
              <a:rPr sz="2800" b="1" spc="-5" dirty="0">
                <a:latin typeface="Calibri"/>
                <a:cs typeface="Calibri"/>
              </a:rPr>
              <a:t>TIME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HAD</a:t>
            </a:r>
            <a:r>
              <a:rPr sz="2800" b="1" spc="-10" dirty="0">
                <a:latin typeface="Calibri"/>
                <a:cs typeface="Calibri"/>
              </a:rPr>
              <a:t> MOST </a:t>
            </a:r>
            <a:r>
              <a:rPr sz="2800" b="1" spc="-5" dirty="0">
                <a:latin typeface="Calibri"/>
                <a:cs typeface="Calibri"/>
              </a:rPr>
              <a:t>NUMBER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SALES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buFont typeface="Arial"/>
              <a:buChar char="□"/>
              <a:tabLst>
                <a:tab pos="516255" algn="l"/>
                <a:tab pos="516890" algn="l"/>
              </a:tabLst>
            </a:pPr>
            <a:r>
              <a:rPr sz="2800" b="1" spc="-50" dirty="0">
                <a:latin typeface="Calibri"/>
                <a:cs typeface="Calibri"/>
              </a:rPr>
              <a:t>BY</a:t>
            </a:r>
            <a:r>
              <a:rPr sz="2800" b="1" spc="-10" dirty="0">
                <a:latin typeface="Calibri"/>
                <a:cs typeface="Calibri"/>
              </a:rPr>
              <a:t> WHICHFOOD </a:t>
            </a:r>
            <a:r>
              <a:rPr sz="2800" b="1" spc="-45" dirty="0">
                <a:latin typeface="Calibri"/>
                <a:cs typeface="Calibri"/>
              </a:rPr>
              <a:t>CATEGORY</a:t>
            </a:r>
            <a:r>
              <a:rPr sz="2800" b="1" spc="-5" dirty="0">
                <a:latin typeface="Calibri"/>
                <a:cs typeface="Calibri"/>
              </a:rPr>
              <a:t> THEY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EARNED </a:t>
            </a:r>
            <a:r>
              <a:rPr sz="2800" b="1" spc="-5" dirty="0">
                <a:latin typeface="Calibri"/>
                <a:cs typeface="Calibri"/>
              </a:rPr>
              <a:t>MORE </a:t>
            </a:r>
            <a:r>
              <a:rPr sz="2800" b="1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buFont typeface="Arial"/>
              <a:buChar char="□"/>
              <a:tabLst>
                <a:tab pos="516255" algn="l"/>
                <a:tab pos="516890" algn="l"/>
              </a:tabLst>
            </a:pPr>
            <a:r>
              <a:rPr sz="2800" b="1" spc="-15" dirty="0">
                <a:latin typeface="Calibri"/>
                <a:cs typeface="Calibri"/>
              </a:rPr>
              <a:t>HOW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MUCH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REVENUE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GENERATED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039225" y="1010089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>
                <a:moveTo>
                  <a:pt x="314324" y="266699"/>
                </a:moveTo>
                <a:lnTo>
                  <a:pt x="0" y="266699"/>
                </a:lnTo>
                <a:lnTo>
                  <a:pt x="0" y="0"/>
                </a:lnTo>
                <a:lnTo>
                  <a:pt x="314324" y="0"/>
                </a:lnTo>
                <a:lnTo>
                  <a:pt x="314324" y="266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9317" y="756285"/>
            <a:ext cx="53568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2565" algn="l"/>
              </a:tabLst>
            </a:pPr>
            <a:r>
              <a:rPr sz="4250" spc="-5" dirty="0">
                <a:latin typeface="Trebuchet MS"/>
                <a:cs typeface="Trebuchet MS"/>
              </a:rPr>
              <a:t>ANA</a:t>
            </a:r>
            <a:r>
              <a:rPr sz="4250" spc="-320" dirty="0">
                <a:latin typeface="Trebuchet MS"/>
                <a:cs typeface="Trebuchet MS"/>
              </a:rPr>
              <a:t>L</a:t>
            </a:r>
            <a:r>
              <a:rPr sz="4250" spc="-5" dirty="0">
                <a:latin typeface="Trebuchet MS"/>
                <a:cs typeface="Trebuchet MS"/>
              </a:rPr>
              <a:t>YSI</a:t>
            </a:r>
            <a:r>
              <a:rPr sz="4250" dirty="0">
                <a:latin typeface="Trebuchet MS"/>
                <a:cs typeface="Trebuchet MS"/>
              </a:rPr>
              <a:t>S	</a:t>
            </a:r>
            <a:r>
              <a:rPr sz="4250" spc="-5" dirty="0">
                <a:latin typeface="Trebuchet MS"/>
                <a:cs typeface="Trebuchet MS"/>
              </a:rPr>
              <a:t>OVE</a:t>
            </a:r>
            <a:r>
              <a:rPr sz="4250" spc="-155" dirty="0">
                <a:latin typeface="Trebuchet MS"/>
                <a:cs typeface="Trebuchet MS"/>
              </a:rPr>
              <a:t>R</a:t>
            </a:r>
            <a:r>
              <a:rPr sz="4250" spc="-5" dirty="0">
                <a:latin typeface="Trebuchet MS"/>
                <a:cs typeface="Trebuchet MS"/>
              </a:rPr>
              <a:t>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272" y="2168936"/>
            <a:ext cx="852360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THERE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BRIEF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ANLAYSIS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HOW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SALES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HAPPENIG</a:t>
            </a:r>
            <a:endParaRPr sz="3200">
              <a:latin typeface="Calibri"/>
              <a:cs typeface="Calibri"/>
            </a:endParaRPr>
          </a:p>
          <a:p>
            <a:pPr marL="12700" marR="36195">
              <a:lnSpc>
                <a:spcPct val="100000"/>
              </a:lnSpc>
            </a:pPr>
            <a:r>
              <a:rPr sz="3200" spc="-35" dirty="0">
                <a:latin typeface="Calibri"/>
                <a:cs typeface="Calibri"/>
              </a:rPr>
              <a:t>,BY </a:t>
            </a:r>
            <a:r>
              <a:rPr sz="3200" spc="-5" dirty="0">
                <a:latin typeface="Calibri"/>
                <a:cs typeface="Calibri"/>
              </a:rPr>
              <a:t>WHOM </a:t>
            </a:r>
            <a:r>
              <a:rPr sz="3200" spc="15" dirty="0">
                <a:latin typeface="Calibri"/>
                <a:cs typeface="Calibri"/>
              </a:rPr>
              <a:t>IT’S </a:t>
            </a:r>
            <a:r>
              <a:rPr sz="3200" spc="-10" dirty="0">
                <a:latin typeface="Calibri"/>
                <a:cs typeface="Calibri"/>
              </a:rPr>
              <a:t>BEEN </a:t>
            </a:r>
            <a:r>
              <a:rPr sz="3200" spc="-25" dirty="0">
                <a:latin typeface="Calibri"/>
                <a:cs typeface="Calibri"/>
              </a:rPr>
              <a:t>HAPPING,WHICH </a:t>
            </a:r>
            <a:r>
              <a:rPr sz="3200" spc="-5" dirty="0">
                <a:latin typeface="Calibri"/>
                <a:cs typeface="Calibri"/>
              </a:rPr>
              <a:t>TIME,MODE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TRANSACTION,FOOD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PRODUCT</a:t>
            </a:r>
            <a:r>
              <a:rPr sz="3200" spc="-5" dirty="0">
                <a:latin typeface="Calibri"/>
                <a:cs typeface="Calibri"/>
              </a:rPr>
              <a:t> AND </a:t>
            </a: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IT’S 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REGULATED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 THEIR</a:t>
            </a:r>
            <a:r>
              <a:rPr sz="3200" spc="-10" dirty="0">
                <a:latin typeface="Calibri"/>
                <a:cs typeface="Calibri"/>
              </a:rPr>
              <a:t> MOST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GENERAL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POSTION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spc="-110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12587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083" y="761618"/>
            <a:ext cx="5005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ARE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THE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END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1990657"/>
            <a:ext cx="83820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THE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END </a:t>
            </a:r>
            <a:r>
              <a:rPr sz="3600" spc="-15" dirty="0">
                <a:latin typeface="Calibri"/>
                <a:cs typeface="Calibri"/>
              </a:rPr>
              <a:t>USERS</a:t>
            </a:r>
            <a:r>
              <a:rPr sz="3600" spc="-5" dirty="0">
                <a:latin typeface="Calibri"/>
                <a:cs typeface="Calibri"/>
              </a:rPr>
              <a:t> ARE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ABSOULTLEY</a:t>
            </a:r>
            <a:r>
              <a:rPr sz="3600" spc="-5" dirty="0">
                <a:latin typeface="Calibri"/>
                <a:cs typeface="Calibri"/>
              </a:rPr>
              <a:t> THE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BUSINESS </a:t>
            </a:r>
            <a:r>
              <a:rPr sz="3600" spc="-15" dirty="0">
                <a:latin typeface="Calibri"/>
                <a:cs typeface="Calibri"/>
              </a:rPr>
              <a:t>OWNER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,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HENCE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160" dirty="0">
                <a:latin typeface="Calibri"/>
                <a:cs typeface="Calibri"/>
              </a:rPr>
              <a:t>DATA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HERE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40" dirty="0">
                <a:latin typeface="Calibri"/>
                <a:cs typeface="Calibri"/>
              </a:rPr>
              <a:t>GENERATED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RELATED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5" dirty="0">
                <a:latin typeface="Calibri"/>
                <a:cs typeface="Calibri"/>
              </a:rPr>
              <a:t>TO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FINANCIAL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POSTION </a:t>
            </a:r>
            <a:r>
              <a:rPr sz="3600" spc="-5" dirty="0">
                <a:latin typeface="Calibri"/>
                <a:cs typeface="Calibri"/>
              </a:rPr>
              <a:t>AND THE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MONETRY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5" dirty="0">
                <a:latin typeface="Calibri"/>
                <a:cs typeface="Calibri"/>
              </a:rPr>
              <a:t>STATUS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 THE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BUSINESS </a:t>
            </a:r>
            <a:r>
              <a:rPr sz="3600" spc="-5" dirty="0">
                <a:latin typeface="Calibri"/>
                <a:cs typeface="Calibri"/>
              </a:rPr>
              <a:t>AND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THEIR </a:t>
            </a:r>
            <a:r>
              <a:rPr sz="3600" spc="-45" dirty="0">
                <a:latin typeface="Calibri"/>
                <a:cs typeface="Calibri"/>
              </a:rPr>
              <a:t>ANALYSIS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TOO.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3" cy="32480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814" y="15293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63980"/>
            <a:ext cx="948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OUR</a:t>
            </a:r>
            <a:r>
              <a:rPr sz="3600" spc="-2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SOLUTION</a:t>
            </a:r>
            <a:r>
              <a:rPr sz="3600" spc="-21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AND</a:t>
            </a:r>
            <a:r>
              <a:rPr sz="3600" spc="-2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ITS</a:t>
            </a:r>
            <a:r>
              <a:rPr sz="3600" spc="-15" dirty="0">
                <a:latin typeface="Trebuchet MS"/>
                <a:cs typeface="Trebuchet MS"/>
              </a:rPr>
              <a:t> </a:t>
            </a:r>
            <a:r>
              <a:rPr sz="3600" spc="-60" dirty="0">
                <a:latin typeface="Trebuchet MS"/>
                <a:cs typeface="Trebuchet MS"/>
              </a:rPr>
              <a:t>VALUE</a:t>
            </a:r>
            <a:r>
              <a:rPr sz="3600" spc="-2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86386" y="2118669"/>
            <a:ext cx="632206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REVIWED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INCH.</a:t>
            </a:r>
            <a:endParaRPr sz="240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30" dirty="0">
                <a:latin typeface="Calibri"/>
                <a:cs typeface="Calibri"/>
              </a:rPr>
              <a:t>PERCISELY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35" dirty="0">
                <a:latin typeface="Calibri"/>
                <a:cs typeface="Calibri"/>
              </a:rPr>
              <a:t>CLEARLY</a:t>
            </a:r>
            <a:r>
              <a:rPr sz="2400" spc="-30" dirty="0">
                <a:latin typeface="Calibri"/>
                <a:cs typeface="Calibri"/>
              </a:rPr>
              <a:t> ANALYSIED </a:t>
            </a:r>
            <a:r>
              <a:rPr sz="2400" spc="-5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386080" marR="129539" indent="-374015">
              <a:lnSpc>
                <a:spcPct val="100000"/>
              </a:lnSpc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latin typeface="Calibri"/>
                <a:cs typeface="Calibri"/>
              </a:rPr>
              <a:t>ORDERED THEM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PRORPER </a:t>
            </a:r>
            <a:r>
              <a:rPr sz="2400" spc="-5" dirty="0">
                <a:latin typeface="Calibri"/>
                <a:cs typeface="Calibri"/>
              </a:rPr>
              <a:t>MANNER 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ALONG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ANS </a:t>
            </a:r>
            <a:r>
              <a:rPr sz="2400" spc="-10" dirty="0">
                <a:latin typeface="Calibri"/>
                <a:cs typeface="Calibri"/>
              </a:rPr>
              <a:t>AMONGST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DESCRIPTIONS.</a:t>
            </a:r>
            <a:endParaRPr sz="2400">
              <a:latin typeface="Calibri"/>
              <a:cs typeface="Calibri"/>
            </a:endParaRPr>
          </a:p>
          <a:p>
            <a:pPr marL="386080" marR="5080" indent="-374015">
              <a:lnSpc>
                <a:spcPct val="100000"/>
              </a:lnSpc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35" dirty="0">
                <a:latin typeface="Calibri"/>
                <a:cs typeface="Calibri"/>
              </a:rPr>
              <a:t>VALUED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POSTION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 </a:t>
            </a:r>
            <a:r>
              <a:rPr sz="2400" spc="-70" dirty="0">
                <a:latin typeface="Calibri"/>
                <a:cs typeface="Calibri"/>
              </a:rPr>
              <a:t>STATUS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BUSINESS.</a:t>
            </a:r>
            <a:endParaRPr sz="2400">
              <a:latin typeface="Calibri"/>
              <a:cs typeface="Calibri"/>
            </a:endParaRPr>
          </a:p>
          <a:p>
            <a:pPr marL="386080" marR="652145" indent="-374015">
              <a:lnSpc>
                <a:spcPct val="100000"/>
              </a:lnSpc>
              <a:buFont typeface="Lucida Sans Unicode"/>
              <a:buChar char="□"/>
              <a:tabLst>
                <a:tab pos="385445" algn="l"/>
                <a:tab pos="386715" algn="l"/>
                <a:tab pos="2675255" algn="l"/>
              </a:tabLst>
            </a:pPr>
            <a:r>
              <a:rPr sz="2400" spc="-45" dirty="0">
                <a:latin typeface="Calibri"/>
                <a:cs typeface="Calibri"/>
              </a:rPr>
              <a:t>FUULY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ANLAYSIED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GIVEN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VISUALIZING</a:t>
            </a:r>
            <a:r>
              <a:rPr sz="2400" spc="-5" dirty="0">
                <a:latin typeface="Calibri"/>
                <a:cs typeface="Calibri"/>
              </a:rPr>
              <a:t> IN</a:t>
            </a:r>
            <a:r>
              <a:rPr sz="2400" dirty="0">
                <a:latin typeface="Calibri"/>
                <a:cs typeface="Calibri"/>
              </a:rPr>
              <a:t> A	</a:t>
            </a:r>
            <a:r>
              <a:rPr sz="2400" spc="-25" dirty="0">
                <a:latin typeface="Calibri"/>
                <a:cs typeface="Calibri"/>
              </a:rPr>
              <a:t>PRESENTABLE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0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Dataset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79" y="1548384"/>
            <a:ext cx="323215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61315">
              <a:lnSpc>
                <a:spcPct val="100000"/>
              </a:lnSpc>
              <a:spcBef>
                <a:spcPts val="100"/>
              </a:spcBef>
              <a:buSzPct val="56250"/>
              <a:buFont typeface="Lucida Sans Unicode"/>
              <a:buChar char="□"/>
              <a:tabLst>
                <a:tab pos="390525" algn="l"/>
                <a:tab pos="391160" algn="l"/>
              </a:tabLst>
            </a:pPr>
            <a:r>
              <a:rPr sz="3200" spc="-5" dirty="0">
                <a:latin typeface="Calibri"/>
                <a:cs typeface="Calibri"/>
              </a:rPr>
              <a:t>ORDER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80" dirty="0">
                <a:latin typeface="Calibri"/>
                <a:cs typeface="Calibri"/>
              </a:rPr>
              <a:t>DATE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10" dirty="0">
                <a:latin typeface="Calibri"/>
                <a:cs typeface="Calibri"/>
              </a:rPr>
              <a:t>ITEM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10" dirty="0">
                <a:latin typeface="Calibri"/>
                <a:cs typeface="Calibri"/>
              </a:rPr>
              <a:t>ITEM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5" dirty="0">
                <a:latin typeface="Calibri"/>
                <a:cs typeface="Calibri"/>
              </a:rPr>
              <a:t>PRICE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15" dirty="0">
                <a:latin typeface="Calibri"/>
                <a:cs typeface="Calibri"/>
              </a:rPr>
              <a:t>QUANTITY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5" dirty="0">
                <a:latin typeface="Calibri"/>
                <a:cs typeface="Calibri"/>
              </a:rPr>
              <a:t>AMOUNT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10" dirty="0">
                <a:latin typeface="Calibri"/>
                <a:cs typeface="Calibri"/>
              </a:rPr>
              <a:t>TRANSACTION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BY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10" dirty="0">
                <a:latin typeface="Calibri"/>
                <a:cs typeface="Calibri"/>
              </a:rPr>
              <a:t>MANAGER</a:t>
            </a:r>
            <a:endParaRPr sz="32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buFont typeface="Lucida Sans Unicode"/>
              <a:buChar char="□"/>
              <a:tabLst>
                <a:tab pos="339090" algn="l"/>
              </a:tabLst>
            </a:pP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SALES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-5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4" cy="34194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30173"/>
            <a:ext cx="752792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/>
                <a:cs typeface="Trebuchet MS"/>
              </a:rPr>
              <a:t>THE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"WOW"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spc="-5" dirty="0">
                <a:latin typeface="Trebuchet MS"/>
                <a:cs typeface="Trebuchet MS"/>
              </a:rPr>
              <a:t>IN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spc="-5" dirty="0">
                <a:latin typeface="Trebuchet MS"/>
                <a:cs typeface="Trebuchet MS"/>
              </a:rPr>
              <a:t>OUR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spc="-5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0660" y="2792598"/>
            <a:ext cx="724154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505459" indent="-492759">
              <a:lnSpc>
                <a:spcPct val="100000"/>
              </a:lnSpc>
              <a:buFont typeface="Lucida Sans Unicode"/>
              <a:buChar char="□"/>
              <a:tabLst>
                <a:tab pos="504825" algn="l"/>
                <a:tab pos="505459" algn="l"/>
              </a:tabLst>
            </a:pPr>
            <a:r>
              <a:rPr sz="2800" spc="-50" dirty="0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505459" indent="-492759">
              <a:lnSpc>
                <a:spcPct val="100000"/>
              </a:lnSpc>
              <a:buFont typeface="Lucida Sans Unicode"/>
              <a:buChar char="□"/>
              <a:tabLst>
                <a:tab pos="504825" algn="l"/>
                <a:tab pos="505459" algn="l"/>
              </a:tabLst>
            </a:pPr>
            <a:r>
              <a:rPr sz="2800" spc="-5" dirty="0">
                <a:latin typeface="Times New Roman"/>
                <a:cs typeface="Times New Roman"/>
              </a:rPr>
              <a:t>SUMMARIZED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THEM.</a:t>
            </a:r>
            <a:endParaRPr sz="2800">
              <a:latin typeface="Times New Roman"/>
              <a:cs typeface="Times New Roman"/>
            </a:endParaRPr>
          </a:p>
          <a:p>
            <a:pPr marL="505459" indent="-492759">
              <a:lnSpc>
                <a:spcPct val="100000"/>
              </a:lnSpc>
              <a:buFont typeface="Lucida Sans Unicode"/>
              <a:buChar char="□"/>
              <a:tabLst>
                <a:tab pos="504825" algn="l"/>
                <a:tab pos="505459" algn="l"/>
              </a:tabLst>
            </a:pP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PIVOT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TABLE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VALUES.</a:t>
            </a:r>
            <a:endParaRPr sz="2800">
              <a:latin typeface="Times New Roman"/>
              <a:cs typeface="Times New Roman"/>
            </a:endParaRPr>
          </a:p>
          <a:p>
            <a:pPr marL="505459" indent="-492759">
              <a:lnSpc>
                <a:spcPct val="100000"/>
              </a:lnSpc>
              <a:buFont typeface="Lucida Sans Unicode"/>
              <a:buChar char="□"/>
              <a:tabLst>
                <a:tab pos="504825" algn="l"/>
                <a:tab pos="505459" algn="l"/>
              </a:tabLst>
            </a:pPr>
            <a:r>
              <a:rPr sz="2800" spc="-5" dirty="0">
                <a:latin typeface="Times New Roman"/>
                <a:cs typeface="Times New Roman"/>
              </a:rPr>
              <a:t>GRAPH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LIK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PIECHA</a:t>
            </a:r>
            <a:r>
              <a:rPr sz="2800" spc="-170" dirty="0">
                <a:latin typeface="Times New Roman"/>
                <a:cs typeface="Times New Roman"/>
              </a:rPr>
              <a:t>R</a:t>
            </a:r>
            <a:r>
              <a:rPr sz="2800" spc="-2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,LINE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BAR.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408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Sans Unicode</vt:lpstr>
      <vt:lpstr>Times New Roman</vt:lpstr>
      <vt:lpstr>Trebuchet MS</vt:lpstr>
      <vt:lpstr>Office Theme</vt:lpstr>
      <vt:lpstr>Sales Data Analysis using Excel</vt:lpstr>
      <vt:lpstr>PowerPoint Presentation</vt:lpstr>
      <vt:lpstr>AGENDA</vt:lpstr>
      <vt:lpstr>PROBLEM STATEMENT</vt:lpstr>
      <vt:lpstr>ANALYSIS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BALAJI FAST FOODS SALES PPT</dc:title>
  <cp:lastModifiedBy>USER</cp:lastModifiedBy>
  <cp:revision>2</cp:revision>
  <dcterms:created xsi:type="dcterms:W3CDTF">2024-09-04T06:03:16Z</dcterms:created>
  <dcterms:modified xsi:type="dcterms:W3CDTF">2024-09-04T07:32:10Z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