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2" r:id="rId4"/>
    <p:sldId id="263" r:id="rId5"/>
    <p:sldId id="261" r:id="rId6"/>
    <p:sldId id="259" r:id="rId7"/>
    <p:sldId id="265"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92A1E-0DEB-134B-A866-503CE5752F2A}" type="datetimeFigureOut">
              <a:rPr lang="en-US"/>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5E7F0-8D68-1547-9E7E-C951B95F6630}" type="slidenum">
              <a:rPr lang="en-US"/>
              <a:t>‹#›</a:t>
            </a:fld>
            <a:endParaRPr lang="en-US"/>
          </a:p>
        </p:txBody>
      </p:sp>
    </p:spTree>
    <p:extLst>
      <p:ext uri="{BB962C8B-B14F-4D97-AF65-F5344CB8AC3E}">
        <p14:creationId xmlns:p14="http://schemas.microsoft.com/office/powerpoint/2010/main" val="271399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D787-06D2-FC41-93AE-D3AAFC120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5C4B8-F4DC-654C-B355-8EC743D37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F927F9-3415-A84D-9A9F-0A453BB44DC6}"/>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5" name="Footer Placeholder 4">
            <a:extLst>
              <a:ext uri="{FF2B5EF4-FFF2-40B4-BE49-F238E27FC236}">
                <a16:creationId xmlns:a16="http://schemas.microsoft.com/office/drawing/2014/main" id="{6B4F8AA0-CE29-6D4F-ACA1-3B9C0023F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6AD5D-CCF2-5748-8DBB-39D350E9B08D}"/>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46958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1AD2-6A75-D449-AEE7-E22C0EC423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711CA7-6BD9-984E-9C29-B74B31E0E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DD0F8-3E20-0D46-8C37-75CE25D22309}"/>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5" name="Footer Placeholder 4">
            <a:extLst>
              <a:ext uri="{FF2B5EF4-FFF2-40B4-BE49-F238E27FC236}">
                <a16:creationId xmlns:a16="http://schemas.microsoft.com/office/drawing/2014/main" id="{598E2D27-0A39-4140-A6EE-5587B332F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3E90A-A5F2-4446-B37F-95D26B954384}"/>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27002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DA7BB-5E4C-AA44-8690-FEF16679D0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4789EE-EC28-C248-868B-997177029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D154A-6208-1644-83CB-B88E94C9E540}"/>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5" name="Footer Placeholder 4">
            <a:extLst>
              <a:ext uri="{FF2B5EF4-FFF2-40B4-BE49-F238E27FC236}">
                <a16:creationId xmlns:a16="http://schemas.microsoft.com/office/drawing/2014/main" id="{1171E2B5-8CF4-F542-B415-FCF0C7ADD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EE40F-48A7-4943-910B-7F8936B88821}"/>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314381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2B2C-D86C-8E4D-BF01-1C6901D23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62940-D1BB-2B45-9568-FAC85B476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A7D44-E53B-FC47-887A-EB31F56E2D33}"/>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5" name="Footer Placeholder 4">
            <a:extLst>
              <a:ext uri="{FF2B5EF4-FFF2-40B4-BE49-F238E27FC236}">
                <a16:creationId xmlns:a16="http://schemas.microsoft.com/office/drawing/2014/main" id="{D1EAAA55-D473-2140-A999-CF775E5C5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98B5A-E698-A94E-892D-94C1577E434F}"/>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111506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D8A0-559E-604C-BED8-18ED284EB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7C8A3C-3DC0-E044-9851-8EE7677F3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F2F7EC-B895-664D-B3F3-A418DEDD0B5D}"/>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5" name="Footer Placeholder 4">
            <a:extLst>
              <a:ext uri="{FF2B5EF4-FFF2-40B4-BE49-F238E27FC236}">
                <a16:creationId xmlns:a16="http://schemas.microsoft.com/office/drawing/2014/main" id="{51D10476-65BB-154B-A2EE-BBD8FB4DA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F171A-2977-6D41-AF2D-4DC458C5AC6A}"/>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2824338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13BF-1937-CF41-8F44-01C023CB9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43C35-3F37-384C-858E-C29A6B40D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EB8B68-AF47-FC43-847E-0F3369C3BE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02C825-C6A1-014A-8E6C-60D72078418F}"/>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6" name="Footer Placeholder 5">
            <a:extLst>
              <a:ext uri="{FF2B5EF4-FFF2-40B4-BE49-F238E27FC236}">
                <a16:creationId xmlns:a16="http://schemas.microsoft.com/office/drawing/2014/main" id="{4E01F6FB-85F2-E84D-959A-7FE34C817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7C01B-90A3-584C-836D-86CBA9D87423}"/>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391220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3989-87FF-AA40-854A-C93CDBAA15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ABAB87-52FE-284A-825D-09F88B2B2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ECEC0-7A84-D148-AC72-25BFE0913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6DF6C0-E3B7-E340-9D26-184AABF7B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6AFFFF-E618-724C-A3CB-38F2E0932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F82C26-89CE-1544-9B88-E23008C24B8E}"/>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8" name="Footer Placeholder 7">
            <a:extLst>
              <a:ext uri="{FF2B5EF4-FFF2-40B4-BE49-F238E27FC236}">
                <a16:creationId xmlns:a16="http://schemas.microsoft.com/office/drawing/2014/main" id="{256920E7-07DF-EC4B-8041-9047C2F459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4F9BC0-824C-F54E-920D-0B24712B9467}"/>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177785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D6D7-A54D-564E-8F79-D66A9338F8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16AC65-DA4B-1A45-A0C6-8D97ED22657F}"/>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4" name="Footer Placeholder 3">
            <a:extLst>
              <a:ext uri="{FF2B5EF4-FFF2-40B4-BE49-F238E27FC236}">
                <a16:creationId xmlns:a16="http://schemas.microsoft.com/office/drawing/2014/main" id="{60D7F1E9-1D74-D846-A313-A368E1EC9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D457AB-7672-8041-9842-8E4AE129B05A}"/>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165306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8C2E9-86FF-BF47-B893-FBDE5B898771}"/>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3" name="Footer Placeholder 2">
            <a:extLst>
              <a:ext uri="{FF2B5EF4-FFF2-40B4-BE49-F238E27FC236}">
                <a16:creationId xmlns:a16="http://schemas.microsoft.com/office/drawing/2014/main" id="{31407CCB-6CE4-C748-B23B-5362D49F94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A4D786-5815-E544-AC62-51719EE50FCF}"/>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403323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B3F5-BB9D-8B4E-97B0-EF49BA393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E622E-87B6-0241-9689-DED71F26A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0D7C4A-19E6-094D-895A-5D7CC8EFF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3830-C7A6-FE46-8180-B403A870AB77}"/>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6" name="Footer Placeholder 5">
            <a:extLst>
              <a:ext uri="{FF2B5EF4-FFF2-40B4-BE49-F238E27FC236}">
                <a16:creationId xmlns:a16="http://schemas.microsoft.com/office/drawing/2014/main" id="{7CA9C6F2-4E04-5A44-A947-45071850A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98CC2-195C-2C4D-A7A8-5B180CCF2649}"/>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41928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EF1D-F2A0-1346-A699-4AEBF6C29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C4BE1A-B343-EB4F-80A3-BD2ECDE44B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30D57A-9BE6-8246-A347-2A567E428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17203-FF4E-AE48-BFE6-941030F478F9}"/>
              </a:ext>
            </a:extLst>
          </p:cNvPr>
          <p:cNvSpPr>
            <a:spLocks noGrp="1"/>
          </p:cNvSpPr>
          <p:nvPr>
            <p:ph type="dt" sz="half" idx="10"/>
          </p:nvPr>
        </p:nvSpPr>
        <p:spPr/>
        <p:txBody>
          <a:bodyPr/>
          <a:lstStyle/>
          <a:p>
            <a:fld id="{1C5EEACC-AEA3-494F-BA35-41282919603D}" type="datetimeFigureOut">
              <a:rPr lang="en-US"/>
              <a:t>4/12/2022</a:t>
            </a:fld>
            <a:endParaRPr lang="en-US"/>
          </a:p>
        </p:txBody>
      </p:sp>
      <p:sp>
        <p:nvSpPr>
          <p:cNvPr id="6" name="Footer Placeholder 5">
            <a:extLst>
              <a:ext uri="{FF2B5EF4-FFF2-40B4-BE49-F238E27FC236}">
                <a16:creationId xmlns:a16="http://schemas.microsoft.com/office/drawing/2014/main" id="{11F377C7-894A-B848-B231-2ACB724EC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28A07-C410-C843-84E4-2AEA6DF940BD}"/>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325504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B61CD-8C56-9D4A-A3A7-C359E2E4D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4A49C-E025-6648-BD00-52793EE4D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36BC-1DEB-3A45-9A85-1AA50441F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EEACC-AEA3-494F-BA35-41282919603D}" type="datetimeFigureOut">
              <a:rPr lang="en-US"/>
              <a:t>4/12/2022</a:t>
            </a:fld>
            <a:endParaRPr lang="en-US"/>
          </a:p>
        </p:txBody>
      </p:sp>
      <p:sp>
        <p:nvSpPr>
          <p:cNvPr id="5" name="Footer Placeholder 4">
            <a:extLst>
              <a:ext uri="{FF2B5EF4-FFF2-40B4-BE49-F238E27FC236}">
                <a16:creationId xmlns:a16="http://schemas.microsoft.com/office/drawing/2014/main" id="{183A6C73-6192-4C42-9730-75C5776A5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7772BC-3862-8D44-AA3F-538046D12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97219-7553-9749-B8AE-CC17ABAFEEBB}" type="slidenum">
              <a:rPr lang="en-US"/>
              <a:t>‹#›</a:t>
            </a:fld>
            <a:endParaRPr lang="en-US"/>
          </a:p>
        </p:txBody>
      </p:sp>
    </p:spTree>
    <p:extLst>
      <p:ext uri="{BB962C8B-B14F-4D97-AF65-F5344CB8AC3E}">
        <p14:creationId xmlns:p14="http://schemas.microsoft.com/office/powerpoint/2010/main" val="34455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DAD30BFC-303E-5743-88A5-811BB1A3B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639" y="298139"/>
            <a:ext cx="973802" cy="973802"/>
          </a:xfrm>
          <a:prstGeom prst="rect">
            <a:avLst/>
          </a:prstGeom>
        </p:spPr>
      </p:pic>
      <p:sp>
        <p:nvSpPr>
          <p:cNvPr id="10" name="TextBox 9">
            <a:extLst>
              <a:ext uri="{FF2B5EF4-FFF2-40B4-BE49-F238E27FC236}">
                <a16:creationId xmlns:a16="http://schemas.microsoft.com/office/drawing/2014/main" id="{9D70C03F-F9AF-1C44-AD8D-D16CA2621CBE}"/>
              </a:ext>
            </a:extLst>
          </p:cNvPr>
          <p:cNvSpPr txBox="1"/>
          <p:nvPr/>
        </p:nvSpPr>
        <p:spPr>
          <a:xfrm>
            <a:off x="5180981" y="2518311"/>
            <a:ext cx="1828800" cy="1828800"/>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B4CA4E2D-AAED-604D-9201-DB1B5D3601F5}"/>
              </a:ext>
            </a:extLst>
          </p:cNvPr>
          <p:cNvSpPr txBox="1"/>
          <p:nvPr/>
        </p:nvSpPr>
        <p:spPr>
          <a:xfrm>
            <a:off x="4281055" y="2995364"/>
            <a:ext cx="3164774" cy="523220"/>
          </a:xfrm>
          <a:prstGeom prst="rect">
            <a:avLst/>
          </a:prstGeom>
          <a:noFill/>
        </p:spPr>
        <p:txBody>
          <a:bodyPr wrap="square" rtlCol="0">
            <a:spAutoFit/>
          </a:bodyPr>
          <a:lstStyle/>
          <a:p>
            <a:pPr algn="l"/>
            <a:r>
              <a:rPr lang="en-US" sz="2800">
                <a:latin typeface="Times New Roman" panose="02020603050405020304" pitchFamily="18" charset="0"/>
                <a:cs typeface="Times New Roman" panose="02020603050405020304" pitchFamily="18" charset="0"/>
              </a:rPr>
              <a:t>STEGDETECT</a:t>
            </a:r>
          </a:p>
        </p:txBody>
      </p:sp>
      <p:sp>
        <p:nvSpPr>
          <p:cNvPr id="14" name="TextBox 13">
            <a:extLst>
              <a:ext uri="{FF2B5EF4-FFF2-40B4-BE49-F238E27FC236}">
                <a16:creationId xmlns:a16="http://schemas.microsoft.com/office/drawing/2014/main" id="{1A8F0C44-45F5-9A4C-9573-56924F663EAC}"/>
              </a:ext>
            </a:extLst>
          </p:cNvPr>
          <p:cNvSpPr txBox="1"/>
          <p:nvPr/>
        </p:nvSpPr>
        <p:spPr>
          <a:xfrm>
            <a:off x="7909706" y="3586597"/>
            <a:ext cx="4282293" cy="646331"/>
          </a:xfrm>
          <a:prstGeom prst="rect">
            <a:avLst/>
          </a:prstGeom>
          <a:noFill/>
        </p:spPr>
        <p:txBody>
          <a:bodyPr wrap="square" rtlCol="0">
            <a:spAutoFit/>
          </a:bodyPr>
          <a:lstStyle/>
          <a:p>
            <a:pPr algn="l"/>
            <a:r>
              <a:rPr lang="en-US">
                <a:latin typeface="Times New Roman" panose="02020603050405020304" pitchFamily="18" charset="0"/>
                <a:cs typeface="Times New Roman" panose="02020603050405020304" pitchFamily="18" charset="0"/>
              </a:rPr>
              <a:t>         GUIDED BY :</a:t>
            </a:r>
          </a:p>
          <a:p>
            <a:pPr algn="l"/>
            <a:r>
              <a:rPr lang="en-US">
                <a:latin typeface="Times New Roman" panose="02020603050405020304" pitchFamily="18" charset="0"/>
                <a:cs typeface="Times New Roman" panose="02020603050405020304" pitchFamily="18" charset="0"/>
              </a:rPr>
              <a:t>Dr.A.NIRMALA M.C.A., M.Phil. Ph.D</a:t>
            </a:r>
          </a:p>
        </p:txBody>
      </p:sp>
      <p:sp>
        <p:nvSpPr>
          <p:cNvPr id="15" name="TextBox 14">
            <a:extLst>
              <a:ext uri="{FF2B5EF4-FFF2-40B4-BE49-F238E27FC236}">
                <a16:creationId xmlns:a16="http://schemas.microsoft.com/office/drawing/2014/main" id="{79EDA57C-134F-FD48-B4F5-73F54E051609}"/>
              </a:ext>
            </a:extLst>
          </p:cNvPr>
          <p:cNvSpPr txBox="1"/>
          <p:nvPr/>
        </p:nvSpPr>
        <p:spPr>
          <a:xfrm>
            <a:off x="168234" y="3632763"/>
            <a:ext cx="2634505" cy="1200329"/>
          </a:xfrm>
          <a:prstGeom prst="rect">
            <a:avLst/>
          </a:prstGeom>
          <a:noFill/>
        </p:spPr>
        <p:txBody>
          <a:bodyPr wrap="square" rtlCol="0">
            <a:spAutoFit/>
          </a:bodyPr>
          <a:lstStyle/>
          <a:p>
            <a:pPr algn="l"/>
            <a:r>
              <a:rPr lang="en-US">
                <a:latin typeface="Times New Roman" panose="02020603050405020304" pitchFamily="18" charset="0"/>
                <a:cs typeface="Times New Roman" panose="02020603050405020304" pitchFamily="18" charset="0"/>
              </a:rPr>
              <a:t>PRESENTED BY : </a:t>
            </a:r>
          </a:p>
          <a:p>
            <a:pPr algn="l"/>
            <a:r>
              <a:rPr lang="en-US">
                <a:latin typeface="Times New Roman" panose="02020603050405020304" pitchFamily="18" charset="0"/>
                <a:cs typeface="Times New Roman" panose="02020603050405020304" pitchFamily="18" charset="0"/>
              </a:rPr>
              <a:t>Mr.V.Balaji</a:t>
            </a:r>
          </a:p>
          <a:p>
            <a:pPr algn="l"/>
            <a:r>
              <a:rPr lang="en-US">
                <a:latin typeface="Times New Roman" panose="02020603050405020304" pitchFamily="18" charset="0"/>
                <a:cs typeface="Times New Roman" panose="02020603050405020304" pitchFamily="18" charset="0"/>
              </a:rPr>
              <a:t>(191CA008) </a:t>
            </a:r>
          </a:p>
          <a:p>
            <a:pPr algn="l"/>
            <a:endParaRPr lang="en-US">
              <a:latin typeface="Times New Roman" panose="02020603050405020304" pitchFamily="18" charset="0"/>
              <a:cs typeface="Times New Roman" panose="02020603050405020304" pitchFamily="18" charset="0"/>
            </a:endParaRPr>
          </a:p>
        </p:txBody>
      </p:sp>
      <p:pic>
        <p:nvPicPr>
          <p:cNvPr id="2" name="Picture 3">
            <a:extLst>
              <a:ext uri="{FF2B5EF4-FFF2-40B4-BE49-F238E27FC236}">
                <a16:creationId xmlns:a16="http://schemas.microsoft.com/office/drawing/2014/main" id="{ED6AC4BC-70A5-A34F-A554-60B51B079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4" y="4763843"/>
            <a:ext cx="11991852" cy="2094157"/>
          </a:xfrm>
          <a:prstGeom prst="rect">
            <a:avLst/>
          </a:prstGeom>
        </p:spPr>
      </p:pic>
      <p:sp>
        <p:nvSpPr>
          <p:cNvPr id="4" name="TextBox 3">
            <a:extLst>
              <a:ext uri="{FF2B5EF4-FFF2-40B4-BE49-F238E27FC236}">
                <a16:creationId xmlns:a16="http://schemas.microsoft.com/office/drawing/2014/main" id="{7839703F-1848-0D4F-BF9B-CA0212B89210}"/>
              </a:ext>
            </a:extLst>
          </p:cNvPr>
          <p:cNvSpPr txBox="1"/>
          <p:nvPr/>
        </p:nvSpPr>
        <p:spPr>
          <a:xfrm>
            <a:off x="1966771" y="1711153"/>
            <a:ext cx="8109389" cy="954107"/>
          </a:xfrm>
          <a:prstGeom prst="rect">
            <a:avLst/>
          </a:prstGeom>
          <a:noFill/>
        </p:spPr>
        <p:txBody>
          <a:bodyPr wrap="square" rtlCol="0">
            <a:spAutoFit/>
          </a:bodyPr>
          <a:lstStyle/>
          <a:p>
            <a:pPr algn="l"/>
            <a:r>
              <a:rPr lang="en-US" sz="2800">
                <a:solidFill>
                  <a:schemeClr val="accent5">
                    <a:lumMod val="75000"/>
                  </a:schemeClr>
                </a:solidFill>
              </a:rPr>
              <a:t>Dr.N.G.P. Arts and Science  College (Autonomous)</a:t>
            </a:r>
          </a:p>
          <a:p>
            <a:pPr algn="l"/>
            <a:r>
              <a:rPr lang="en-US" sz="2800">
                <a:solidFill>
                  <a:schemeClr val="accent5">
                    <a:lumMod val="75000"/>
                  </a:schemeClr>
                </a:solidFill>
              </a:rPr>
              <a:t>                    Coimbatore 641 048</a:t>
            </a:r>
          </a:p>
        </p:txBody>
      </p:sp>
      <p:sp>
        <p:nvSpPr>
          <p:cNvPr id="5" name="TextBox 4">
            <a:extLst>
              <a:ext uri="{FF2B5EF4-FFF2-40B4-BE49-F238E27FC236}">
                <a16:creationId xmlns:a16="http://schemas.microsoft.com/office/drawing/2014/main" id="{30444568-8DE7-CB4F-BE64-FA098A62CE34}"/>
              </a:ext>
            </a:extLst>
          </p:cNvPr>
          <p:cNvSpPr txBox="1"/>
          <p:nvPr/>
        </p:nvSpPr>
        <p:spPr>
          <a:xfrm>
            <a:off x="5153148" y="2518311"/>
            <a:ext cx="1828800" cy="369332"/>
          </a:xfrm>
          <a:prstGeom prst="rect">
            <a:avLst/>
          </a:prstGeom>
          <a:noFill/>
        </p:spPr>
        <p:txBody>
          <a:bodyPr wrap="square" rtlCol="0">
            <a:spAutoFit/>
          </a:bodyPr>
          <a:lstStyle/>
          <a:p>
            <a:pPr algn="l"/>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8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1674E-BAEE-4341-9668-C2900A433064}"/>
              </a:ext>
            </a:extLst>
          </p:cNvPr>
          <p:cNvSpPr>
            <a:spLocks noGrp="1"/>
          </p:cNvSpPr>
          <p:nvPr>
            <p:ph idx="1"/>
          </p:nvPr>
        </p:nvSpPr>
        <p:spPr>
          <a:xfrm>
            <a:off x="689140" y="1653123"/>
            <a:ext cx="10515600" cy="4351338"/>
          </a:xfrm>
        </p:spPr>
        <p:txBody>
          <a:bodyPr/>
          <a:lstStyle/>
          <a:p>
            <a:r>
              <a:rPr lang="en-US"/>
              <a:t>This is the one of the cyber crime happens in the digital world </a:t>
            </a:r>
          </a:p>
          <a:p>
            <a:r>
              <a:rPr lang="en-US"/>
              <a:t>This is the project  to describe about the digital  steganography  detect </a:t>
            </a:r>
          </a:p>
          <a:p>
            <a:r>
              <a:rPr lang="en-US"/>
              <a:t>The steganography crime was happen in the Network  this Revert to this crime </a:t>
            </a:r>
          </a:p>
          <a:p>
            <a:r>
              <a:rPr lang="en-US"/>
              <a:t>It is the method of detect Digital steganography  on the computing field</a:t>
            </a:r>
          </a:p>
          <a:p>
            <a:r>
              <a:rPr lang="en-US"/>
              <a:t>This steganography  is about LSB Insertion method </a:t>
            </a:r>
          </a:p>
          <a:p>
            <a:pPr marL="0" indent="0">
              <a:buNone/>
            </a:pPr>
            <a:endParaRPr lang="en-US"/>
          </a:p>
        </p:txBody>
      </p:sp>
      <p:sp>
        <p:nvSpPr>
          <p:cNvPr id="4" name="TextBox 3">
            <a:extLst>
              <a:ext uri="{FF2B5EF4-FFF2-40B4-BE49-F238E27FC236}">
                <a16:creationId xmlns:a16="http://schemas.microsoft.com/office/drawing/2014/main" id="{E8D55501-A372-B34A-9C87-EC76A3A6A18D}"/>
              </a:ext>
            </a:extLst>
          </p:cNvPr>
          <p:cNvSpPr txBox="1"/>
          <p:nvPr/>
        </p:nvSpPr>
        <p:spPr>
          <a:xfrm>
            <a:off x="5180981" y="2518311"/>
            <a:ext cx="1828800" cy="369332"/>
          </a:xfrm>
          <a:prstGeom prst="rect">
            <a:avLst/>
          </a:prstGeom>
          <a:noFill/>
        </p:spPr>
        <p:txBody>
          <a:bodyPr wrap="square" rtlCol="0">
            <a:spAutoFit/>
          </a:bodyPr>
          <a:lstStyle/>
          <a:p>
            <a:pPr marL="342900" indent="-342900" algn="l">
              <a:buFont typeface="+mj-lt"/>
              <a:buAutoNum type="arabicPeriod"/>
            </a:pPr>
            <a:endParaRPr lang="en-US" b="1" i="1" u="sng"/>
          </a:p>
        </p:txBody>
      </p:sp>
      <p:sp>
        <p:nvSpPr>
          <p:cNvPr id="8" name="Rectangle 7">
            <a:extLst>
              <a:ext uri="{FF2B5EF4-FFF2-40B4-BE49-F238E27FC236}">
                <a16:creationId xmlns:a16="http://schemas.microsoft.com/office/drawing/2014/main" id="{A311158E-B724-DE4E-9B21-F308B39CAC29}"/>
              </a:ext>
            </a:extLst>
          </p:cNvPr>
          <p:cNvSpPr/>
          <p:nvPr/>
        </p:nvSpPr>
        <p:spPr>
          <a:xfrm>
            <a:off x="0" y="0"/>
            <a:ext cx="12193200" cy="84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ABSTRACT</a:t>
            </a:r>
            <a:r>
              <a:rPr lang="en-US"/>
              <a:t> </a:t>
            </a:r>
          </a:p>
        </p:txBody>
      </p:sp>
    </p:spTree>
    <p:extLst>
      <p:ext uri="{BB962C8B-B14F-4D97-AF65-F5344CB8AC3E}">
        <p14:creationId xmlns:p14="http://schemas.microsoft.com/office/powerpoint/2010/main" val="194591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CBCB-98DA-7346-9EE4-69922961AC05}"/>
              </a:ext>
            </a:extLst>
          </p:cNvPr>
          <p:cNvSpPr>
            <a:spLocks noGrp="1"/>
          </p:cNvSpPr>
          <p:nvPr>
            <p:ph type="title"/>
          </p:nvPr>
        </p:nvSpPr>
        <p:spPr>
          <a:xfrm>
            <a:off x="838200" y="2362306"/>
            <a:ext cx="10515600" cy="2822556"/>
          </a:xfrm>
        </p:spPr>
        <p:txBody>
          <a:bodyPr>
            <a:normAutofit fontScale="90000"/>
          </a:bodyPr>
          <a:lstStyle/>
          <a:p>
            <a:r>
              <a:rPr lang="en-US"/>
              <a:t>Steganography is the practice of hiding information inside something normal-looking. Cybercriminals use steganography to hide stolen data or malicious code in images, audio files and other media</a:t>
            </a:r>
          </a:p>
        </p:txBody>
      </p:sp>
      <p:sp>
        <p:nvSpPr>
          <p:cNvPr id="4" name="Rectangle 3">
            <a:extLst>
              <a:ext uri="{FF2B5EF4-FFF2-40B4-BE49-F238E27FC236}">
                <a16:creationId xmlns:a16="http://schemas.microsoft.com/office/drawing/2014/main" id="{F252A98D-10CA-7443-85A0-EF40FC0D3DA9}"/>
              </a:ext>
            </a:extLst>
          </p:cNvPr>
          <p:cNvSpPr/>
          <p:nvPr/>
        </p:nvSpPr>
        <p:spPr>
          <a:xfrm flipH="1">
            <a:off x="0" y="-19525"/>
            <a:ext cx="12193200" cy="84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Briefly</a:t>
            </a:r>
            <a:r>
              <a:rPr lang="en-US"/>
              <a:t>  </a:t>
            </a:r>
            <a:r>
              <a:rPr lang="en-US" sz="2400">
                <a:solidFill>
                  <a:schemeClr val="tx1"/>
                </a:solidFill>
                <a:latin typeface="Times New Roman" panose="02020603050405020304" pitchFamily="18" charset="0"/>
                <a:cs typeface="Times New Roman" panose="02020603050405020304" pitchFamily="18" charset="0"/>
              </a:rPr>
              <a:t>about</a:t>
            </a:r>
            <a:r>
              <a:rPr lang="en-US"/>
              <a:t> </a:t>
            </a:r>
            <a:r>
              <a:rPr lang="en-US" sz="2400">
                <a:solidFill>
                  <a:schemeClr val="tx1"/>
                </a:solidFill>
                <a:latin typeface="Times New Roman" panose="02020603050405020304" pitchFamily="18" charset="0"/>
                <a:cs typeface="Times New Roman" panose="02020603050405020304" pitchFamily="18" charset="0"/>
              </a:rPr>
              <a:t>steganography</a:t>
            </a:r>
            <a:r>
              <a:rPr lang="en-US"/>
              <a:t> </a:t>
            </a:r>
          </a:p>
        </p:txBody>
      </p:sp>
    </p:spTree>
    <p:extLst>
      <p:ext uri="{BB962C8B-B14F-4D97-AF65-F5344CB8AC3E}">
        <p14:creationId xmlns:p14="http://schemas.microsoft.com/office/powerpoint/2010/main" val="170350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B3B5-69C0-DC44-B3B1-19368E3CD92E}"/>
              </a:ext>
            </a:extLst>
          </p:cNvPr>
          <p:cNvSpPr>
            <a:spLocks noGrp="1"/>
          </p:cNvSpPr>
          <p:nvPr>
            <p:ph type="title"/>
          </p:nvPr>
        </p:nvSpPr>
        <p:spPr>
          <a:xfrm>
            <a:off x="652647" y="2999963"/>
            <a:ext cx="9051720" cy="1325563"/>
          </a:xfrm>
        </p:spPr>
        <p:txBody>
          <a:bodyPr>
            <a:normAutofit fontScale="90000"/>
          </a:bodyPr>
          <a:lstStyle/>
          <a:p>
            <a:r>
              <a:rPr lang="en-US"/>
              <a:t>How steganography works depends on the type of information that’s hidden and the type of file or site it’s hidden in. </a:t>
            </a:r>
            <a:br>
              <a:rPr lang="en-US"/>
            </a:br>
            <a:br>
              <a:rPr lang="en-US"/>
            </a:br>
            <a:r>
              <a:rPr lang="en-US"/>
              <a:t>Many steganography methods hide information  in the way of LSB</a:t>
            </a:r>
            <a:br>
              <a:rPr lang="en-US"/>
            </a:br>
            <a:br>
              <a:rPr lang="en-US"/>
            </a:br>
            <a:r>
              <a:rPr lang="en-US"/>
              <a:t>This revolve about the  digital  world</a:t>
            </a:r>
          </a:p>
        </p:txBody>
      </p:sp>
      <p:sp>
        <p:nvSpPr>
          <p:cNvPr id="4" name="Rectangle 3">
            <a:extLst>
              <a:ext uri="{FF2B5EF4-FFF2-40B4-BE49-F238E27FC236}">
                <a16:creationId xmlns:a16="http://schemas.microsoft.com/office/drawing/2014/main" id="{BDE5EA43-1081-0142-93AC-BE77C631CDC9}"/>
              </a:ext>
            </a:extLst>
          </p:cNvPr>
          <p:cNvSpPr/>
          <p:nvPr/>
        </p:nvSpPr>
        <p:spPr>
          <a:xfrm>
            <a:off x="-1" y="-71602"/>
            <a:ext cx="12192001" cy="84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CYBER</a:t>
            </a:r>
            <a:r>
              <a:rPr lang="en-US"/>
              <a:t> </a:t>
            </a:r>
            <a:r>
              <a:rPr lang="en-US" sz="2400">
                <a:solidFill>
                  <a:schemeClr val="tx1"/>
                </a:solidFill>
                <a:latin typeface="Times New Roman" panose="02020603050405020304" pitchFamily="18" charset="0"/>
                <a:cs typeface="Times New Roman" panose="02020603050405020304" pitchFamily="18" charset="0"/>
              </a:rPr>
              <a:t>CRIME</a:t>
            </a:r>
            <a:r>
              <a:rPr lang="en-US"/>
              <a:t> </a:t>
            </a:r>
            <a:r>
              <a:rPr lang="en-US" sz="2400">
                <a:solidFill>
                  <a:schemeClr val="tx1"/>
                </a:solidFill>
                <a:latin typeface="Times New Roman" panose="02020603050405020304" pitchFamily="18" charset="0"/>
                <a:cs typeface="Times New Roman" panose="02020603050405020304" pitchFamily="18" charset="0"/>
              </a:rPr>
              <a:t>WORKS</a:t>
            </a:r>
          </a:p>
        </p:txBody>
      </p:sp>
    </p:spTree>
    <p:extLst>
      <p:ext uri="{BB962C8B-B14F-4D97-AF65-F5344CB8AC3E}">
        <p14:creationId xmlns:p14="http://schemas.microsoft.com/office/powerpoint/2010/main" val="412956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EDB0-8417-1244-B426-797107963121}"/>
              </a:ext>
            </a:extLst>
          </p:cNvPr>
          <p:cNvSpPr/>
          <p:nvPr/>
        </p:nvSpPr>
        <p:spPr>
          <a:xfrm flipH="1">
            <a:off x="0" y="-29895"/>
            <a:ext cx="12192000" cy="846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Flow</a:t>
            </a:r>
            <a:r>
              <a:rPr lang="en-US"/>
              <a:t> </a:t>
            </a:r>
            <a:r>
              <a:rPr lang="en-US" sz="2400">
                <a:solidFill>
                  <a:schemeClr val="tx1"/>
                </a:solidFill>
                <a:latin typeface="Times New Roman" panose="02020603050405020304" pitchFamily="18" charset="0"/>
                <a:cs typeface="Times New Roman" panose="02020603050405020304" pitchFamily="18" charset="0"/>
              </a:rPr>
              <a:t>Chart</a:t>
            </a:r>
          </a:p>
        </p:txBody>
      </p:sp>
      <p:pic>
        <p:nvPicPr>
          <p:cNvPr id="5" name="Picture 5">
            <a:extLst>
              <a:ext uri="{FF2B5EF4-FFF2-40B4-BE49-F238E27FC236}">
                <a16:creationId xmlns:a16="http://schemas.microsoft.com/office/drawing/2014/main" id="{6F7F05B0-341A-5948-A684-1F3CDEE25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52" y="2114158"/>
            <a:ext cx="4026477" cy="3031517"/>
          </a:xfrm>
          <a:prstGeom prst="rect">
            <a:avLst/>
          </a:prstGeom>
        </p:spPr>
      </p:pic>
      <p:pic>
        <p:nvPicPr>
          <p:cNvPr id="6" name="Picture 6">
            <a:extLst>
              <a:ext uri="{FF2B5EF4-FFF2-40B4-BE49-F238E27FC236}">
                <a16:creationId xmlns:a16="http://schemas.microsoft.com/office/drawing/2014/main" id="{FEE03001-9DFC-9F47-A557-03AAC4B94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373" y="1566862"/>
            <a:ext cx="7458075" cy="3724275"/>
          </a:xfrm>
          <a:prstGeom prst="rect">
            <a:avLst/>
          </a:prstGeom>
        </p:spPr>
      </p:pic>
    </p:spTree>
    <p:extLst>
      <p:ext uri="{BB962C8B-B14F-4D97-AF65-F5344CB8AC3E}">
        <p14:creationId xmlns:p14="http://schemas.microsoft.com/office/powerpoint/2010/main" val="190297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CAC2B-2734-DD48-A199-0B98B33C8013}"/>
              </a:ext>
            </a:extLst>
          </p:cNvPr>
          <p:cNvSpPr>
            <a:spLocks noGrp="1"/>
          </p:cNvSpPr>
          <p:nvPr>
            <p:ph idx="1"/>
          </p:nvPr>
        </p:nvSpPr>
        <p:spPr>
          <a:xfrm>
            <a:off x="467096" y="2245179"/>
            <a:ext cx="10515600" cy="5310053"/>
          </a:xfrm>
        </p:spPr>
        <p:txBody>
          <a:bodyPr/>
          <a:lstStyle/>
          <a:p>
            <a:pPr marL="514350" indent="-514350">
              <a:buAutoNum type="arabicPeriod"/>
            </a:pPr>
            <a:r>
              <a:rPr lang="en-US"/>
              <a:t>User </a:t>
            </a:r>
          </a:p>
          <a:p>
            <a:pPr marL="514350" indent="-514350">
              <a:buAutoNum type="arabicPeriod"/>
            </a:pPr>
            <a:r>
              <a:rPr lang="en-US"/>
              <a:t>Browser </a:t>
            </a:r>
          </a:p>
          <a:p>
            <a:pPr marL="514350" indent="-514350">
              <a:buAutoNum type="arabicPeriod"/>
            </a:pPr>
            <a:r>
              <a:rPr lang="en-US"/>
              <a:t>detect </a:t>
            </a:r>
          </a:p>
        </p:txBody>
      </p:sp>
      <p:sp>
        <p:nvSpPr>
          <p:cNvPr id="4" name="Rectangle 3">
            <a:extLst>
              <a:ext uri="{FF2B5EF4-FFF2-40B4-BE49-F238E27FC236}">
                <a16:creationId xmlns:a16="http://schemas.microsoft.com/office/drawing/2014/main" id="{4A0A1EF4-DD47-8F41-91D2-E4F7DF526A46}"/>
              </a:ext>
            </a:extLst>
          </p:cNvPr>
          <p:cNvSpPr/>
          <p:nvPr/>
        </p:nvSpPr>
        <p:spPr>
          <a:xfrm>
            <a:off x="0" y="-18554"/>
            <a:ext cx="12192000" cy="84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Module</a:t>
            </a:r>
          </a:p>
        </p:txBody>
      </p:sp>
    </p:spTree>
    <p:extLst>
      <p:ext uri="{BB962C8B-B14F-4D97-AF65-F5344CB8AC3E}">
        <p14:creationId xmlns:p14="http://schemas.microsoft.com/office/powerpoint/2010/main" val="390556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D1E7FA-9E09-1640-9D32-2828E9AB76A0}"/>
              </a:ext>
            </a:extLst>
          </p:cNvPr>
          <p:cNvSpPr/>
          <p:nvPr/>
        </p:nvSpPr>
        <p:spPr>
          <a:xfrm flipH="1">
            <a:off x="0" y="0"/>
            <a:ext cx="12192000" cy="84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Software</a:t>
            </a:r>
            <a:r>
              <a:rPr lang="en-US"/>
              <a:t> </a:t>
            </a:r>
            <a:r>
              <a:rPr lang="en-US" sz="2400">
                <a:solidFill>
                  <a:schemeClr val="tx1"/>
                </a:solidFill>
                <a:latin typeface="Times New Roman" panose="02020603050405020304" pitchFamily="18" charset="0"/>
                <a:cs typeface="Times New Roman" panose="02020603050405020304" pitchFamily="18" charset="0"/>
              </a:rPr>
              <a:t>requirement</a:t>
            </a:r>
            <a:r>
              <a:rPr lang="en-US"/>
              <a:t> </a:t>
            </a:r>
          </a:p>
        </p:txBody>
      </p:sp>
      <p:sp>
        <p:nvSpPr>
          <p:cNvPr id="7" name="TextBox 6">
            <a:extLst>
              <a:ext uri="{FF2B5EF4-FFF2-40B4-BE49-F238E27FC236}">
                <a16:creationId xmlns:a16="http://schemas.microsoft.com/office/drawing/2014/main" id="{A9A7BDF2-C14E-FC4E-B324-CFFE8ACE0D75}"/>
              </a:ext>
            </a:extLst>
          </p:cNvPr>
          <p:cNvSpPr txBox="1"/>
          <p:nvPr/>
        </p:nvSpPr>
        <p:spPr>
          <a:xfrm>
            <a:off x="310242" y="1535511"/>
            <a:ext cx="7204611" cy="1200329"/>
          </a:xfrm>
          <a:prstGeom prst="rect">
            <a:avLst/>
          </a:prstGeom>
          <a:noFill/>
        </p:spPr>
        <p:txBody>
          <a:bodyPr wrap="square" rtlCol="0">
            <a:spAutoFit/>
          </a:bodyPr>
          <a:lstStyle/>
          <a:p>
            <a:pPr algn="l"/>
            <a:r>
              <a:rPr lang="en-US"/>
              <a:t>Windows : </a:t>
            </a:r>
          </a:p>
          <a:p>
            <a:pPr algn="l"/>
            <a:r>
              <a:rPr lang="en-US"/>
              <a:t>               500 mb available  RAM Larger Capture  file require more RAM</a:t>
            </a:r>
          </a:p>
          <a:p>
            <a:pPr algn="l"/>
            <a:r>
              <a:rPr lang="en-US"/>
              <a:t>               500 mb  available disk space . Capture files requires additional  disk space need to run Wireshark </a:t>
            </a:r>
          </a:p>
        </p:txBody>
      </p:sp>
      <p:sp>
        <p:nvSpPr>
          <p:cNvPr id="5" name="TextBox 4">
            <a:extLst>
              <a:ext uri="{FF2B5EF4-FFF2-40B4-BE49-F238E27FC236}">
                <a16:creationId xmlns:a16="http://schemas.microsoft.com/office/drawing/2014/main" id="{F3D2ED2F-662B-B341-BF78-862A85FFBD05}"/>
              </a:ext>
            </a:extLst>
          </p:cNvPr>
          <p:cNvSpPr txBox="1"/>
          <p:nvPr/>
        </p:nvSpPr>
        <p:spPr>
          <a:xfrm rot="10800000" flipV="1">
            <a:off x="0" y="3286852"/>
            <a:ext cx="4424795" cy="2308324"/>
          </a:xfrm>
          <a:prstGeom prst="rect">
            <a:avLst/>
          </a:prstGeom>
          <a:noFill/>
        </p:spPr>
        <p:txBody>
          <a:bodyPr wrap="square" rtlCol="0">
            <a:spAutoFit/>
          </a:bodyPr>
          <a:lstStyle/>
          <a:p>
            <a:pPr algn="l"/>
            <a:r>
              <a:rPr lang="en-US"/>
              <a:t>Unix , linux and BSD : </a:t>
            </a:r>
          </a:p>
          <a:p>
            <a:pPr algn="l"/>
            <a:endParaRPr lang="en-US"/>
          </a:p>
          <a:p>
            <a:pPr algn="l"/>
            <a:r>
              <a:rPr lang="en-US"/>
              <a:t>                      arch linux </a:t>
            </a:r>
          </a:p>
          <a:p>
            <a:pPr algn="l"/>
            <a:r>
              <a:rPr lang="en-US"/>
              <a:t>                       freebsd </a:t>
            </a:r>
          </a:p>
          <a:p>
            <a:pPr algn="l"/>
            <a:r>
              <a:rPr lang="en-US"/>
              <a:t>                       Debian </a:t>
            </a:r>
          </a:p>
          <a:p>
            <a:pPr algn="l"/>
            <a:r>
              <a:rPr lang="en-US"/>
              <a:t>                       red hat enterprise linux </a:t>
            </a:r>
          </a:p>
          <a:p>
            <a:pPr algn="l"/>
            <a:r>
              <a:rPr lang="en-US"/>
              <a:t>                      fedora </a:t>
            </a:r>
          </a:p>
          <a:p>
            <a:pPr algn="l"/>
            <a:r>
              <a:rPr lang="en-US"/>
              <a:t>                       centOS</a:t>
            </a:r>
          </a:p>
        </p:txBody>
      </p:sp>
    </p:spTree>
    <p:extLst>
      <p:ext uri="{BB962C8B-B14F-4D97-AF65-F5344CB8AC3E}">
        <p14:creationId xmlns:p14="http://schemas.microsoft.com/office/powerpoint/2010/main" val="289622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C4CBA3-05A7-4140-BCA5-80D6D79A4307}"/>
              </a:ext>
            </a:extLst>
          </p:cNvPr>
          <p:cNvSpPr/>
          <p:nvPr/>
        </p:nvSpPr>
        <p:spPr>
          <a:xfrm>
            <a:off x="0" y="0"/>
            <a:ext cx="12058898" cy="90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C5C86-FCC4-D841-B9BC-DA5E8606390E}"/>
              </a:ext>
            </a:extLst>
          </p:cNvPr>
          <p:cNvSpPr txBox="1"/>
          <p:nvPr/>
        </p:nvSpPr>
        <p:spPr>
          <a:xfrm>
            <a:off x="2091541" y="1979705"/>
            <a:ext cx="5126430" cy="1077218"/>
          </a:xfrm>
          <a:prstGeom prst="rect">
            <a:avLst/>
          </a:prstGeom>
          <a:noFill/>
        </p:spPr>
        <p:txBody>
          <a:bodyPr wrap="square" rtlCol="0">
            <a:spAutoFit/>
          </a:bodyPr>
          <a:lstStyle/>
          <a:p>
            <a:pPr algn="l"/>
            <a:r>
              <a:rPr lang="en-US" sz="3200"/>
              <a:t>Data-Loss Prevention tool  and email security </a:t>
            </a:r>
          </a:p>
        </p:txBody>
      </p:sp>
      <p:sp>
        <p:nvSpPr>
          <p:cNvPr id="9" name="TextBox 8">
            <a:extLst>
              <a:ext uri="{FF2B5EF4-FFF2-40B4-BE49-F238E27FC236}">
                <a16:creationId xmlns:a16="http://schemas.microsoft.com/office/drawing/2014/main" id="{0EE5ADB6-DD15-2E46-8AA7-F5353CCE7AC3}"/>
              </a:ext>
            </a:extLst>
          </p:cNvPr>
          <p:cNvSpPr txBox="1"/>
          <p:nvPr/>
        </p:nvSpPr>
        <p:spPr>
          <a:xfrm>
            <a:off x="172385" y="1221317"/>
            <a:ext cx="6095380" cy="984885"/>
          </a:xfrm>
          <a:prstGeom prst="rect">
            <a:avLst/>
          </a:prstGeom>
          <a:noFill/>
        </p:spPr>
        <p:txBody>
          <a:bodyPr wrap="square">
            <a:spAutoFit/>
          </a:bodyPr>
          <a:lstStyle/>
          <a:p>
            <a:r>
              <a:rPr lang="en-US" sz="4000"/>
              <a:t>Existing  system</a:t>
            </a:r>
            <a:r>
              <a:rPr lang="en-US"/>
              <a:t> </a:t>
            </a:r>
          </a:p>
          <a:p>
            <a:endParaRPr lang="en-US"/>
          </a:p>
        </p:txBody>
      </p:sp>
      <p:sp>
        <p:nvSpPr>
          <p:cNvPr id="2" name="TextBox 1">
            <a:extLst>
              <a:ext uri="{FF2B5EF4-FFF2-40B4-BE49-F238E27FC236}">
                <a16:creationId xmlns:a16="http://schemas.microsoft.com/office/drawing/2014/main" id="{96BC3F01-EF4A-8D4D-B03F-1B7AA7C3C298}"/>
              </a:ext>
            </a:extLst>
          </p:cNvPr>
          <p:cNvSpPr txBox="1"/>
          <p:nvPr/>
        </p:nvSpPr>
        <p:spPr>
          <a:xfrm>
            <a:off x="172385" y="3056924"/>
            <a:ext cx="4132420" cy="707886"/>
          </a:xfrm>
          <a:prstGeom prst="rect">
            <a:avLst/>
          </a:prstGeom>
          <a:noFill/>
        </p:spPr>
        <p:txBody>
          <a:bodyPr wrap="square" rtlCol="0">
            <a:spAutoFit/>
          </a:bodyPr>
          <a:lstStyle/>
          <a:p>
            <a:pPr algn="l"/>
            <a:r>
              <a:rPr lang="en-US" sz="4000"/>
              <a:t>Proposed  System </a:t>
            </a:r>
          </a:p>
        </p:txBody>
      </p:sp>
      <p:sp>
        <p:nvSpPr>
          <p:cNvPr id="3" name="TextBox 2">
            <a:extLst>
              <a:ext uri="{FF2B5EF4-FFF2-40B4-BE49-F238E27FC236}">
                <a16:creationId xmlns:a16="http://schemas.microsoft.com/office/drawing/2014/main" id="{88F9DBA8-C43D-1A44-A488-6540ED12077C}"/>
              </a:ext>
            </a:extLst>
          </p:cNvPr>
          <p:cNvSpPr txBox="1"/>
          <p:nvPr/>
        </p:nvSpPr>
        <p:spPr>
          <a:xfrm>
            <a:off x="2622281" y="4015367"/>
            <a:ext cx="6947437" cy="1200329"/>
          </a:xfrm>
          <a:prstGeom prst="rect">
            <a:avLst/>
          </a:prstGeom>
          <a:noFill/>
        </p:spPr>
        <p:txBody>
          <a:bodyPr wrap="square" rtlCol="0">
            <a:spAutoFit/>
          </a:bodyPr>
          <a:lstStyle/>
          <a:p>
            <a:pPr algn="l"/>
            <a:r>
              <a:rPr lang="en-US" sz="3600"/>
              <a:t>It function  in computer  systems  to check image file has embed text </a:t>
            </a:r>
          </a:p>
        </p:txBody>
      </p:sp>
    </p:spTree>
    <p:extLst>
      <p:ext uri="{BB962C8B-B14F-4D97-AF65-F5344CB8AC3E}">
        <p14:creationId xmlns:p14="http://schemas.microsoft.com/office/powerpoint/2010/main" val="37072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40A3-A329-444C-8529-C24F33F6D7FC}"/>
              </a:ext>
            </a:extLst>
          </p:cNvPr>
          <p:cNvSpPr>
            <a:spLocks noGrp="1"/>
          </p:cNvSpPr>
          <p:nvPr>
            <p:ph type="title"/>
          </p:nvPr>
        </p:nvSpPr>
        <p:spPr>
          <a:xfrm>
            <a:off x="4512129" y="3429000"/>
            <a:ext cx="10515600" cy="1325563"/>
          </a:xfrm>
        </p:spPr>
        <p:txBody>
          <a:bodyPr/>
          <a:lstStyle/>
          <a:p>
            <a:r>
              <a:rPr lang="en-US"/>
              <a:t>Thanking You </a:t>
            </a:r>
          </a:p>
        </p:txBody>
      </p:sp>
      <p:sp>
        <p:nvSpPr>
          <p:cNvPr id="4" name="Rectangle 3">
            <a:extLst>
              <a:ext uri="{FF2B5EF4-FFF2-40B4-BE49-F238E27FC236}">
                <a16:creationId xmlns:a16="http://schemas.microsoft.com/office/drawing/2014/main" id="{8ED5DC3D-18D2-4149-8C07-42D455D00160}"/>
              </a:ext>
            </a:extLst>
          </p:cNvPr>
          <p:cNvSpPr/>
          <p:nvPr/>
        </p:nvSpPr>
        <p:spPr>
          <a:xfrm>
            <a:off x="0" y="8144"/>
            <a:ext cx="12192000" cy="882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6305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Steganography is the practice of hiding information inside something normal-looking. Cybercriminals use steganography to hide stolen data or malicious code in images, audio files and other media</vt:lpstr>
      <vt:lpstr>How steganography works depends on the type of information that’s hidden and the type of file or site it’s hidden in.   Many steganography methods hide information  in the way of LSB  This revolve about the  digital  world</vt:lpstr>
      <vt:lpstr>PowerPoint Presentation</vt:lpstr>
      <vt:lpstr>PowerPoint Presentation</vt:lpstr>
      <vt:lpstr>PowerPoint Presentation</vt:lpstr>
      <vt:lpstr>PowerPoint Presentation</vt:lpstr>
      <vt:lpstr>Thanking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BALAJJ V  191CA008  PROJECT : STEGDETET DR.NIRMALA </dc:title>
  <dc:creator>Unknown User</dc:creator>
  <cp:lastModifiedBy>Vinothkumar Balaji</cp:lastModifiedBy>
  <cp:revision>20</cp:revision>
  <dcterms:created xsi:type="dcterms:W3CDTF">2022-04-08T00:45:12Z</dcterms:created>
  <dcterms:modified xsi:type="dcterms:W3CDTF">2022-04-12T08:20:01Z</dcterms:modified>
</cp:coreProperties>
</file>