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7" r:id="rId2"/>
    <p:sldId id="258" r:id="rId3"/>
    <p:sldId id="268" r:id="rId4"/>
    <p:sldId id="269"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fHxZIfA9EApNP5t0v1RxZFuXZ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82" y="1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
        <p:cNvGrpSpPr/>
        <p:nvPr/>
      </p:nvGrpSpPr>
      <p:grpSpPr>
        <a:xfrm>
          <a:off x="0" y="0"/>
          <a:ext cx="0" cy="0"/>
          <a:chOff x="0" y="0"/>
          <a:chExt cx="0" cy="0"/>
        </a:xfrm>
      </p:grpSpPr>
      <p:sp>
        <p:nvSpPr>
          <p:cNvPr id="20" name="Google Shape;2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0"/>
        <p:cNvGrpSpPr/>
        <p:nvPr/>
      </p:nvGrpSpPr>
      <p:grpSpPr>
        <a:xfrm>
          <a:off x="0" y="0"/>
          <a:ext cx="0" cy="0"/>
          <a:chOff x="0" y="0"/>
          <a:chExt cx="0" cy="0"/>
        </a:xfrm>
      </p:grpSpPr>
      <p:sp>
        <p:nvSpPr>
          <p:cNvPr id="31" name="Google Shape;31;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3" name="Google Shape;33;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3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3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3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7"/>
          <p:cNvSpPr>
            <a:spLocks noGrp="1"/>
          </p:cNvSpPr>
          <p:nvPr>
            <p:ph type="pic" idx="2"/>
          </p:nvPr>
        </p:nvSpPr>
        <p:spPr>
          <a:xfrm>
            <a:off x="5183188" y="987425"/>
            <a:ext cx="6172200" cy="4873625"/>
          </a:xfrm>
          <a:prstGeom prst="rect">
            <a:avLst/>
          </a:prstGeom>
          <a:noFill/>
          <a:ln>
            <a:noFill/>
          </a:ln>
        </p:spPr>
      </p:sp>
      <p:sp>
        <p:nvSpPr>
          <p:cNvPr id="68" name="Google Shape;68;p3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ieeexplore.ieee.org/author/37085396661" TargetMode="External"/><Relationship Id="rId3" Type="http://schemas.openxmlformats.org/officeDocument/2006/relationships/hyperlink" Target="https://ieeexplore.ieee.org/author/37085586326" TargetMode="External"/><Relationship Id="rId7" Type="http://schemas.openxmlformats.org/officeDocument/2006/relationships/hyperlink" Target="https://ieeexplore.ieee.org/author/37889188200" TargetMode="External"/><Relationship Id="rId2" Type="http://schemas.openxmlformats.org/officeDocument/2006/relationships/hyperlink" Target="https://ieeexplore.ieee.org/author/37088565512" TargetMode="External"/><Relationship Id="rId1" Type="http://schemas.openxmlformats.org/officeDocument/2006/relationships/slideLayout" Target="../slideLayouts/slideLayout2.xml"/><Relationship Id="rId6" Type="http://schemas.openxmlformats.org/officeDocument/2006/relationships/hyperlink" Target="https://ieeexplore.ieee.org/author/37086945280" TargetMode="External"/><Relationship Id="rId5" Type="http://schemas.openxmlformats.org/officeDocument/2006/relationships/hyperlink" Target="https://ieeexplore.ieee.org/author/38228517400" TargetMode="External"/><Relationship Id="rId10" Type="http://schemas.openxmlformats.org/officeDocument/2006/relationships/hyperlink" Target="https://ieeexplore.ieee.org/author/38245554800" TargetMode="External"/><Relationship Id="rId4" Type="http://schemas.openxmlformats.org/officeDocument/2006/relationships/hyperlink" Target="https://ieeexplore.ieee.org/author/37061544800" TargetMode="External"/><Relationship Id="rId9" Type="http://schemas.openxmlformats.org/officeDocument/2006/relationships/hyperlink" Target="https://ieeexplore.ieee.org/author/37086841538"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ieeexplore.ieee.org/document/9214214/" TargetMode="External"/><Relationship Id="rId3" Type="http://schemas.openxmlformats.org/officeDocument/2006/relationships/hyperlink" Target="https://ieeexplore.ieee.org/author/37088340449" TargetMode="External"/><Relationship Id="rId7" Type="http://schemas.openxmlformats.org/officeDocument/2006/relationships/hyperlink" Target="https://ieeexplore.ieee.org/author/37088489754" TargetMode="External"/><Relationship Id="rId12" Type="http://schemas.openxmlformats.org/officeDocument/2006/relationships/hyperlink" Target="https://ieeexplore.ieee.org/author/37088521918" TargetMode="External"/><Relationship Id="rId2" Type="http://schemas.openxmlformats.org/officeDocument/2006/relationships/hyperlink" Target="https://ieeexplore.ieee.org/author/37088340129" TargetMode="External"/><Relationship Id="rId1" Type="http://schemas.openxmlformats.org/officeDocument/2006/relationships/slideLayout" Target="../slideLayouts/slideLayout2.xml"/><Relationship Id="rId6" Type="http://schemas.openxmlformats.org/officeDocument/2006/relationships/hyperlink" Target="https://ieeexplore.ieee.org/author/37088488530" TargetMode="External"/><Relationship Id="rId11" Type="http://schemas.openxmlformats.org/officeDocument/2006/relationships/hyperlink" Target="https://ieeexplore.ieee.org/author/37088523103" TargetMode="External"/><Relationship Id="rId5" Type="http://schemas.openxmlformats.org/officeDocument/2006/relationships/hyperlink" Target="https://ieeexplore.ieee.org/author/37302973800" TargetMode="External"/><Relationship Id="rId10" Type="http://schemas.openxmlformats.org/officeDocument/2006/relationships/hyperlink" Target="https://ieeexplore.ieee.org/author/37088520506" TargetMode="External"/><Relationship Id="rId4" Type="http://schemas.openxmlformats.org/officeDocument/2006/relationships/hyperlink" Target="https://ieeexplore.ieee.org/author/37570612100" TargetMode="External"/><Relationship Id="rId9" Type="http://schemas.openxmlformats.org/officeDocument/2006/relationships/hyperlink" Target="https://ieeexplore.ieee.org/author/3708855282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title"/>
          </p:nvPr>
        </p:nvSpPr>
        <p:spPr>
          <a:xfrm>
            <a:off x="966952" y="1773382"/>
            <a:ext cx="9507084" cy="165561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11111"/>
              <a:buNone/>
            </a:pPr>
            <a:r>
              <a:rPr lang="en-US" dirty="0"/>
              <a:t>Automatic parking vehicle verification and parking system using number plate recognition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advantage</a:t>
            </a:r>
            <a:endParaRPr/>
          </a:p>
        </p:txBody>
      </p:sp>
      <p:sp>
        <p:nvSpPr>
          <p:cNvPr id="154" name="Google Shape;15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Accurate features extraction</a:t>
            </a:r>
            <a:endParaRPr/>
          </a:p>
          <a:p>
            <a:pPr marL="228600" lvl="0" indent="-228600" algn="l" rtl="0">
              <a:lnSpc>
                <a:spcPct val="90000"/>
              </a:lnSpc>
              <a:spcBef>
                <a:spcPts val="1000"/>
              </a:spcBef>
              <a:spcAft>
                <a:spcPts val="0"/>
              </a:spcAft>
              <a:buClr>
                <a:schemeClr val="dk1"/>
              </a:buClr>
              <a:buSzPts val="2800"/>
              <a:buChar char="•"/>
            </a:pPr>
            <a:r>
              <a:rPr lang="en-US"/>
              <a:t>Less algorithm complexity.</a:t>
            </a:r>
            <a:endParaRPr/>
          </a:p>
          <a:p>
            <a:pPr marL="228600" lvl="0" indent="-228600" algn="l" rtl="0">
              <a:lnSpc>
                <a:spcPct val="90000"/>
              </a:lnSpc>
              <a:spcBef>
                <a:spcPts val="1000"/>
              </a:spcBef>
              <a:spcAft>
                <a:spcPts val="0"/>
              </a:spcAft>
              <a:buClr>
                <a:schemeClr val="dk1"/>
              </a:buClr>
              <a:buSzPts val="2800"/>
              <a:buChar char="•"/>
            </a:pPr>
            <a:r>
              <a:rPr lang="en-US"/>
              <a:t>Its processing time is low.</a:t>
            </a:r>
            <a:endParaRPr/>
          </a:p>
          <a:p>
            <a:pPr marL="228600" lvl="0" indent="-228600" algn="l" rtl="0">
              <a:lnSpc>
                <a:spcPct val="90000"/>
              </a:lnSpc>
              <a:spcBef>
                <a:spcPts val="1000"/>
              </a:spcBef>
              <a:spcAft>
                <a:spcPts val="0"/>
              </a:spcAft>
              <a:buClr>
                <a:schemeClr val="dk1"/>
              </a:buClr>
              <a:buSzPts val="2800"/>
              <a:buChar char="•"/>
            </a:pPr>
            <a:r>
              <a:rPr lang="en-US"/>
              <a:t>Low complexity</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Flexibility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Invariant to license plate rotation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High performance accuracy</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application</a:t>
            </a:r>
            <a:endParaRPr/>
          </a:p>
        </p:txBody>
      </p:sp>
      <p:sp>
        <p:nvSpPr>
          <p:cNvPr id="160" name="Google Shape;160;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Video Surveillance</a:t>
            </a:r>
            <a:endParaRPr/>
          </a:p>
          <a:p>
            <a:pPr marL="228600" lvl="0" indent="-228600" algn="l" rtl="0">
              <a:lnSpc>
                <a:spcPct val="90000"/>
              </a:lnSpc>
              <a:spcBef>
                <a:spcPts val="1000"/>
              </a:spcBef>
              <a:spcAft>
                <a:spcPts val="0"/>
              </a:spcAft>
              <a:buClr>
                <a:schemeClr val="dk1"/>
              </a:buClr>
              <a:buSzPts val="2800"/>
              <a:buChar char="•"/>
            </a:pPr>
            <a:r>
              <a:rPr lang="en-US"/>
              <a:t>Outdoor Object recognition systems</a:t>
            </a:r>
            <a:endParaRPr/>
          </a:p>
          <a:p>
            <a:pPr marL="228600" lvl="0" indent="-228600" algn="l" rtl="0">
              <a:lnSpc>
                <a:spcPct val="90000"/>
              </a:lnSpc>
              <a:spcBef>
                <a:spcPts val="1000"/>
              </a:spcBef>
              <a:spcAft>
                <a:spcPts val="0"/>
              </a:spcAft>
              <a:buClr>
                <a:schemeClr val="dk1"/>
              </a:buClr>
              <a:buSzPts val="2800"/>
              <a:buChar char="•"/>
            </a:pPr>
            <a:r>
              <a:rPr lang="en-US"/>
              <a:t>Security Process on Toll Gate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Software </a:t>
            </a:r>
            <a:endParaRPr/>
          </a:p>
        </p:txBody>
      </p:sp>
      <p:sp>
        <p:nvSpPr>
          <p:cNvPr id="166" name="Google Shape;166;p23"/>
          <p:cNvSpPr txBox="1">
            <a:spLocks noGrp="1"/>
          </p:cNvSpPr>
          <p:nvPr>
            <p:ph type="body" idx="1"/>
          </p:nvPr>
        </p:nvSpPr>
        <p:spPr>
          <a:xfrm>
            <a:off x="838199" y="1825626"/>
            <a:ext cx="6697717" cy="124339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 python </a:t>
            </a:r>
            <a:r>
              <a:rPr lang="en-US" dirty="0" err="1"/>
              <a:t>opencv</a:t>
            </a:r>
            <a:r>
              <a:rPr lang="en-US" dirty="0"/>
              <a:t> </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reference</a:t>
            </a:r>
            <a:endParaRPr/>
          </a:p>
        </p:txBody>
      </p:sp>
      <p:sp>
        <p:nvSpPr>
          <p:cNvPr id="172" name="Google Shape;17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Char char="•"/>
            </a:pPr>
            <a:r>
              <a:rPr lang="en-US"/>
              <a:t>Hong Yamin. The two generation License Plate Segmentation and Recognition photo identification [J]. Journal of Lanzhou industry college, 2013,06:18-22. </a:t>
            </a:r>
            <a:endParaRPr/>
          </a:p>
          <a:p>
            <a:pPr marL="228600" lvl="0" indent="-228600" algn="l" rtl="0">
              <a:lnSpc>
                <a:spcPct val="90000"/>
              </a:lnSpc>
              <a:spcBef>
                <a:spcPts val="1000"/>
              </a:spcBef>
              <a:spcAft>
                <a:spcPts val="0"/>
              </a:spcAft>
              <a:buClr>
                <a:schemeClr val="dk1"/>
              </a:buClr>
              <a:buSzPct val="100000"/>
              <a:buChar char="•"/>
            </a:pPr>
            <a:r>
              <a:rPr lang="en-US"/>
              <a:t>[2] Zhao Xingwang, Li Tianyang, Wang Liang, Zhou Jing. The two generation License Plate Segmentation and Recognition number recognition system of [J]. computer and modernization based on digital equipment, 2014,06:132-136.</a:t>
            </a:r>
            <a:endParaRPr/>
          </a:p>
          <a:p>
            <a:pPr marL="228600" lvl="0" indent="-228600" algn="l" rtl="0">
              <a:lnSpc>
                <a:spcPct val="90000"/>
              </a:lnSpc>
              <a:spcBef>
                <a:spcPts val="1000"/>
              </a:spcBef>
              <a:spcAft>
                <a:spcPts val="0"/>
              </a:spcAft>
              <a:buClr>
                <a:schemeClr val="dk1"/>
              </a:buClr>
              <a:buSzPct val="100000"/>
              <a:buChar char="•"/>
            </a:pPr>
            <a:r>
              <a:rPr lang="en-US"/>
              <a:t> [3] Fu Ronghui. The research and design of vehicle license plate recognition system in traffic management system [J]. International Journal of Signal Processing, Image Processing and Pattern Recognition, v 9, n 3, p 445-456, 2016. </a:t>
            </a:r>
            <a:endParaRPr/>
          </a:p>
          <a:p>
            <a:pPr marL="228600" lvl="0" indent="-228600" algn="l" rtl="0">
              <a:lnSpc>
                <a:spcPct val="90000"/>
              </a:lnSpc>
              <a:spcBef>
                <a:spcPts val="1000"/>
              </a:spcBef>
              <a:spcAft>
                <a:spcPts val="0"/>
              </a:spcAft>
              <a:buClr>
                <a:schemeClr val="dk1"/>
              </a:buClr>
              <a:buSzPct val="100000"/>
              <a:buChar char="•"/>
            </a:pPr>
            <a:r>
              <a:rPr lang="en-US"/>
              <a:t>[4] Yingyon Zou, Jian Zhai, Yongde Zhang, Xinyan Cao, Guangbin Yu, Juhui, Chen. Research on algorithm for automatic license plate recognition system[J]. International Journal of Multimedia and Ubiquitous Engineering, v 10, n 1, p 101-108, 2015. </a:t>
            </a:r>
            <a:endParaRPr/>
          </a:p>
          <a:p>
            <a:pPr marL="228600" lvl="0" indent="-228600" algn="l" rtl="0">
              <a:lnSpc>
                <a:spcPct val="90000"/>
              </a:lnSpc>
              <a:spcBef>
                <a:spcPts val="1000"/>
              </a:spcBef>
              <a:spcAft>
                <a:spcPts val="0"/>
              </a:spcAft>
              <a:buClr>
                <a:schemeClr val="dk1"/>
              </a:buClr>
              <a:buSzPct val="100000"/>
              <a:buChar char="•"/>
            </a:pPr>
            <a:r>
              <a:rPr lang="en-US"/>
              <a:t>[5] Tao Hong, Gopalakrishnam A.K. License plate extraction and recognition of a Thai vehicle based on MSER and BPNN[J]. Proceedings of the 2015 7th International Conference on Knowledge and Smart Technology (KST), p 48-53, 2015.</a:t>
            </a:r>
            <a:endParaRPr/>
          </a:p>
          <a:p>
            <a:pPr marL="228600" lvl="0" indent="-90804" algn="just" rtl="0">
              <a:lnSpc>
                <a:spcPct val="90000"/>
              </a:lnSpc>
              <a:spcBef>
                <a:spcPts val="1000"/>
              </a:spcBef>
              <a:spcAft>
                <a:spcPts val="0"/>
              </a:spcAft>
              <a:buClr>
                <a:schemeClr val="dk1"/>
              </a:buClr>
              <a:buSzPct val="1000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
          <p:cNvSpPr txBox="1">
            <a:spLocks noGrp="1"/>
          </p:cNvSpPr>
          <p:nvPr>
            <p:ph type="title"/>
          </p:nvPr>
        </p:nvSpPr>
        <p:spPr>
          <a:xfrm>
            <a:off x="838200" y="365126"/>
            <a:ext cx="10515600" cy="71553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ABSTRACT</a:t>
            </a:r>
            <a:endParaRPr/>
          </a:p>
        </p:txBody>
      </p:sp>
      <p:sp>
        <p:nvSpPr>
          <p:cNvPr id="99" name="Google Shape;99;p4"/>
          <p:cNvSpPr txBox="1">
            <a:spLocks noGrp="1"/>
          </p:cNvSpPr>
          <p:nvPr>
            <p:ph type="body" idx="1"/>
          </p:nvPr>
        </p:nvSpPr>
        <p:spPr>
          <a:xfrm>
            <a:off x="838200" y="1440873"/>
            <a:ext cx="10515600" cy="444730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Automatic license plate recognition (ALPR) is the extraction of vehicle license plate information from an image. The system model uses already captured images for this recognition process. First the recognition system starts with character identification based on number plate extraction, Splitting characters and template matching. ALPR as a real life application has to quickly and successfully process license plates under different environmental conditions, such as day time. It plays an important role in numerous real-life applications, such as automatic toll collection, traffic law enforcement, parking lot access control, and road traffic monitoring. The system uses different templates for identifying the characters from input image</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73" y="365125"/>
            <a:ext cx="8437418" cy="396875"/>
          </a:xfrm>
        </p:spPr>
        <p:txBody>
          <a:bodyPr>
            <a:normAutofit fontScale="90000"/>
          </a:bodyPr>
          <a:lstStyle/>
          <a:p>
            <a:r>
              <a:rPr lang="en-US" dirty="0"/>
              <a:t>                   LITERATURE SURVEY</a:t>
            </a:r>
            <a:endParaRPr lang="en-IN" dirty="0"/>
          </a:p>
        </p:txBody>
      </p:sp>
      <p:sp>
        <p:nvSpPr>
          <p:cNvPr id="3" name="Text Placeholder 2"/>
          <p:cNvSpPr>
            <a:spLocks noGrp="1"/>
          </p:cNvSpPr>
          <p:nvPr>
            <p:ph type="body" idx="1"/>
          </p:nvPr>
        </p:nvSpPr>
        <p:spPr>
          <a:xfrm>
            <a:off x="360218" y="1205344"/>
            <a:ext cx="11277600" cy="5043055"/>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272021556"/>
              </p:ext>
            </p:extLst>
          </p:nvPr>
        </p:nvGraphicFramePr>
        <p:xfrm>
          <a:off x="1080656" y="1205344"/>
          <a:ext cx="9975270" cy="5204072"/>
        </p:xfrm>
        <a:graphic>
          <a:graphicData uri="http://schemas.openxmlformats.org/drawingml/2006/table">
            <a:tbl>
              <a:tblPr firstRow="1" bandRow="1">
                <a:tableStyleId>{5C22544A-7EE6-4342-B048-85BDC9FD1C3A}</a:tableStyleId>
              </a:tblPr>
              <a:tblGrid>
                <a:gridCol w="1662545">
                  <a:extLst>
                    <a:ext uri="{9D8B030D-6E8A-4147-A177-3AD203B41FA5}">
                      <a16:colId xmlns:a16="http://schemas.microsoft.com/office/drawing/2014/main" val="4251208649"/>
                    </a:ext>
                  </a:extLst>
                </a:gridCol>
                <a:gridCol w="1662545">
                  <a:extLst>
                    <a:ext uri="{9D8B030D-6E8A-4147-A177-3AD203B41FA5}">
                      <a16:colId xmlns:a16="http://schemas.microsoft.com/office/drawing/2014/main" val="1591100778"/>
                    </a:ext>
                  </a:extLst>
                </a:gridCol>
                <a:gridCol w="1662545">
                  <a:extLst>
                    <a:ext uri="{9D8B030D-6E8A-4147-A177-3AD203B41FA5}">
                      <a16:colId xmlns:a16="http://schemas.microsoft.com/office/drawing/2014/main" val="1990285274"/>
                    </a:ext>
                  </a:extLst>
                </a:gridCol>
                <a:gridCol w="1662545">
                  <a:extLst>
                    <a:ext uri="{9D8B030D-6E8A-4147-A177-3AD203B41FA5}">
                      <a16:colId xmlns:a16="http://schemas.microsoft.com/office/drawing/2014/main" val="353813096"/>
                    </a:ext>
                  </a:extLst>
                </a:gridCol>
                <a:gridCol w="1662545">
                  <a:extLst>
                    <a:ext uri="{9D8B030D-6E8A-4147-A177-3AD203B41FA5}">
                      <a16:colId xmlns:a16="http://schemas.microsoft.com/office/drawing/2014/main" val="3756972748"/>
                    </a:ext>
                  </a:extLst>
                </a:gridCol>
                <a:gridCol w="1662545">
                  <a:extLst>
                    <a:ext uri="{9D8B030D-6E8A-4147-A177-3AD203B41FA5}">
                      <a16:colId xmlns:a16="http://schemas.microsoft.com/office/drawing/2014/main" val="4286755696"/>
                    </a:ext>
                  </a:extLst>
                </a:gridCol>
              </a:tblGrid>
              <a:tr h="544636">
                <a:tc>
                  <a:txBody>
                    <a:bodyPr/>
                    <a:lstStyle/>
                    <a:p>
                      <a:r>
                        <a:rPr lang="en-US" dirty="0"/>
                        <a:t>S.NO</a:t>
                      </a:r>
                      <a:endParaRPr lang="en-IN" dirty="0"/>
                    </a:p>
                  </a:txBody>
                  <a:tcPr/>
                </a:tc>
                <a:tc>
                  <a:txBody>
                    <a:bodyPr/>
                    <a:lstStyle/>
                    <a:p>
                      <a:r>
                        <a:rPr lang="en-US" dirty="0"/>
                        <a:t>TITLE </a:t>
                      </a:r>
                      <a:endParaRPr lang="en-IN" dirty="0"/>
                    </a:p>
                  </a:txBody>
                  <a:tcPr/>
                </a:tc>
                <a:tc>
                  <a:txBody>
                    <a:bodyPr/>
                    <a:lstStyle/>
                    <a:p>
                      <a:r>
                        <a:rPr lang="en-US" dirty="0"/>
                        <a:t>AUTHOR </a:t>
                      </a:r>
                      <a:endParaRPr lang="en-IN" dirty="0"/>
                    </a:p>
                  </a:txBody>
                  <a:tcPr/>
                </a:tc>
                <a:tc>
                  <a:txBody>
                    <a:bodyPr/>
                    <a:lstStyle/>
                    <a:p>
                      <a:r>
                        <a:rPr lang="en-US" dirty="0"/>
                        <a:t>YEAR</a:t>
                      </a:r>
                      <a:endParaRPr lang="en-IN" dirty="0"/>
                    </a:p>
                  </a:txBody>
                  <a:tcPr/>
                </a:tc>
                <a:tc>
                  <a:txBody>
                    <a:bodyPr/>
                    <a:lstStyle/>
                    <a:p>
                      <a:r>
                        <a:rPr lang="en-US" dirty="0"/>
                        <a:t>TECHNOLOGY</a:t>
                      </a:r>
                      <a:endParaRPr lang="en-IN" dirty="0"/>
                    </a:p>
                  </a:txBody>
                  <a:tcPr/>
                </a:tc>
                <a:tc>
                  <a:txBody>
                    <a:bodyPr/>
                    <a:lstStyle/>
                    <a:p>
                      <a:r>
                        <a:rPr lang="en-US" dirty="0"/>
                        <a:t>DRAWBACKS</a:t>
                      </a:r>
                      <a:endParaRPr lang="en-IN" dirty="0"/>
                    </a:p>
                  </a:txBody>
                  <a:tcPr/>
                </a:tc>
                <a:extLst>
                  <a:ext uri="{0D108BD9-81ED-4DB2-BD59-A6C34878D82A}">
                    <a16:rowId xmlns:a16="http://schemas.microsoft.com/office/drawing/2014/main" val="959515064"/>
                  </a:ext>
                </a:extLst>
              </a:tr>
              <a:tr h="1384189">
                <a:tc>
                  <a:txBody>
                    <a:bodyPr/>
                    <a:lstStyle/>
                    <a:p>
                      <a:r>
                        <a:rPr lang="en-US" dirty="0"/>
                        <a:t>1</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Character Segmentation for Automatic Vehicle License Plate Recognition Based on Fast K-Means Clustering</a:t>
                      </a:r>
                    </a:p>
                    <a:p>
                      <a:endParaRPr lang="en-IN" dirty="0"/>
                    </a:p>
                  </a:txBody>
                  <a:tcPr/>
                </a:tc>
                <a:tc>
                  <a:txBody>
                    <a:bodyPr/>
                    <a:lstStyle/>
                    <a:p>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hlinkClick r:id="rId2"/>
                        </a:rPr>
                        <a:t>F. N. M.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hlinkClick r:id="rId2"/>
                        </a:rPr>
                        <a:t>Ariff</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hlinkClick r:id="rId3"/>
                        </a:rPr>
                        <a:t>A. S. A. Nasir</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hlinkClick r:id="rId4"/>
                        </a:rPr>
                        <a:t>H.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hlinkClick r:id="rId4"/>
                        </a:rPr>
                        <a:t>Jaafar</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IN"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hlinkClick r:id="rId5"/>
                        </a:rPr>
                        <a:t>A. N. </a:t>
                      </a:r>
                      <a:r>
                        <a:rPr lang="en-IN"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hlinkClick r:id="rId5"/>
                        </a:rPr>
                        <a:t>Zulkifli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dirty="0"/>
                        <a:t>2020</a:t>
                      </a:r>
                      <a:endParaRPr lang="en-IN" dirty="0"/>
                    </a:p>
                  </a:txBody>
                  <a:tcPr/>
                </a:tc>
                <a:tc>
                  <a:txBody>
                    <a:bodyPr/>
                    <a:lstStyle/>
                    <a:p>
                      <a:r>
                        <a:rPr lang="en-US" dirty="0"/>
                        <a:t>Image processing</a:t>
                      </a:r>
                      <a:r>
                        <a:rPr lang="en-US" baseline="0" dirty="0"/>
                        <a:t> with k-means clustering</a:t>
                      </a:r>
                      <a:endParaRPr lang="en-IN" dirty="0"/>
                    </a:p>
                  </a:txBody>
                  <a:tcPr/>
                </a:tc>
                <a:tc>
                  <a:txBody>
                    <a:bodyPr/>
                    <a:lstStyle/>
                    <a:p>
                      <a:r>
                        <a:rPr lang="en-US" dirty="0"/>
                        <a:t>Less accuracy </a:t>
                      </a:r>
                    </a:p>
                    <a:p>
                      <a:r>
                        <a:rPr lang="en-US" dirty="0"/>
                        <a:t>Time </a:t>
                      </a:r>
                      <a:r>
                        <a:rPr lang="en-US" dirty="0" err="1"/>
                        <a:t>consumping</a:t>
                      </a:r>
                      <a:r>
                        <a:rPr lang="en-US" dirty="0"/>
                        <a:t> is high</a:t>
                      </a:r>
                      <a:endParaRPr lang="en-IN" dirty="0"/>
                    </a:p>
                  </a:txBody>
                  <a:tcPr/>
                </a:tc>
                <a:extLst>
                  <a:ext uri="{0D108BD9-81ED-4DB2-BD59-A6C34878D82A}">
                    <a16:rowId xmlns:a16="http://schemas.microsoft.com/office/drawing/2014/main" val="1540368720"/>
                  </a:ext>
                </a:extLst>
              </a:tr>
              <a:tr h="1011522">
                <a:tc>
                  <a:txBody>
                    <a:bodyPr/>
                    <a:lstStyle/>
                    <a:p>
                      <a:r>
                        <a:rPr lang="en-US" dirty="0"/>
                        <a:t>2</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Automatic Number Plate Recognition for a Smart Service Auto</a:t>
                      </a:r>
                      <a:r>
                        <a:rPr lang="en-US" sz="1200" b="0" i="0" u="none" strike="noStrike" cap="none" dirty="0">
                          <a:solidFill>
                            <a:schemeClr val="dk1"/>
                          </a:solidFill>
                          <a:effectLst/>
                          <a:latin typeface="+mn-lt"/>
                          <a:ea typeface="+mn-ea"/>
                          <a:cs typeface="+mn-cs"/>
                          <a:sym typeface="Arial"/>
                        </a:rPr>
                        <a:t>.</a:t>
                      </a:r>
                      <a:endParaRPr lang="en-US" sz="1400" b="0" i="0" u="none" strike="noStrike" cap="none" dirty="0">
                        <a:solidFill>
                          <a:schemeClr val="dk1"/>
                        </a:solidFill>
                        <a:effectLst/>
                        <a:latin typeface="+mn-lt"/>
                        <a:ea typeface="+mn-ea"/>
                        <a:cs typeface="+mn-cs"/>
                        <a:sym typeface="Arial"/>
                      </a:endParaRPr>
                    </a:p>
                    <a:p>
                      <a:endParaRPr lang="en-IN" dirty="0"/>
                    </a:p>
                  </a:txBody>
                  <a:tcPr/>
                </a:tc>
                <a:tc>
                  <a:txBody>
                    <a:bodyPr/>
                    <a:lstStyle/>
                    <a:p>
                      <a:r>
                        <a:rPr lang="en-IN" sz="1400" b="0" i="0" u="none" strike="noStrike" cap="none" dirty="0" err="1">
                          <a:solidFill>
                            <a:schemeClr val="dk1"/>
                          </a:solidFill>
                          <a:effectLst/>
                          <a:latin typeface="+mn-lt"/>
                          <a:ea typeface="+mn-ea"/>
                          <a:cs typeface="+mn-cs"/>
                          <a:sym typeface="Arial"/>
                          <a:hlinkClick r:id="rId6"/>
                        </a:rPr>
                        <a:t>Raluca</a:t>
                      </a:r>
                      <a:r>
                        <a:rPr lang="en-IN" sz="1400" b="0" i="0" u="none" strike="noStrike" cap="none" dirty="0">
                          <a:solidFill>
                            <a:schemeClr val="dk1"/>
                          </a:solidFill>
                          <a:effectLst/>
                          <a:latin typeface="+mn-lt"/>
                          <a:ea typeface="+mn-ea"/>
                          <a:cs typeface="+mn-cs"/>
                          <a:sym typeface="Arial"/>
                          <a:hlinkClick r:id="rId6"/>
                        </a:rPr>
                        <a:t> Marina </a:t>
                      </a:r>
                      <a:r>
                        <a:rPr lang="en-IN" sz="1400" b="0" i="0" u="none" strike="noStrike" cap="none" dirty="0" err="1">
                          <a:solidFill>
                            <a:schemeClr val="dk1"/>
                          </a:solidFill>
                          <a:effectLst/>
                          <a:latin typeface="+mn-lt"/>
                          <a:ea typeface="+mn-ea"/>
                          <a:cs typeface="+mn-cs"/>
                          <a:sym typeface="Arial"/>
                          <a:hlinkClick r:id="rId6"/>
                        </a:rPr>
                        <a:t>Sferle</a:t>
                      </a:r>
                      <a:r>
                        <a:rPr lang="en-IN" sz="1400" b="0" i="0" u="none" strike="noStrike" cap="none" dirty="0">
                          <a:solidFill>
                            <a:schemeClr val="dk1"/>
                          </a:solidFill>
                          <a:effectLst/>
                          <a:latin typeface="+mn-lt"/>
                          <a:ea typeface="+mn-ea"/>
                          <a:cs typeface="+mn-cs"/>
                          <a:sym typeface="Arial"/>
                        </a:rPr>
                        <a:t>; </a:t>
                      </a:r>
                      <a:r>
                        <a:rPr lang="en-IN" sz="1400" b="0" i="0" u="none" strike="noStrike" cap="none" dirty="0">
                          <a:solidFill>
                            <a:schemeClr val="dk1"/>
                          </a:solidFill>
                          <a:effectLst/>
                          <a:latin typeface="+mn-lt"/>
                          <a:ea typeface="+mn-ea"/>
                          <a:cs typeface="+mn-cs"/>
                          <a:sym typeface="Arial"/>
                          <a:hlinkClick r:id="rId7"/>
                        </a:rPr>
                        <a:t>Elisa Valentina </a:t>
                      </a:r>
                      <a:r>
                        <a:rPr lang="en-IN" sz="1400" b="0" i="0" u="none" strike="noStrike" cap="none" dirty="0" err="1">
                          <a:solidFill>
                            <a:schemeClr val="dk1"/>
                          </a:solidFill>
                          <a:effectLst/>
                          <a:latin typeface="+mn-lt"/>
                          <a:ea typeface="+mn-ea"/>
                          <a:cs typeface="+mn-cs"/>
                          <a:sym typeface="Arial"/>
                          <a:hlinkClick r:id="rId7"/>
                        </a:rPr>
                        <a:t>Moisi</a:t>
                      </a:r>
                      <a:endParaRPr lang="en-IN" dirty="0"/>
                    </a:p>
                  </a:txBody>
                  <a:tcPr/>
                </a:tc>
                <a:tc>
                  <a:txBody>
                    <a:bodyPr/>
                    <a:lstStyle/>
                    <a:p>
                      <a:r>
                        <a:rPr lang="en-US" dirty="0"/>
                        <a:t>2019</a:t>
                      </a:r>
                      <a:endParaRPr lang="en-IN" dirty="0"/>
                    </a:p>
                  </a:txBody>
                  <a:tcPr/>
                </a:tc>
                <a:tc>
                  <a:txBody>
                    <a:bodyPr/>
                    <a:lstStyle/>
                    <a:p>
                      <a:pPr marL="285750" indent="-285750">
                        <a:buFont typeface="Arial" panose="020B0604020202020204" pitchFamily="34" charset="0"/>
                        <a:buChar char="•"/>
                      </a:pPr>
                      <a:r>
                        <a:rPr lang="en-IN" dirty="0"/>
                        <a:t>Number plate, </a:t>
                      </a:r>
                      <a:r>
                        <a:rPr lang="en-IN" dirty="0" err="1"/>
                        <a:t>OpenALPR</a:t>
                      </a:r>
                      <a:r>
                        <a:rPr lang="en-IN" dirty="0"/>
                        <a:t>, Recognition</a:t>
                      </a:r>
                    </a:p>
                  </a:txBody>
                  <a:tcPr/>
                </a:tc>
                <a:tc>
                  <a:txBody>
                    <a:bodyPr/>
                    <a:lstStyle/>
                    <a:p>
                      <a:r>
                        <a:rPr lang="en-US" dirty="0"/>
                        <a:t>Time</a:t>
                      </a:r>
                      <a:r>
                        <a:rPr lang="en-US" baseline="0" dirty="0"/>
                        <a:t> </a:t>
                      </a:r>
                      <a:r>
                        <a:rPr lang="en-US" baseline="0" dirty="0" err="1"/>
                        <a:t>consumping</a:t>
                      </a:r>
                      <a:r>
                        <a:rPr lang="en-US" baseline="0" dirty="0"/>
                        <a:t> is high</a:t>
                      </a:r>
                      <a:endParaRPr lang="en-IN" dirty="0"/>
                    </a:p>
                  </a:txBody>
                  <a:tcPr/>
                </a:tc>
                <a:extLst>
                  <a:ext uri="{0D108BD9-81ED-4DB2-BD59-A6C34878D82A}">
                    <a16:rowId xmlns:a16="http://schemas.microsoft.com/office/drawing/2014/main" val="1337461857"/>
                  </a:ext>
                </a:extLst>
              </a:tr>
              <a:tr h="1197856">
                <a:tc>
                  <a:txBody>
                    <a:bodyPr/>
                    <a:lstStyle/>
                    <a:p>
                      <a:r>
                        <a:rPr lang="en-US" dirty="0"/>
                        <a:t>3</a:t>
                      </a:r>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A vehicle number plate recognition system using region-of-interest based filtering method</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cap="none" dirty="0" err="1">
                          <a:solidFill>
                            <a:schemeClr val="dk1"/>
                          </a:solidFill>
                          <a:effectLst/>
                          <a:latin typeface="+mn-lt"/>
                          <a:ea typeface="+mn-ea"/>
                          <a:cs typeface="+mn-cs"/>
                          <a:sym typeface="Arial"/>
                          <a:hlinkClick r:id="rId8"/>
                        </a:rPr>
                        <a:t>Rajib</a:t>
                      </a:r>
                      <a:r>
                        <a:rPr lang="en-IN" sz="1400" b="0" i="0" u="none" strike="noStrike" cap="none" dirty="0">
                          <a:solidFill>
                            <a:schemeClr val="dk1"/>
                          </a:solidFill>
                          <a:effectLst/>
                          <a:latin typeface="+mn-lt"/>
                          <a:ea typeface="+mn-ea"/>
                          <a:cs typeface="+mn-cs"/>
                          <a:sym typeface="Arial"/>
                          <a:hlinkClick r:id="rId8"/>
                        </a:rPr>
                        <a:t> </a:t>
                      </a:r>
                      <a:r>
                        <a:rPr lang="en-IN" sz="1400" b="0" i="0" u="none" strike="noStrike" cap="none" dirty="0" err="1">
                          <a:solidFill>
                            <a:schemeClr val="dk1"/>
                          </a:solidFill>
                          <a:effectLst/>
                          <a:latin typeface="+mn-lt"/>
                          <a:ea typeface="+mn-ea"/>
                          <a:cs typeface="+mn-cs"/>
                          <a:sym typeface="Arial"/>
                          <a:hlinkClick r:id="rId8"/>
                        </a:rPr>
                        <a:t>Ghosh</a:t>
                      </a:r>
                      <a:r>
                        <a:rPr lang="en-IN" sz="1400" b="0" i="0" u="none" strike="noStrike" cap="none" dirty="0" err="1">
                          <a:solidFill>
                            <a:schemeClr val="dk1"/>
                          </a:solidFill>
                          <a:effectLst/>
                          <a:latin typeface="+mn-lt"/>
                          <a:ea typeface="+mn-ea"/>
                          <a:cs typeface="+mn-cs"/>
                          <a:sym typeface="Arial"/>
                        </a:rPr>
                        <a:t>;</a:t>
                      </a:r>
                      <a:r>
                        <a:rPr lang="en-IN" sz="1400" b="0" i="0" u="none" strike="noStrike" cap="none" dirty="0" err="1">
                          <a:solidFill>
                            <a:schemeClr val="dk1"/>
                          </a:solidFill>
                          <a:effectLst/>
                          <a:latin typeface="+mn-lt"/>
                          <a:ea typeface="+mn-ea"/>
                          <a:cs typeface="+mn-cs"/>
                          <a:sym typeface="Arial"/>
                          <a:hlinkClick r:id="rId9"/>
                        </a:rPr>
                        <a:t>Suraj</a:t>
                      </a:r>
                      <a:r>
                        <a:rPr lang="en-IN" sz="1400" b="0" i="0" u="none" strike="noStrike" cap="none" dirty="0">
                          <a:solidFill>
                            <a:schemeClr val="dk1"/>
                          </a:solidFill>
                          <a:effectLst/>
                          <a:latin typeface="+mn-lt"/>
                          <a:ea typeface="+mn-ea"/>
                          <a:cs typeface="+mn-cs"/>
                          <a:sym typeface="Arial"/>
                          <a:hlinkClick r:id="rId9"/>
                        </a:rPr>
                        <a:t> </a:t>
                      </a:r>
                      <a:r>
                        <a:rPr lang="en-IN" sz="1400" b="0" i="0" u="none" strike="noStrike" cap="none" dirty="0" err="1">
                          <a:solidFill>
                            <a:schemeClr val="dk1"/>
                          </a:solidFill>
                          <a:effectLst/>
                          <a:latin typeface="+mn-lt"/>
                          <a:ea typeface="+mn-ea"/>
                          <a:cs typeface="+mn-cs"/>
                          <a:sym typeface="Arial"/>
                          <a:hlinkClick r:id="rId9"/>
                        </a:rPr>
                        <a:t>Thakre</a:t>
                      </a:r>
                      <a:r>
                        <a:rPr lang="en-IN" sz="1400" b="0" i="0" u="none" strike="noStrike" cap="none" dirty="0" err="1">
                          <a:solidFill>
                            <a:schemeClr val="dk1"/>
                          </a:solidFill>
                          <a:effectLst/>
                          <a:latin typeface="+mn-lt"/>
                          <a:ea typeface="+mn-ea"/>
                          <a:cs typeface="+mn-cs"/>
                          <a:sym typeface="Arial"/>
                        </a:rPr>
                        <a:t>;</a:t>
                      </a:r>
                      <a:r>
                        <a:rPr lang="en-IN" sz="1400" b="0" i="0" u="none" strike="noStrike" cap="none" dirty="0" err="1">
                          <a:solidFill>
                            <a:schemeClr val="dk1"/>
                          </a:solidFill>
                          <a:effectLst/>
                          <a:latin typeface="+mn-lt"/>
                          <a:ea typeface="+mn-ea"/>
                          <a:cs typeface="+mn-cs"/>
                          <a:sym typeface="Arial"/>
                          <a:hlinkClick r:id="rId10"/>
                        </a:rPr>
                        <a:t>Prabhat</a:t>
                      </a:r>
                      <a:r>
                        <a:rPr lang="en-IN" sz="1400" b="0" i="0" u="none" strike="noStrike" cap="none" dirty="0">
                          <a:solidFill>
                            <a:schemeClr val="dk1"/>
                          </a:solidFill>
                          <a:effectLst/>
                          <a:latin typeface="+mn-lt"/>
                          <a:ea typeface="+mn-ea"/>
                          <a:cs typeface="+mn-cs"/>
                          <a:sym typeface="Arial"/>
                          <a:hlinkClick r:id="rId10"/>
                        </a:rPr>
                        <a:t> Kumar</a:t>
                      </a:r>
                      <a:endParaRPr lang="en-IN" dirty="0"/>
                    </a:p>
                  </a:txBody>
                  <a:tcPr/>
                </a:tc>
                <a:tc>
                  <a:txBody>
                    <a:bodyPr/>
                    <a:lstStyle/>
                    <a:p>
                      <a:r>
                        <a:rPr lang="en-US" dirty="0"/>
                        <a:t>2018</a:t>
                      </a:r>
                      <a:endParaRPr lang="en-IN" dirty="0"/>
                    </a:p>
                  </a:txBody>
                  <a:tcPr/>
                </a:tc>
                <a:tc>
                  <a:txBody>
                    <a:bodyPr/>
                    <a:lstStyle/>
                    <a:p>
                      <a:r>
                        <a:rPr lang="en-US" dirty="0"/>
                        <a:t>Region of interest </a:t>
                      </a:r>
                    </a:p>
                    <a:p>
                      <a:r>
                        <a:rPr lang="en-US" dirty="0"/>
                        <a:t>Image </a:t>
                      </a:r>
                      <a:r>
                        <a:rPr lang="en-US" dirty="0" err="1"/>
                        <a:t>thresholding</a:t>
                      </a:r>
                      <a:r>
                        <a:rPr lang="en-US" dirty="0"/>
                        <a:t> </a:t>
                      </a:r>
                    </a:p>
                    <a:p>
                      <a:endParaRPr lang="en-US" dirty="0"/>
                    </a:p>
                    <a:p>
                      <a:endParaRPr lang="en-IN" dirty="0"/>
                    </a:p>
                  </a:txBody>
                  <a:tcPr/>
                </a:tc>
                <a:tc>
                  <a:txBody>
                    <a:bodyPr/>
                    <a:lstStyle/>
                    <a:p>
                      <a:r>
                        <a:rPr lang="en-US" dirty="0"/>
                        <a:t>Less accuracy</a:t>
                      </a:r>
                    </a:p>
                    <a:p>
                      <a:r>
                        <a:rPr lang="en-US" dirty="0"/>
                        <a:t>Time complexity</a:t>
                      </a:r>
                    </a:p>
                    <a:p>
                      <a:endParaRPr lang="en-IN" dirty="0"/>
                    </a:p>
                  </a:txBody>
                  <a:tcPr/>
                </a:tc>
                <a:extLst>
                  <a:ext uri="{0D108BD9-81ED-4DB2-BD59-A6C34878D82A}">
                    <a16:rowId xmlns:a16="http://schemas.microsoft.com/office/drawing/2014/main" val="1033499199"/>
                  </a:ext>
                </a:extLst>
              </a:tr>
              <a:tr h="544636">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282596890"/>
                  </a:ext>
                </a:extLst>
              </a:tr>
            </a:tbl>
          </a:graphicData>
        </a:graphic>
      </p:graphicFrame>
    </p:spTree>
    <p:extLst>
      <p:ext uri="{BB962C8B-B14F-4D97-AF65-F5344CB8AC3E}">
        <p14:creationId xmlns:p14="http://schemas.microsoft.com/office/powerpoint/2010/main" val="68402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581891"/>
            <a:ext cx="10515600" cy="5595072"/>
          </a:xfrm>
        </p:spPr>
        <p:txBody>
          <a:bodyPr/>
          <a:lstStyle/>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96134007"/>
              </p:ext>
            </p:extLst>
          </p:nvPr>
        </p:nvGraphicFramePr>
        <p:xfrm>
          <a:off x="1343889" y="578271"/>
          <a:ext cx="9504222" cy="5598692"/>
        </p:xfrm>
        <a:graphic>
          <a:graphicData uri="http://schemas.openxmlformats.org/drawingml/2006/table">
            <a:tbl>
              <a:tblPr firstRow="1" bandRow="1">
                <a:tableStyleId>{5C22544A-7EE6-4342-B048-85BDC9FD1C3A}</a:tableStyleId>
              </a:tblPr>
              <a:tblGrid>
                <a:gridCol w="1584037">
                  <a:extLst>
                    <a:ext uri="{9D8B030D-6E8A-4147-A177-3AD203B41FA5}">
                      <a16:colId xmlns:a16="http://schemas.microsoft.com/office/drawing/2014/main" val="1131008224"/>
                    </a:ext>
                  </a:extLst>
                </a:gridCol>
                <a:gridCol w="1584037">
                  <a:extLst>
                    <a:ext uri="{9D8B030D-6E8A-4147-A177-3AD203B41FA5}">
                      <a16:colId xmlns:a16="http://schemas.microsoft.com/office/drawing/2014/main" val="1582430375"/>
                    </a:ext>
                  </a:extLst>
                </a:gridCol>
                <a:gridCol w="1584037">
                  <a:extLst>
                    <a:ext uri="{9D8B030D-6E8A-4147-A177-3AD203B41FA5}">
                      <a16:colId xmlns:a16="http://schemas.microsoft.com/office/drawing/2014/main" val="3190423780"/>
                    </a:ext>
                  </a:extLst>
                </a:gridCol>
                <a:gridCol w="1584037">
                  <a:extLst>
                    <a:ext uri="{9D8B030D-6E8A-4147-A177-3AD203B41FA5}">
                      <a16:colId xmlns:a16="http://schemas.microsoft.com/office/drawing/2014/main" val="2173802860"/>
                    </a:ext>
                  </a:extLst>
                </a:gridCol>
                <a:gridCol w="1584037">
                  <a:extLst>
                    <a:ext uri="{9D8B030D-6E8A-4147-A177-3AD203B41FA5}">
                      <a16:colId xmlns:a16="http://schemas.microsoft.com/office/drawing/2014/main" val="3409968610"/>
                    </a:ext>
                  </a:extLst>
                </a:gridCol>
                <a:gridCol w="1584037">
                  <a:extLst>
                    <a:ext uri="{9D8B030D-6E8A-4147-A177-3AD203B41FA5}">
                      <a16:colId xmlns:a16="http://schemas.microsoft.com/office/drawing/2014/main" val="2063022473"/>
                    </a:ext>
                  </a:extLst>
                </a:gridCol>
              </a:tblGrid>
              <a:tr h="1057172">
                <a:tc>
                  <a:txBody>
                    <a:bodyPr/>
                    <a:lstStyle/>
                    <a:p>
                      <a:r>
                        <a:rPr lang="en-US" dirty="0"/>
                        <a:t>S.NO </a:t>
                      </a:r>
                      <a:endParaRPr lang="en-IN" dirty="0"/>
                    </a:p>
                  </a:txBody>
                  <a:tcPr/>
                </a:tc>
                <a:tc>
                  <a:txBody>
                    <a:bodyPr/>
                    <a:lstStyle/>
                    <a:p>
                      <a:r>
                        <a:rPr lang="en-US" dirty="0"/>
                        <a:t>TITLE</a:t>
                      </a:r>
                      <a:endParaRPr lang="en-IN" dirty="0"/>
                    </a:p>
                  </a:txBody>
                  <a:tcPr/>
                </a:tc>
                <a:tc>
                  <a:txBody>
                    <a:bodyPr/>
                    <a:lstStyle/>
                    <a:p>
                      <a:r>
                        <a:rPr lang="en-US" dirty="0"/>
                        <a:t>AUTHOR</a:t>
                      </a:r>
                      <a:endParaRPr lang="en-IN" dirty="0"/>
                    </a:p>
                  </a:txBody>
                  <a:tcPr/>
                </a:tc>
                <a:tc>
                  <a:txBody>
                    <a:bodyPr/>
                    <a:lstStyle/>
                    <a:p>
                      <a:r>
                        <a:rPr lang="en-US" dirty="0"/>
                        <a:t>YEAR </a:t>
                      </a:r>
                      <a:endParaRPr lang="en-IN" dirty="0"/>
                    </a:p>
                  </a:txBody>
                  <a:tcPr/>
                </a:tc>
                <a:tc>
                  <a:txBody>
                    <a:bodyPr/>
                    <a:lstStyle/>
                    <a:p>
                      <a:r>
                        <a:rPr lang="en-US" dirty="0"/>
                        <a:t>TECHNOLOGY</a:t>
                      </a:r>
                      <a:endParaRPr lang="en-IN" dirty="0"/>
                    </a:p>
                  </a:txBody>
                  <a:tcPr/>
                </a:tc>
                <a:tc>
                  <a:txBody>
                    <a:bodyPr/>
                    <a:lstStyle/>
                    <a:p>
                      <a:r>
                        <a:rPr lang="en-US" dirty="0"/>
                        <a:t>DRAWBACKS</a:t>
                      </a:r>
                      <a:endParaRPr lang="en-IN" dirty="0"/>
                    </a:p>
                  </a:txBody>
                  <a:tcPr/>
                </a:tc>
                <a:extLst>
                  <a:ext uri="{0D108BD9-81ED-4DB2-BD59-A6C34878D82A}">
                    <a16:rowId xmlns:a16="http://schemas.microsoft.com/office/drawing/2014/main" val="1589916141"/>
                  </a:ext>
                </a:extLst>
              </a:tr>
              <a:tr h="1069535">
                <a:tc>
                  <a:txBody>
                    <a:bodyPr/>
                    <a:lstStyle/>
                    <a:p>
                      <a:r>
                        <a:rPr lang="en-US" dirty="0"/>
                        <a:t>4</a:t>
                      </a:r>
                      <a:endParaRPr lang="en-IN" dirty="0"/>
                    </a:p>
                  </a:txBody>
                  <a:tcPr/>
                </a:tc>
                <a:tc>
                  <a:txBody>
                    <a:bodyPr/>
                    <a:lstStyle/>
                    <a:p>
                      <a:r>
                        <a:rPr lang="en-US" dirty="0"/>
                        <a:t>Neural Network based Vehicle Number Plate Recognition System</a:t>
                      </a:r>
                      <a:endParaRPr lang="en-IN" dirty="0"/>
                    </a:p>
                  </a:txBody>
                  <a:tcPr/>
                </a:tc>
                <a:tc>
                  <a:txBody>
                    <a:bodyPr/>
                    <a:lstStyle/>
                    <a:p>
                      <a:r>
                        <a:rPr lang="fi-FI" sz="1400" b="0" i="0" u="none" strike="noStrike" cap="none" dirty="0">
                          <a:solidFill>
                            <a:schemeClr val="dk1"/>
                          </a:solidFill>
                          <a:effectLst/>
                          <a:latin typeface="+mn-lt"/>
                          <a:ea typeface="+mn-ea"/>
                          <a:cs typeface="+mn-cs"/>
                          <a:sym typeface="Arial"/>
                          <a:hlinkClick r:id="rId2"/>
                        </a:rPr>
                        <a:t>R. Rajathilagam</a:t>
                      </a:r>
                      <a:r>
                        <a:rPr lang="fi-FI" sz="1400" b="0" i="0" u="none" strike="noStrike" cap="none" dirty="0">
                          <a:solidFill>
                            <a:schemeClr val="dk1"/>
                          </a:solidFill>
                          <a:effectLst/>
                          <a:latin typeface="+mn-lt"/>
                          <a:ea typeface="+mn-ea"/>
                          <a:cs typeface="+mn-cs"/>
                          <a:sym typeface="Arial"/>
                        </a:rPr>
                        <a:t>;</a:t>
                      </a:r>
                      <a:r>
                        <a:rPr lang="fi-FI" sz="1400" b="0" i="0" u="none" strike="noStrike" cap="none" dirty="0">
                          <a:solidFill>
                            <a:schemeClr val="dk1"/>
                          </a:solidFill>
                          <a:effectLst/>
                          <a:latin typeface="+mn-lt"/>
                          <a:ea typeface="+mn-ea"/>
                          <a:cs typeface="+mn-cs"/>
                          <a:sym typeface="Arial"/>
                          <a:hlinkClick r:id="rId3"/>
                        </a:rPr>
                        <a:t>K. Sivamani</a:t>
                      </a:r>
                      <a:r>
                        <a:rPr lang="fi-FI" sz="1400" b="0" i="0" u="none" strike="noStrike" cap="none" dirty="0">
                          <a:solidFill>
                            <a:schemeClr val="dk1"/>
                          </a:solidFill>
                          <a:effectLst/>
                          <a:latin typeface="+mn-lt"/>
                          <a:ea typeface="+mn-ea"/>
                          <a:cs typeface="+mn-cs"/>
                          <a:sym typeface="Arial"/>
                        </a:rPr>
                        <a:t>;</a:t>
                      </a:r>
                      <a:r>
                        <a:rPr lang="fi-FI" sz="1400" b="0" i="0" u="none" strike="noStrike" cap="none" dirty="0">
                          <a:solidFill>
                            <a:schemeClr val="dk1"/>
                          </a:solidFill>
                          <a:effectLst/>
                          <a:latin typeface="+mn-lt"/>
                          <a:ea typeface="+mn-ea"/>
                          <a:cs typeface="+mn-cs"/>
                          <a:sym typeface="Arial"/>
                          <a:hlinkClick r:id="rId4"/>
                        </a:rPr>
                        <a:t>R. Seetharaman</a:t>
                      </a:r>
                      <a:r>
                        <a:rPr lang="fi-FI" sz="1400" b="0" i="0" u="none" strike="noStrike" cap="none" dirty="0">
                          <a:solidFill>
                            <a:schemeClr val="dk1"/>
                          </a:solidFill>
                          <a:effectLst/>
                          <a:latin typeface="+mn-lt"/>
                          <a:ea typeface="+mn-ea"/>
                          <a:cs typeface="+mn-cs"/>
                          <a:sym typeface="Arial"/>
                        </a:rPr>
                        <a:t>;</a:t>
                      </a:r>
                      <a:r>
                        <a:rPr lang="fi-FI" sz="1400" b="0" i="0" u="none" strike="noStrike" cap="none" dirty="0">
                          <a:solidFill>
                            <a:schemeClr val="dk1"/>
                          </a:solidFill>
                          <a:effectLst/>
                          <a:latin typeface="+mn-lt"/>
                          <a:ea typeface="+mn-ea"/>
                          <a:cs typeface="+mn-cs"/>
                          <a:sym typeface="Arial"/>
                          <a:hlinkClick r:id="rId5"/>
                        </a:rPr>
                        <a:t>D. Nedumaran</a:t>
                      </a:r>
                      <a:endParaRPr lang="en-IN" dirty="0"/>
                    </a:p>
                  </a:txBody>
                  <a:tcPr/>
                </a:tc>
                <a:tc>
                  <a:txBody>
                    <a:bodyPr/>
                    <a:lstStyle/>
                    <a:p>
                      <a:r>
                        <a:rPr lang="en-US" dirty="0"/>
                        <a:t>2019</a:t>
                      </a:r>
                      <a:endParaRPr lang="en-IN" dirty="0"/>
                    </a:p>
                  </a:txBody>
                  <a:tcPr/>
                </a:tc>
                <a:tc>
                  <a:txBody>
                    <a:bodyPr/>
                    <a:lstStyle/>
                    <a:p>
                      <a:r>
                        <a:rPr lang="en-US" dirty="0"/>
                        <a:t>Machine</a:t>
                      </a:r>
                      <a:r>
                        <a:rPr lang="en-US" baseline="0" dirty="0"/>
                        <a:t> learning </a:t>
                      </a:r>
                      <a:endParaRPr lang="en-IN" dirty="0"/>
                    </a:p>
                  </a:txBody>
                  <a:tcPr/>
                </a:tc>
                <a:tc>
                  <a:txBody>
                    <a:bodyPr/>
                    <a:lstStyle/>
                    <a:p>
                      <a:r>
                        <a:rPr lang="en-US" dirty="0"/>
                        <a:t>Less accuracy time </a:t>
                      </a:r>
                      <a:r>
                        <a:rPr lang="en-US" dirty="0" err="1"/>
                        <a:t>consumping</a:t>
                      </a:r>
                      <a:r>
                        <a:rPr lang="en-US" dirty="0"/>
                        <a:t> is high</a:t>
                      </a:r>
                      <a:endParaRPr lang="en-IN" dirty="0"/>
                    </a:p>
                  </a:txBody>
                  <a:tcPr/>
                </a:tc>
                <a:extLst>
                  <a:ext uri="{0D108BD9-81ED-4DB2-BD59-A6C34878D82A}">
                    <a16:rowId xmlns:a16="http://schemas.microsoft.com/office/drawing/2014/main" val="4203877882"/>
                  </a:ext>
                </a:extLst>
              </a:tr>
              <a:tr h="1857613">
                <a:tc>
                  <a:txBody>
                    <a:bodyPr/>
                    <a:lstStyle/>
                    <a:p>
                      <a:r>
                        <a:rPr lang="en-US"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mn-lt"/>
                          <a:ea typeface="+mn-ea"/>
                          <a:cs typeface="+mn-cs"/>
                          <a:sym typeface="Arial"/>
                        </a:rPr>
                        <a:t>Number Plate Reorganization using Image Processing and machine learning Approaches: A Review</a:t>
                      </a:r>
                    </a:p>
                    <a:p>
                      <a:endParaRPr lang="en-IN" dirty="0"/>
                    </a:p>
                  </a:txBody>
                  <a:tcPr/>
                </a:tc>
                <a:tc>
                  <a:txBody>
                    <a:bodyPr/>
                    <a:lstStyle/>
                    <a:p>
                      <a:r>
                        <a:rPr lang="en-IN" sz="1400" b="0" i="0" u="none" strike="noStrike" cap="none" dirty="0">
                          <a:solidFill>
                            <a:schemeClr val="dk1"/>
                          </a:solidFill>
                          <a:effectLst/>
                          <a:latin typeface="+mn-lt"/>
                          <a:ea typeface="+mn-ea"/>
                          <a:cs typeface="+mn-cs"/>
                          <a:sym typeface="Arial"/>
                          <a:hlinkClick r:id="rId6"/>
                        </a:rPr>
                        <a:t>Anurag Kumar</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hlinkClick r:id="rId7"/>
                        </a:rPr>
                        <a:t>Dipti</a:t>
                      </a:r>
                      <a:r>
                        <a:rPr lang="en-IN" sz="1400" b="0" i="0" u="none" strike="noStrike" cap="none" dirty="0">
                          <a:solidFill>
                            <a:schemeClr val="dk1"/>
                          </a:solidFill>
                          <a:effectLst/>
                          <a:latin typeface="+mn-lt"/>
                          <a:ea typeface="+mn-ea"/>
                          <a:cs typeface="+mn-cs"/>
                          <a:sym typeface="Arial"/>
                          <a:hlinkClick r:id="rId7"/>
                        </a:rPr>
                        <a:t> </a:t>
                      </a:r>
                      <a:r>
                        <a:rPr lang="en-IN" sz="1400" b="0" i="0" u="none" strike="noStrike" cap="none" dirty="0" err="1">
                          <a:solidFill>
                            <a:schemeClr val="dk1"/>
                          </a:solidFill>
                          <a:effectLst/>
                          <a:latin typeface="+mn-lt"/>
                          <a:ea typeface="+mn-ea"/>
                          <a:cs typeface="+mn-cs"/>
                          <a:sym typeface="Arial"/>
                          <a:hlinkClick r:id="rId7"/>
                        </a:rPr>
                        <a:t>Verma</a:t>
                      </a:r>
                      <a:endParaRPr lang="en-IN" dirty="0"/>
                    </a:p>
                  </a:txBody>
                  <a:tcPr/>
                </a:tc>
                <a:tc>
                  <a:txBody>
                    <a:bodyPr/>
                    <a:lstStyle/>
                    <a:p>
                      <a:r>
                        <a:rPr lang="en-US" dirty="0"/>
                        <a:t>2020</a:t>
                      </a:r>
                      <a:endParaRPr lang="en-IN" dirty="0"/>
                    </a:p>
                  </a:txBody>
                  <a:tcPr/>
                </a:tc>
                <a:tc>
                  <a:txBody>
                    <a:bodyPr/>
                    <a:lstStyle/>
                    <a:p>
                      <a:r>
                        <a:rPr lang="en-US" dirty="0"/>
                        <a:t>Artificial intelligence with character recognition </a:t>
                      </a:r>
                      <a:endParaRPr lang="en-IN" dirty="0"/>
                    </a:p>
                  </a:txBody>
                  <a:tcPr/>
                </a:tc>
                <a:tc>
                  <a:txBody>
                    <a:bodyPr/>
                    <a:lstStyle/>
                    <a:p>
                      <a:r>
                        <a:rPr lang="en-US" dirty="0"/>
                        <a:t>Less accuracy</a:t>
                      </a:r>
                    </a:p>
                    <a:p>
                      <a:r>
                        <a:rPr lang="en-US" dirty="0"/>
                        <a:t>Time </a:t>
                      </a:r>
                      <a:r>
                        <a:rPr lang="en-US" dirty="0" err="1"/>
                        <a:t>consumping</a:t>
                      </a:r>
                      <a:r>
                        <a:rPr lang="en-US" dirty="0"/>
                        <a:t> is high</a:t>
                      </a:r>
                      <a:endParaRPr lang="en-IN" dirty="0"/>
                    </a:p>
                  </a:txBody>
                  <a:tcPr/>
                </a:tc>
                <a:extLst>
                  <a:ext uri="{0D108BD9-81ED-4DB2-BD59-A6C34878D82A}">
                    <a16:rowId xmlns:a16="http://schemas.microsoft.com/office/drawing/2014/main" val="2912143651"/>
                  </a:ext>
                </a:extLst>
              </a:tr>
              <a:tr h="1266554">
                <a:tc>
                  <a:txBody>
                    <a:bodyPr/>
                    <a:lstStyle/>
                    <a:p>
                      <a:r>
                        <a:rPr lang="en-US" dirty="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tx1"/>
                          </a:solidFill>
                          <a:effectLst/>
                          <a:latin typeface="+mn-lt"/>
                          <a:ea typeface="+mn-ea"/>
                          <a:cs typeface="+mn-cs"/>
                          <a:sym typeface="Arial"/>
                          <a:hlinkClick r:id="rId8"/>
                        </a:rPr>
                        <a:t>Image Processing based Number Plate Detection Using LabVIEW</a:t>
                      </a:r>
                      <a:endParaRPr lang="en-US" sz="1400" b="1" i="0" u="none" strike="noStrike" cap="none" dirty="0">
                        <a:solidFill>
                          <a:schemeClr val="tx1"/>
                        </a:solidFill>
                        <a:effectLst/>
                        <a:latin typeface="+mn-lt"/>
                        <a:ea typeface="+mn-ea"/>
                        <a:cs typeface="+mn-cs"/>
                        <a:sym typeface="Arial"/>
                      </a:endParaRPr>
                    </a:p>
                    <a:p>
                      <a:endParaRPr lang="en-IN" dirty="0"/>
                    </a:p>
                  </a:txBody>
                  <a:tcPr/>
                </a:tc>
                <a:tc>
                  <a:txBody>
                    <a:bodyPr/>
                    <a:lstStyle/>
                    <a:p>
                      <a:r>
                        <a:rPr lang="en-IN" sz="1400" b="0" i="0" u="none" strike="noStrike" cap="none" dirty="0" err="1">
                          <a:solidFill>
                            <a:schemeClr val="dk1"/>
                          </a:solidFill>
                          <a:effectLst/>
                          <a:latin typeface="+mn-lt"/>
                          <a:ea typeface="+mn-ea"/>
                          <a:cs typeface="+mn-cs"/>
                          <a:sym typeface="Arial"/>
                          <a:hlinkClick r:id="rId9"/>
                        </a:rPr>
                        <a:t>Pon</a:t>
                      </a:r>
                      <a:r>
                        <a:rPr lang="en-IN" sz="1400" b="0" i="0" u="none" strike="noStrike" cap="none" dirty="0">
                          <a:solidFill>
                            <a:schemeClr val="dk1"/>
                          </a:solidFill>
                          <a:effectLst/>
                          <a:latin typeface="+mn-lt"/>
                          <a:ea typeface="+mn-ea"/>
                          <a:cs typeface="+mn-cs"/>
                          <a:sym typeface="Arial"/>
                          <a:hlinkClick r:id="rId9"/>
                        </a:rPr>
                        <a:t> </a:t>
                      </a:r>
                      <a:r>
                        <a:rPr lang="en-IN" sz="1400" b="0" i="0" u="none" strike="noStrike" cap="none" dirty="0" err="1">
                          <a:solidFill>
                            <a:schemeClr val="dk1"/>
                          </a:solidFill>
                          <a:effectLst/>
                          <a:latin typeface="+mn-lt"/>
                          <a:ea typeface="+mn-ea"/>
                          <a:cs typeface="+mn-cs"/>
                          <a:sym typeface="Arial"/>
                          <a:hlinkClick r:id="rId9"/>
                        </a:rPr>
                        <a:t>Nithis</a:t>
                      </a:r>
                      <a:r>
                        <a:rPr lang="en-IN" sz="1400" b="0" i="0" u="none" strike="noStrike" cap="none" dirty="0">
                          <a:solidFill>
                            <a:schemeClr val="dk1"/>
                          </a:solidFill>
                          <a:effectLst/>
                          <a:latin typeface="+mn-lt"/>
                          <a:ea typeface="+mn-ea"/>
                          <a:cs typeface="+mn-cs"/>
                          <a:sym typeface="Arial"/>
                          <a:hlinkClick r:id="rId9"/>
                        </a:rPr>
                        <a:t> V.S. </a:t>
                      </a:r>
                      <a:r>
                        <a:rPr lang="en-IN" sz="1400" b="0" i="0" u="none" strike="noStrike" cap="none" dirty="0" err="1">
                          <a:solidFill>
                            <a:schemeClr val="dk1"/>
                          </a:solidFill>
                          <a:effectLst/>
                          <a:latin typeface="+mn-lt"/>
                          <a:ea typeface="+mn-ea"/>
                          <a:cs typeface="+mn-cs"/>
                          <a:sym typeface="Arial"/>
                          <a:hlinkClick r:id="rId9"/>
                        </a:rPr>
                        <a:t>Kumar</a:t>
                      </a:r>
                      <a:r>
                        <a:rPr lang="en-IN" sz="1400" b="0" i="0" u="none" strike="noStrike" cap="none" dirty="0" err="1">
                          <a:solidFill>
                            <a:schemeClr val="dk1"/>
                          </a:solidFill>
                          <a:effectLst/>
                          <a:latin typeface="+mn-lt"/>
                          <a:ea typeface="+mn-ea"/>
                          <a:cs typeface="+mn-cs"/>
                          <a:sym typeface="Arial"/>
                        </a:rPr>
                        <a:t>;</a:t>
                      </a:r>
                      <a:r>
                        <a:rPr lang="en-IN" sz="1400" b="0" i="0" u="none" strike="noStrike" cap="none" dirty="0" err="1">
                          <a:solidFill>
                            <a:schemeClr val="dk1"/>
                          </a:solidFill>
                          <a:effectLst/>
                          <a:latin typeface="+mn-lt"/>
                          <a:ea typeface="+mn-ea"/>
                          <a:cs typeface="+mn-cs"/>
                          <a:sym typeface="Arial"/>
                          <a:hlinkClick r:id="rId10"/>
                        </a:rPr>
                        <a:t>R</a:t>
                      </a:r>
                      <a:r>
                        <a:rPr lang="en-IN" sz="1400" b="0" i="0" u="none" strike="noStrike" cap="none" dirty="0">
                          <a:solidFill>
                            <a:schemeClr val="dk1"/>
                          </a:solidFill>
                          <a:effectLst/>
                          <a:latin typeface="+mn-lt"/>
                          <a:ea typeface="+mn-ea"/>
                          <a:cs typeface="+mn-cs"/>
                          <a:sym typeface="Arial"/>
                          <a:hlinkClick r:id="rId10"/>
                        </a:rPr>
                        <a:t>. </a:t>
                      </a:r>
                      <a:r>
                        <a:rPr lang="en-IN" sz="1400" b="0" i="0" u="none" strike="noStrike" cap="none" dirty="0" err="1">
                          <a:solidFill>
                            <a:schemeClr val="dk1"/>
                          </a:solidFill>
                          <a:effectLst/>
                          <a:latin typeface="+mn-lt"/>
                          <a:ea typeface="+mn-ea"/>
                          <a:cs typeface="+mn-cs"/>
                          <a:sym typeface="Arial"/>
                          <a:hlinkClick r:id="rId10"/>
                        </a:rPr>
                        <a:t>Mithun</a:t>
                      </a:r>
                      <a:r>
                        <a:rPr lang="en-IN" sz="1400" b="0" i="0" u="none" strike="noStrike" cap="none" dirty="0" err="1">
                          <a:solidFill>
                            <a:schemeClr val="dk1"/>
                          </a:solidFill>
                          <a:effectLst/>
                          <a:latin typeface="+mn-lt"/>
                          <a:ea typeface="+mn-ea"/>
                          <a:cs typeface="+mn-cs"/>
                          <a:sym typeface="Arial"/>
                        </a:rPr>
                        <a:t>;</a:t>
                      </a:r>
                      <a:r>
                        <a:rPr lang="en-IN" sz="1400" b="0" i="0" u="none" strike="noStrike" cap="none" dirty="0" err="1">
                          <a:solidFill>
                            <a:schemeClr val="dk1"/>
                          </a:solidFill>
                          <a:effectLst/>
                          <a:latin typeface="+mn-lt"/>
                          <a:ea typeface="+mn-ea"/>
                          <a:cs typeface="+mn-cs"/>
                          <a:sym typeface="Arial"/>
                          <a:hlinkClick r:id="rId11"/>
                        </a:rPr>
                        <a:t>Sankar</a:t>
                      </a:r>
                      <a:r>
                        <a:rPr lang="en-IN" sz="1400" b="0" i="0" u="none" strike="noStrike" cap="none" dirty="0">
                          <a:solidFill>
                            <a:schemeClr val="dk1"/>
                          </a:solidFill>
                          <a:effectLst/>
                          <a:latin typeface="+mn-lt"/>
                          <a:ea typeface="+mn-ea"/>
                          <a:cs typeface="+mn-cs"/>
                          <a:sym typeface="Arial"/>
                          <a:hlinkClick r:id="rId11"/>
                        </a:rPr>
                        <a:t> </a:t>
                      </a:r>
                      <a:r>
                        <a:rPr lang="en-IN" sz="1400" b="0" i="0" u="none" strike="noStrike" cap="none" dirty="0" err="1">
                          <a:solidFill>
                            <a:schemeClr val="dk1"/>
                          </a:solidFill>
                          <a:effectLst/>
                          <a:latin typeface="+mn-lt"/>
                          <a:ea typeface="+mn-ea"/>
                          <a:cs typeface="+mn-cs"/>
                          <a:sym typeface="Arial"/>
                          <a:hlinkClick r:id="rId11"/>
                        </a:rPr>
                        <a:t>Shravan</a:t>
                      </a:r>
                      <a:r>
                        <a:rPr lang="en-IN" sz="1400" b="0" i="0" u="none" strike="noStrike" cap="none" dirty="0" err="1">
                          <a:solidFill>
                            <a:schemeClr val="dk1"/>
                          </a:solidFill>
                          <a:effectLst/>
                          <a:latin typeface="+mn-lt"/>
                          <a:ea typeface="+mn-ea"/>
                          <a:cs typeface="+mn-cs"/>
                          <a:sym typeface="Arial"/>
                        </a:rPr>
                        <a:t>;</a:t>
                      </a:r>
                      <a:r>
                        <a:rPr lang="en-IN" sz="1400" b="0" i="0" u="sng" strike="noStrike" cap="none" dirty="0" err="1">
                          <a:solidFill>
                            <a:schemeClr val="dk1"/>
                          </a:solidFill>
                          <a:effectLst/>
                          <a:latin typeface="+mn-lt"/>
                          <a:ea typeface="+mn-ea"/>
                          <a:cs typeface="+mn-cs"/>
                          <a:sym typeface="Arial"/>
                          <a:hlinkClick r:id="rId12"/>
                        </a:rPr>
                        <a:t>C</a:t>
                      </a:r>
                      <a:r>
                        <a:rPr lang="en-IN" sz="1400" b="0" i="0" u="sng" strike="noStrike" cap="none" dirty="0">
                          <a:solidFill>
                            <a:schemeClr val="dk1"/>
                          </a:solidFill>
                          <a:effectLst/>
                          <a:latin typeface="+mn-lt"/>
                          <a:ea typeface="+mn-ea"/>
                          <a:cs typeface="+mn-cs"/>
                          <a:sym typeface="Arial"/>
                          <a:hlinkClick r:id="rId12"/>
                        </a:rPr>
                        <a:t>. </a:t>
                      </a:r>
                      <a:r>
                        <a:rPr lang="en-IN" sz="1400" b="0" i="0" u="sng" strike="noStrike" cap="none" dirty="0" err="1">
                          <a:solidFill>
                            <a:schemeClr val="dk1"/>
                          </a:solidFill>
                          <a:effectLst/>
                          <a:latin typeface="+mn-lt"/>
                          <a:ea typeface="+mn-ea"/>
                          <a:cs typeface="+mn-cs"/>
                          <a:sym typeface="Arial"/>
                          <a:hlinkClick r:id="rId12"/>
                        </a:rPr>
                        <a:t>Ashwin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dirty="0"/>
                        <a:t>2020</a:t>
                      </a:r>
                      <a:endParaRPr lang="en-IN" dirty="0"/>
                    </a:p>
                  </a:txBody>
                  <a:tcPr/>
                </a:tc>
                <a:tc>
                  <a:txBody>
                    <a:bodyPr/>
                    <a:lstStyle/>
                    <a:p>
                      <a:r>
                        <a:rPr lang="en-US" dirty="0"/>
                        <a:t>Image processing </a:t>
                      </a:r>
                    </a:p>
                    <a:p>
                      <a:r>
                        <a:rPr lang="en-US" dirty="0"/>
                        <a:t>with</a:t>
                      </a:r>
                      <a:r>
                        <a:rPr lang="en-US" baseline="0" dirty="0"/>
                        <a:t> optical character recognition in </a:t>
                      </a:r>
                      <a:r>
                        <a:rPr lang="en-US" baseline="0" dirty="0" err="1"/>
                        <a:t>labview</a:t>
                      </a:r>
                      <a:r>
                        <a:rPr lang="en-US" baseline="0" dirty="0"/>
                        <a:t> </a:t>
                      </a:r>
                      <a:endParaRPr lang="en-IN" dirty="0"/>
                    </a:p>
                  </a:txBody>
                  <a:tcPr/>
                </a:tc>
                <a:tc>
                  <a:txBody>
                    <a:bodyPr/>
                    <a:lstStyle/>
                    <a:p>
                      <a:r>
                        <a:rPr lang="en-US" dirty="0"/>
                        <a:t>We can’t get proper accuracy</a:t>
                      </a:r>
                    </a:p>
                    <a:p>
                      <a:r>
                        <a:rPr lang="en-US" dirty="0" err="1"/>
                        <a:t>labview</a:t>
                      </a:r>
                      <a:endParaRPr lang="en-US" dirty="0"/>
                    </a:p>
                    <a:p>
                      <a:endParaRPr lang="en-IN" dirty="0"/>
                    </a:p>
                  </a:txBody>
                  <a:tcPr/>
                </a:tc>
                <a:extLst>
                  <a:ext uri="{0D108BD9-81ED-4DB2-BD59-A6C34878D82A}">
                    <a16:rowId xmlns:a16="http://schemas.microsoft.com/office/drawing/2014/main" val="3961897981"/>
                  </a:ext>
                </a:extLst>
              </a:tr>
            </a:tbl>
          </a:graphicData>
        </a:graphic>
      </p:graphicFrame>
    </p:spTree>
    <p:extLst>
      <p:ext uri="{BB962C8B-B14F-4D97-AF65-F5344CB8AC3E}">
        <p14:creationId xmlns:p14="http://schemas.microsoft.com/office/powerpoint/2010/main" val="171390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EXISTING SYSTEM</a:t>
            </a:r>
            <a:endParaRPr/>
          </a:p>
        </p:txBody>
      </p:sp>
      <p:sp>
        <p:nvSpPr>
          <p:cNvPr id="105" name="Google Shape;105;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Threshold Segmentation </a:t>
            </a:r>
            <a:endParaRPr/>
          </a:p>
          <a:p>
            <a:pPr marL="228600" lvl="0" indent="-228600" algn="l" rtl="0">
              <a:lnSpc>
                <a:spcPct val="90000"/>
              </a:lnSpc>
              <a:spcBef>
                <a:spcPts val="1000"/>
              </a:spcBef>
              <a:spcAft>
                <a:spcPts val="0"/>
              </a:spcAft>
              <a:buClr>
                <a:schemeClr val="dk1"/>
              </a:buClr>
              <a:buSzPts val="2800"/>
              <a:buChar char="•"/>
            </a:pPr>
            <a:r>
              <a:rPr lang="en-US"/>
              <a:t>LBP (local ternary pattern)</a:t>
            </a:r>
            <a:endParaRPr/>
          </a:p>
          <a:p>
            <a:pPr marL="228600" lvl="0" indent="-228600" algn="l" rtl="0">
              <a:lnSpc>
                <a:spcPct val="90000"/>
              </a:lnSpc>
              <a:spcBef>
                <a:spcPts val="1000"/>
              </a:spcBef>
              <a:spcAft>
                <a:spcPts val="0"/>
              </a:spcAft>
              <a:buClr>
                <a:schemeClr val="dk1"/>
              </a:buClr>
              <a:buSzPts val="2800"/>
              <a:buChar char="•"/>
            </a:pPr>
            <a:r>
              <a:rPr lang="en-US"/>
              <a:t>Object recognition based focused features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Color and character features based license plate extraction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Texture based segmentation </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drawbacks</a:t>
            </a:r>
            <a:endParaRPr/>
          </a:p>
        </p:txBody>
      </p:sp>
      <p:sp>
        <p:nvSpPr>
          <p:cNvPr id="111" name="Google Shape;111;p8"/>
          <p:cNvSpPr txBox="1">
            <a:spLocks noGrp="1"/>
          </p:cNvSpPr>
          <p:nvPr>
            <p:ph type="body" idx="1"/>
          </p:nvPr>
        </p:nvSpPr>
        <p:spPr>
          <a:xfrm>
            <a:off x="838200" y="1825625"/>
            <a:ext cx="10515600" cy="34128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Exact Features is not extracted </a:t>
            </a:r>
            <a:endParaRPr/>
          </a:p>
          <a:p>
            <a:pPr marL="228600" lvl="0" indent="-228600" algn="l" rtl="0">
              <a:lnSpc>
                <a:spcPct val="90000"/>
              </a:lnSpc>
              <a:spcBef>
                <a:spcPts val="1000"/>
              </a:spcBef>
              <a:spcAft>
                <a:spcPts val="0"/>
              </a:spcAft>
              <a:buClr>
                <a:schemeClr val="dk1"/>
              </a:buClr>
              <a:buSzPts val="2800"/>
              <a:buChar char="•"/>
            </a:pPr>
            <a:r>
              <a:rPr lang="en-US"/>
              <a:t>High complexity</a:t>
            </a:r>
            <a:endParaRPr/>
          </a:p>
          <a:p>
            <a:pPr marL="228600" lvl="0" indent="-228600" algn="l" rtl="0">
              <a:lnSpc>
                <a:spcPct val="90000"/>
              </a:lnSpc>
              <a:spcBef>
                <a:spcPts val="1000"/>
              </a:spcBef>
              <a:spcAft>
                <a:spcPts val="0"/>
              </a:spcAft>
              <a:buClr>
                <a:schemeClr val="dk1"/>
              </a:buClr>
              <a:buSzPts val="2800"/>
              <a:buChar char="•"/>
            </a:pPr>
            <a:r>
              <a:rPr lang="en-US"/>
              <a:t>Low performance in restoration of image quality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Sensitive to noise and it may generate error during detection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Computationally complex and Time consuming</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Proposed system</a:t>
            </a:r>
            <a:endParaRPr/>
          </a:p>
        </p:txBody>
      </p:sp>
      <p:sp>
        <p:nvSpPr>
          <p:cNvPr id="117" name="Google Shape;117;p9"/>
          <p:cNvSpPr txBox="1">
            <a:spLocks noGrp="1"/>
          </p:cNvSpPr>
          <p:nvPr>
            <p:ph type="body" idx="1"/>
          </p:nvPr>
        </p:nvSpPr>
        <p:spPr>
          <a:xfrm>
            <a:off x="838200" y="1825625"/>
            <a:ext cx="8291945" cy="2483139"/>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1000"/>
              </a:spcBef>
              <a:spcAft>
                <a:spcPts val="0"/>
              </a:spcAft>
              <a:buClr>
                <a:schemeClr val="dk1"/>
              </a:buClr>
              <a:buSzPts val="2800"/>
              <a:buNone/>
            </a:pPr>
            <a:r>
              <a:rPr lang="en-US"/>
              <a:t>INPUT IMAGE</a:t>
            </a:r>
            <a:endParaRPr/>
          </a:p>
          <a:p>
            <a:pPr marL="228600" lvl="0" indent="-50800" algn="l" rtl="0">
              <a:lnSpc>
                <a:spcPct val="90000"/>
              </a:lnSpc>
              <a:spcBef>
                <a:spcPts val="1000"/>
              </a:spcBef>
              <a:spcAft>
                <a:spcPts val="0"/>
              </a:spcAft>
              <a:buClr>
                <a:schemeClr val="dk1"/>
              </a:buClr>
              <a:buSzPts val="2800"/>
              <a:buNone/>
            </a:pPr>
            <a:r>
              <a:rPr lang="en-US"/>
              <a:t>PREPROCESSING</a:t>
            </a:r>
            <a:endParaRPr/>
          </a:p>
          <a:p>
            <a:pPr marL="228600" lvl="0" indent="-50800" algn="l" rtl="0">
              <a:lnSpc>
                <a:spcPct val="90000"/>
              </a:lnSpc>
              <a:spcBef>
                <a:spcPts val="1000"/>
              </a:spcBef>
              <a:spcAft>
                <a:spcPts val="0"/>
              </a:spcAft>
              <a:buClr>
                <a:schemeClr val="dk1"/>
              </a:buClr>
              <a:buSzPts val="2800"/>
              <a:buNone/>
            </a:pPr>
            <a:r>
              <a:rPr lang="en-US"/>
              <a:t>FEATURE EXTRACTION</a:t>
            </a:r>
            <a:endParaRPr/>
          </a:p>
          <a:p>
            <a:pPr marL="228600" lvl="0" indent="-50800" algn="l" rtl="0">
              <a:lnSpc>
                <a:spcPct val="90000"/>
              </a:lnSpc>
              <a:spcBef>
                <a:spcPts val="1000"/>
              </a:spcBef>
              <a:spcAft>
                <a:spcPts val="0"/>
              </a:spcAft>
              <a:buClr>
                <a:schemeClr val="dk1"/>
              </a:buClr>
              <a:buSzPts val="2800"/>
              <a:buNone/>
            </a:pPr>
            <a:r>
              <a:rPr lang="en-US"/>
              <a:t>NEURAL network</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Advantage </a:t>
            </a:r>
            <a:endParaRPr/>
          </a:p>
        </p:txBody>
      </p:sp>
      <p:sp>
        <p:nvSpPr>
          <p:cNvPr id="123" name="Google Shape;123;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 is easily detect  number plate recognition.</a:t>
            </a:r>
            <a:endParaRPr/>
          </a:p>
          <a:p>
            <a:pPr marL="228600" lvl="0" indent="-228600" algn="l" rtl="0">
              <a:lnSpc>
                <a:spcPct val="90000"/>
              </a:lnSpc>
              <a:spcBef>
                <a:spcPts val="1000"/>
              </a:spcBef>
              <a:spcAft>
                <a:spcPts val="0"/>
              </a:spcAft>
              <a:buClr>
                <a:schemeClr val="dk1"/>
              </a:buClr>
              <a:buSzPts val="2800"/>
              <a:buChar char="•"/>
            </a:pPr>
            <a:r>
              <a:rPr lang="en-US"/>
              <a:t>It also shows high accuracy when we compare to  existing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diagram</a:t>
            </a:r>
            <a:endParaRPr/>
          </a:p>
        </p:txBody>
      </p:sp>
      <p:sp>
        <p:nvSpPr>
          <p:cNvPr id="129" name="Google Shape;12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grpSp>
        <p:nvGrpSpPr>
          <p:cNvPr id="130" name="Google Shape;130;p11"/>
          <p:cNvGrpSpPr/>
          <p:nvPr/>
        </p:nvGrpSpPr>
        <p:grpSpPr>
          <a:xfrm>
            <a:off x="1660635" y="2195511"/>
            <a:ext cx="8145518" cy="3332929"/>
            <a:chOff x="0" y="0"/>
            <a:chExt cx="5610225" cy="2466975"/>
          </a:xfrm>
        </p:grpSpPr>
        <p:grpSp>
          <p:nvGrpSpPr>
            <p:cNvPr id="131" name="Google Shape;131;p11"/>
            <p:cNvGrpSpPr/>
            <p:nvPr/>
          </p:nvGrpSpPr>
          <p:grpSpPr>
            <a:xfrm>
              <a:off x="0" y="0"/>
              <a:ext cx="5610225" cy="2466975"/>
              <a:chOff x="0" y="0"/>
              <a:chExt cx="5610225" cy="2466975"/>
            </a:xfrm>
          </p:grpSpPr>
          <p:sp>
            <p:nvSpPr>
              <p:cNvPr id="132" name="Google Shape;132;p11"/>
              <p:cNvSpPr/>
              <p:nvPr/>
            </p:nvSpPr>
            <p:spPr>
              <a:xfrm>
                <a:off x="0" y="0"/>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Image capture</a:t>
                </a:r>
                <a:endParaRPr sz="1400" b="0" i="0" u="none" strike="noStrike" cap="none">
                  <a:solidFill>
                    <a:srgbClr val="000000"/>
                  </a:solidFill>
                  <a:latin typeface="Arial"/>
                  <a:ea typeface="Arial"/>
                  <a:cs typeface="Arial"/>
                  <a:sym typeface="Arial"/>
                </a:endParaRPr>
              </a:p>
            </p:txBody>
          </p:sp>
          <p:sp>
            <p:nvSpPr>
              <p:cNvPr id="133" name="Google Shape;133;p11"/>
              <p:cNvSpPr/>
              <p:nvPr/>
            </p:nvSpPr>
            <p:spPr>
              <a:xfrm>
                <a:off x="1381125" y="9525"/>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Pre processing</a:t>
                </a:r>
                <a:endParaRPr sz="1400" b="0" i="0" u="none" strike="noStrike" cap="none">
                  <a:solidFill>
                    <a:srgbClr val="000000"/>
                  </a:solidFill>
                  <a:latin typeface="Arial"/>
                  <a:ea typeface="Arial"/>
                  <a:cs typeface="Arial"/>
                  <a:sym typeface="Arial"/>
                </a:endParaRPr>
              </a:p>
            </p:txBody>
          </p:sp>
          <p:sp>
            <p:nvSpPr>
              <p:cNvPr id="134" name="Google Shape;134;p11"/>
              <p:cNvSpPr/>
              <p:nvPr/>
            </p:nvSpPr>
            <p:spPr>
              <a:xfrm>
                <a:off x="2886075" y="9525"/>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Thresholding</a:t>
                </a:r>
                <a:endParaRPr sz="1400" b="0" i="0" u="none" strike="noStrike" cap="none">
                  <a:solidFill>
                    <a:srgbClr val="000000"/>
                  </a:solidFill>
                  <a:latin typeface="Arial"/>
                  <a:ea typeface="Arial"/>
                  <a:cs typeface="Arial"/>
                  <a:sym typeface="Arial"/>
                </a:endParaRPr>
              </a:p>
            </p:txBody>
          </p:sp>
          <p:sp>
            <p:nvSpPr>
              <p:cNvPr id="135" name="Google Shape;135;p11"/>
              <p:cNvSpPr/>
              <p:nvPr/>
            </p:nvSpPr>
            <p:spPr>
              <a:xfrm>
                <a:off x="4324350" y="9525"/>
                <a:ext cx="128587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Detection of possible regions</a:t>
                </a:r>
                <a:endParaRPr sz="1400" b="0" i="0" u="none" strike="noStrike" cap="none">
                  <a:solidFill>
                    <a:srgbClr val="000000"/>
                  </a:solidFill>
                  <a:latin typeface="Arial"/>
                  <a:ea typeface="Arial"/>
                  <a:cs typeface="Arial"/>
                  <a:sym typeface="Arial"/>
                </a:endParaRPr>
              </a:p>
            </p:txBody>
          </p:sp>
          <p:sp>
            <p:nvSpPr>
              <p:cNvPr id="136" name="Google Shape;136;p11"/>
              <p:cNvSpPr/>
              <p:nvPr/>
            </p:nvSpPr>
            <p:spPr>
              <a:xfrm>
                <a:off x="4410075" y="981075"/>
                <a:ext cx="1200150"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Identification of number plate</a:t>
                </a:r>
                <a:endParaRPr sz="1400" b="0" i="0" u="none" strike="noStrike" cap="none">
                  <a:solidFill>
                    <a:srgbClr val="000000"/>
                  </a:solidFill>
                  <a:latin typeface="Arial"/>
                  <a:ea typeface="Arial"/>
                  <a:cs typeface="Arial"/>
                  <a:sym typeface="Arial"/>
                </a:endParaRPr>
              </a:p>
            </p:txBody>
          </p:sp>
          <p:sp>
            <p:nvSpPr>
              <p:cNvPr id="137" name="Google Shape;137;p11"/>
              <p:cNvSpPr/>
              <p:nvPr/>
            </p:nvSpPr>
            <p:spPr>
              <a:xfrm>
                <a:off x="2886075" y="981075"/>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Character recognition</a:t>
                </a:r>
                <a:endParaRPr sz="1400" b="0" i="0" u="none" strike="noStrike" cap="none">
                  <a:solidFill>
                    <a:srgbClr val="000000"/>
                  </a:solidFill>
                  <a:latin typeface="Arial"/>
                  <a:ea typeface="Arial"/>
                  <a:cs typeface="Arial"/>
                  <a:sym typeface="Arial"/>
                </a:endParaRPr>
              </a:p>
            </p:txBody>
          </p:sp>
          <p:sp>
            <p:nvSpPr>
              <p:cNvPr id="138" name="Google Shape;138;p11"/>
              <p:cNvSpPr/>
              <p:nvPr/>
            </p:nvSpPr>
            <p:spPr>
              <a:xfrm>
                <a:off x="1381125" y="981075"/>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Feature extraction</a:t>
                </a:r>
                <a:endParaRPr sz="1400" b="0" i="0" u="none" strike="noStrike" cap="none">
                  <a:solidFill>
                    <a:srgbClr val="000000"/>
                  </a:solidFill>
                  <a:latin typeface="Arial"/>
                  <a:ea typeface="Arial"/>
                  <a:cs typeface="Arial"/>
                  <a:sym typeface="Arial"/>
                </a:endParaRPr>
              </a:p>
            </p:txBody>
          </p:sp>
          <p:sp>
            <p:nvSpPr>
              <p:cNvPr id="139" name="Google Shape;139;p11"/>
              <p:cNvSpPr/>
              <p:nvPr/>
            </p:nvSpPr>
            <p:spPr>
              <a:xfrm>
                <a:off x="0" y="971550"/>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classification</a:t>
                </a:r>
                <a:endParaRPr sz="1400" b="0" i="0" u="none" strike="noStrike" cap="none">
                  <a:solidFill>
                    <a:srgbClr val="000000"/>
                  </a:solidFill>
                  <a:latin typeface="Arial"/>
                  <a:ea typeface="Arial"/>
                  <a:cs typeface="Arial"/>
                  <a:sym typeface="Arial"/>
                </a:endParaRPr>
              </a:p>
            </p:txBody>
          </p:sp>
          <p:sp>
            <p:nvSpPr>
              <p:cNvPr id="140" name="Google Shape;140;p11"/>
              <p:cNvSpPr/>
              <p:nvPr/>
            </p:nvSpPr>
            <p:spPr>
              <a:xfrm>
                <a:off x="0" y="1866900"/>
                <a:ext cx="1076325" cy="600075"/>
              </a:xfrm>
              <a:prstGeom prst="roundRect">
                <a:avLst>
                  <a:gd name="adj"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7000"/>
                  </a:lnSpc>
                  <a:spcBef>
                    <a:spcPts val="0"/>
                  </a:spcBef>
                  <a:spcAft>
                    <a:spcPts val="0"/>
                  </a:spcAft>
                  <a:buClr>
                    <a:srgbClr val="000000"/>
                  </a:buClr>
                  <a:buSzPts val="1100"/>
                  <a:buFont typeface="Arial"/>
                  <a:buNone/>
                </a:pPr>
                <a:r>
                  <a:rPr lang="en-US" sz="1100" b="0" i="0" u="none" strike="noStrike" cap="none">
                    <a:solidFill>
                      <a:schemeClr val="dk1"/>
                    </a:solidFill>
                    <a:latin typeface="Calibri"/>
                    <a:ea typeface="Calibri"/>
                    <a:cs typeface="Calibri"/>
                    <a:sym typeface="Calibri"/>
                  </a:rPr>
                  <a:t>Number recognition</a:t>
                </a:r>
                <a:endParaRPr sz="1400" b="0" i="0" u="none" strike="noStrike" cap="none">
                  <a:solidFill>
                    <a:srgbClr val="000000"/>
                  </a:solidFill>
                  <a:latin typeface="Arial"/>
                  <a:ea typeface="Arial"/>
                  <a:cs typeface="Arial"/>
                  <a:sym typeface="Arial"/>
                </a:endParaRPr>
              </a:p>
            </p:txBody>
          </p:sp>
          <p:sp>
            <p:nvSpPr>
              <p:cNvPr id="141" name="Google Shape;141;p11"/>
              <p:cNvSpPr/>
              <p:nvPr/>
            </p:nvSpPr>
            <p:spPr>
              <a:xfrm>
                <a:off x="1076325" y="190500"/>
                <a:ext cx="304800" cy="20955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2" name="Google Shape;142;p11"/>
              <p:cNvSpPr/>
              <p:nvPr/>
            </p:nvSpPr>
            <p:spPr>
              <a:xfrm>
                <a:off x="2457450" y="238125"/>
                <a:ext cx="428625" cy="20955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1"/>
              <p:cNvSpPr/>
              <p:nvPr/>
            </p:nvSpPr>
            <p:spPr>
              <a:xfrm>
                <a:off x="3962400" y="209550"/>
                <a:ext cx="333375" cy="209550"/>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11"/>
              <p:cNvSpPr/>
              <p:nvPr/>
            </p:nvSpPr>
            <p:spPr>
              <a:xfrm rot="5400000">
                <a:off x="4848225" y="685800"/>
                <a:ext cx="361950" cy="20955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5" name="Google Shape;145;p11"/>
              <p:cNvSpPr/>
              <p:nvPr/>
            </p:nvSpPr>
            <p:spPr>
              <a:xfrm rot="10800000">
                <a:off x="3962400" y="1143000"/>
                <a:ext cx="447675" cy="20955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1"/>
              <p:cNvSpPr/>
              <p:nvPr/>
            </p:nvSpPr>
            <p:spPr>
              <a:xfrm rot="10800000">
                <a:off x="2457450" y="1171575"/>
                <a:ext cx="409575" cy="209551"/>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1"/>
              <p:cNvSpPr/>
              <p:nvPr/>
            </p:nvSpPr>
            <p:spPr>
              <a:xfrm rot="10800000">
                <a:off x="1076325" y="1143000"/>
                <a:ext cx="304800" cy="238126"/>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48" name="Google Shape;148;p11"/>
            <p:cNvSpPr/>
            <p:nvPr/>
          </p:nvSpPr>
          <p:spPr>
            <a:xfrm rot="5400000">
              <a:off x="357187" y="1604963"/>
              <a:ext cx="304800" cy="238125"/>
            </a:xfrm>
            <a:prstGeom prst="rightArrow">
              <a:avLst>
                <a:gd name="adj1" fmla="val 50000"/>
                <a:gd name="adj2" fmla="val 50000"/>
              </a:avLst>
            </a:prstGeom>
            <a:solidFill>
              <a:schemeClr val="accent1"/>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725</Words>
  <Application>Microsoft Office PowerPoint</Application>
  <PresentationFormat>Widescreen</PresentationFormat>
  <Paragraphs>108</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Automatic parking vehicle verification and parking system using number plate recognition</vt:lpstr>
      <vt:lpstr>                               ABSTRACT</vt:lpstr>
      <vt:lpstr>                   LITERATURE SURVEY</vt:lpstr>
      <vt:lpstr>PowerPoint Presentation</vt:lpstr>
      <vt:lpstr>EXISTING SYSTEM</vt:lpstr>
      <vt:lpstr>drawbacks</vt:lpstr>
      <vt:lpstr>Proposed system</vt:lpstr>
      <vt:lpstr>Advantage </vt:lpstr>
      <vt:lpstr>diagram</vt:lpstr>
      <vt:lpstr>advantage</vt:lpstr>
      <vt:lpstr>application</vt:lpstr>
      <vt:lpstr>Software </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Jishnu Pantech</dc:creator>
  <cp:lastModifiedBy>bala jothi</cp:lastModifiedBy>
  <cp:revision>8</cp:revision>
  <dcterms:created xsi:type="dcterms:W3CDTF">2020-12-24T05:17:41Z</dcterms:created>
  <dcterms:modified xsi:type="dcterms:W3CDTF">2024-09-07T05:44:44Z</dcterms:modified>
</cp:coreProperties>
</file>