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57" r:id="rId4"/>
    <p:sldId id="281" r:id="rId5"/>
    <p:sldId id="283" r:id="rId6"/>
    <p:sldId id="295" r:id="rId7"/>
    <p:sldId id="286" r:id="rId8"/>
    <p:sldId id="287" r:id="rId9"/>
    <p:sldId id="294" r:id="rId10"/>
    <p:sldId id="285" r:id="rId11"/>
    <p:sldId id="289" r:id="rId12"/>
    <p:sldId id="292" r:id="rId13"/>
    <p:sldId id="293" r:id="rId14"/>
    <p:sldId id="27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cap="small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214G1A3258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G.BALA MADHU</a:t>
            </a:r>
            <a:endParaRPr lang="en-US" sz="2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200" b="0" dirty="0"/>
              <a:t>Roll No. </a:t>
            </a:r>
            <a:r>
              <a:rPr lang="en-US" sz="1200" b="0" dirty="0" smtClean="0"/>
              <a:t>214G1A3258</a:t>
            </a:r>
            <a:endParaRPr lang="en-US" sz="1200" b="0" dirty="0"/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55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 </a:t>
            </a:r>
            <a:r>
              <a:rPr lang="en-US" dirty="0" smtClean="0"/>
              <a:t>TIME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Patient Journey Analysis:</a:t>
            </a:r>
            <a:r>
              <a:rPr lang="en-US" dirty="0" smtClean="0"/>
              <a:t> Examining electronic health records and medical device data to visualize patient treatment paths, uncover treatment variations, and enhance care coordination.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Public transportation: </a:t>
            </a:r>
            <a:r>
              <a:rPr lang="en-US" dirty="0" smtClean="0"/>
              <a:t>It generate a vast amount of data from various sources, such as ticketing systems, GPS tracking devices on vehicles, passenger counting sensors, and more. </a:t>
            </a:r>
            <a:endParaRPr lang="en-US" dirty="0"/>
          </a:p>
        </p:txBody>
      </p:sp>
      <p:pic>
        <p:nvPicPr>
          <p:cNvPr id="6" name="Picture 5" descr="fd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43" y="2338252"/>
            <a:ext cx="5830114" cy="2562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000" b="1" dirty="0"/>
          </a:p>
          <a:p>
            <a:r>
              <a:rPr lang="en-US" b="1" dirty="0" smtClean="0"/>
              <a:t>Loan Application </a:t>
            </a:r>
            <a:r>
              <a:rPr lang="en-US" b="1" dirty="0" smtClean="0"/>
              <a:t>Processing:</a:t>
            </a:r>
          </a:p>
          <a:p>
            <a:pPr>
              <a:buNone/>
            </a:pPr>
            <a:r>
              <a:rPr lang="en-US" dirty="0" smtClean="0"/>
              <a:t>   Analyzing </a:t>
            </a:r>
            <a:r>
              <a:rPr lang="en-US" dirty="0" smtClean="0"/>
              <a:t>the loan approval process to identify areas of inefficiency and reduce the time taken for loan processing.</a:t>
            </a:r>
          </a:p>
          <a:p>
            <a:pPr>
              <a:buNone/>
            </a:pPr>
            <a:endParaRPr lang="en-US" sz="4000" b="1" dirty="0"/>
          </a:p>
        </p:txBody>
      </p:sp>
      <p:pic>
        <p:nvPicPr>
          <p:cNvPr id="5" name="Picture 4" descr="a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06" y="3579223"/>
            <a:ext cx="4245430" cy="2259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E04EFE-939E-9817-7C5C-8B34DDA8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 </a:t>
            </a:r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120D3D-69D9-9A31-96E2-330ED4C2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It improve problem </a:t>
            </a:r>
            <a:r>
              <a:rPr lang="en-US" dirty="0" smtClean="0"/>
              <a:t>solving </a:t>
            </a:r>
            <a:r>
              <a:rPr lang="en-US" dirty="0" smtClean="0"/>
              <a:t>skills of </a:t>
            </a:r>
            <a:r>
              <a:rPr lang="en-US" dirty="0" smtClean="0"/>
              <a:t>students.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It is a technique used to analyze and visualize processes based on event data recorded in information systems.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80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Repository </a:t>
            </a:r>
            <a:r>
              <a:rPr lang="en-US" dirty="0" smtClean="0"/>
              <a:t>Name Like: Summer Internship - I</a:t>
            </a:r>
          </a:p>
          <a:p>
            <a:pPr marL="457200" indent="-457200"/>
            <a:r>
              <a:rPr lang="en-US" dirty="0" smtClean="0"/>
              <a:t>Under that include document, presentation and Certificate(</a:t>
            </a:r>
            <a:r>
              <a:rPr lang="en-US" dirty="0" err="1" smtClean="0"/>
              <a:t>Pdf</a:t>
            </a:r>
            <a:r>
              <a:rPr lang="en-US" dirty="0" smtClean="0"/>
              <a:t>).</a:t>
            </a:r>
          </a:p>
          <a:p>
            <a:endParaRPr lang="en-US" dirty="0" smtClean="0"/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xmlns="" id="{F6578A73-D112-6861-9A96-EA4E8ED0AE2C}"/>
              </a:ext>
            </a:extLst>
          </p:cNvPr>
          <p:cNvPicPr>
            <a:picLocks/>
          </p:cNvPicPr>
          <p:nvPr/>
        </p:nvPicPr>
        <p:blipFill>
          <a:blip r:embed="rId2"/>
          <a:stretch/>
        </p:blipFill>
        <p:spPr>
          <a:xfrm>
            <a:off x="735936" y="1071154"/>
            <a:ext cx="9592732" cy="403343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5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4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320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65" y="232759"/>
            <a:ext cx="12192000" cy="714892"/>
          </a:xfrm>
        </p:spPr>
        <p:txBody>
          <a:bodyPr/>
          <a:lstStyle/>
          <a:p>
            <a:pPr algn="ctr"/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endParaRPr lang="en-US" sz="2400" dirty="0"/>
          </a:p>
          <a:p>
            <a:pPr marL="457200" indent="-457200">
              <a:lnSpc>
                <a:spcPct val="150000"/>
              </a:lnSpc>
            </a:pPr>
            <a:r>
              <a:rPr lang="en-US" sz="2400" dirty="0"/>
              <a:t>The primary objective of the course is to ensure that students gain a solid understanding of the fundamental concepts, principles, and methodologies of process mining.</a:t>
            </a:r>
          </a:p>
          <a:p>
            <a:pPr marL="457200" indent="-457200">
              <a:lnSpc>
                <a:spcPct val="150000"/>
              </a:lnSpc>
              <a:buNone/>
            </a:pPr>
            <a:endParaRPr lang="en-US" sz="2400" b="1" dirty="0"/>
          </a:p>
          <a:p>
            <a:pPr marL="457200" indent="-457200">
              <a:lnSpc>
                <a:spcPct val="150000"/>
              </a:lnSpc>
            </a:pPr>
            <a:r>
              <a:rPr lang="en-US" sz="2400" dirty="0"/>
              <a:t>The second main objective is to enable students to apply their acquired knowledge to real-world scenarios and datasets.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7511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WHAT IS PROCESS </a:t>
            </a:r>
            <a:r>
              <a:rPr lang="en-US" b="1" dirty="0" smtClean="0"/>
              <a:t>MINING?</a:t>
            </a:r>
          </a:p>
          <a:p>
            <a:r>
              <a:rPr lang="en-US" dirty="0" smtClean="0"/>
              <a:t>Process </a:t>
            </a:r>
            <a:r>
              <a:rPr lang="en-US" dirty="0"/>
              <a:t>mining is a data-driven approach that aims to discover, analyze, and improve real business processes using information extracted from event logs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Process mining starts with process discovery, where algorithms analyze event logs to generate process models that represent the actual sequence of activities, decisions, and interactions within a process.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Preprocessing:</a:t>
            </a:r>
            <a:r>
              <a:rPr lang="en-US" dirty="0"/>
              <a:t> Before analysis can begin, event logs often need to be cleaned and preprocessed. This might involve removing duplicates, handling missing data, and transforming raw data into a more suitable format for analysis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Four techniques: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 Cleaning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 Integration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 Transformation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 Reduction</a:t>
            </a:r>
          </a:p>
          <a:p>
            <a:endParaRPr lang="en-US" dirty="0"/>
          </a:p>
        </p:txBody>
      </p:sp>
      <p:pic>
        <p:nvPicPr>
          <p:cNvPr id="4" name="Picture 3" descr="P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7" y="2586446"/>
            <a:ext cx="5120640" cy="3722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Visualization:</a:t>
            </a:r>
            <a:r>
              <a:rPr lang="en-US" dirty="0" smtClean="0"/>
              <a:t> Interactive visualizations play a crucial role in process mining. They help stakeholders understand complex process behaviors, bottlenecks, and other patterns.</a:t>
            </a:r>
          </a:p>
          <a:p>
            <a:endParaRPr lang="en-US" dirty="0" smtClean="0"/>
          </a:p>
          <a:p>
            <a:r>
              <a:rPr lang="en-US" dirty="0" smtClean="0"/>
              <a:t>Examples : graphs, charts etc</a:t>
            </a:r>
            <a:endParaRPr lang="en-US" dirty="0"/>
          </a:p>
        </p:txBody>
      </p:sp>
      <p:pic>
        <p:nvPicPr>
          <p:cNvPr id="5" name="Picture 4" descr="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" y="3579223"/>
            <a:ext cx="4655276" cy="2847703"/>
          </a:xfrm>
          <a:prstGeom prst="rect">
            <a:avLst/>
          </a:prstGeom>
        </p:spPr>
      </p:pic>
      <p:pic>
        <p:nvPicPr>
          <p:cNvPr id="6" name="Picture 5" descr="o2.png"/>
          <p:cNvPicPr>
            <a:picLocks noChangeAspect="1"/>
          </p:cNvPicPr>
          <p:nvPr/>
        </p:nvPicPr>
        <p:blipFill>
          <a:blip r:embed="rId3"/>
          <a:srcRect l="10805" t="10462" r="13563" b="11226"/>
          <a:stretch>
            <a:fillRect/>
          </a:stretch>
        </p:blipFill>
        <p:spPr>
          <a:xfrm>
            <a:off x="6126479" y="3448593"/>
            <a:ext cx="5133704" cy="28139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STEPS INVOLVED IN PROCESS MINING:</a:t>
            </a:r>
          </a:p>
          <a:p>
            <a:pPr>
              <a:buNone/>
            </a:pPr>
            <a:endParaRPr lang="en-US" b="1" dirty="0"/>
          </a:p>
          <a:p>
            <a:pPr>
              <a:buFont typeface="Wingdings" pitchFamily="2" charset="2"/>
              <a:buChar char="§"/>
            </a:pPr>
            <a:r>
              <a:rPr lang="en-US" b="1" dirty="0"/>
              <a:t>Data Collection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Data Understanding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Data Preparation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Data Modeling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Data Evaluating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3200" b="1" dirty="0"/>
              <a:t>Data </a:t>
            </a:r>
            <a:r>
              <a:rPr lang="en-US" sz="3200" b="1" dirty="0" smtClean="0"/>
              <a:t>collection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involves </a:t>
            </a:r>
            <a:r>
              <a:rPr lang="en-US" dirty="0"/>
              <a:t>gathering event data from various sources within an organization's information systems, databases.</a:t>
            </a:r>
          </a:p>
          <a:p>
            <a:pPr>
              <a:buNone/>
            </a:pPr>
            <a:r>
              <a:rPr lang="en-US" sz="3200" b="1" dirty="0"/>
              <a:t>Data </a:t>
            </a:r>
            <a:r>
              <a:rPr lang="en-US" sz="3200" b="1" dirty="0" smtClean="0"/>
              <a:t>understanding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understanding in process mining refers to the process of gaining a comprehensive understanding of the data that will be used for analysis. </a:t>
            </a:r>
            <a:endParaRPr lang="en-US" b="1" dirty="0"/>
          </a:p>
          <a:p>
            <a:pPr>
              <a:buNone/>
            </a:pPr>
            <a:r>
              <a:rPr lang="en-US" sz="3200" b="1" dirty="0"/>
              <a:t>Data </a:t>
            </a:r>
            <a:r>
              <a:rPr lang="en-US" sz="3200" b="1" dirty="0" smtClean="0"/>
              <a:t>preparation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a crucial step in the process mining workflow. It involves transforming and structuring the raw event data into a suitable format for analysis.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 smtClean="0"/>
              <a:t>Data modeling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smtClean="0"/>
              <a:t>modeling in process mining refers to the creation of graphical representations or mathematical models that capture the behavior, structure, and characteristics of business processes using the event data collected.</a:t>
            </a:r>
          </a:p>
          <a:p>
            <a:pPr>
              <a:buNone/>
            </a:pPr>
            <a:r>
              <a:rPr lang="en-US" sz="3200" b="1" dirty="0" smtClean="0"/>
              <a:t>Data  </a:t>
            </a:r>
            <a:r>
              <a:rPr lang="en-US" sz="3200" b="1" dirty="0" smtClean="0"/>
              <a:t>evaluating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the context of process mining, data evaluation involves assessing the quality, relevance, and appropriateness of the data before and during the analysis. 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585</Words>
  <Application>Microsoft Office PowerPoint</Application>
  <PresentationFormat>Custom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 Design</vt:lpstr>
      <vt:lpstr>Slide 1</vt:lpstr>
      <vt:lpstr>Contents</vt:lpstr>
      <vt:lpstr>Course Objective</vt:lpstr>
      <vt:lpstr>INTRODUCTION</vt:lpstr>
      <vt:lpstr>TECHNOLOGY</vt:lpstr>
      <vt:lpstr>Contd..</vt:lpstr>
      <vt:lpstr>MODULES</vt:lpstr>
      <vt:lpstr>contd..</vt:lpstr>
      <vt:lpstr>contd..</vt:lpstr>
      <vt:lpstr>REAL TIME APPLICATIONS</vt:lpstr>
      <vt:lpstr>contd..</vt:lpstr>
      <vt:lpstr>LEARNING  OUTCOMES</vt:lpstr>
      <vt:lpstr>Github Dashboard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LENOVO</cp:lastModifiedBy>
  <cp:revision>183</cp:revision>
  <dcterms:created xsi:type="dcterms:W3CDTF">2019-06-11T05:35:51Z</dcterms:created>
  <dcterms:modified xsi:type="dcterms:W3CDTF">2023-08-31T07:26:44Z</dcterms:modified>
</cp:coreProperties>
</file>