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1A80-6A22-5E98-DA99-50194B325D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2307963"/>
            <a:ext cx="8361229" cy="984958"/>
          </a:xfrm>
        </p:spPr>
        <p:txBody>
          <a:bodyPr/>
          <a:lstStyle/>
          <a:p>
            <a:r>
              <a:rPr lang="en-US" sz="6600" b="1" dirty="0"/>
              <a:t>Design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408C35-1072-A6EA-703F-8F96E98E28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1429" y="3857957"/>
            <a:ext cx="6831673" cy="1086237"/>
          </a:xfrm>
        </p:spPr>
        <p:txBody>
          <a:bodyPr/>
          <a:lstStyle/>
          <a:p>
            <a:r>
              <a:rPr lang="en-US" dirty="0"/>
              <a:t>Done by :</a:t>
            </a:r>
          </a:p>
          <a:p>
            <a:r>
              <a:rPr lang="en-US" dirty="0"/>
              <a:t>BALASANJEEV C(23CS077)</a:t>
            </a:r>
          </a:p>
        </p:txBody>
      </p:sp>
    </p:spTree>
    <p:extLst>
      <p:ext uri="{BB962C8B-B14F-4D97-AF65-F5344CB8AC3E}">
        <p14:creationId xmlns:p14="http://schemas.microsoft.com/office/powerpoint/2010/main" val="1360316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F8E3-2C60-D209-5461-38FBF88DE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4. Refinement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119FE-F5DC-AD7C-B381-74E4B7C87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061884"/>
            <a:ext cx="9601200" cy="5548466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Definition:</a:t>
            </a:r>
          </a:p>
          <a:p>
            <a:pPr marL="530352" lvl="1" indent="0">
              <a:buNone/>
            </a:pPr>
            <a:r>
              <a:rPr lang="en-US" dirty="0"/>
              <a:t>Refinement is the process of gradually adding more detail to a system design.</a:t>
            </a:r>
            <a:br>
              <a:rPr lang="en-US" dirty="0"/>
            </a:br>
            <a:r>
              <a:rPr lang="en-US" dirty="0"/>
              <a:t>Start from a high-level design and refine it step-by-step into detailed components.</a:t>
            </a:r>
          </a:p>
          <a:p>
            <a:pPr marL="530352" lvl="1" indent="0">
              <a:buNone/>
            </a:pPr>
            <a:r>
              <a:rPr lang="en-US" dirty="0"/>
              <a:t>It is a top-down approach to design.</a:t>
            </a:r>
          </a:p>
          <a:p>
            <a:r>
              <a:rPr lang="en-US" b="1" dirty="0"/>
              <a:t>Example: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Define a general function — “Process Payment”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Refine it into sub-functions: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Validate card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Deduct amount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Send receipt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Implement each sub-function in code.</a:t>
            </a:r>
          </a:p>
          <a:p>
            <a:r>
              <a:rPr lang="en-US" b="1" dirty="0"/>
              <a:t>Benefits:</a:t>
            </a:r>
          </a:p>
          <a:p>
            <a:pPr marL="530352" lvl="1" indent="0">
              <a:buNone/>
            </a:pPr>
            <a:r>
              <a:rPr lang="en-US" dirty="0"/>
              <a:t>Provides a clear roadmap from concept to code</a:t>
            </a:r>
          </a:p>
          <a:p>
            <a:pPr marL="530352" lvl="1" indent="0">
              <a:buNone/>
            </a:pPr>
            <a:r>
              <a:rPr lang="en-US" dirty="0"/>
              <a:t>Simplifies complex problems</a:t>
            </a:r>
          </a:p>
          <a:p>
            <a:pPr marL="530352" lvl="1" indent="0">
              <a:buNone/>
            </a:pPr>
            <a:r>
              <a:rPr lang="en-US" dirty="0"/>
              <a:t>Encourages stepwise design improvement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0044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CFD6-6CA0-1CCF-7034-EFC8AC4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Software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69492-3361-7B94-6ECA-C7DB965CC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17289"/>
            <a:ext cx="9601200" cy="4689987"/>
          </a:xfrm>
        </p:spPr>
        <p:txBody>
          <a:bodyPr/>
          <a:lstStyle/>
          <a:p>
            <a:r>
              <a:rPr lang="en-US" b="1" dirty="0"/>
              <a:t>Definition:</a:t>
            </a:r>
          </a:p>
          <a:p>
            <a:pPr marL="530352" lvl="1" indent="0">
              <a:buNone/>
            </a:pPr>
            <a:r>
              <a:rPr lang="en-US" b="1" dirty="0"/>
              <a:t>Software architecture</a:t>
            </a:r>
            <a:r>
              <a:rPr lang="en-US" dirty="0"/>
              <a:t> is the </a:t>
            </a:r>
            <a:r>
              <a:rPr lang="en-US" b="1" dirty="0"/>
              <a:t>overall structure</a:t>
            </a:r>
            <a:r>
              <a:rPr lang="en-US" dirty="0"/>
              <a:t> of a software system.</a:t>
            </a:r>
            <a:br>
              <a:rPr lang="en-US" dirty="0"/>
            </a:br>
            <a:r>
              <a:rPr lang="en-US" dirty="0"/>
              <a:t>It defines how components interact and how responsibilities are distributed.</a:t>
            </a:r>
          </a:p>
          <a:p>
            <a:pPr marL="530352" lvl="1" indent="0">
              <a:buNone/>
            </a:pPr>
            <a:r>
              <a:rPr lang="en-US" dirty="0"/>
              <a:t>It acts as a </a:t>
            </a:r>
            <a:r>
              <a:rPr lang="en-US" b="1" dirty="0"/>
              <a:t>blueprint</a:t>
            </a:r>
            <a:r>
              <a:rPr lang="en-US" dirty="0"/>
              <a:t> for system construction.</a:t>
            </a:r>
          </a:p>
          <a:p>
            <a:r>
              <a:rPr lang="en-US" b="1" dirty="0"/>
              <a:t>Common Architectural Styles:</a:t>
            </a:r>
          </a:p>
          <a:p>
            <a:pPr marL="530352" lvl="1" indent="0">
              <a:buNone/>
            </a:pPr>
            <a:r>
              <a:rPr lang="en-US" b="1" dirty="0"/>
              <a:t>Layered (N-Tier)</a:t>
            </a:r>
            <a:r>
              <a:rPr lang="en-US" dirty="0"/>
              <a:t> – Presentation, Business Logic, Data</a:t>
            </a:r>
          </a:p>
          <a:p>
            <a:pPr marL="530352" lvl="1" indent="0">
              <a:buNone/>
            </a:pPr>
            <a:r>
              <a:rPr lang="en-US" b="1" dirty="0"/>
              <a:t>Client-Server</a:t>
            </a:r>
            <a:r>
              <a:rPr lang="en-US" dirty="0"/>
              <a:t> – Server provides services to clients</a:t>
            </a:r>
          </a:p>
          <a:p>
            <a:pPr marL="530352" lvl="1" indent="0">
              <a:buNone/>
            </a:pPr>
            <a:r>
              <a:rPr lang="en-US" b="1" dirty="0"/>
              <a:t>Microservices</a:t>
            </a:r>
            <a:r>
              <a:rPr lang="en-US" dirty="0"/>
              <a:t> – Independent, small services communicating via APIs</a:t>
            </a:r>
          </a:p>
          <a:p>
            <a:pPr marL="530352" lvl="1" indent="0">
              <a:buNone/>
            </a:pPr>
            <a:r>
              <a:rPr lang="en-US" b="1" dirty="0"/>
              <a:t>Event-Driven</a:t>
            </a:r>
            <a:r>
              <a:rPr lang="en-US" dirty="0"/>
              <a:t> – Components react to events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66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48218-504A-ABCC-B7D3-E6F2F3E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01445"/>
            <a:ext cx="9601200" cy="5365955"/>
          </a:xfrm>
        </p:spPr>
        <p:txBody>
          <a:bodyPr/>
          <a:lstStyle/>
          <a:p>
            <a:r>
              <a:rPr lang="en-US" b="1" dirty="0"/>
              <a:t>Example:</a:t>
            </a:r>
          </a:p>
          <a:p>
            <a:pPr marL="530352" lvl="1" indent="0">
              <a:buNone/>
            </a:pPr>
            <a:r>
              <a:rPr lang="en-US" dirty="0"/>
              <a:t>In an e-commerce site: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Frontend:</a:t>
            </a:r>
            <a:r>
              <a:rPr lang="en-US" dirty="0"/>
              <a:t> React UI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Backend:</a:t>
            </a:r>
            <a:r>
              <a:rPr lang="en-US" dirty="0"/>
              <a:t> Node.js API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Database:</a:t>
            </a:r>
            <a:r>
              <a:rPr lang="en-US" dirty="0"/>
              <a:t> MongoDB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Payment Gateway:</a:t>
            </a:r>
            <a:r>
              <a:rPr lang="en-US" dirty="0"/>
              <a:t> External service</a:t>
            </a:r>
          </a:p>
          <a:p>
            <a:pPr marL="0" indent="0">
              <a:buNone/>
            </a:pPr>
            <a:r>
              <a:rPr lang="en-US" dirty="0"/>
              <a:t>These layers form the </a:t>
            </a:r>
            <a:r>
              <a:rPr lang="en-US" b="1" dirty="0"/>
              <a:t>architecture</a:t>
            </a:r>
            <a:r>
              <a:rPr lang="en-US" dirty="0"/>
              <a:t>.</a:t>
            </a:r>
          </a:p>
          <a:p>
            <a:r>
              <a:rPr lang="en-US" b="1" dirty="0"/>
              <a:t>Importance:</a:t>
            </a:r>
          </a:p>
          <a:p>
            <a:pPr marL="530352" lvl="1" indent="0">
              <a:buNone/>
            </a:pPr>
            <a:r>
              <a:rPr lang="en-US" dirty="0"/>
              <a:t>Defines system scalability and maintainability</a:t>
            </a:r>
          </a:p>
          <a:p>
            <a:pPr marL="530352" lvl="1" indent="0">
              <a:buNone/>
            </a:pPr>
            <a:r>
              <a:rPr lang="en-US" dirty="0"/>
              <a:t>Helps in future system upgrades</a:t>
            </a:r>
          </a:p>
          <a:p>
            <a:pPr marL="530352" lvl="1" indent="0">
              <a:buNone/>
            </a:pPr>
            <a:r>
              <a:rPr lang="en-US" dirty="0"/>
              <a:t>Ensures efficient communication between components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086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5DD6-6C22-7F14-6412-7A656BADC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247650"/>
            <a:ext cx="9601200" cy="1485900"/>
          </a:xfrm>
        </p:spPr>
        <p:txBody>
          <a:bodyPr/>
          <a:lstStyle/>
          <a:p>
            <a:r>
              <a:rPr lang="en-US" dirty="0"/>
              <a:t>6. Control Hierarchy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F5C2-F816-FF3E-EC08-5E2567692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194619"/>
            <a:ext cx="9601200" cy="532416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Definition:</a:t>
            </a:r>
          </a:p>
          <a:p>
            <a:pPr marL="530352" lvl="1" indent="0">
              <a:buNone/>
            </a:pPr>
            <a:r>
              <a:rPr lang="en-US" dirty="0"/>
              <a:t>Control hierarchy defines </a:t>
            </a:r>
            <a:r>
              <a:rPr lang="en-US" b="1" dirty="0"/>
              <a:t>how control (decisions and actions)</a:t>
            </a:r>
            <a:r>
              <a:rPr lang="en-US" dirty="0"/>
              <a:t> is organized and flows between modules or components.</a:t>
            </a:r>
          </a:p>
          <a:p>
            <a:pPr marL="530352" lvl="1" indent="0">
              <a:buNone/>
            </a:pPr>
            <a:r>
              <a:rPr lang="en-US" dirty="0"/>
              <a:t>It represents the </a:t>
            </a:r>
            <a:r>
              <a:rPr lang="en-US" b="1" dirty="0"/>
              <a:t>supervisor-subordinate relationship</a:t>
            </a:r>
            <a:r>
              <a:rPr lang="en-US" dirty="0"/>
              <a:t> among modules.</a:t>
            </a:r>
          </a:p>
          <a:p>
            <a:pPr lvl="1"/>
            <a:r>
              <a:rPr lang="en-US" dirty="0"/>
              <a:t>Example (Structure Chart):</a:t>
            </a:r>
          </a:p>
          <a:p>
            <a:pPr marL="2359152" lvl="5" indent="0">
              <a:buNone/>
            </a:pPr>
            <a:r>
              <a:rPr lang="en-US" sz="1400" dirty="0"/>
              <a:t>Main Module</a:t>
            </a:r>
          </a:p>
          <a:p>
            <a:pPr marL="2359152" lvl="5" indent="0">
              <a:buNone/>
            </a:pPr>
            <a:r>
              <a:rPr lang="en-US" sz="1400" dirty="0"/>
              <a:t> ├── Input Module</a:t>
            </a:r>
          </a:p>
          <a:p>
            <a:pPr marL="2359152" lvl="5" indent="0">
              <a:buNone/>
            </a:pPr>
            <a:r>
              <a:rPr lang="en-US" sz="1400" dirty="0"/>
              <a:t> ├── Processing Module</a:t>
            </a:r>
          </a:p>
          <a:p>
            <a:pPr marL="2359152" lvl="5" indent="0">
              <a:buNone/>
            </a:pPr>
            <a:r>
              <a:rPr lang="en-US" sz="1400" dirty="0"/>
              <a:t> │    ├── Validation</a:t>
            </a:r>
          </a:p>
          <a:p>
            <a:pPr marL="2359152" lvl="5" indent="0">
              <a:buNone/>
            </a:pPr>
            <a:r>
              <a:rPr lang="en-US" sz="1400" dirty="0"/>
              <a:t> │    └── Computation</a:t>
            </a:r>
          </a:p>
          <a:p>
            <a:pPr marL="2359152" lvl="5" indent="0">
              <a:buNone/>
            </a:pPr>
            <a:r>
              <a:rPr lang="en-US" sz="1400" dirty="0"/>
              <a:t> └── Output Module</a:t>
            </a:r>
          </a:p>
          <a:p>
            <a:pPr marL="530352" lvl="1" indent="0">
              <a:buNone/>
            </a:pPr>
            <a:r>
              <a:rPr lang="en-US" sz="1800" dirty="0"/>
              <a:t>Here, control flows from </a:t>
            </a:r>
            <a:r>
              <a:rPr lang="en-US" dirty="0"/>
              <a:t>Main Module</a:t>
            </a:r>
            <a:r>
              <a:rPr lang="en-US" sz="1800" dirty="0"/>
              <a:t> → </a:t>
            </a:r>
            <a:r>
              <a:rPr lang="en-US" dirty="0"/>
              <a:t>Processing Module</a:t>
            </a:r>
            <a:r>
              <a:rPr lang="en-US" sz="1800" dirty="0"/>
              <a:t> → </a:t>
            </a:r>
            <a:r>
              <a:rPr lang="en-US" dirty="0"/>
              <a:t>Validation</a:t>
            </a:r>
            <a:r>
              <a:rPr lang="en-US" sz="1800" dirty="0"/>
              <a:t>, etc.</a:t>
            </a:r>
          </a:p>
          <a:p>
            <a:pPr marL="530352" lvl="1" indent="0">
              <a:buNone/>
            </a:pPr>
            <a:endParaRPr lang="en-US" dirty="0"/>
          </a:p>
          <a:p>
            <a:r>
              <a:rPr lang="en-US" b="1" dirty="0"/>
              <a:t>Purpose: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Defines who calls whom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Shows control flow clearly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Helps in identifying dependency between modules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070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C2AA-7931-E945-14EC-F3EB41D86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CBE6-088B-32C4-5FB1-FDB6A84E1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813"/>
            <a:ext cx="9601200" cy="4156587"/>
          </a:xfrm>
        </p:spPr>
        <p:txBody>
          <a:bodyPr/>
          <a:lstStyle/>
          <a:p>
            <a:r>
              <a:rPr lang="en-US" dirty="0"/>
              <a:t>Design concepts are the </a:t>
            </a:r>
            <a:r>
              <a:rPr lang="en-US" b="1" dirty="0"/>
              <a:t>foundation of good software engineering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They help developers create systems that are: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Modular</a:t>
            </a:r>
            <a:r>
              <a:rPr lang="en-US" dirty="0"/>
              <a:t> (easy to understand and maintain)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Secure</a:t>
            </a:r>
            <a:r>
              <a:rPr lang="en-US" dirty="0"/>
              <a:t> (through information hiding)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Structured</a:t>
            </a:r>
            <a:r>
              <a:rPr lang="en-US" dirty="0"/>
              <a:t> (using architectural and control hierarchy principles)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Efficient</a:t>
            </a:r>
            <a:r>
              <a:rPr lang="en-US" dirty="0"/>
              <a:t> (with well-designed data structures)</a:t>
            </a:r>
          </a:p>
          <a:p>
            <a:pPr marL="530352" lvl="1" indent="0">
              <a:buNone/>
            </a:pPr>
            <a:r>
              <a:rPr lang="en-US" b="1" dirty="0"/>
              <a:t>In short:</a:t>
            </a:r>
            <a:br>
              <a:rPr lang="en-US" dirty="0"/>
            </a:br>
            <a:r>
              <a:rPr lang="en-US" dirty="0"/>
              <a:t>“Good software design is about managing complexity through abstraction, modularity, and structure.”</a:t>
            </a:r>
          </a:p>
        </p:txBody>
      </p:sp>
    </p:spTree>
    <p:extLst>
      <p:ext uri="{BB962C8B-B14F-4D97-AF65-F5344CB8AC3E}">
        <p14:creationId xmlns:p14="http://schemas.microsoft.com/office/powerpoint/2010/main" val="419559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29DCF9A-41BF-A740-1368-45F02A238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715248"/>
              </p:ext>
            </p:extLst>
          </p:nvPr>
        </p:nvGraphicFramePr>
        <p:xfrm>
          <a:off x="1371600" y="1976284"/>
          <a:ext cx="9561870" cy="36969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87290">
                  <a:extLst>
                    <a:ext uri="{9D8B030D-6E8A-4147-A177-3AD203B41FA5}">
                      <a16:colId xmlns:a16="http://schemas.microsoft.com/office/drawing/2014/main" val="2593041192"/>
                    </a:ext>
                  </a:extLst>
                </a:gridCol>
                <a:gridCol w="3187290">
                  <a:extLst>
                    <a:ext uri="{9D8B030D-6E8A-4147-A177-3AD203B41FA5}">
                      <a16:colId xmlns:a16="http://schemas.microsoft.com/office/drawing/2014/main" val="2603116353"/>
                    </a:ext>
                  </a:extLst>
                </a:gridCol>
                <a:gridCol w="3187290">
                  <a:extLst>
                    <a:ext uri="{9D8B030D-6E8A-4147-A177-3AD203B41FA5}">
                      <a16:colId xmlns:a16="http://schemas.microsoft.com/office/drawing/2014/main" val="2660406338"/>
                    </a:ext>
                  </a:extLst>
                </a:gridCol>
              </a:tblGrid>
              <a:tr h="528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773239"/>
                  </a:ext>
                </a:extLst>
              </a:tr>
              <a:tr h="528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Abstraction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Focus on essential details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Simplifies complexity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9508546"/>
                  </a:ext>
                </a:extLst>
              </a:tr>
              <a:tr h="528133">
                <a:tc>
                  <a:txBody>
                    <a:bodyPr/>
                    <a:lstStyle/>
                    <a:p>
                      <a:r>
                        <a:rPr lang="en-US" dirty="0"/>
                        <a:t>Modularity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Divide into 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557168"/>
                  </a:ext>
                </a:extLst>
              </a:tr>
              <a:tr h="528133">
                <a:tc>
                  <a:txBody>
                    <a:bodyPr/>
                    <a:lstStyle/>
                    <a:p>
                      <a:r>
                        <a:rPr lang="en-US" dirty="0"/>
                        <a:t>Information Hiding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Hide internal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Security, independence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7659785"/>
                  </a:ext>
                </a:extLst>
              </a:tr>
              <a:tr h="528133">
                <a:tc>
                  <a:txBody>
                    <a:bodyPr/>
                    <a:lstStyle/>
                    <a:p>
                      <a:r>
                        <a:rPr lang="en-US" dirty="0"/>
                        <a:t>Refinement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Step-by-step detailing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Clear, systematic design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679391"/>
                  </a:ext>
                </a:extLst>
              </a:tr>
              <a:tr h="528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Software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Overall structure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Scalability, organization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4812866"/>
                  </a:ext>
                </a:extLst>
              </a:tr>
              <a:tr h="5281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Control Hierarchy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Flow of control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Understand interactions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515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69CA447-16A2-7B12-AD16-782126A51F9B}"/>
              </a:ext>
            </a:extLst>
          </p:cNvPr>
          <p:cNvSpPr txBox="1"/>
          <p:nvPr/>
        </p:nvSpPr>
        <p:spPr>
          <a:xfrm>
            <a:off x="1371600" y="660908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/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69082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B3A3-3944-4C44-C146-77817E964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B2184-5474-F4C2-0441-FF57A88A7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software engineering, </a:t>
            </a:r>
            <a:r>
              <a:rPr lang="en-US" b="1" dirty="0"/>
              <a:t>design</a:t>
            </a:r>
            <a:r>
              <a:rPr lang="en-US" dirty="0"/>
              <a:t> is the process of </a:t>
            </a:r>
            <a:r>
              <a:rPr lang="en-US" b="1" dirty="0"/>
              <a:t>transforming requirements into a blueprint</a:t>
            </a:r>
            <a:r>
              <a:rPr lang="en-US" dirty="0"/>
              <a:t> for building the system.</a:t>
            </a:r>
            <a:br>
              <a:rPr lang="en-US" dirty="0"/>
            </a:br>
            <a:r>
              <a:rPr lang="en-US" dirty="0"/>
              <a:t>A good design ensures that software is </a:t>
            </a:r>
            <a:r>
              <a:rPr lang="en-US" b="1" dirty="0"/>
              <a:t>easy to understand, maintain, test, and extend</a:t>
            </a:r>
            <a:r>
              <a:rPr lang="en-US" dirty="0"/>
              <a:t>.</a:t>
            </a:r>
          </a:p>
          <a:p>
            <a:r>
              <a:rPr lang="en-US" dirty="0"/>
              <a:t>Design concepts act as </a:t>
            </a:r>
            <a:r>
              <a:rPr lang="en-US" b="1" dirty="0"/>
              <a:t>principles or guidelines</a:t>
            </a:r>
            <a:r>
              <a:rPr lang="en-US" dirty="0"/>
              <a:t> that help software engineers create </a:t>
            </a:r>
            <a:r>
              <a:rPr lang="en-US" b="1" dirty="0"/>
              <a:t>efficient and reliable systems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392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53C5-1F68-6CFA-9397-2892451A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2" y="1173726"/>
            <a:ext cx="9601200" cy="45105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main object-oriented design concepts are:</a:t>
            </a:r>
          </a:p>
          <a:p>
            <a:pPr marL="0" indent="0">
              <a:buNone/>
            </a:pPr>
            <a:endParaRPr lang="en-US" b="1" dirty="0"/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Abstraction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Modularity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Information Hiding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Refinement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Software Architecture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Control Hierarchy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Structural Partitioning</a:t>
            </a:r>
          </a:p>
          <a:p>
            <a:pPr marL="1444752" lvl="2" indent="-457200">
              <a:buFont typeface="+mj-lt"/>
              <a:buAutoNum type="arabicPeriod"/>
            </a:pPr>
            <a:r>
              <a:rPr lang="en-US" sz="2000" dirty="0"/>
              <a:t>Data Structure Design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0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C74F6-9D97-53EC-8FA3-7FABE00E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C4D88-9C91-AD05-3C7D-114CB6437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484"/>
            <a:ext cx="9601200" cy="5102942"/>
          </a:xfrm>
        </p:spPr>
        <p:txBody>
          <a:bodyPr/>
          <a:lstStyle/>
          <a:p>
            <a:r>
              <a:rPr lang="en-US" b="1" dirty="0"/>
              <a:t>Abstraction</a:t>
            </a:r>
            <a:r>
              <a:rPr lang="en-US" dirty="0"/>
              <a:t> is the process of </a:t>
            </a:r>
            <a:r>
              <a:rPr lang="en-US" b="1" dirty="0"/>
              <a:t>focusing on essential details</a:t>
            </a:r>
            <a:r>
              <a:rPr lang="en-US" dirty="0"/>
              <a:t> while ignoring unnecessary complexities.</a:t>
            </a:r>
            <a:br>
              <a:rPr lang="en-US" dirty="0"/>
            </a:br>
            <a:r>
              <a:rPr lang="en-US" dirty="0"/>
              <a:t>It helps in managing the complexity of large systems.</a:t>
            </a:r>
          </a:p>
          <a:p>
            <a:r>
              <a:rPr lang="en-US" dirty="0"/>
              <a:t>In object-oriented design, abstraction is achieved using </a:t>
            </a:r>
            <a:r>
              <a:rPr lang="en-US" b="1" dirty="0"/>
              <a:t>classes and objects</a:t>
            </a:r>
            <a:r>
              <a:rPr lang="en-US" dirty="0"/>
              <a:t> — they represent real-world entities in a simplified form.</a:t>
            </a:r>
          </a:p>
          <a:p>
            <a:pPr marL="0" indent="0">
              <a:buNone/>
            </a:pPr>
            <a:r>
              <a:rPr lang="en-US" b="1" dirty="0"/>
              <a:t>EXAMPLE :</a:t>
            </a:r>
          </a:p>
          <a:p>
            <a:pPr marL="987552" lvl="2" indent="0">
              <a:buNone/>
            </a:pPr>
            <a:r>
              <a:rPr lang="en-US" sz="1600" dirty="0"/>
              <a:t>class Car {</a:t>
            </a:r>
          </a:p>
          <a:p>
            <a:pPr marL="987552" lvl="2" indent="0">
              <a:buNone/>
            </a:pPr>
            <a:r>
              <a:rPr lang="en-US" sz="1600" dirty="0"/>
              <a:t>    void </a:t>
            </a:r>
            <a:r>
              <a:rPr lang="en-US" sz="1600" dirty="0" err="1"/>
              <a:t>startEngine</a:t>
            </a:r>
            <a:r>
              <a:rPr lang="en-US" sz="1600" dirty="0"/>
              <a:t>() { ... }</a:t>
            </a:r>
          </a:p>
          <a:p>
            <a:pPr marL="987552" lvl="2" indent="0">
              <a:buNone/>
            </a:pPr>
            <a:r>
              <a:rPr lang="en-US" sz="1600" dirty="0"/>
              <a:t>    void accelerate() { ... }</a:t>
            </a:r>
          </a:p>
          <a:p>
            <a:pPr marL="987552" lvl="2" indent="0">
              <a:buNone/>
            </a:pPr>
            <a:r>
              <a:rPr lang="en-US" sz="1600" dirty="0"/>
              <a:t>    void brake() { ... }</a:t>
            </a:r>
          </a:p>
          <a:p>
            <a:pPr marL="987552" lvl="2" indent="0">
              <a:buNone/>
            </a:pPr>
            <a:r>
              <a:rPr lang="en-US" sz="1600" dirty="0"/>
              <a:t>}</a:t>
            </a:r>
          </a:p>
          <a:p>
            <a:pPr marL="987552" lvl="2" indent="0">
              <a:buNone/>
            </a:pPr>
            <a:endParaRPr lang="en-US" sz="1600" dirty="0"/>
          </a:p>
          <a:p>
            <a:pPr marL="987552" lvl="2" indent="0" algn="just">
              <a:buNone/>
            </a:pPr>
            <a:r>
              <a:rPr lang="en-US" dirty="0"/>
              <a:t>When you use a Car object, you don’t need to know how </a:t>
            </a:r>
            <a:r>
              <a:rPr lang="en-US" dirty="0" err="1"/>
              <a:t>startEngine</a:t>
            </a:r>
            <a:r>
              <a:rPr lang="en-US" dirty="0"/>
              <a:t>() works internally.</a:t>
            </a:r>
            <a:br>
              <a:rPr lang="en-US" dirty="0"/>
            </a:br>
            <a:r>
              <a:rPr lang="en-US" dirty="0"/>
              <a:t>You just call the function — that’s </a:t>
            </a:r>
            <a:r>
              <a:rPr lang="en-US" b="1" dirty="0"/>
              <a:t>abstraction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7484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8486-9884-C25E-D703-BFCD96805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978309"/>
            <a:ext cx="9601200" cy="4852220"/>
          </a:xfrm>
        </p:spPr>
        <p:txBody>
          <a:bodyPr>
            <a:normAutofit/>
          </a:bodyPr>
          <a:lstStyle/>
          <a:p>
            <a:r>
              <a:rPr lang="en-US" b="1" dirty="0"/>
              <a:t>Types of Abstraction: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Data Abstraction – Represents essential data only (e.g., a Student class hides how marks are stored).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Functional Abstraction – Describes what a function does, not how it does it.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Control Abstraction – Represents control mechanisms like loops or decisions abstractly.</a:t>
            </a:r>
          </a:p>
          <a:p>
            <a:r>
              <a:rPr lang="en-US" b="1" dirty="0"/>
              <a:t> Advantages: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Reduces complexity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Improves code readability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Makes modification easier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22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14ECA-F17B-EECC-DBB8-C3EE9169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Modularity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BE275-CB1D-BF96-E92F-6B2A231AA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71484"/>
            <a:ext cx="9601200" cy="4906297"/>
          </a:xfrm>
        </p:spPr>
        <p:txBody>
          <a:bodyPr>
            <a:normAutofit/>
          </a:bodyPr>
          <a:lstStyle/>
          <a:p>
            <a:r>
              <a:rPr lang="en-US" b="1" dirty="0"/>
              <a:t>Definition:</a:t>
            </a:r>
          </a:p>
          <a:p>
            <a:pPr marL="530352" lvl="1" indent="0">
              <a:buNone/>
            </a:pPr>
            <a:r>
              <a:rPr lang="en-US" dirty="0"/>
              <a:t>Modularity means dividing a large system into smaller, independent modules, each responsible for a specific function.</a:t>
            </a:r>
          </a:p>
          <a:p>
            <a:pPr marL="530352" lvl="1" indent="0">
              <a:buNone/>
            </a:pPr>
            <a:r>
              <a:rPr lang="en-US" dirty="0"/>
              <a:t>Each module can be developed, tested, and maintained separately, promoting reuse and teamwork.</a:t>
            </a:r>
          </a:p>
          <a:p>
            <a:r>
              <a:rPr lang="en-US" b="1" dirty="0"/>
              <a:t>Example:</a:t>
            </a:r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Library Management System</a:t>
            </a:r>
            <a:r>
              <a:rPr lang="en-US" dirty="0"/>
              <a:t> might be divided as: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Book Management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User Management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Transaction Module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Notification Module</a:t>
            </a:r>
          </a:p>
          <a:p>
            <a:pPr marL="0" indent="0">
              <a:buNone/>
            </a:pPr>
            <a:r>
              <a:rPr lang="en-US" dirty="0"/>
              <a:t>Each can be built independently.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262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8BB10-1CCE-32CB-CDE9-D9ACBE88E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0761" y="1356852"/>
            <a:ext cx="9601200" cy="4874342"/>
          </a:xfrm>
        </p:spPr>
        <p:txBody>
          <a:bodyPr/>
          <a:lstStyle/>
          <a:p>
            <a:r>
              <a:rPr lang="en-US" b="1" dirty="0"/>
              <a:t>Benefits: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Simplifies debugging and testing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Allows parallel development</a:t>
            </a:r>
          </a:p>
          <a:p>
            <a:pPr marL="987552" lvl="1" indent="-457200">
              <a:buFont typeface="+mj-lt"/>
              <a:buAutoNum type="arabicPeriod"/>
            </a:pPr>
            <a:r>
              <a:rPr lang="en-US" dirty="0"/>
              <a:t>Enhances code reusability</a:t>
            </a:r>
          </a:p>
          <a:p>
            <a:r>
              <a:rPr lang="en-US" b="1" dirty="0"/>
              <a:t> Real-world Analogy:</a:t>
            </a:r>
          </a:p>
          <a:p>
            <a:pPr marL="530352" lvl="1" indent="0">
              <a:buNone/>
            </a:pPr>
            <a:r>
              <a:rPr lang="en-US" dirty="0"/>
              <a:t>Think of a car: the </a:t>
            </a:r>
            <a:r>
              <a:rPr lang="en-US" b="1" dirty="0"/>
              <a:t>engine</a:t>
            </a:r>
            <a:r>
              <a:rPr lang="en-US" dirty="0"/>
              <a:t>, </a:t>
            </a:r>
            <a:r>
              <a:rPr lang="en-US" b="1" dirty="0"/>
              <a:t>brakes</a:t>
            </a:r>
            <a:r>
              <a:rPr lang="en-US" dirty="0"/>
              <a:t>, and </a:t>
            </a:r>
            <a:r>
              <a:rPr lang="en-US" b="1" dirty="0"/>
              <a:t>air conditioner</a:t>
            </a:r>
            <a:r>
              <a:rPr lang="en-US" dirty="0"/>
              <a:t> are separate modules — if one fails, others can still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7529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9363-5433-85A3-65F7-75B755985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Information Hiding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BED70-880D-2973-1495-30A12CEC6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8077" y="2062316"/>
            <a:ext cx="9601200" cy="4109884"/>
          </a:xfrm>
        </p:spPr>
        <p:txBody>
          <a:bodyPr/>
          <a:lstStyle/>
          <a:p>
            <a:r>
              <a:rPr lang="en-US" b="1" dirty="0"/>
              <a:t>Definition:</a:t>
            </a:r>
          </a:p>
          <a:p>
            <a:pPr marL="530352" lvl="1" indent="0">
              <a:buNone/>
            </a:pPr>
            <a:r>
              <a:rPr lang="en-US" b="1" dirty="0"/>
              <a:t>Information hiding</a:t>
            </a:r>
            <a:r>
              <a:rPr lang="en-US" dirty="0"/>
              <a:t> means restricting access to internal details of a module or class, exposing only what’s necessary through a defined interface.</a:t>
            </a:r>
          </a:p>
          <a:p>
            <a:pPr marL="0" indent="0">
              <a:buNone/>
            </a:pPr>
            <a:r>
              <a:rPr lang="en-US" dirty="0"/>
              <a:t>In OOP, it’s achieved using </a:t>
            </a:r>
            <a:r>
              <a:rPr lang="en-US" b="1" dirty="0"/>
              <a:t>access modifiers</a:t>
            </a:r>
            <a:r>
              <a:rPr lang="en-US" dirty="0"/>
              <a:t> like:</a:t>
            </a:r>
          </a:p>
          <a:p>
            <a:pPr marL="530352" lvl="1" indent="0">
              <a:buNone/>
            </a:pPr>
            <a:r>
              <a:rPr lang="en-US" dirty="0"/>
              <a:t>private – accessible only within the class</a:t>
            </a:r>
          </a:p>
          <a:p>
            <a:pPr marL="530352" lvl="1" indent="0">
              <a:buNone/>
            </a:pPr>
            <a:r>
              <a:rPr lang="en-US" dirty="0"/>
              <a:t>protected – accessible within class and subclasses</a:t>
            </a:r>
          </a:p>
          <a:p>
            <a:pPr marL="530352" lvl="1" indent="0">
              <a:buNone/>
            </a:pPr>
            <a:r>
              <a:rPr lang="en-US" dirty="0"/>
              <a:t>public – accessible from anywhere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33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F15C8-21A9-E2BD-137A-F42489B010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14632"/>
            <a:ext cx="9601200" cy="6096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Example:</a:t>
            </a:r>
            <a:br>
              <a:rPr lang="en-US" dirty="0"/>
            </a:br>
            <a:r>
              <a:rPr lang="en-US" sz="1600" dirty="0"/>
              <a:t>class Account {</a:t>
            </a:r>
          </a:p>
          <a:p>
            <a:pPr marL="0" indent="0">
              <a:buNone/>
            </a:pPr>
            <a:r>
              <a:rPr lang="en-US" sz="1600" dirty="0"/>
              <a:t>    private double balance;</a:t>
            </a:r>
          </a:p>
          <a:p>
            <a:pPr marL="0" indent="0">
              <a:buNone/>
            </a:pPr>
            <a:r>
              <a:rPr lang="en-US" sz="1600" dirty="0"/>
              <a:t>     public void deposit(double amount) {</a:t>
            </a:r>
          </a:p>
          <a:p>
            <a:pPr marL="0" indent="0">
              <a:buNone/>
            </a:pPr>
            <a:r>
              <a:rPr lang="en-US" sz="1600" dirty="0"/>
              <a:t>        balance += amount;</a:t>
            </a:r>
          </a:p>
          <a:p>
            <a:pPr marL="0" indent="0">
              <a:buNone/>
            </a:pPr>
            <a:r>
              <a:rPr lang="en-US" sz="1600" dirty="0"/>
              <a:t>    }</a:t>
            </a:r>
          </a:p>
          <a:p>
            <a:pPr marL="0" indent="0">
              <a:buNone/>
            </a:pPr>
            <a:r>
              <a:rPr lang="en-US" sz="1600" dirty="0"/>
              <a:t>    public double </a:t>
            </a:r>
            <a:r>
              <a:rPr lang="en-US" sz="1600" dirty="0" err="1"/>
              <a:t>getBalance</a:t>
            </a:r>
            <a:r>
              <a:rPr lang="en-US" sz="1600" dirty="0"/>
              <a:t>() {</a:t>
            </a:r>
          </a:p>
          <a:p>
            <a:pPr marL="0" indent="0">
              <a:buNone/>
            </a:pPr>
            <a:r>
              <a:rPr lang="en-US" sz="1600" dirty="0"/>
              <a:t>        return balance;</a:t>
            </a:r>
          </a:p>
          <a:p>
            <a:pPr marL="0" indent="0">
              <a:buNone/>
            </a:pPr>
            <a:r>
              <a:rPr lang="en-US" sz="1600" dirty="0"/>
              <a:t>    }}</a:t>
            </a:r>
          </a:p>
          <a:p>
            <a:pPr marL="0" indent="0">
              <a:buNone/>
            </a:pPr>
            <a:r>
              <a:rPr lang="en-US" dirty="0"/>
              <a:t>Here, the variable balance is </a:t>
            </a:r>
            <a:r>
              <a:rPr lang="en-US" b="1" dirty="0"/>
              <a:t>hidden</a:t>
            </a:r>
            <a:r>
              <a:rPr lang="en-US" dirty="0"/>
              <a:t> from direct external access.</a:t>
            </a:r>
          </a:p>
          <a:p>
            <a:r>
              <a:rPr lang="en-US" b="1" dirty="0"/>
              <a:t>Advantages:</a:t>
            </a:r>
          </a:p>
          <a:p>
            <a:pPr marL="530352" lvl="1" indent="0">
              <a:buNone/>
            </a:pPr>
            <a:r>
              <a:rPr lang="en-US" dirty="0"/>
              <a:t>Enhances security and integrity</a:t>
            </a:r>
          </a:p>
          <a:p>
            <a:pPr marL="530352" lvl="1" indent="0">
              <a:buNone/>
            </a:pPr>
            <a:r>
              <a:rPr lang="en-US" dirty="0"/>
              <a:t>Prevents unintended interference</a:t>
            </a:r>
          </a:p>
          <a:p>
            <a:pPr marL="530352" lvl="1" indent="0">
              <a:buNone/>
            </a:pPr>
            <a:r>
              <a:rPr lang="en-US" dirty="0"/>
              <a:t>Reduces interdependencies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9307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{BEDA2AA3-02D0-43A0-81CB-303108C7914A}TFc3084226-2d0c-440f-9f46-6b48c7a7f670e6ba4a85-fc4a2881d6b3</Template>
  <TotalTime>43</TotalTime>
  <Words>902</Words>
  <Application>Microsoft Office PowerPoint</Application>
  <PresentationFormat>Widescreen</PresentationFormat>
  <Paragraphs>153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Franklin Gothic Book</vt:lpstr>
      <vt:lpstr>Crop</vt:lpstr>
      <vt:lpstr>Design Concepts</vt:lpstr>
      <vt:lpstr>Introduction</vt:lpstr>
      <vt:lpstr>PowerPoint Presentation</vt:lpstr>
      <vt:lpstr>1. Abstraction</vt:lpstr>
      <vt:lpstr>PowerPoint Presentation</vt:lpstr>
      <vt:lpstr>2. Modularity</vt:lpstr>
      <vt:lpstr>PowerPoint Presentation</vt:lpstr>
      <vt:lpstr>3. Information Hiding</vt:lpstr>
      <vt:lpstr>PowerPoint Presentation</vt:lpstr>
      <vt:lpstr>4. Refinement</vt:lpstr>
      <vt:lpstr>5. Software Architecture</vt:lpstr>
      <vt:lpstr>PowerPoint Presentation</vt:lpstr>
      <vt:lpstr>6. Control Hierarchy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balasanjeev1085@outlook.com</dc:creator>
  <cp:lastModifiedBy>balasanjeev1085@outlook.com</cp:lastModifiedBy>
  <cp:revision>1</cp:revision>
  <dcterms:created xsi:type="dcterms:W3CDTF">2025-10-07T15:14:02Z</dcterms:created>
  <dcterms:modified xsi:type="dcterms:W3CDTF">2025-10-07T15:57:56Z</dcterms:modified>
</cp:coreProperties>
</file>