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1pPr>
    <a:lvl2pPr marL="4572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2pPr>
    <a:lvl3pPr marL="9144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3pPr>
    <a:lvl4pPr marL="13716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4pPr>
    <a:lvl5pPr marL="18288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ＭＳ Ｐゴシック" pitchFamily="1" charset="-128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‹#›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latin typeface="Calibri" pitchFamily="34" charset="0"/>
              <a:ea typeface="宋体" charset="0"/>
              <a:cs typeface="Calibri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9/22/2025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1200">
              <a:latin typeface="Calibri" pitchFamily="34" charset="0"/>
              <a:ea typeface="宋体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28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ＭＳ Ｐゴシック" pitchFamily="1" charset="-128"/>
        <a:cs typeface="ＭＳ Ｐゴシック" pitchFamily="1" charset="-128"/>
      </a:defRPr>
    </a:lvl1pPr>
    <a:lvl2pPr marL="4572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ＭＳ Ｐゴシック" pitchFamily="1" charset="-128"/>
        <a:cs typeface="Calibri" pitchFamily="34" charset="0"/>
      </a:defRPr>
    </a:lvl2pPr>
    <a:lvl3pPr marL="9144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ＭＳ Ｐゴシック" pitchFamily="1" charset="-128"/>
        <a:cs typeface="Calibri" pitchFamily="34" charset="0"/>
      </a:defRPr>
    </a:lvl3pPr>
    <a:lvl4pPr marL="13716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ＭＳ Ｐゴシック" pitchFamily="1" charset="-128"/>
        <a:cs typeface="Calibri" pitchFamily="34" charset="0"/>
      </a:defRPr>
    </a:lvl4pPr>
    <a:lvl5pPr marL="18288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ＭＳ Ｐゴシック" pitchFamily="1" charset="-128"/>
        <a:cs typeface="Calibri" pitchFamily="3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宋体" charset="0"/>
        <a:cs typeface="Calibri" pitchFamily="3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宋体" charset="0"/>
        <a:cs typeface="Calibri" pitchFamily="3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宋体" charset="0"/>
        <a:cs typeface="Calibri" pitchFamily="3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34" charset="0"/>
        <a:ea typeface="宋体" charset="0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1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2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3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4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3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3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4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56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2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5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6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9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6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74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10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7</a:t>
            </a:fld>
            <a:endParaRPr lang="zh-CN" altLang="en-US" sz="1200"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199" cy="14700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TradeGothic" charset="0"/>
                <a:ea typeface="ＭＳ Ｐゴシック" pitchFamily="1" charset="-128"/>
                <a:cs typeface="Lucida Sans"/>
              </a:rPr>
              <a:t>Click to edit Master title style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TradeGothic" charset="0"/>
              <a:ea typeface="ＭＳ Ｐゴシック" pitchFamily="1" charset="-128"/>
              <a:cs typeface="Lucida Sans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TradeGothic" charset="0"/>
                <a:ea typeface="ＭＳ Ｐゴシック" pitchFamily="1" charset="-128"/>
                <a:cs typeface="Lucida Sans"/>
              </a:rPr>
              <a:t>Click to edit Master subtitle style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TradeGothic" charset="0"/>
              <a:ea typeface="ＭＳ Ｐゴシック" pitchFamily="1" charset="-128"/>
              <a:cs typeface="Lucida Sans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9/22/2025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/>
          </p:nvPr>
        </p:nvSpPr>
        <p:spPr>
          <a:xfrm>
            <a:off x="4165600" y="6356352"/>
            <a:ext cx="3860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‹#›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1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3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5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7" name="文本框"/>
          <p:cNvSpPr>
            <a:spLocks noGrp="1"/>
          </p:cNvSpPr>
          <p:nvPr>
            <p:ph type="dt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9/22/2025</a:t>
            </a:fld>
            <a:endParaRPr lang="zh-CN" altLang="en-US" sz="1200">
              <a:solidFill>
                <a:srgbClr val="898989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ftr"/>
          </p:nvPr>
        </p:nvSpPr>
        <p:spPr>
          <a:xfrm>
            <a:off x="4165600" y="6356352"/>
            <a:ext cx="3860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898989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>
              <a:solidFill>
                <a:srgbClr val="898989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ldNum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6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8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5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1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9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41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7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5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5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9/22/2025</a:t>
            </a:fld>
            <a:endParaRPr lang="zh-CN" altLang="en-US" sz="1200">
              <a:solidFill>
                <a:srgbClr val="898989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4165600" y="6356352"/>
            <a:ext cx="386079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898989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>
              <a:solidFill>
                <a:srgbClr val="898989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0" fontAlgn="base" hangingPunct="0">
        <a:spcBef>
          <a:spcPts val="0"/>
        </a:spcBef>
        <a:spcAft>
          <a:spcPts val="0"/>
        </a:spcAft>
        <a:buNone/>
        <a:defRPr sz="4400" kern="1200">
          <a:solidFill>
            <a:schemeClr val="tx1"/>
          </a:solidFill>
          <a:latin typeface="TradeGothic" charset="0"/>
          <a:ea typeface="ＭＳ Ｐゴシック" pitchFamily="1" charset="-128"/>
          <a:cs typeface="ＭＳ Ｐゴシック" pitchFamily="1" charset="-128"/>
        </a:defRPr>
      </a:lvl1pPr>
    </p:titleStyle>
    <p:bodyStyle>
      <a:lvl1pPr marL="342900" indent="-342900" algn="l" defTabSz="914400" eaLnBrk="0" fontAlgn="base" hangingPunct="0">
        <a:spcBef>
          <a:spcPct val="20000"/>
        </a:spcBef>
        <a:spcAft>
          <a:spcPts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 charset="0"/>
          <a:ea typeface="ＭＳ Ｐゴシック" pitchFamily="1" charset="-128"/>
          <a:cs typeface="ＭＳ Ｐゴシック" pitchFamily="1" charset="-128"/>
        </a:defRPr>
      </a:lvl1pPr>
      <a:lvl2pPr marL="742950" indent="-285750" algn="l" defTabSz="914400" eaLnBrk="0" fontAlgn="base" hangingPunct="0">
        <a:spcBef>
          <a:spcPct val="20000"/>
        </a:spcBef>
        <a:spcAft>
          <a:spcPts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 charset="0"/>
          <a:ea typeface="ＭＳ Ｐゴシック" pitchFamily="1" charset="-128"/>
          <a:cs typeface="Calibri" pitchFamily="34" charset="0"/>
        </a:defRPr>
      </a:lvl2pPr>
      <a:lvl3pPr marL="1143000" indent="-228600" algn="l" defTabSz="914400" eaLnBrk="0" fontAlgn="base" hangingPunct="0">
        <a:spcBef>
          <a:spcPct val="20000"/>
        </a:spcBef>
        <a:spcAft>
          <a:spcPts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 charset="0"/>
          <a:ea typeface="ＭＳ Ｐゴシック" pitchFamily="1" charset="-128"/>
          <a:cs typeface="Calibri" pitchFamily="34" charset="0"/>
        </a:defRPr>
      </a:lvl3pPr>
      <a:lvl4pPr marL="1600200" indent="-228600" algn="l" defTabSz="914400" eaLnBrk="0" fontAlgn="base" hangingPunct="0">
        <a:spcBef>
          <a:spcPct val="20000"/>
        </a:spcBef>
        <a:spcAft>
          <a:spcPts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 charset="0"/>
          <a:ea typeface="ＭＳ Ｐゴシック" pitchFamily="1" charset="-128"/>
          <a:cs typeface="Calibri" pitchFamily="34" charset="0"/>
        </a:defRPr>
      </a:lvl4pPr>
      <a:lvl5pPr marL="2057400" indent="-228600" algn="l" defTabSz="914400" eaLnBrk="0" fontAlgn="base" hangingPunct="0">
        <a:spcBef>
          <a:spcPct val="20000"/>
        </a:spcBef>
        <a:spcAft>
          <a:spcPts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 charset="0"/>
          <a:ea typeface="ＭＳ Ｐゴシック" pitchFamily="1" charset="-128"/>
          <a:cs typeface="Calibri" pitchFamily="34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宋体" charset="0"/>
          <a:cs typeface="Calibri" pitchFamily="34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宋体" charset="0"/>
          <a:cs typeface="Calibri" pitchFamily="34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宋体" charset="0"/>
          <a:cs typeface="Calibri" pitchFamily="34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宋体" charset="0"/>
          <a:cs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矩形"/>
          <p:cNvSpPr>
            <a:spLocks noChangeAspec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 w="25400" cap="flat" cmpd="sng">
            <a:noFill/>
            <a:prstDash val="solid"/>
            <a:round/>
          </a:ln>
        </p:spPr>
      </p:sp>
      <p:sp>
        <p:nvSpPr>
          <p:cNvPr id="19" name="曲线"/>
          <p:cNvSpPr>
            <a:spLocks noChangeAspect="1"/>
          </p:cNvSpPr>
          <p:nvPr/>
        </p:nvSpPr>
        <p:spPr>
          <a:xfrm>
            <a:off x="5656779" y="851521"/>
            <a:ext cx="4638605" cy="515496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268" y="13094"/>
                </a:moveTo>
                <a:cubicBezTo>
                  <a:pt x="1268" y="13094"/>
                  <a:pt x="1268" y="13094"/>
                  <a:pt x="3137" y="13094"/>
                </a:cubicBezTo>
                <a:cubicBezTo>
                  <a:pt x="3254" y="13094"/>
                  <a:pt x="3367" y="13172"/>
                  <a:pt x="3423" y="13297"/>
                </a:cubicBezTo>
                <a:cubicBezTo>
                  <a:pt x="3423" y="13297"/>
                  <a:pt x="3423" y="13297"/>
                  <a:pt x="4360" y="15232"/>
                </a:cubicBezTo>
                <a:cubicBezTo>
                  <a:pt x="4420" y="15352"/>
                  <a:pt x="4420" y="15507"/>
                  <a:pt x="4360" y="15627"/>
                </a:cubicBezTo>
                <a:cubicBezTo>
                  <a:pt x="4360" y="15627"/>
                  <a:pt x="4360" y="15627"/>
                  <a:pt x="3423" y="17562"/>
                </a:cubicBezTo>
                <a:cubicBezTo>
                  <a:pt x="3367" y="17688"/>
                  <a:pt x="3254" y="17765"/>
                  <a:pt x="3137" y="17765"/>
                </a:cubicBezTo>
                <a:cubicBezTo>
                  <a:pt x="3137" y="17765"/>
                  <a:pt x="3137" y="17765"/>
                  <a:pt x="1268" y="17765"/>
                </a:cubicBezTo>
                <a:cubicBezTo>
                  <a:pt x="1147" y="17765"/>
                  <a:pt x="1038" y="17688"/>
                  <a:pt x="977" y="17562"/>
                </a:cubicBezTo>
                <a:cubicBezTo>
                  <a:pt x="977" y="17562"/>
                  <a:pt x="977" y="17562"/>
                  <a:pt x="45" y="15627"/>
                </a:cubicBezTo>
                <a:cubicBezTo>
                  <a:pt x="-15" y="15507"/>
                  <a:pt x="-15" y="15352"/>
                  <a:pt x="45" y="15232"/>
                </a:cubicBezTo>
                <a:cubicBezTo>
                  <a:pt x="45" y="15232"/>
                  <a:pt x="45" y="15232"/>
                  <a:pt x="977" y="13297"/>
                </a:cubicBezTo>
                <a:cubicBezTo>
                  <a:pt x="1038" y="13172"/>
                  <a:pt x="1147" y="13094"/>
                  <a:pt x="1268" y="13094"/>
                </a:cubicBezTo>
              </a:path>
              <a:path w="21600" h="21600">
                <a:moveTo>
                  <a:pt x="8695" y="2388"/>
                </a:moveTo>
                <a:cubicBezTo>
                  <a:pt x="8695" y="2388"/>
                  <a:pt x="8695" y="2388"/>
                  <a:pt x="9656" y="2388"/>
                </a:cubicBezTo>
                <a:lnTo>
                  <a:pt x="9768" y="2388"/>
                </a:lnTo>
                <a:lnTo>
                  <a:pt x="9875" y="2609"/>
                </a:lnTo>
                <a:cubicBezTo>
                  <a:pt x="10024" y="2917"/>
                  <a:pt x="10197" y="3275"/>
                  <a:pt x="10399" y="3691"/>
                </a:cubicBezTo>
                <a:cubicBezTo>
                  <a:pt x="10491" y="3876"/>
                  <a:pt x="10491" y="4113"/>
                  <a:pt x="10399" y="4297"/>
                </a:cubicBezTo>
                <a:cubicBezTo>
                  <a:pt x="10399" y="4297"/>
                  <a:pt x="10399" y="4297"/>
                  <a:pt x="8964" y="7260"/>
                </a:cubicBezTo>
                <a:cubicBezTo>
                  <a:pt x="8878" y="7453"/>
                  <a:pt x="8705" y="7571"/>
                  <a:pt x="8526" y="7571"/>
                </a:cubicBezTo>
                <a:cubicBezTo>
                  <a:pt x="8526" y="7571"/>
                  <a:pt x="8526" y="7571"/>
                  <a:pt x="5664" y="7571"/>
                </a:cubicBezTo>
                <a:cubicBezTo>
                  <a:pt x="5617" y="7571"/>
                  <a:pt x="5572" y="7563"/>
                  <a:pt x="5529" y="7549"/>
                </a:cubicBezTo>
                <a:lnTo>
                  <a:pt x="5436" y="7503"/>
                </a:lnTo>
                <a:lnTo>
                  <a:pt x="5493" y="7385"/>
                </a:lnTo>
                <a:cubicBezTo>
                  <a:pt x="6005" y="6323"/>
                  <a:pt x="6660" y="4962"/>
                  <a:pt x="7499" y="3222"/>
                </a:cubicBezTo>
                <a:cubicBezTo>
                  <a:pt x="7748" y="2706"/>
                  <a:pt x="8197" y="2388"/>
                  <a:pt x="8695" y="2388"/>
                </a:cubicBezTo>
              </a:path>
              <a:path w="21600" h="21600">
                <a:moveTo>
                  <a:pt x="5494" y="0"/>
                </a:moveTo>
                <a:cubicBezTo>
                  <a:pt x="5494" y="0"/>
                  <a:pt x="5494" y="0"/>
                  <a:pt x="8722" y="0"/>
                </a:cubicBezTo>
                <a:cubicBezTo>
                  <a:pt x="8925" y="0"/>
                  <a:pt x="9120" y="133"/>
                  <a:pt x="9217" y="350"/>
                </a:cubicBezTo>
                <a:cubicBezTo>
                  <a:pt x="9217" y="350"/>
                  <a:pt x="9217" y="350"/>
                  <a:pt x="10085" y="2142"/>
                </a:cubicBezTo>
                <a:lnTo>
                  <a:pt x="10183" y="2345"/>
                </a:lnTo>
                <a:lnTo>
                  <a:pt x="10106" y="2345"/>
                </a:lnTo>
                <a:lnTo>
                  <a:pt x="9742" y="2345"/>
                </a:lnTo>
                <a:lnTo>
                  <a:pt x="9583" y="2018"/>
                </a:lnTo>
                <a:cubicBezTo>
                  <a:pt x="8978" y="768"/>
                  <a:pt x="8978" y="768"/>
                  <a:pt x="8978" y="768"/>
                </a:cubicBezTo>
                <a:cubicBezTo>
                  <a:pt x="8892" y="575"/>
                  <a:pt x="8719" y="457"/>
                  <a:pt x="8539" y="457"/>
                </a:cubicBezTo>
                <a:cubicBezTo>
                  <a:pt x="5677" y="457"/>
                  <a:pt x="5677" y="457"/>
                  <a:pt x="5677" y="457"/>
                </a:cubicBezTo>
                <a:cubicBezTo>
                  <a:pt x="5492" y="457"/>
                  <a:pt x="5325" y="575"/>
                  <a:pt x="5232" y="768"/>
                </a:cubicBezTo>
                <a:cubicBezTo>
                  <a:pt x="3804" y="3731"/>
                  <a:pt x="3804" y="3731"/>
                  <a:pt x="3804" y="3731"/>
                </a:cubicBezTo>
                <a:cubicBezTo>
                  <a:pt x="3711" y="3915"/>
                  <a:pt x="3711" y="4152"/>
                  <a:pt x="3804" y="4337"/>
                </a:cubicBezTo>
                <a:cubicBezTo>
                  <a:pt x="5232" y="7300"/>
                  <a:pt x="5232" y="7300"/>
                  <a:pt x="5232" y="7300"/>
                </a:cubicBezTo>
                <a:cubicBezTo>
                  <a:pt x="5278" y="7396"/>
                  <a:pt x="5343" y="7473"/>
                  <a:pt x="5420" y="7527"/>
                </a:cubicBezTo>
                <a:lnTo>
                  <a:pt x="5442" y="7538"/>
                </a:lnTo>
                <a:lnTo>
                  <a:pt x="5325" y="7779"/>
                </a:lnTo>
                <a:lnTo>
                  <a:pt x="5239" y="7959"/>
                </a:lnTo>
                <a:lnTo>
                  <a:pt x="5328" y="8004"/>
                </a:lnTo>
                <a:cubicBezTo>
                  <a:pt x="5377" y="8020"/>
                  <a:pt x="5428" y="8029"/>
                  <a:pt x="5480" y="8029"/>
                </a:cubicBezTo>
                <a:cubicBezTo>
                  <a:pt x="8709" y="8029"/>
                  <a:pt x="8709" y="8029"/>
                  <a:pt x="8709" y="8029"/>
                </a:cubicBezTo>
                <a:cubicBezTo>
                  <a:pt x="8911" y="8029"/>
                  <a:pt x="9106" y="7895"/>
                  <a:pt x="9204" y="7678"/>
                </a:cubicBezTo>
                <a:cubicBezTo>
                  <a:pt x="10821" y="4336"/>
                  <a:pt x="10821" y="4336"/>
                  <a:pt x="10821" y="4336"/>
                </a:cubicBezTo>
                <a:cubicBezTo>
                  <a:pt x="10926" y="4128"/>
                  <a:pt x="10926" y="3861"/>
                  <a:pt x="10821" y="3653"/>
                </a:cubicBezTo>
                <a:cubicBezTo>
                  <a:pt x="10619" y="3235"/>
                  <a:pt x="10442" y="2869"/>
                  <a:pt x="10288" y="2550"/>
                </a:cubicBezTo>
                <a:lnTo>
                  <a:pt x="10209" y="2388"/>
                </a:lnTo>
                <a:lnTo>
                  <a:pt x="10571" y="2388"/>
                </a:lnTo>
                <a:cubicBezTo>
                  <a:pt x="11698" y="2388"/>
                  <a:pt x="13499" y="2388"/>
                  <a:pt x="16382" y="2388"/>
                </a:cubicBezTo>
                <a:cubicBezTo>
                  <a:pt x="16863" y="2388"/>
                  <a:pt x="17328" y="2706"/>
                  <a:pt x="17561" y="3222"/>
                </a:cubicBezTo>
                <a:cubicBezTo>
                  <a:pt x="17561" y="3222"/>
                  <a:pt x="17561" y="3222"/>
                  <a:pt x="21413" y="11180"/>
                </a:cubicBezTo>
                <a:cubicBezTo>
                  <a:pt x="21662" y="11676"/>
                  <a:pt x="21662" y="12311"/>
                  <a:pt x="21413" y="12807"/>
                </a:cubicBezTo>
                <a:cubicBezTo>
                  <a:pt x="21413" y="12807"/>
                  <a:pt x="21413" y="12807"/>
                  <a:pt x="17561" y="20766"/>
                </a:cubicBezTo>
                <a:cubicBezTo>
                  <a:pt x="17328" y="21282"/>
                  <a:pt x="16863" y="21600"/>
                  <a:pt x="16382" y="21600"/>
                </a:cubicBezTo>
                <a:cubicBezTo>
                  <a:pt x="16382" y="21600"/>
                  <a:pt x="16382" y="21600"/>
                  <a:pt x="8695" y="21600"/>
                </a:cubicBezTo>
                <a:cubicBezTo>
                  <a:pt x="8197" y="21600"/>
                  <a:pt x="7748" y="21282"/>
                  <a:pt x="7499" y="20766"/>
                </a:cubicBezTo>
                <a:cubicBezTo>
                  <a:pt x="7499" y="20766"/>
                  <a:pt x="7499" y="20766"/>
                  <a:pt x="3664" y="12807"/>
                </a:cubicBezTo>
                <a:cubicBezTo>
                  <a:pt x="3415" y="12311"/>
                  <a:pt x="3415" y="11676"/>
                  <a:pt x="3664" y="11180"/>
                </a:cubicBezTo>
                <a:cubicBezTo>
                  <a:pt x="3664" y="11180"/>
                  <a:pt x="3664" y="11180"/>
                  <a:pt x="5088" y="8225"/>
                </a:cubicBezTo>
                <a:lnTo>
                  <a:pt x="5208" y="7976"/>
                </a:lnTo>
                <a:lnTo>
                  <a:pt x="5204" y="7974"/>
                </a:lnTo>
                <a:cubicBezTo>
                  <a:pt x="5118" y="7913"/>
                  <a:pt x="5044" y="7826"/>
                  <a:pt x="4992" y="7718"/>
                </a:cubicBezTo>
                <a:cubicBezTo>
                  <a:pt x="4992" y="7718"/>
                  <a:pt x="4992" y="7718"/>
                  <a:pt x="3381" y="4375"/>
                </a:cubicBezTo>
                <a:cubicBezTo>
                  <a:pt x="3277" y="4167"/>
                  <a:pt x="3277" y="3900"/>
                  <a:pt x="3381" y="3692"/>
                </a:cubicBezTo>
                <a:cubicBezTo>
                  <a:pt x="3381" y="3692"/>
                  <a:pt x="3381" y="3692"/>
                  <a:pt x="4992" y="350"/>
                </a:cubicBezTo>
                <a:cubicBezTo>
                  <a:pt x="5097" y="133"/>
                  <a:pt x="5285" y="0"/>
                  <a:pt x="5494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25400" cap="flat" cmpd="sng">
            <a:noFill/>
            <a:prstDash val="solid"/>
            <a:round/>
          </a:ln>
        </p:spPr>
      </p:sp>
      <p:pic>
        <p:nvPicPr>
          <p:cNvPr id="20" name="图片"/>
          <p:cNvPicPr>
            <a:picLocks noChangeAspect="1"/>
          </p:cNvPicPr>
          <p:nvPr/>
        </p:nvPicPr>
        <p:blipFill>
          <a:blip r:embed="rId3" cstate="print"/>
          <a:srcRect r="59916"/>
          <a:stretch>
            <a:fillRect/>
          </a:stretch>
        </p:blipFill>
        <p:spPr>
          <a:xfrm>
            <a:off x="9092731" y="2199325"/>
            <a:ext cx="3203509" cy="34262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21" name="文本框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399" cy="17526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32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TITLE PAGE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>
            <a:off x="501082" y="192278"/>
            <a:ext cx="10363199" cy="74824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2"/>
                </a:solidFill>
                <a:latin typeface="Garamond" pitchFamily="18" charset="0"/>
                <a:ea typeface="ＭＳ Ｐゴシック" pitchFamily="1" charset="-128"/>
                <a:cs typeface="Lucida Sans"/>
              </a:rPr>
              <a:t>SMART INDIA HACKATHON 2025</a:t>
            </a:r>
            <a:endParaRPr lang="zh-CN" altLang="en-US" sz="4000" b="1" i="0" u="none" strike="noStrike" kern="1200" cap="none" spc="0" baseline="0">
              <a:solidFill>
                <a:schemeClr val="tx2"/>
              </a:solidFill>
              <a:latin typeface="Garamond" pitchFamily="18" charset="0"/>
              <a:ea typeface="ＭＳ Ｐゴシック" pitchFamily="1" charset="-128"/>
              <a:cs typeface="Lucida Sans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>
            <a:off x="331286" y="1135462"/>
            <a:ext cx="9964099" cy="54063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ＭＳ Ｐゴシック" pitchFamily="1" charset="-128"/>
              <a:cs typeface="Calibri" pitchFamily="34" charset="0"/>
            </a:endParaRPr>
          </a:p>
          <a:p>
            <a:pPr marL="28575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Problem Statement ID –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SIH25035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Problem Statement Title-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Sentiment analysis of comments received through 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   E- consultation module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Theme-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Miscellaneous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PS Category-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Software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Team Name- Problem Solvers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Team Members-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1.Balasanjeev C		4.Ashwanth A</a:t>
            </a:r>
          </a:p>
          <a:p>
            <a:pPr marL="914400" lvl="2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			 2.Ashwin S 		      5.Dhanusri G K</a:t>
            </a:r>
          </a:p>
          <a:p>
            <a:pPr marL="914400" lvl="2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			 3.Gobinath M			6.Anitha AR</a:t>
            </a:r>
          </a:p>
          <a:p>
            <a:pPr marL="285750" indent="-28575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Mentor-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Cambria Math" pitchFamily="18" charset="0"/>
                <a:cs typeface="Arial" pitchFamily="34" charset="0"/>
              </a:rPr>
              <a:t>Ms .S. Geetha (AP/CSE)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pic>
        <p:nvPicPr>
          <p:cNvPr id="24" name="图片" descr="https://www.sih.gov.in/img1/SIH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41366" y="6297"/>
            <a:ext cx="2209119" cy="11228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0637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"/>
          <p:cNvSpPr>
            <a:spLocks/>
          </p:cNvSpPr>
          <p:nvPr/>
        </p:nvSpPr>
        <p:spPr>
          <a:xfrm>
            <a:off x="0" y="6354762"/>
            <a:ext cx="12191999" cy="503237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miter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</p:sp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3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</a:b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IDEA TITLE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>
            <a:off x="183000" y="1415057"/>
            <a:ext cx="12009000" cy="42252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1" i="0" u="sng" strike="noStrike" kern="1200" cap="none" spc="0" baseline="0">
                <a:solidFill>
                  <a:schemeClr val="tx2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Proposed Solution </a:t>
            </a:r>
            <a:endParaRPr lang="en-US" altLang="zh-CN" sz="2000" b="0" i="0" u="sng" strike="noStrike" kern="1200" cap="none" spc="0" baseline="0">
              <a:solidFill>
                <a:schemeClr val="tx2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sng" strike="noStrike" kern="1200" cap="none" spc="0" baseline="0">
              <a:solidFill>
                <a:schemeClr val="tx2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Explanation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An AI-powered tool that can read comments from the E-Consultation module, classify them as Positive, Negative, or Neutral, and supports a variety of languages and emojis. A straightforward dashboard displays the results.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How It Addresses the Problem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Saves time by avoiding manual reading, gives real-time insights into public opinion, and helps policymakers make faster, better decisions.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Innovation &amp; Uniqueness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Supports multilingual and code-mixed text, understands emojis/slang, provides real-time analysis, and displays results in an easy visual dashboard.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1" i="0" u="none" strike="noStrike" kern="1200" cap="none" spc="0" baseline="0">
                <a:solidFill>
                  <a:schemeClr val="bg1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2</a:t>
            </a:fld>
            <a:endParaRPr lang="zh-CN" altLang="en-US" sz="1200" b="1" i="0" u="none" strike="noStrike" kern="1200" cap="none" spc="0" baseline="0">
              <a:solidFill>
                <a:schemeClr val="bg1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ftr"/>
          </p:nvPr>
        </p:nvSpPr>
        <p:spPr>
          <a:xfrm>
            <a:off x="4648200" y="6356352"/>
            <a:ext cx="3204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 b="0" i="0" u="none" strike="noStrike" kern="1200" cap="none" spc="0" baseline="0">
              <a:solidFill>
                <a:schemeClr val="bg1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35" name="椭圆" descr="Your startup LOGO"/>
          <p:cNvSpPr>
            <a:spLocks/>
          </p:cNvSpPr>
          <p:nvPr/>
        </p:nvSpPr>
        <p:spPr>
          <a:xfrm>
            <a:off x="329773" y="252246"/>
            <a:ext cx="1587517" cy="807334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064A2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Arial" pitchFamily="34" charset="0"/>
                <a:ea typeface="宋体" charset="0"/>
                <a:cs typeface="Arial" pitchFamily="34" charset="0"/>
              </a:rPr>
              <a:t>Problem solvers</a:t>
            </a:r>
            <a:endParaRPr lang="zh-CN" altLang="en-US" sz="1800" b="1" i="0" u="none" strike="noStrike" kern="1200" cap="none" spc="0" baseline="0">
              <a:solidFill>
                <a:srgbClr val="000000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pic>
        <p:nvPicPr>
          <p:cNvPr id="36" name="图片" descr="https://www.sih.gov.in/img1/SIH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1366" y="57097"/>
            <a:ext cx="2209119" cy="11228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648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"/>
          <p:cNvSpPr>
            <a:spLocks/>
          </p:cNvSpPr>
          <p:nvPr/>
        </p:nvSpPr>
        <p:spPr>
          <a:xfrm>
            <a:off x="0" y="6354762"/>
            <a:ext cx="12191999" cy="503237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miter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</p:sp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TECHNICAL APPROACH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>
            <a:off x="540772" y="1488454"/>
            <a:ext cx="11110452" cy="45205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TECHSTACK: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Programming: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Python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ML/NLP: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TensorFlow / PyTorch, HuggingFace Transformers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Frontend/Dashboard: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HTML or Streamlit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Backend/API: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Node js or FastAPI</a:t>
            </a:r>
          </a:p>
          <a:p>
            <a:pPr marL="457200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Database: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MongoDB Atlas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WORKFLOW: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  <a:t>Comments → Preprocessing → Sentiment Model → Classification → Dashboard 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Calibri" pitchFamily="34" charset="0"/>
              </a:rPr>
            </a:b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sldNum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1" i="0" u="none" strike="noStrike" kern="1200" cap="none" spc="0" baseline="0">
                <a:solidFill>
                  <a:schemeClr val="bg1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3</a:t>
            </a:fld>
            <a:endParaRPr lang="zh-CN" altLang="en-US" sz="1200" b="1" i="0" u="none" strike="noStrike" kern="1200" cap="none" spc="0" baseline="0">
              <a:solidFill>
                <a:schemeClr val="bg1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ftr"/>
          </p:nvPr>
        </p:nvSpPr>
        <p:spPr>
          <a:xfrm>
            <a:off x="4648200" y="6356352"/>
            <a:ext cx="3204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bg1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 b="0" i="0" u="none" strike="noStrike" kern="1200" cap="none" spc="0" baseline="0">
              <a:solidFill>
                <a:schemeClr val="bg1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44" name="椭圆" descr="Your startup LOGO"/>
          <p:cNvSpPr>
            <a:spLocks/>
          </p:cNvSpPr>
          <p:nvPr/>
        </p:nvSpPr>
        <p:spPr>
          <a:xfrm>
            <a:off x="329773" y="252246"/>
            <a:ext cx="1604905" cy="807334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064A2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Arial" pitchFamily="34" charset="0"/>
                <a:ea typeface="宋体" charset="0"/>
                <a:cs typeface="Arial" pitchFamily="34" charset="0"/>
              </a:rPr>
              <a:t>Problem solvers</a:t>
            </a:r>
            <a:endParaRPr lang="zh-CN" altLang="en-US" sz="1800" b="1" i="0" u="none" strike="noStrike" kern="1200" cap="none" spc="0" baseline="0">
              <a:solidFill>
                <a:srgbClr val="000000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pic>
        <p:nvPicPr>
          <p:cNvPr id="45" name="图片" descr="https://www.sih.gov.in/img1/SIH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1366" y="57097"/>
            <a:ext cx="2209119" cy="11228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46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63806" y="1826540"/>
            <a:ext cx="2065609" cy="37124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9193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"/>
          <p:cNvSpPr>
            <a:spLocks/>
          </p:cNvSpPr>
          <p:nvPr/>
        </p:nvSpPr>
        <p:spPr>
          <a:xfrm>
            <a:off x="0" y="6354762"/>
            <a:ext cx="12191999" cy="503237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miter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</p:sp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FEASIBILITY AND VIABILITY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 defTabSz="4572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1" i="0" u="none" strike="noStrike" kern="1200" cap="none" spc="0" baseline="0">
                <a:solidFill>
                  <a:srgbClr val="FFFFFF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4</a:t>
            </a:fld>
            <a:endParaRPr lang="zh-CN" altLang="en-US" sz="1200" b="1" i="0" u="none" strike="noStrike" kern="1200" cap="none" spc="0" baseline="0">
              <a:solidFill>
                <a:srgbClr val="FFFFFF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ftr"/>
          </p:nvPr>
        </p:nvSpPr>
        <p:spPr>
          <a:xfrm>
            <a:off x="4648200" y="6356352"/>
            <a:ext cx="3204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54" name="椭圆" descr="Your startup LOGO"/>
          <p:cNvSpPr>
            <a:spLocks/>
          </p:cNvSpPr>
          <p:nvPr/>
        </p:nvSpPr>
        <p:spPr>
          <a:xfrm>
            <a:off x="329773" y="252246"/>
            <a:ext cx="1566404" cy="807334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064A2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Arial" pitchFamily="34" charset="0"/>
                <a:ea typeface="宋体" charset="0"/>
                <a:cs typeface="Arial" pitchFamily="34" charset="0"/>
              </a:rPr>
              <a:t>Problem solvers</a:t>
            </a:r>
            <a:endParaRPr lang="zh-CN" altLang="en-US" sz="1800" b="1" i="0" u="none" strike="noStrike" kern="1200" cap="none" spc="0" baseline="0">
              <a:solidFill>
                <a:srgbClr val="000000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pic>
        <p:nvPicPr>
          <p:cNvPr id="55" name="图片" descr="https://www.sih.gov.in/img1/SIH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1366" y="57097"/>
            <a:ext cx="2209119" cy="11228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4" name="文本框"/>
          <p:cNvSpPr txBox="1">
            <a:spLocks/>
          </p:cNvSpPr>
          <p:nvPr/>
        </p:nvSpPr>
        <p:spPr>
          <a:xfrm rot="21599230">
            <a:off x="493959" y="2901466"/>
            <a:ext cx="10172273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ＭＳ Ｐゴシック" pitchFamily="1" charset="-128"/>
              <a:cs typeface="Lucida Sans"/>
            </a:endParaRPr>
          </a:p>
        </p:txBody>
      </p:sp>
      <p:sp>
        <p:nvSpPr>
          <p:cNvPr id="85" name="文本框"/>
          <p:cNvSpPr txBox="1">
            <a:spLocks/>
          </p:cNvSpPr>
          <p:nvPr/>
        </p:nvSpPr>
        <p:spPr>
          <a:xfrm>
            <a:off x="809450" y="1552551"/>
            <a:ext cx="10886444" cy="120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Feasibility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Yes, it is technically possible because advanced AI/NLP models already exist for multiple languages.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Pretrained models like BERT can help handle Indian languages, code-mixing, and emojis.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Cloud services make it easy to scale the system to process thousands of comments at once.</a:t>
            </a: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ＭＳ Ｐゴシック" pitchFamily="1" charset="-128"/>
              <a:cs typeface="Lucida Sans"/>
            </a:endParaRPr>
          </a:p>
        </p:txBody>
      </p:sp>
      <p:sp>
        <p:nvSpPr>
          <p:cNvPr id="86" name="文本框"/>
          <p:cNvSpPr txBox="1">
            <a:spLocks/>
          </p:cNvSpPr>
          <p:nvPr/>
        </p:nvSpPr>
        <p:spPr>
          <a:xfrm>
            <a:off x="717883" y="2952705"/>
            <a:ext cx="10795660" cy="1424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Viability (Is it practical and useful?)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ＭＳ Ｐゴシック" pitchFamily="1" charset="-128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Cost-effective: Using open-source models and cloud deployment reduces expenses.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Time-saving: Automates manual work of reading and analyzing comments.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Usability: A simple dashboard ensures policymakers and officers can easily understand insights.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ＭＳ Ｐゴシック" pitchFamily="1" charset="-128"/>
              <a:cs typeface="Lucida Sans"/>
            </a:endParaRPr>
          </a:p>
        </p:txBody>
      </p:sp>
      <p:sp>
        <p:nvSpPr>
          <p:cNvPr id="87" name="文本框"/>
          <p:cNvSpPr txBox="1">
            <a:spLocks/>
          </p:cNvSpPr>
          <p:nvPr/>
        </p:nvSpPr>
        <p:spPr>
          <a:xfrm>
            <a:off x="4105845" y="2857456"/>
            <a:ext cx="5787304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ＭＳ Ｐゴシック" pitchFamily="1" charset="-128"/>
              <a:cs typeface="Lucida Sans"/>
            </a:endParaRPr>
          </a:p>
        </p:txBody>
      </p:sp>
      <p:sp>
        <p:nvSpPr>
          <p:cNvPr id="88" name="文本框"/>
          <p:cNvSpPr txBox="1">
            <a:spLocks/>
          </p:cNvSpPr>
          <p:nvPr/>
        </p:nvSpPr>
        <p:spPr>
          <a:xfrm>
            <a:off x="773423" y="4619554"/>
            <a:ext cx="9377529" cy="1424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Challenges &amp; Solutions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ＭＳ Ｐゴシック" pitchFamily="1" charset="-128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Challenge: Handling slang, spelling mistakes, and emojis.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Solution: Add custom dictionaries and emoji sentiment mapping.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Lucida Sans"/>
              </a:rPr>
              <a:t>Challenge: Maintaining high accuracy across many Indian languages.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34" charset="0"/>
              <a:ea typeface="ＭＳ Ｐゴシック" pitchFamily="1" charset="-128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5300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"/>
          <p:cNvSpPr>
            <a:spLocks/>
          </p:cNvSpPr>
          <p:nvPr/>
        </p:nvSpPr>
        <p:spPr>
          <a:xfrm>
            <a:off x="0" y="6354762"/>
            <a:ext cx="12191999" cy="503237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miter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IMPACT AND BENEFITS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>
            <a:off x="1196872" y="1359451"/>
            <a:ext cx="9385300" cy="27489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Faster insights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 – Policymakers get real-time public opinion.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MS PGothic"/>
              <a:cs typeface="Arial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Better decisions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 – Helps improve policies and services.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MS PGothic"/>
              <a:cs typeface="Arial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Time saving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 – Reduces manual effort in reading comments.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MS PGothic"/>
              <a:cs typeface="Arial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Social impact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 – Citizens’ voices are heard more effectively.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MS PGothic"/>
              <a:cs typeface="Arial" pitchFamily="34" charset="0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Scalable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MS PGothic"/>
                <a:cs typeface="Arial" pitchFamily="34" charset="0"/>
              </a:rPr>
              <a:t> – Can be extended to other government feedback systems.</a:t>
            </a:r>
            <a:endParaRPr lang="zh-CN" altLang="en-US" sz="2000" b="0" i="0" u="none" strike="noStrike" kern="1200" cap="none" spc="0" baseline="0">
              <a:solidFill>
                <a:srgbClr val="000000"/>
              </a:solidFill>
              <a:latin typeface="Arial" pitchFamily="34" charset="0"/>
              <a:ea typeface="MS PGothic"/>
              <a:cs typeface="Arial" pitchFamily="34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sldNum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 defTabSz="4572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1" i="0" u="none" strike="noStrike" kern="1200" cap="none" spc="0" baseline="0">
                <a:solidFill>
                  <a:srgbClr val="FFFFFF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5</a:t>
            </a:fld>
            <a:endParaRPr lang="zh-CN" altLang="en-US" sz="1200" b="1" i="0" u="none" strike="noStrike" kern="1200" cap="none" spc="0" baseline="0">
              <a:solidFill>
                <a:srgbClr val="FFFFFF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ftr"/>
          </p:nvPr>
        </p:nvSpPr>
        <p:spPr>
          <a:xfrm>
            <a:off x="4648200" y="6356352"/>
            <a:ext cx="3204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63" name="椭圆" descr="Your startup LOGO"/>
          <p:cNvSpPr>
            <a:spLocks/>
          </p:cNvSpPr>
          <p:nvPr/>
        </p:nvSpPr>
        <p:spPr>
          <a:xfrm>
            <a:off x="329773" y="252246"/>
            <a:ext cx="1595280" cy="807334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064A2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Arial" pitchFamily="34" charset="0"/>
                <a:ea typeface="宋体" charset="0"/>
                <a:cs typeface="Arial" pitchFamily="34" charset="0"/>
              </a:rPr>
              <a:t>Problem solvers</a:t>
            </a:r>
            <a:endParaRPr lang="zh-CN" altLang="en-US" sz="1800" b="1" i="0" u="none" strike="noStrike" kern="1200" cap="none" spc="0" baseline="0">
              <a:solidFill>
                <a:srgbClr val="000000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pic>
        <p:nvPicPr>
          <p:cNvPr id="64" name="图片" descr="https://www.sih.gov.in/img1/SIH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1366" y="57097"/>
            <a:ext cx="2209119" cy="11228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960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"/>
          <p:cNvSpPr>
            <a:spLocks/>
          </p:cNvSpPr>
          <p:nvPr/>
        </p:nvSpPr>
        <p:spPr>
          <a:xfrm>
            <a:off x="0" y="6354762"/>
            <a:ext cx="12191999" cy="503237"/>
          </a:xfrm>
          <a:prstGeom prst="rect">
            <a:avLst/>
          </a:prstGeom>
          <a:solidFill>
            <a:srgbClr val="0070C0"/>
          </a:solidFill>
          <a:ln w="9525" cap="flat" cmpd="sng">
            <a:noFill/>
            <a:prstDash val="solid"/>
            <a:miter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</p:sp>
      <p:sp>
        <p:nvSpPr>
          <p:cNvPr id="68" name="文本框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RESEARCH  AND REFERENCES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  <p:sp>
        <p:nvSpPr>
          <p:cNvPr id="69" name="矩形"/>
          <p:cNvSpPr>
            <a:spLocks/>
          </p:cNvSpPr>
          <p:nvPr/>
        </p:nvSpPr>
        <p:spPr>
          <a:xfrm>
            <a:off x="955701" y="1479835"/>
            <a:ext cx="10439885" cy="215836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IndicNLP Library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– Tools for Indian Language Processing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BERT Research Paper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– Deep Bidirectional Transformers for Language Understanding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Indian Government Open Data Portal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– Citizen Feedback &amp; Public Data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Survey Papers on Sentiment Analysis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– Techniques and Applications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 defTabSz="4572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1" i="0" u="none" strike="noStrike" kern="1200" cap="none" spc="0" baseline="0">
                <a:solidFill>
                  <a:srgbClr val="FFFFFF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6</a:t>
            </a:fld>
            <a:endParaRPr lang="zh-CN" altLang="en-US" sz="1200" b="1" i="0" u="none" strike="noStrike" kern="1200" cap="none" spc="0" baseline="0">
              <a:solidFill>
                <a:srgbClr val="FFFFFF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sp>
        <p:nvSpPr>
          <p:cNvPr id="71" name="文本框"/>
          <p:cNvSpPr>
            <a:spLocks noGrp="1"/>
          </p:cNvSpPr>
          <p:nvPr>
            <p:ph type="ftr"/>
          </p:nvPr>
        </p:nvSpPr>
        <p:spPr>
          <a:xfrm>
            <a:off x="4648200" y="6356352"/>
            <a:ext cx="32040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 b="0" i="0" u="none" strike="noStrike" kern="1200" cap="none" spc="0" baseline="0">
              <a:solidFill>
                <a:srgbClr val="FFFFFF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72" name="椭圆" descr="Your startup LOGO"/>
          <p:cNvSpPr>
            <a:spLocks/>
          </p:cNvSpPr>
          <p:nvPr/>
        </p:nvSpPr>
        <p:spPr>
          <a:xfrm>
            <a:off x="329771" y="252246"/>
            <a:ext cx="1576029" cy="807334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8064A2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Arial" pitchFamily="34" charset="0"/>
                <a:ea typeface="宋体" charset="0"/>
                <a:cs typeface="Arial" pitchFamily="34" charset="0"/>
              </a:rPr>
              <a:t>Problem solvers</a:t>
            </a:r>
            <a:endParaRPr lang="zh-CN" altLang="en-US" sz="1800" b="1" i="0" u="none" strike="noStrike" kern="1200" cap="none" spc="0" baseline="0">
              <a:solidFill>
                <a:srgbClr val="000000"/>
              </a:soli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pic>
        <p:nvPicPr>
          <p:cNvPr id="73" name="图片" descr="https://www.sih.gov.in/img1/SIH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1366" y="57097"/>
            <a:ext cx="2209119" cy="11228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0061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ＭＳ Ｐゴシック" pitchFamily="1" charset="-128"/>
                <a:cs typeface="Times New Roman" pitchFamily="18" charset="0"/>
              </a:rPr>
              <a:t>SAMPLE IMAGES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ＭＳ Ｐゴシック" pitchFamily="1" charset="-128"/>
              <a:cs typeface="Times New Roman" pitchFamily="18" charset="0"/>
            </a:endParaRPr>
          </a:p>
        </p:txBody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radeGothic" charset="0"/>
              <a:ea typeface="ＭＳ Ｐゴシック" pitchFamily="1" charset="-128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radeGothic" charset="0"/>
              <a:ea typeface="ＭＳ Ｐゴシック" pitchFamily="1" charset="-128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radeGothic" charset="0"/>
              <a:ea typeface="ＭＳ Ｐゴシック" pitchFamily="1" charset="-128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radeGothic" charset="0"/>
                <a:ea typeface="ＭＳ Ｐゴシック" pitchFamily="1" charset="-128"/>
                <a:cs typeface="Lucida Sans"/>
              </a:rPr>
              <a:t>			</a:t>
            </a:r>
            <a:endParaRPr lang="zh-CN" altLang="en-US" sz="44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78" name="文本框"/>
          <p:cNvSpPr>
            <a:spLocks noGrp="1"/>
          </p:cNvSpPr>
          <p:nvPr>
            <p:ph type="ftr"/>
          </p:nvPr>
        </p:nvSpPr>
        <p:spPr>
          <a:xfrm>
            <a:off x="4165600" y="6356352"/>
            <a:ext cx="3860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TradeGothic" charset="0"/>
                <a:ea typeface="宋体" charset="0"/>
                <a:cs typeface="Calibri" pitchFamily="34" charset="0"/>
              </a:rPr>
              <a:t>@SIH Idea submission- Template</a:t>
            </a: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TradeGothic" charset="0"/>
              <a:ea typeface="宋体" charset="0"/>
              <a:cs typeface="Calibri" pitchFamily="34" charset="0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sldNum"/>
          </p:nvPr>
        </p:nvSpPr>
        <p:spPr>
          <a:xfrm>
            <a:off x="8737600" y="6356352"/>
            <a:ext cx="284479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TradeGothic" charset="0"/>
                <a:ea typeface="ＭＳ Ｐゴシック" pitchFamily="1" charset="-128"/>
                <a:cs typeface="Calibri" pitchFamily="34" charset="0"/>
              </a:rPr>
              <a:t>7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TradeGothic" charset="0"/>
              <a:ea typeface="ＭＳ Ｐゴシック" pitchFamily="1" charset="-128"/>
              <a:cs typeface="Calibri" pitchFamily="34" charset="0"/>
            </a:endParaRPr>
          </a:p>
        </p:txBody>
      </p:sp>
      <p:pic>
        <p:nvPicPr>
          <p:cNvPr id="80" name="图片" descr="https://www.sih.gov.in/img1/SIH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41366" y="57097"/>
            <a:ext cx="2209119" cy="11228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1" name="图片" descr="A screenshot of a website&#10;&#10;AI-generated content may be incorrect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0007" y="1216906"/>
            <a:ext cx="10237949" cy="21275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2" name="图片" descr="A green circle with red stripes and a green line&#10;&#10;AI-generated content may be incorrect.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23394" y="3465941"/>
            <a:ext cx="5025589" cy="261880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83" name="图片" descr="A screenshot of a computer&#10;&#10;AI-generated content may be incorrect.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52897" y="3429000"/>
            <a:ext cx="5025590" cy="26971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2474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7626</TotalTime>
  <Words>524</Words>
  <Application>Microsoft Office PowerPoint</Application>
  <PresentationFormat>Widescreen</PresentationFormat>
  <Paragraphs>99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SAMPLE IMAGES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balasanjeev1085@outlook.com</cp:lastModifiedBy>
  <cp:revision>153</cp:revision>
  <dcterms:created xsi:type="dcterms:W3CDTF">2013-12-12T18:46:50Z</dcterms:created>
  <dcterms:modified xsi:type="dcterms:W3CDTF">2025-09-22T10:15:29Z</dcterms:modified>
</cp:coreProperties>
</file>