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media1.mp4" ContentType="video/unknown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C1C4C2"/>
        </a:solidFill>
        <a:effectLst/>
        <a:uFillTx/>
        <a:latin typeface="+mn-lt"/>
        <a:ea typeface="+mn-ea"/>
        <a:cs typeface="+mn-cs"/>
        <a:sym typeface="Futura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C1C4C2"/>
        </a:solidFill>
        <a:effectLst/>
        <a:uFillTx/>
        <a:latin typeface="+mn-lt"/>
        <a:ea typeface="+mn-ea"/>
        <a:cs typeface="+mn-cs"/>
        <a:sym typeface="Futura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C1C4C2"/>
        </a:solidFill>
        <a:effectLst/>
        <a:uFillTx/>
        <a:latin typeface="+mn-lt"/>
        <a:ea typeface="+mn-ea"/>
        <a:cs typeface="+mn-cs"/>
        <a:sym typeface="Futura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C1C4C2"/>
        </a:solidFill>
        <a:effectLst/>
        <a:uFillTx/>
        <a:latin typeface="+mn-lt"/>
        <a:ea typeface="+mn-ea"/>
        <a:cs typeface="+mn-cs"/>
        <a:sym typeface="Futura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C1C4C2"/>
        </a:solidFill>
        <a:effectLst/>
        <a:uFillTx/>
        <a:latin typeface="+mn-lt"/>
        <a:ea typeface="+mn-ea"/>
        <a:cs typeface="+mn-cs"/>
        <a:sym typeface="Futura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C1C4C2"/>
        </a:solidFill>
        <a:effectLst/>
        <a:uFillTx/>
        <a:latin typeface="+mn-lt"/>
        <a:ea typeface="+mn-ea"/>
        <a:cs typeface="+mn-cs"/>
        <a:sym typeface="Futura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C1C4C2"/>
        </a:solidFill>
        <a:effectLst/>
        <a:uFillTx/>
        <a:latin typeface="+mn-lt"/>
        <a:ea typeface="+mn-ea"/>
        <a:cs typeface="+mn-cs"/>
        <a:sym typeface="Futura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C1C4C2"/>
        </a:solidFill>
        <a:effectLst/>
        <a:uFillTx/>
        <a:latin typeface="+mn-lt"/>
        <a:ea typeface="+mn-ea"/>
        <a:cs typeface="+mn-cs"/>
        <a:sym typeface="Futura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C1C4C2"/>
        </a:solidFill>
        <a:effectLst/>
        <a:uFillTx/>
        <a:latin typeface="+mn-lt"/>
        <a:ea typeface="+mn-ea"/>
        <a:cs typeface="+mn-cs"/>
        <a:sym typeface="Futur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700">
                <a:solidFill>
                  <a:srgbClr val="C0C3C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0" indent="228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700">
                <a:solidFill>
                  <a:srgbClr val="C0C3C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700">
                <a:solidFill>
                  <a:srgbClr val="C0C3C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0" indent="685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700">
                <a:solidFill>
                  <a:srgbClr val="C0C3C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700">
                <a:solidFill>
                  <a:srgbClr val="C0C3C1"/>
                </a:solidFill>
                <a:latin typeface="+mn-lt"/>
                <a:ea typeface="+mn-ea"/>
                <a:cs typeface="+mn-cs"/>
                <a:sym typeface="Futur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700">
                <a:solidFill>
                  <a:srgbClr val="C0C3C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0" indent="228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700">
                <a:solidFill>
                  <a:srgbClr val="C0C3C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700">
                <a:solidFill>
                  <a:srgbClr val="C0C3C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0" indent="685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700">
                <a:solidFill>
                  <a:srgbClr val="C0C3C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700">
                <a:solidFill>
                  <a:srgbClr val="C0C3C1"/>
                </a:solidFill>
                <a:latin typeface="+mn-lt"/>
                <a:ea typeface="+mn-ea"/>
                <a:cs typeface="+mn-cs"/>
                <a:sym typeface="Futur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6000">
                <a:latin typeface="+mn-lt"/>
                <a:ea typeface="+mn-ea"/>
                <a:cs typeface="+mn-cs"/>
                <a:sym typeface="Futur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700">
                <a:solidFill>
                  <a:srgbClr val="C0C3C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0" indent="228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700">
                <a:solidFill>
                  <a:srgbClr val="C0C3C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700">
                <a:solidFill>
                  <a:srgbClr val="C0C3C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0" indent="685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700">
                <a:solidFill>
                  <a:srgbClr val="C0C3C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700">
                <a:solidFill>
                  <a:srgbClr val="C0C3C1"/>
                </a:solidFill>
                <a:latin typeface="+mn-lt"/>
                <a:ea typeface="+mn-ea"/>
                <a:cs typeface="+mn-cs"/>
                <a:sym typeface="Futur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C1C4C2"/>
          </a:solidFill>
          <a:uFillTx/>
          <a:latin typeface="+mj-lt"/>
          <a:ea typeface="+mj-ea"/>
          <a:cs typeface="+mj-cs"/>
          <a:sym typeface="American Typewriter"/>
        </a:defRPr>
      </a:lvl1pPr>
      <a:lvl2pPr marL="0" marR="0" indent="2286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C1C4C2"/>
          </a:solidFill>
          <a:uFillTx/>
          <a:latin typeface="+mj-lt"/>
          <a:ea typeface="+mj-ea"/>
          <a:cs typeface="+mj-cs"/>
          <a:sym typeface="American Typewriter"/>
        </a:defRPr>
      </a:lvl2pPr>
      <a:lvl3pPr marL="0" marR="0" indent="4572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C1C4C2"/>
          </a:solidFill>
          <a:uFillTx/>
          <a:latin typeface="+mj-lt"/>
          <a:ea typeface="+mj-ea"/>
          <a:cs typeface="+mj-cs"/>
          <a:sym typeface="American Typewriter"/>
        </a:defRPr>
      </a:lvl3pPr>
      <a:lvl4pPr marL="0" marR="0" indent="6858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C1C4C2"/>
          </a:solidFill>
          <a:uFillTx/>
          <a:latin typeface="+mj-lt"/>
          <a:ea typeface="+mj-ea"/>
          <a:cs typeface="+mj-cs"/>
          <a:sym typeface="American Typewriter"/>
        </a:defRPr>
      </a:lvl4pPr>
      <a:lvl5pPr marL="0" marR="0" indent="9144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C1C4C2"/>
          </a:solidFill>
          <a:uFillTx/>
          <a:latin typeface="+mj-lt"/>
          <a:ea typeface="+mj-ea"/>
          <a:cs typeface="+mj-cs"/>
          <a:sym typeface="American Typewriter"/>
        </a:defRPr>
      </a:lvl5pPr>
      <a:lvl6pPr marL="0" marR="0" indent="11430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C1C4C2"/>
          </a:solidFill>
          <a:uFillTx/>
          <a:latin typeface="+mj-lt"/>
          <a:ea typeface="+mj-ea"/>
          <a:cs typeface="+mj-cs"/>
          <a:sym typeface="American Typewriter"/>
        </a:defRPr>
      </a:lvl6pPr>
      <a:lvl7pPr marL="0" marR="0" indent="13716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C1C4C2"/>
          </a:solidFill>
          <a:uFillTx/>
          <a:latin typeface="+mj-lt"/>
          <a:ea typeface="+mj-ea"/>
          <a:cs typeface="+mj-cs"/>
          <a:sym typeface="American Typewriter"/>
        </a:defRPr>
      </a:lvl7pPr>
      <a:lvl8pPr marL="0" marR="0" indent="16002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C1C4C2"/>
          </a:solidFill>
          <a:uFillTx/>
          <a:latin typeface="+mj-lt"/>
          <a:ea typeface="+mj-ea"/>
          <a:cs typeface="+mj-cs"/>
          <a:sym typeface="American Typewriter"/>
        </a:defRPr>
      </a:lvl8pPr>
      <a:lvl9pPr marL="0" marR="0" indent="18288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C1C4C2"/>
          </a:solidFill>
          <a:uFillTx/>
          <a:latin typeface="+mj-lt"/>
          <a:ea typeface="+mj-ea"/>
          <a:cs typeface="+mj-cs"/>
          <a:sym typeface="American Typewriter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3" Type="http://schemas.microsoft.com/office/2007/relationships/media" Target="../media/media1.mp4"/><Relationship Id="rId4" Type="http://schemas.openxmlformats.org/officeDocument/2006/relationships/image" Target="../media/image10.pn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github.com/chrisvfritz/vue-enterprise-boilerplate" TargetMode="Externa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patreon.com/chrisvuefritz" TargetMode="External"/><Relationship Id="rId3" Type="http://schemas.openxmlformats.org/officeDocument/2006/relationships/image" Target="../media/image11.png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patreon.com/chrisvuefritz" TargetMode="External"/><Relationship Id="rId3" Type="http://schemas.openxmlformats.org/officeDocument/2006/relationships/image" Target="../media/image12.png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github.com/chrisvfritz/7-secret-patterns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1D1F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7 secret patterns…"/>
          <p:cNvSpPr txBox="1"/>
          <p:nvPr>
            <p:ph type="ctrTitle"/>
          </p:nvPr>
        </p:nvSpPr>
        <p:spPr>
          <a:xfrm>
            <a:off x="2110506" y="1638300"/>
            <a:ext cx="8783788" cy="3302000"/>
          </a:xfrm>
          <a:prstGeom prst="rect">
            <a:avLst/>
          </a:prstGeom>
        </p:spPr>
        <p:txBody>
          <a:bodyPr/>
          <a:lstStyle/>
          <a:p>
            <a:pPr defTabSz="467359">
              <a:defRPr sz="6400"/>
            </a:pPr>
            <a:r>
              <a:t>7 secret patterns</a:t>
            </a:r>
          </a:p>
          <a:p>
            <a:pPr defTabSz="467359">
              <a:defRPr sz="6400"/>
            </a:pPr>
            <a:r>
              <a:rPr>
                <a:solidFill>
                  <a:srgbClr val="63B082"/>
                </a:solidFill>
              </a:rPr>
              <a:t>Vue</a:t>
            </a:r>
            <a:r>
              <a:t> consultants don’t</a:t>
            </a:r>
          </a:p>
          <a:p>
            <a:pPr defTabSz="467359">
              <a:defRPr sz="6400"/>
            </a:pPr>
            <a:r>
              <a:t>want you to know!</a:t>
            </a:r>
          </a:p>
        </p:txBody>
      </p:sp>
      <p:sp>
        <p:nvSpPr>
          <p:cNvPr id="120" name="By 1 member of the Vue core team…"/>
          <p:cNvSpPr txBox="1"/>
          <p:nvPr/>
        </p:nvSpPr>
        <p:spPr>
          <a:xfrm>
            <a:off x="2102690" y="6232019"/>
            <a:ext cx="8799420" cy="1453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20000"/>
              </a:lnSpc>
              <a:defRPr sz="3700">
                <a:solidFill>
                  <a:srgbClr val="C0C3C1"/>
                </a:solidFill>
              </a:defRPr>
            </a:pPr>
            <a:r>
              <a:t>By 1 member of the Vue core team</a:t>
            </a:r>
          </a:p>
          <a:p>
            <a:pPr>
              <a:lnSpc>
                <a:spcPct val="120000"/>
              </a:lnSpc>
              <a:defRPr sz="3700">
                <a:solidFill>
                  <a:srgbClr val="C0C3C1"/>
                </a:solidFill>
              </a:defRPr>
            </a:pPr>
            <a:r>
              <a:t>you’ll never believe is shorter in real life!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1D1F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roductivity Boost"/>
          <p:cNvSpPr txBox="1"/>
          <p:nvPr/>
        </p:nvSpPr>
        <p:spPr>
          <a:xfrm>
            <a:off x="1101597" y="4241800"/>
            <a:ext cx="9208517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8000">
                <a:latin typeface="+mj-lt"/>
                <a:ea typeface="+mj-ea"/>
                <a:cs typeface="+mj-cs"/>
                <a:sym typeface="American Typewriter"/>
              </a:defRPr>
            </a:lvl1pPr>
          </a:lstStyle>
          <a:p>
            <a:pPr/>
            <a:r>
              <a:t>Productivity Boost</a:t>
            </a:r>
          </a:p>
        </p:txBody>
      </p:sp>
      <p:sp>
        <p:nvSpPr>
          <p:cNvPr id="175" name="#2"/>
          <p:cNvSpPr txBox="1"/>
          <p:nvPr/>
        </p:nvSpPr>
        <p:spPr>
          <a:xfrm>
            <a:off x="10532110" y="4241800"/>
            <a:ext cx="1371093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8000">
                <a:latin typeface="+mj-lt"/>
                <a:ea typeface="+mj-ea"/>
                <a:cs typeface="+mj-cs"/>
                <a:sym typeface="American Typewriter"/>
              </a:defRPr>
            </a:lvl1pPr>
          </a:lstStyle>
          <a:p>
            <a:pPr/>
            <a:r>
              <a:t>#2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1D1F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omponent Registration"/>
          <p:cNvSpPr txBox="1"/>
          <p:nvPr/>
        </p:nvSpPr>
        <p:spPr>
          <a:xfrm>
            <a:off x="526542" y="673100"/>
            <a:ext cx="11951717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8000">
                <a:latin typeface="+mj-lt"/>
                <a:ea typeface="+mj-ea"/>
                <a:cs typeface="+mj-cs"/>
                <a:sym typeface="American Typewriter"/>
              </a:defRPr>
            </a:lvl1pPr>
          </a:lstStyle>
          <a:p>
            <a:pPr/>
            <a:r>
              <a:t>Component Registration</a:t>
            </a:r>
          </a:p>
        </p:txBody>
      </p:sp>
      <p:sp>
        <p:nvSpPr>
          <p:cNvPr id="178" name="import BaseButton from './base-button'…"/>
          <p:cNvSpPr txBox="1"/>
          <p:nvPr/>
        </p:nvSpPr>
        <p:spPr>
          <a:xfrm>
            <a:off x="2878509" y="2794024"/>
            <a:ext cx="7247782" cy="4546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>
                <a:solidFill>
                  <a:srgbClr val="C2C77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AC9C4"/>
                </a:solidFill>
              </a:rPr>
              <a:t>import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FD2D1"/>
                </a:solidFill>
              </a:rPr>
              <a:t>BaseButton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AC9C4"/>
                </a:solidFill>
              </a:rPr>
              <a:t>from</a:t>
            </a:r>
            <a:r>
              <a:rPr>
                <a:solidFill>
                  <a:srgbClr val="000000"/>
                </a:solidFill>
              </a:rPr>
              <a:t> </a:t>
            </a:r>
            <a:r>
              <a:t>'./base-button'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C2C77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AC9C4"/>
                </a:solidFill>
              </a:rPr>
              <a:t>import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FD2D1"/>
                </a:solidFill>
              </a:rPr>
              <a:t>BaseIcon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AC9C4"/>
                </a:solidFill>
              </a:rPr>
              <a:t>from</a:t>
            </a:r>
            <a:r>
              <a:rPr>
                <a:solidFill>
                  <a:srgbClr val="000000"/>
                </a:solidFill>
              </a:rPr>
              <a:t> </a:t>
            </a:r>
            <a:r>
              <a:t>'./base-icon'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C2C77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AC9C4"/>
                </a:solidFill>
              </a:rPr>
              <a:t>import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FD2D1"/>
                </a:solidFill>
              </a:rPr>
              <a:t>BaseInput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AC9C4"/>
                </a:solidFill>
              </a:rPr>
              <a:t>from</a:t>
            </a:r>
            <a:r>
              <a:rPr>
                <a:solidFill>
                  <a:srgbClr val="000000"/>
                </a:solidFill>
              </a:rPr>
              <a:t> </a:t>
            </a:r>
            <a:r>
              <a:t>'./base-input'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>
                <a:solidFill>
                  <a:srgbClr val="9AC9C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export default</a:t>
            </a:r>
            <a:r>
              <a:rPr>
                <a:solidFill>
                  <a:srgbClr val="000000"/>
                </a:solidFill>
              </a:rPr>
              <a:t> </a:t>
            </a:r>
            <a:r>
              <a:t>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D0D2D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components</a:t>
            </a:r>
            <a:r>
              <a:rPr>
                <a:solidFill>
                  <a:srgbClr val="9AC9C4"/>
                </a:solidFill>
              </a:rPr>
              <a:t>: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D0D2D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t>BaseButton</a:t>
            </a:r>
            <a:r>
              <a:rPr>
                <a:solidFill>
                  <a:srgbClr val="9AC9C4"/>
                </a:solidFill>
              </a:rPr>
              <a:t>,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D0D2D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t>BaseIcon</a:t>
            </a:r>
            <a:r>
              <a:rPr>
                <a:solidFill>
                  <a:srgbClr val="9AC9C4"/>
                </a:solidFill>
              </a:rPr>
              <a:t>,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D0D2D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t>BaseInput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AC9C4"/>
                </a:solidFill>
              </a:rPr>
              <a:t>}</a:t>
            </a:r>
          </a:p>
          <a:p>
            <a:pPr algn="l" defTabSz="457200">
              <a:defRPr>
                <a:solidFill>
                  <a:srgbClr val="9AC9C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179" name="Frequently imported components"/>
          <p:cNvSpPr txBox="1"/>
          <p:nvPr/>
        </p:nvSpPr>
        <p:spPr>
          <a:xfrm>
            <a:off x="2949909" y="8191499"/>
            <a:ext cx="7104981" cy="70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3700">
                <a:solidFill>
                  <a:srgbClr val="C0C3C1"/>
                </a:solidFill>
              </a:defRPr>
            </a:lvl1pPr>
          </a:lstStyle>
          <a:p>
            <a:pPr/>
            <a:r>
              <a:t>Frequently imported components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1D1F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import BaseButton from './base-button'…"/>
          <p:cNvSpPr txBox="1"/>
          <p:nvPr/>
        </p:nvSpPr>
        <p:spPr>
          <a:xfrm>
            <a:off x="833809" y="2454293"/>
            <a:ext cx="8311556" cy="3575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1800">
                <a:solidFill>
                  <a:srgbClr val="C2C77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AC9C4"/>
                </a:solidFill>
              </a:rPr>
              <a:t>import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CCFCE"/>
                </a:solidFill>
              </a:rPr>
              <a:t>BaseButton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AC9C4"/>
                </a:solidFill>
              </a:rPr>
              <a:t>from</a:t>
            </a:r>
            <a:r>
              <a:rPr>
                <a:solidFill>
                  <a:srgbClr val="000000"/>
                </a:solidFill>
              </a:rPr>
              <a:t> </a:t>
            </a:r>
            <a:r>
              <a:t>'./base-button'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C2C77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AC9C4"/>
                </a:solidFill>
              </a:rPr>
              <a:t>import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CCFCE"/>
                </a:solidFill>
              </a:rPr>
              <a:t>BaseIcon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AC9C4"/>
                </a:solidFill>
              </a:rPr>
              <a:t>from</a:t>
            </a:r>
            <a:r>
              <a:rPr>
                <a:solidFill>
                  <a:srgbClr val="000000"/>
                </a:solidFill>
              </a:rPr>
              <a:t> </a:t>
            </a:r>
            <a:r>
              <a:t>'./base-icon'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C2C77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AC9C4"/>
                </a:solidFill>
              </a:rPr>
              <a:t>import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CCFCE"/>
                </a:solidFill>
              </a:rPr>
              <a:t>BaseInput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AC9C4"/>
                </a:solidFill>
              </a:rPr>
              <a:t>from</a:t>
            </a:r>
            <a:r>
              <a:rPr>
                <a:solidFill>
                  <a:srgbClr val="000000"/>
                </a:solidFill>
              </a:rPr>
              <a:t> </a:t>
            </a:r>
            <a:r>
              <a:t>'./base-input'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1800">
                <a:solidFill>
                  <a:srgbClr val="9AC9C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export default</a:t>
            </a:r>
            <a:r>
              <a:rPr>
                <a:solidFill>
                  <a:srgbClr val="000000"/>
                </a:solidFill>
              </a:rPr>
              <a:t> </a:t>
            </a:r>
            <a:r>
              <a:t>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D0D2D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components</a:t>
            </a:r>
            <a:r>
              <a:rPr>
                <a:solidFill>
                  <a:srgbClr val="9AC9C4"/>
                </a:solidFill>
              </a:rPr>
              <a:t>: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D0D2D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CCCFCE"/>
                </a:solidFill>
              </a:rPr>
              <a:t>BaseButton</a:t>
            </a:r>
            <a:r>
              <a:rPr>
                <a:solidFill>
                  <a:srgbClr val="9AC9C4"/>
                </a:solidFill>
              </a:rPr>
              <a:t>,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D0D2D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CCCFCE"/>
                </a:solidFill>
              </a:rPr>
              <a:t>BaseIcon</a:t>
            </a:r>
            <a:r>
              <a:rPr>
                <a:solidFill>
                  <a:srgbClr val="9AC9C4"/>
                </a:solidFill>
              </a:rPr>
              <a:t>,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D0D2D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CCCFCE"/>
                </a:solidFill>
              </a:rPr>
              <a:t>BaseInput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AC9C4"/>
                </a:solidFill>
              </a:rPr>
              <a:t>}</a:t>
            </a:r>
          </a:p>
          <a:p>
            <a:pPr algn="l" defTabSz="457200">
              <a:defRPr sz="1800">
                <a:solidFill>
                  <a:srgbClr val="9AC9C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182" name="&lt;BaseInput…"/>
          <p:cNvSpPr txBox="1"/>
          <p:nvPr/>
        </p:nvSpPr>
        <p:spPr>
          <a:xfrm>
            <a:off x="6053658" y="4279924"/>
            <a:ext cx="5418684" cy="3327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>
                <a:solidFill>
                  <a:srgbClr val="C6747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&lt;BaseInput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C2C77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C0A7C7"/>
                </a:solidFill>
              </a:rPr>
              <a:t>v-model</a:t>
            </a:r>
            <a:r>
              <a:rPr>
                <a:solidFill>
                  <a:srgbClr val="D0D2D1"/>
                </a:solidFill>
              </a:rPr>
              <a:t>=</a:t>
            </a:r>
            <a:r>
              <a:t>"searchText"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D0D2D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@</a:t>
            </a:r>
            <a:r>
              <a:rPr>
                <a:solidFill>
                  <a:srgbClr val="C0A7C7"/>
                </a:solidFill>
              </a:rPr>
              <a:t>keydown</a:t>
            </a:r>
            <a:r>
              <a:t>.</a:t>
            </a:r>
            <a:r>
              <a:rPr>
                <a:solidFill>
                  <a:srgbClr val="C0A7C7"/>
                </a:solidFill>
              </a:rPr>
              <a:t>enter</a:t>
            </a:r>
            <a:r>
              <a:t>=</a:t>
            </a:r>
            <a:r>
              <a:rPr>
                <a:solidFill>
                  <a:srgbClr val="C2C77B"/>
                </a:solidFill>
              </a:rPr>
              <a:t>"search"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C6747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/&gt;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C6747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&lt;BaseButton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0D2D1"/>
                </a:solidFill>
              </a:rPr>
              <a:t>@</a:t>
            </a:r>
            <a:r>
              <a:rPr>
                <a:solidFill>
                  <a:srgbClr val="C0A7C7"/>
                </a:solidFill>
              </a:rPr>
              <a:t>click</a:t>
            </a:r>
            <a:r>
              <a:rPr>
                <a:solidFill>
                  <a:srgbClr val="D0D2D1"/>
                </a:solidFill>
              </a:rPr>
              <a:t>=</a:t>
            </a:r>
            <a:r>
              <a:rPr>
                <a:solidFill>
                  <a:srgbClr val="C2C77B"/>
                </a:solidFill>
              </a:rPr>
              <a:t>"search"</a:t>
            </a:r>
            <a: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C6747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&lt;BaseIcon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0A7C7"/>
                </a:solidFill>
              </a:rPr>
              <a:t>name</a:t>
            </a:r>
            <a:r>
              <a:rPr>
                <a:solidFill>
                  <a:srgbClr val="D0D2D1"/>
                </a:solidFill>
              </a:rPr>
              <a:t>=</a:t>
            </a:r>
            <a:r>
              <a:rPr>
                <a:solidFill>
                  <a:srgbClr val="C2C77B"/>
                </a:solidFill>
              </a:rPr>
              <a:t>"search"</a:t>
            </a:r>
            <a:r>
              <a:t>/&gt;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C6747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&lt;/BaseButton&gt;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3" name="So much JS to support such a small template!"/>
          <p:cNvSpPr txBox="1"/>
          <p:nvPr/>
        </p:nvSpPr>
        <p:spPr>
          <a:xfrm>
            <a:off x="1629233" y="8433448"/>
            <a:ext cx="9746334" cy="709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3700">
                <a:solidFill>
                  <a:srgbClr val="C0C3C1"/>
                </a:solidFill>
              </a:defRPr>
            </a:lvl1pPr>
          </a:lstStyle>
          <a:p>
            <a:pPr/>
            <a:r>
              <a:t>So much JS to support such a small template!</a:t>
            </a:r>
          </a:p>
        </p:txBody>
      </p:sp>
      <p:sp>
        <p:nvSpPr>
          <p:cNvPr id="184" name="Component Registration"/>
          <p:cNvSpPr txBox="1"/>
          <p:nvPr/>
        </p:nvSpPr>
        <p:spPr>
          <a:xfrm>
            <a:off x="526542" y="673100"/>
            <a:ext cx="11951717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8000">
                <a:latin typeface="+mj-lt"/>
                <a:ea typeface="+mj-ea"/>
                <a:cs typeface="+mj-cs"/>
                <a:sym typeface="American Typewriter"/>
              </a:defRPr>
            </a:lvl1pPr>
          </a:lstStyle>
          <a:p>
            <a:pPr/>
            <a:r>
              <a:t>Component Registration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1D1F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import Vue from 'vue'…"/>
          <p:cNvSpPr txBox="1"/>
          <p:nvPr/>
        </p:nvSpPr>
        <p:spPr>
          <a:xfrm>
            <a:off x="259419" y="1916134"/>
            <a:ext cx="12117755" cy="7902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100">
                <a:solidFill>
                  <a:srgbClr val="9AC9C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import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0D2D1"/>
                </a:solidFill>
              </a:rPr>
              <a:t>Vue</a:t>
            </a:r>
            <a:r>
              <a:rPr>
                <a:solidFill>
                  <a:srgbClr val="000000"/>
                </a:solidFill>
              </a:rPr>
              <a:t> </a:t>
            </a:r>
            <a:r>
              <a:t>from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2C77B"/>
                </a:solidFill>
              </a:rPr>
              <a:t>'vue'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100">
                <a:solidFill>
                  <a:srgbClr val="C2C77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AC9C4"/>
                </a:solidFill>
              </a:rPr>
              <a:t>import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0D2D1"/>
                </a:solidFill>
              </a:rPr>
              <a:t>upperFirst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AC9C4"/>
                </a:solidFill>
              </a:rPr>
              <a:t>from</a:t>
            </a:r>
            <a:r>
              <a:rPr>
                <a:solidFill>
                  <a:srgbClr val="000000"/>
                </a:solidFill>
              </a:rPr>
              <a:t> </a:t>
            </a:r>
            <a:r>
              <a:t>'lodash/upperFirst'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100">
                <a:solidFill>
                  <a:srgbClr val="C2C77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AC9C4"/>
                </a:solidFill>
              </a:rPr>
              <a:t>import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0D2D1"/>
                </a:solidFill>
              </a:rPr>
              <a:t>camelCase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AC9C4"/>
                </a:solidFill>
              </a:rPr>
              <a:t>from</a:t>
            </a:r>
            <a:r>
              <a:rPr>
                <a:solidFill>
                  <a:srgbClr val="000000"/>
                </a:solidFill>
              </a:rPr>
              <a:t> </a:t>
            </a:r>
            <a:r>
              <a:t>'lodash/camelCase'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1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2100">
                <a:solidFill>
                  <a:srgbClr val="A7A8A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// Require in a base component context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100">
                <a:solidFill>
                  <a:srgbClr val="93B2CA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AC9C4"/>
                </a:solidFill>
              </a:rPr>
              <a:t>const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0D2D1"/>
                </a:solidFill>
              </a:rPr>
              <a:t>requireComponent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AC9C4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0D2D1"/>
                </a:solidFill>
              </a:rPr>
              <a:t>require</a:t>
            </a:r>
            <a:r>
              <a:rPr>
                <a:solidFill>
                  <a:srgbClr val="9AC9C4"/>
                </a:solidFill>
              </a:rPr>
              <a:t>.</a:t>
            </a:r>
            <a:r>
              <a:rPr>
                <a:solidFill>
                  <a:srgbClr val="C67471"/>
                </a:solidFill>
              </a:rPr>
              <a:t>context</a:t>
            </a:r>
            <a:r>
              <a:rPr>
                <a:solidFill>
                  <a:srgbClr val="9AC9C4"/>
                </a:solidFill>
              </a:rPr>
              <a:t>(</a:t>
            </a:r>
            <a:endParaRPr>
              <a:solidFill>
                <a:srgbClr val="9AC9C4"/>
              </a:solidFill>
            </a:endParaRPr>
          </a:p>
          <a:p>
            <a:pPr algn="l" defTabSz="457200">
              <a:defRPr sz="2100">
                <a:solidFill>
                  <a:srgbClr val="93B2CA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AC9C4"/>
                </a:solidFill>
              </a:rPr>
              <a:t>  </a:t>
            </a:r>
            <a:r>
              <a:rPr>
                <a:solidFill>
                  <a:srgbClr val="C2C77B"/>
                </a:solidFill>
              </a:rPr>
              <a:t>‘./components’</a:t>
            </a:r>
            <a:r>
              <a:rPr>
                <a:solidFill>
                  <a:srgbClr val="9AC9C4"/>
                </a:solidFill>
              </a:rPr>
              <a:t>,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AC9C4"/>
                </a:solidFill>
              </a:rPr>
              <a:t>false,</a:t>
            </a:r>
            <a:r>
              <a:rPr>
                <a:solidFill>
                  <a:srgbClr val="000000"/>
                </a:solidFill>
              </a:rPr>
              <a:t> </a:t>
            </a:r>
            <a:r>
              <a:t>/base-[\w-]+\.vue$/</a:t>
            </a:r>
          </a:p>
          <a:p>
            <a:pPr algn="l" defTabSz="457200">
              <a:defRPr sz="2100">
                <a:solidFill>
                  <a:srgbClr val="93B2CA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AC9C4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1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2100">
                <a:solidFill>
                  <a:srgbClr val="D0D2D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requireComponent</a:t>
            </a:r>
            <a:r>
              <a:rPr>
                <a:solidFill>
                  <a:srgbClr val="9AC9C4"/>
                </a:solidFill>
              </a:rPr>
              <a:t>.</a:t>
            </a:r>
            <a:r>
              <a:rPr>
                <a:solidFill>
                  <a:srgbClr val="C67471"/>
                </a:solidFill>
              </a:rPr>
              <a:t>keys</a:t>
            </a:r>
            <a:r>
              <a:rPr>
                <a:solidFill>
                  <a:srgbClr val="9AC9C4"/>
                </a:solidFill>
              </a:rPr>
              <a:t>().</a:t>
            </a:r>
            <a:r>
              <a:rPr>
                <a:solidFill>
                  <a:srgbClr val="C67471"/>
                </a:solidFill>
              </a:rPr>
              <a:t>forEach</a:t>
            </a:r>
            <a:r>
              <a:rPr>
                <a:solidFill>
                  <a:srgbClr val="9AC9C4"/>
                </a:solidFill>
              </a:rPr>
              <a:t>(</a:t>
            </a:r>
            <a:r>
              <a:t>fileName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AC9C4"/>
                </a:solidFill>
              </a:rPr>
              <a:t>=&gt;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100">
                <a:solidFill>
                  <a:srgbClr val="A7A8A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// Get component config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100">
                <a:solidFill>
                  <a:srgbClr val="C6747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9AC9C4"/>
                </a:solidFill>
              </a:rPr>
              <a:t>const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0D2D1"/>
                </a:solidFill>
              </a:rPr>
              <a:t>componentConfig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AC9C4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requireComponent</a:t>
            </a:r>
            <a:r>
              <a:rPr>
                <a:solidFill>
                  <a:srgbClr val="9AC9C4"/>
                </a:solidFill>
              </a:rPr>
              <a:t>(</a:t>
            </a:r>
            <a:r>
              <a:rPr>
                <a:solidFill>
                  <a:srgbClr val="D0D2D1"/>
                </a:solidFill>
              </a:rPr>
              <a:t>fileName</a:t>
            </a:r>
            <a:r>
              <a:rPr>
                <a:solidFill>
                  <a:srgbClr val="9AC9C4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1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2100">
                <a:solidFill>
                  <a:srgbClr val="A7A8A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// Get PascalCase name of component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100">
                <a:solidFill>
                  <a:srgbClr val="D0D2D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9AC9C4"/>
                </a:solidFill>
              </a:rPr>
              <a:t>const</a:t>
            </a:r>
            <a:r>
              <a:rPr>
                <a:solidFill>
                  <a:srgbClr val="000000"/>
                </a:solidFill>
              </a:rPr>
              <a:t> </a:t>
            </a:r>
            <a:r>
              <a:t>componentName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AC9C4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67471"/>
                </a:solidFill>
              </a:rPr>
              <a:t>upperFirst</a:t>
            </a:r>
            <a:r>
              <a:rPr>
                <a:solidFill>
                  <a:srgbClr val="9AC9C4"/>
                </a:solidFill>
              </a:rPr>
              <a:t>(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100">
                <a:solidFill>
                  <a:srgbClr val="C6747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camelCase</a:t>
            </a:r>
            <a:r>
              <a:rPr>
                <a:solidFill>
                  <a:srgbClr val="9AC9C4"/>
                </a:solidFill>
              </a:rPr>
              <a:t>(</a:t>
            </a:r>
            <a:r>
              <a:rPr>
                <a:solidFill>
                  <a:srgbClr val="D0D2D1"/>
                </a:solidFill>
              </a:rPr>
              <a:t>fileName</a:t>
            </a:r>
            <a:r>
              <a:rPr>
                <a:solidFill>
                  <a:srgbClr val="9AC9C4"/>
                </a:solidFill>
              </a:rPr>
              <a:t>.</a:t>
            </a:r>
            <a:r>
              <a:t>replace</a:t>
            </a:r>
            <a:r>
              <a:rPr>
                <a:solidFill>
                  <a:srgbClr val="9AC9C4"/>
                </a:solidFill>
              </a:rPr>
              <a:t>(</a:t>
            </a:r>
            <a:r>
              <a:rPr>
                <a:solidFill>
                  <a:srgbClr val="93B2CA"/>
                </a:solidFill>
              </a:rPr>
              <a:t>/^\.\//</a:t>
            </a:r>
            <a:r>
              <a:rPr>
                <a:solidFill>
                  <a:srgbClr val="9AC9C4"/>
                </a:solidFill>
              </a:rPr>
              <a:t>,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2C77B"/>
                </a:solidFill>
              </a:rPr>
              <a:t>''</a:t>
            </a:r>
            <a:r>
              <a:rPr>
                <a:solidFill>
                  <a:srgbClr val="9AC9C4"/>
                </a:solidFill>
              </a:rPr>
              <a:t>).</a:t>
            </a:r>
            <a:r>
              <a:t>replace</a:t>
            </a:r>
            <a:r>
              <a:rPr>
                <a:solidFill>
                  <a:srgbClr val="9AC9C4"/>
                </a:solidFill>
              </a:rPr>
              <a:t>(</a:t>
            </a:r>
            <a:r>
              <a:rPr>
                <a:solidFill>
                  <a:srgbClr val="93B2CA"/>
                </a:solidFill>
              </a:rPr>
              <a:t>/\.\w+$/</a:t>
            </a:r>
            <a:r>
              <a:rPr>
                <a:solidFill>
                  <a:srgbClr val="9AC9C4"/>
                </a:solidFill>
              </a:rPr>
              <a:t>,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2C77B"/>
                </a:solidFill>
              </a:rPr>
              <a:t>''</a:t>
            </a:r>
            <a:r>
              <a:rPr>
                <a:solidFill>
                  <a:srgbClr val="9AC9C4"/>
                </a:solidFill>
              </a:rPr>
              <a:t>))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1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AC9C4"/>
                </a:solidFill>
              </a:rPr>
              <a:t>)</a:t>
            </a:r>
          </a:p>
          <a:p>
            <a:pPr algn="l" defTabSz="457200">
              <a:defRPr sz="21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2100">
                <a:solidFill>
                  <a:srgbClr val="A7A8A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// Register component globally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100">
                <a:solidFill>
                  <a:srgbClr val="D0D2D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Vue</a:t>
            </a:r>
            <a:r>
              <a:rPr>
                <a:solidFill>
                  <a:srgbClr val="9AC9C4"/>
                </a:solidFill>
              </a:rPr>
              <a:t>.</a:t>
            </a:r>
            <a:r>
              <a:rPr>
                <a:solidFill>
                  <a:srgbClr val="C67471"/>
                </a:solidFill>
              </a:rPr>
              <a:t>component</a:t>
            </a:r>
            <a:r>
              <a:rPr>
                <a:solidFill>
                  <a:srgbClr val="9AC9C4"/>
                </a:solidFill>
              </a:rPr>
              <a:t>(</a:t>
            </a:r>
            <a:r>
              <a:t>componentName</a:t>
            </a:r>
            <a:r>
              <a:rPr>
                <a:solidFill>
                  <a:srgbClr val="9AC9C4"/>
                </a:solidFill>
              </a:rPr>
              <a:t>,</a:t>
            </a:r>
            <a:r>
              <a:rPr>
                <a:solidFill>
                  <a:srgbClr val="000000"/>
                </a:solidFill>
              </a:rPr>
              <a:t> </a:t>
            </a:r>
            <a:r>
              <a:t>componentConfig</a:t>
            </a:r>
            <a:r>
              <a:rPr>
                <a:solidFill>
                  <a:srgbClr val="9AC9C4"/>
                </a:solidFill>
              </a:rPr>
              <a:t>.default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AC9C4"/>
                </a:solidFill>
              </a:rPr>
              <a:t>||</a:t>
            </a:r>
            <a:r>
              <a:rPr>
                <a:solidFill>
                  <a:srgbClr val="000000"/>
                </a:solidFill>
              </a:rPr>
              <a:t> </a:t>
            </a:r>
            <a:r>
              <a:t>componentConfig</a:t>
            </a:r>
            <a:r>
              <a:rPr>
                <a:solidFill>
                  <a:srgbClr val="9AC9C4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100">
                <a:solidFill>
                  <a:srgbClr val="9AC9C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7" name="Component Registration"/>
          <p:cNvSpPr txBox="1"/>
          <p:nvPr/>
        </p:nvSpPr>
        <p:spPr>
          <a:xfrm>
            <a:off x="526542" y="419100"/>
            <a:ext cx="11951717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8000">
                <a:latin typeface="+mj-lt"/>
                <a:ea typeface="+mj-ea"/>
                <a:cs typeface="+mj-cs"/>
                <a:sym typeface="American Typewriter"/>
              </a:defRPr>
            </a:lvl1pPr>
          </a:lstStyle>
          <a:p>
            <a:pPr/>
            <a:r>
              <a:t>Component Registration</a:t>
            </a:r>
          </a:p>
        </p:txBody>
      </p:sp>
      <p:sp>
        <p:nvSpPr>
          <p:cNvPr id="188" name="src/main.js"/>
          <p:cNvSpPr txBox="1"/>
          <p:nvPr/>
        </p:nvSpPr>
        <p:spPr>
          <a:xfrm>
            <a:off x="9005379" y="3869295"/>
            <a:ext cx="2461643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src/main.js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7" dur="indefinite" fill="hold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1D1F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import BaseButton from './base-button'…"/>
          <p:cNvSpPr txBox="1"/>
          <p:nvPr/>
        </p:nvSpPr>
        <p:spPr>
          <a:xfrm>
            <a:off x="833809" y="2454293"/>
            <a:ext cx="8311556" cy="3575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1800">
                <a:solidFill>
                  <a:srgbClr val="C2C77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AC9C4"/>
                </a:solidFill>
              </a:rPr>
              <a:t>import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CCFCE"/>
                </a:solidFill>
              </a:rPr>
              <a:t>BaseButton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AC9C4"/>
                </a:solidFill>
              </a:rPr>
              <a:t>from</a:t>
            </a:r>
            <a:r>
              <a:rPr>
                <a:solidFill>
                  <a:srgbClr val="000000"/>
                </a:solidFill>
              </a:rPr>
              <a:t> </a:t>
            </a:r>
            <a:r>
              <a:t>'./base-button'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C2C77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AC9C4"/>
                </a:solidFill>
              </a:rPr>
              <a:t>import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CCFCE"/>
                </a:solidFill>
              </a:rPr>
              <a:t>BaseIcon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AC9C4"/>
                </a:solidFill>
              </a:rPr>
              <a:t>from</a:t>
            </a:r>
            <a:r>
              <a:rPr>
                <a:solidFill>
                  <a:srgbClr val="000000"/>
                </a:solidFill>
              </a:rPr>
              <a:t> </a:t>
            </a:r>
            <a:r>
              <a:t>'./base-icon'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C2C77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AC9C4"/>
                </a:solidFill>
              </a:rPr>
              <a:t>import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CCFCE"/>
                </a:solidFill>
              </a:rPr>
              <a:t>BaseInput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AC9C4"/>
                </a:solidFill>
              </a:rPr>
              <a:t>from</a:t>
            </a:r>
            <a:r>
              <a:rPr>
                <a:solidFill>
                  <a:srgbClr val="000000"/>
                </a:solidFill>
              </a:rPr>
              <a:t> </a:t>
            </a:r>
            <a:r>
              <a:t>'./base-input'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1800">
                <a:solidFill>
                  <a:srgbClr val="9AC9C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export default</a:t>
            </a:r>
            <a:r>
              <a:rPr>
                <a:solidFill>
                  <a:srgbClr val="000000"/>
                </a:solidFill>
              </a:rPr>
              <a:t> </a:t>
            </a:r>
            <a:r>
              <a:t>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D0D2D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components</a:t>
            </a:r>
            <a:r>
              <a:rPr>
                <a:solidFill>
                  <a:srgbClr val="9AC9C4"/>
                </a:solidFill>
              </a:rPr>
              <a:t>: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D0D2D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CCCFCE"/>
                </a:solidFill>
              </a:rPr>
              <a:t>BaseButton</a:t>
            </a:r>
            <a:r>
              <a:rPr>
                <a:solidFill>
                  <a:srgbClr val="9AC9C4"/>
                </a:solidFill>
              </a:rPr>
              <a:t>,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D0D2D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CCCFCE"/>
                </a:solidFill>
              </a:rPr>
              <a:t>BaseIcon</a:t>
            </a:r>
            <a:r>
              <a:rPr>
                <a:solidFill>
                  <a:srgbClr val="9AC9C4"/>
                </a:solidFill>
              </a:rPr>
              <a:t>,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D0D2D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CCCFCE"/>
                </a:solidFill>
              </a:rPr>
              <a:t>BaseInput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AC9C4"/>
                </a:solidFill>
              </a:rPr>
              <a:t>}</a:t>
            </a:r>
          </a:p>
          <a:p>
            <a:pPr algn="l" defTabSz="457200">
              <a:defRPr sz="1800">
                <a:solidFill>
                  <a:srgbClr val="9AC9C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191" name="&lt;BaseInput…"/>
          <p:cNvSpPr txBox="1"/>
          <p:nvPr/>
        </p:nvSpPr>
        <p:spPr>
          <a:xfrm>
            <a:off x="5380558" y="5003824"/>
            <a:ext cx="5418684" cy="3327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>
                <a:solidFill>
                  <a:srgbClr val="C6747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&lt;BaseInput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C2C77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C0A7C7"/>
                </a:solidFill>
              </a:rPr>
              <a:t>v-model</a:t>
            </a:r>
            <a:r>
              <a:rPr>
                <a:solidFill>
                  <a:srgbClr val="D0D2D1"/>
                </a:solidFill>
              </a:rPr>
              <a:t>=</a:t>
            </a:r>
            <a:r>
              <a:t>"searchText"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D0D2D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@</a:t>
            </a:r>
            <a:r>
              <a:rPr>
                <a:solidFill>
                  <a:srgbClr val="C0A7C7"/>
                </a:solidFill>
              </a:rPr>
              <a:t>keydown</a:t>
            </a:r>
            <a:r>
              <a:t>.</a:t>
            </a:r>
            <a:r>
              <a:rPr>
                <a:solidFill>
                  <a:srgbClr val="C0A7C7"/>
                </a:solidFill>
              </a:rPr>
              <a:t>enter</a:t>
            </a:r>
            <a:r>
              <a:t>=</a:t>
            </a:r>
            <a:r>
              <a:rPr>
                <a:solidFill>
                  <a:srgbClr val="C2C77B"/>
                </a:solidFill>
              </a:rPr>
              <a:t>"search"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C6747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/&gt;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C6747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&lt;BaseButton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0D2D1"/>
                </a:solidFill>
              </a:rPr>
              <a:t>@</a:t>
            </a:r>
            <a:r>
              <a:rPr>
                <a:solidFill>
                  <a:srgbClr val="C0A7C7"/>
                </a:solidFill>
              </a:rPr>
              <a:t>click</a:t>
            </a:r>
            <a:r>
              <a:rPr>
                <a:solidFill>
                  <a:srgbClr val="D0D2D1"/>
                </a:solidFill>
              </a:rPr>
              <a:t>=</a:t>
            </a:r>
            <a:r>
              <a:rPr>
                <a:solidFill>
                  <a:srgbClr val="C2C77B"/>
                </a:solidFill>
              </a:rPr>
              <a:t>"search"</a:t>
            </a:r>
            <a: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C6747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&lt;BaseIcon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0A7C7"/>
                </a:solidFill>
              </a:rPr>
              <a:t>name</a:t>
            </a:r>
            <a:r>
              <a:rPr>
                <a:solidFill>
                  <a:srgbClr val="D0D2D1"/>
                </a:solidFill>
              </a:rPr>
              <a:t>=</a:t>
            </a:r>
            <a:r>
              <a:rPr>
                <a:solidFill>
                  <a:srgbClr val="C2C77B"/>
                </a:solidFill>
              </a:rPr>
              <a:t>"search"</a:t>
            </a:r>
            <a:r>
              <a:t>/&gt;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C6747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&lt;/BaseButton&gt;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2" name="Component Registration"/>
          <p:cNvSpPr txBox="1"/>
          <p:nvPr/>
        </p:nvSpPr>
        <p:spPr>
          <a:xfrm>
            <a:off x="526542" y="673100"/>
            <a:ext cx="11951717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8000">
                <a:latin typeface="+mj-lt"/>
                <a:ea typeface="+mj-ea"/>
                <a:cs typeface="+mj-cs"/>
                <a:sym typeface="American Typewriter"/>
              </a:defRPr>
            </a:lvl1pPr>
          </a:lstStyle>
          <a:p>
            <a:pPr/>
            <a:r>
              <a:t>Component Registration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1D1F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&lt;BaseInput…"/>
          <p:cNvSpPr txBox="1"/>
          <p:nvPr/>
        </p:nvSpPr>
        <p:spPr>
          <a:xfrm>
            <a:off x="3793058" y="3937024"/>
            <a:ext cx="5418684" cy="3327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>
                <a:solidFill>
                  <a:srgbClr val="C6747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&lt;BaseInput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C2C77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C0A7C7"/>
                </a:solidFill>
              </a:rPr>
              <a:t>v-model</a:t>
            </a:r>
            <a:r>
              <a:rPr>
                <a:solidFill>
                  <a:srgbClr val="D0D2D1"/>
                </a:solidFill>
              </a:rPr>
              <a:t>=</a:t>
            </a:r>
            <a:r>
              <a:t>"searchText"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D0D2D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@</a:t>
            </a:r>
            <a:r>
              <a:rPr>
                <a:solidFill>
                  <a:srgbClr val="C0A7C7"/>
                </a:solidFill>
              </a:rPr>
              <a:t>keydown</a:t>
            </a:r>
            <a:r>
              <a:t>.</a:t>
            </a:r>
            <a:r>
              <a:rPr>
                <a:solidFill>
                  <a:srgbClr val="C0A7C7"/>
                </a:solidFill>
              </a:rPr>
              <a:t>enter</a:t>
            </a:r>
            <a:r>
              <a:t>=</a:t>
            </a:r>
            <a:r>
              <a:rPr>
                <a:solidFill>
                  <a:srgbClr val="C2C77B"/>
                </a:solidFill>
              </a:rPr>
              <a:t>"search"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C6747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/&gt;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C6747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&lt;BaseButton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0D2D1"/>
                </a:solidFill>
              </a:rPr>
              <a:t>@</a:t>
            </a:r>
            <a:r>
              <a:rPr>
                <a:solidFill>
                  <a:srgbClr val="C0A7C7"/>
                </a:solidFill>
              </a:rPr>
              <a:t>click</a:t>
            </a:r>
            <a:r>
              <a:rPr>
                <a:solidFill>
                  <a:srgbClr val="D0D2D1"/>
                </a:solidFill>
              </a:rPr>
              <a:t>=</a:t>
            </a:r>
            <a:r>
              <a:rPr>
                <a:solidFill>
                  <a:srgbClr val="C2C77B"/>
                </a:solidFill>
              </a:rPr>
              <a:t>"search"</a:t>
            </a:r>
            <a: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C6747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&lt;BaseIcon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0A7C7"/>
                </a:solidFill>
              </a:rPr>
              <a:t>name</a:t>
            </a:r>
            <a:r>
              <a:rPr>
                <a:solidFill>
                  <a:srgbClr val="D0D2D1"/>
                </a:solidFill>
              </a:rPr>
              <a:t>=</a:t>
            </a:r>
            <a:r>
              <a:rPr>
                <a:solidFill>
                  <a:srgbClr val="C2C77B"/>
                </a:solidFill>
              </a:rPr>
              <a:t>"search"</a:t>
            </a:r>
            <a:r>
              <a:t>/&gt;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C6747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&lt;/BaseButton&gt;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5" name="Component Registration"/>
          <p:cNvSpPr txBox="1"/>
          <p:nvPr/>
        </p:nvSpPr>
        <p:spPr>
          <a:xfrm>
            <a:off x="526542" y="673100"/>
            <a:ext cx="11951717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8000">
                <a:latin typeface="+mj-lt"/>
                <a:ea typeface="+mj-ea"/>
                <a:cs typeface="+mj-cs"/>
                <a:sym typeface="American Typewriter"/>
              </a:defRPr>
            </a:lvl1pPr>
          </a:lstStyle>
          <a:p>
            <a:pPr/>
            <a:r>
              <a:t>Component Registration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1D1F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roductivity Boost"/>
          <p:cNvSpPr txBox="1"/>
          <p:nvPr/>
        </p:nvSpPr>
        <p:spPr>
          <a:xfrm>
            <a:off x="1101597" y="4241800"/>
            <a:ext cx="9208517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8000">
                <a:latin typeface="+mj-lt"/>
                <a:ea typeface="+mj-ea"/>
                <a:cs typeface="+mj-cs"/>
                <a:sym typeface="American Typewriter"/>
              </a:defRPr>
            </a:lvl1pPr>
          </a:lstStyle>
          <a:p>
            <a:pPr/>
            <a:r>
              <a:t>Productivity Boost</a:t>
            </a:r>
          </a:p>
        </p:txBody>
      </p:sp>
      <p:sp>
        <p:nvSpPr>
          <p:cNvPr id="198" name="#3"/>
          <p:cNvSpPr txBox="1"/>
          <p:nvPr/>
        </p:nvSpPr>
        <p:spPr>
          <a:xfrm>
            <a:off x="10532110" y="4241800"/>
            <a:ext cx="1371093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8000">
                <a:latin typeface="+mj-lt"/>
                <a:ea typeface="+mj-ea"/>
                <a:cs typeface="+mj-cs"/>
                <a:sym typeface="American Typewriter"/>
              </a:defRPr>
            </a:lvl1pPr>
          </a:lstStyle>
          <a:p>
            <a:pPr/>
            <a:r>
              <a:t>#3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1D1F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Module Registration"/>
          <p:cNvSpPr txBox="1"/>
          <p:nvPr/>
        </p:nvSpPr>
        <p:spPr>
          <a:xfrm>
            <a:off x="1483613" y="431800"/>
            <a:ext cx="10037573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8000">
                <a:latin typeface="+mj-lt"/>
                <a:ea typeface="+mj-ea"/>
                <a:cs typeface="+mj-cs"/>
                <a:sym typeface="American Typewriter"/>
              </a:defRPr>
            </a:lvl1pPr>
          </a:lstStyle>
          <a:p>
            <a:pPr/>
            <a:r>
              <a:t>Module Registration</a:t>
            </a:r>
          </a:p>
        </p:txBody>
      </p:sp>
      <p:sp>
        <p:nvSpPr>
          <p:cNvPr id="201" name="import auth from './modules/auth'…"/>
          <p:cNvSpPr txBox="1"/>
          <p:nvPr/>
        </p:nvSpPr>
        <p:spPr>
          <a:xfrm>
            <a:off x="2604145" y="2921024"/>
            <a:ext cx="7796511" cy="5359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>
                <a:solidFill>
                  <a:srgbClr val="C2C77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C7F7F"/>
                </a:solidFill>
              </a:rPr>
              <a:t>import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0D2D1"/>
                </a:solidFill>
              </a:rPr>
              <a:t>auth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C7F7F"/>
                </a:solidFill>
              </a:rPr>
              <a:t>from</a:t>
            </a:r>
            <a:r>
              <a:rPr>
                <a:solidFill>
                  <a:srgbClr val="000000"/>
                </a:solidFill>
              </a:rPr>
              <a:t> </a:t>
            </a:r>
            <a:r>
              <a:t>'./modules/auth'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C2C77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C7F7F"/>
                </a:solidFill>
              </a:rPr>
              <a:t>import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0D2D1"/>
                </a:solidFill>
              </a:rPr>
              <a:t>posts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C7F7F"/>
                </a:solidFill>
              </a:rPr>
              <a:t>from</a:t>
            </a:r>
            <a:r>
              <a:rPr>
                <a:solidFill>
                  <a:srgbClr val="000000"/>
                </a:solidFill>
              </a:rPr>
              <a:t> </a:t>
            </a:r>
            <a:r>
              <a:t>'./modules/posts'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C2C77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C7F7F"/>
                </a:solidFill>
              </a:rPr>
              <a:t>import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0D2D1"/>
                </a:solidFill>
              </a:rPr>
              <a:t>comments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C7F7F"/>
                </a:solidFill>
              </a:rPr>
              <a:t>from</a:t>
            </a:r>
            <a:r>
              <a:rPr>
                <a:solidFill>
                  <a:srgbClr val="000000"/>
                </a:solidFill>
              </a:rPr>
              <a:t> </a:t>
            </a:r>
            <a:r>
              <a:t>'./modules/comments'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A7A8A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// ...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>
                <a:solidFill>
                  <a:srgbClr val="DC7F7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export default new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0D2D1"/>
                </a:solidFill>
              </a:rPr>
              <a:t>Vuex</a:t>
            </a:r>
            <a:r>
              <a:rPr>
                <a:solidFill>
                  <a:srgbClr val="9AC9C4"/>
                </a:solidFill>
              </a:rPr>
              <a:t>.</a:t>
            </a:r>
            <a:r>
              <a:rPr>
                <a:solidFill>
                  <a:srgbClr val="93B2CA"/>
                </a:solidFill>
              </a:rPr>
              <a:t>Store</a:t>
            </a:r>
            <a:r>
              <a:rPr>
                <a:solidFill>
                  <a:srgbClr val="9AC9C4"/>
                </a:solidFill>
              </a:rPr>
              <a:t>({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D0D2D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modules</a:t>
            </a:r>
            <a:r>
              <a:rPr>
                <a:solidFill>
                  <a:srgbClr val="9AC9C4"/>
                </a:solidFill>
              </a:rPr>
              <a:t>: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D0D2D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auth</a:t>
            </a:r>
            <a:r>
              <a:rPr>
                <a:solidFill>
                  <a:srgbClr val="9AC9C4"/>
                </a:solidFill>
              </a:rPr>
              <a:t>,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D0D2D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posts</a:t>
            </a:r>
            <a:r>
              <a:rPr>
                <a:solidFill>
                  <a:srgbClr val="9AC9C4"/>
                </a:solidFill>
              </a:rPr>
              <a:t>,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D0D2D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comments</a:t>
            </a:r>
            <a:r>
              <a:rPr>
                <a:solidFill>
                  <a:srgbClr val="9AC9C4"/>
                </a:solidFill>
              </a:rPr>
              <a:t>,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A7A8A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// ...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AC9C4"/>
                </a:solidFill>
              </a:rPr>
              <a:t>}</a:t>
            </a:r>
          </a:p>
          <a:p>
            <a:pPr algn="l" defTabSz="457200">
              <a:defRPr>
                <a:solidFill>
                  <a:srgbClr val="9AC9C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})</a:t>
            </a:r>
          </a:p>
        </p:txBody>
      </p:sp>
      <p:sp>
        <p:nvSpPr>
          <p:cNvPr id="202" name="Tedious!"/>
          <p:cNvSpPr txBox="1"/>
          <p:nvPr/>
        </p:nvSpPr>
        <p:spPr>
          <a:xfrm>
            <a:off x="7017494" y="6946899"/>
            <a:ext cx="1865412" cy="70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3700">
                <a:solidFill>
                  <a:srgbClr val="C0C3C1"/>
                </a:solidFill>
              </a:defRPr>
            </a:lvl1pPr>
          </a:lstStyle>
          <a:p>
            <a:pPr/>
            <a:r>
              <a:t>Tedious!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1D1F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Module Registration"/>
          <p:cNvSpPr txBox="1"/>
          <p:nvPr/>
        </p:nvSpPr>
        <p:spPr>
          <a:xfrm>
            <a:off x="1483613" y="431800"/>
            <a:ext cx="10037573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8000">
                <a:latin typeface="+mj-lt"/>
                <a:ea typeface="+mj-ea"/>
                <a:cs typeface="+mj-cs"/>
                <a:sym typeface="American Typewriter"/>
              </a:defRPr>
            </a:lvl1pPr>
          </a:lstStyle>
          <a:p>
            <a:pPr/>
            <a:r>
              <a:t>Module Registration</a:t>
            </a:r>
          </a:p>
        </p:txBody>
      </p:sp>
      <p:sp>
        <p:nvSpPr>
          <p:cNvPr id="205" name="import camelCase from 'lodash/camelCase'…"/>
          <p:cNvSpPr txBox="1"/>
          <p:nvPr/>
        </p:nvSpPr>
        <p:spPr>
          <a:xfrm>
            <a:off x="1049411" y="2508274"/>
            <a:ext cx="10905977" cy="5359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>
                <a:solidFill>
                  <a:srgbClr val="C2C77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AC9C4"/>
                </a:solidFill>
              </a:rPr>
              <a:t>import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0D2D1"/>
                </a:solidFill>
              </a:rPr>
              <a:t>camelCase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AC9C4"/>
                </a:solidFill>
              </a:rPr>
              <a:t>from</a:t>
            </a:r>
            <a:r>
              <a:rPr>
                <a:solidFill>
                  <a:srgbClr val="000000"/>
                </a:solidFill>
              </a:rPr>
              <a:t> </a:t>
            </a:r>
            <a:r>
              <a:t>'lodash/camelCase'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D0D2D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AC9C4"/>
                </a:solidFill>
              </a:rPr>
              <a:t>const</a:t>
            </a:r>
            <a:r>
              <a:rPr>
                <a:solidFill>
                  <a:srgbClr val="000000"/>
                </a:solidFill>
              </a:rPr>
              <a:t> </a:t>
            </a:r>
            <a:r>
              <a:t>requireModule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AC9C4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require</a:t>
            </a:r>
            <a:r>
              <a:rPr>
                <a:solidFill>
                  <a:srgbClr val="9AC9C4"/>
                </a:solidFill>
              </a:rPr>
              <a:t>.</a:t>
            </a:r>
            <a:r>
              <a:rPr>
                <a:solidFill>
                  <a:srgbClr val="C67471"/>
                </a:solidFill>
              </a:rPr>
              <a:t>context</a:t>
            </a:r>
            <a:r>
              <a:rPr>
                <a:solidFill>
                  <a:srgbClr val="9AC9C4"/>
                </a:solidFill>
              </a:rPr>
              <a:t>(</a:t>
            </a:r>
            <a:r>
              <a:rPr>
                <a:solidFill>
                  <a:srgbClr val="C2C77B"/>
                </a:solidFill>
              </a:rPr>
              <a:t>'.'</a:t>
            </a:r>
            <a:r>
              <a:rPr>
                <a:solidFill>
                  <a:srgbClr val="9AC9C4"/>
                </a:solidFill>
              </a:rPr>
              <a:t>,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AC9C4"/>
                </a:solidFill>
              </a:rPr>
              <a:t>false,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B2CA"/>
                </a:solidFill>
              </a:rPr>
              <a:t>/\.js$/</a:t>
            </a:r>
            <a:r>
              <a:rPr>
                <a:solidFill>
                  <a:srgbClr val="9AC9C4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D0D2D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AC9C4"/>
                </a:solidFill>
              </a:rPr>
              <a:t>const</a:t>
            </a:r>
            <a:r>
              <a:rPr>
                <a:solidFill>
                  <a:srgbClr val="000000"/>
                </a:solidFill>
              </a:rPr>
              <a:t> </a:t>
            </a:r>
            <a:r>
              <a:t>modules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AC9C4"/>
                </a:solidFill>
              </a:rPr>
              <a:t>= {}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>
                <a:solidFill>
                  <a:srgbClr val="D0D2D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requireModule</a:t>
            </a:r>
            <a:r>
              <a:rPr>
                <a:solidFill>
                  <a:srgbClr val="9AC9C4"/>
                </a:solidFill>
              </a:rPr>
              <a:t>.</a:t>
            </a:r>
            <a:r>
              <a:rPr>
                <a:solidFill>
                  <a:srgbClr val="C67471"/>
                </a:solidFill>
              </a:rPr>
              <a:t>keys</a:t>
            </a:r>
            <a:r>
              <a:rPr>
                <a:solidFill>
                  <a:srgbClr val="9AC9C4"/>
                </a:solidFill>
              </a:rPr>
              <a:t>().</a:t>
            </a:r>
            <a:r>
              <a:rPr>
                <a:solidFill>
                  <a:srgbClr val="C67471"/>
                </a:solidFill>
              </a:rPr>
              <a:t>forEach</a:t>
            </a:r>
            <a:r>
              <a:rPr>
                <a:solidFill>
                  <a:srgbClr val="9AC9C4"/>
                </a:solidFill>
              </a:rPr>
              <a:t>(</a:t>
            </a:r>
            <a:r>
              <a:t>fileName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AC9C4"/>
                </a:solidFill>
              </a:rPr>
              <a:t>=&gt;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A7A8A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// Don't register this file as a Vuex module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C2C77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9AC9C4"/>
                </a:solidFill>
              </a:rPr>
              <a:t>if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AC9C4"/>
                </a:solidFill>
              </a:rPr>
              <a:t>(</a:t>
            </a:r>
            <a:r>
              <a:rPr>
                <a:solidFill>
                  <a:srgbClr val="D0D2D1"/>
                </a:solidFill>
              </a:rPr>
              <a:t>fileName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AC9C4"/>
                </a:solidFill>
              </a:rPr>
              <a:t>===</a:t>
            </a:r>
            <a:r>
              <a:rPr>
                <a:solidFill>
                  <a:srgbClr val="000000"/>
                </a:solidFill>
              </a:rPr>
              <a:t> </a:t>
            </a:r>
            <a:r>
              <a:t>'./index.js'</a:t>
            </a:r>
            <a:r>
              <a:rPr>
                <a:solidFill>
                  <a:srgbClr val="9AC9C4"/>
                </a:solidFill>
              </a:rPr>
              <a:t>)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AC9C4"/>
                </a:solidFill>
              </a:rPr>
              <a:t>return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>
                <a:solidFill>
                  <a:srgbClr val="93B2CA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9AC9C4"/>
                </a:solidFill>
              </a:rPr>
              <a:t>const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0D2D1"/>
                </a:solidFill>
              </a:rPr>
              <a:t>moduleName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AC9C4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67471"/>
                </a:solidFill>
              </a:rPr>
              <a:t>camelCase</a:t>
            </a:r>
            <a:r>
              <a:rPr>
                <a:solidFill>
                  <a:srgbClr val="9AC9C4"/>
                </a:solidFill>
              </a:rPr>
              <a:t>(</a:t>
            </a:r>
            <a:endParaRPr>
              <a:solidFill>
                <a:srgbClr val="9AC9C4"/>
              </a:solidFill>
            </a:endParaRPr>
          </a:p>
          <a:p>
            <a:pPr algn="l" defTabSz="457200">
              <a:defRPr>
                <a:solidFill>
                  <a:srgbClr val="93B2CA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AC9C4"/>
                </a:solidFill>
              </a:rPr>
              <a:t>    </a:t>
            </a:r>
            <a:r>
              <a:rPr>
                <a:solidFill>
                  <a:srgbClr val="D0D2D1"/>
                </a:solidFill>
              </a:rPr>
              <a:t>fileName</a:t>
            </a:r>
            <a:r>
              <a:rPr>
                <a:solidFill>
                  <a:srgbClr val="9AC9C4"/>
                </a:solidFill>
              </a:rPr>
              <a:t>.</a:t>
            </a:r>
            <a:r>
              <a:rPr>
                <a:solidFill>
                  <a:srgbClr val="C67471"/>
                </a:solidFill>
              </a:rPr>
              <a:t>replace</a:t>
            </a:r>
            <a:r>
              <a:rPr>
                <a:solidFill>
                  <a:srgbClr val="9AC9C4"/>
                </a:solidFill>
              </a:rPr>
              <a:t>(</a:t>
            </a:r>
            <a:r>
              <a:t>/(\.\/|\.js)/g</a:t>
            </a:r>
            <a:r>
              <a:rPr>
                <a:solidFill>
                  <a:srgbClr val="9AC9C4"/>
                </a:solidFill>
              </a:rPr>
              <a:t>,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2C77B"/>
                </a:solidFill>
              </a:rPr>
              <a:t>''</a:t>
            </a:r>
            <a:r>
              <a:rPr>
                <a:solidFill>
                  <a:srgbClr val="9AC9C4"/>
                </a:solidFill>
              </a:rPr>
              <a:t>)</a:t>
            </a:r>
            <a:endParaRPr>
              <a:solidFill>
                <a:srgbClr val="9AC9C4"/>
              </a:solidFill>
            </a:endParaRPr>
          </a:p>
          <a:p>
            <a:pPr algn="l" defTabSz="457200">
              <a:defRPr>
                <a:solidFill>
                  <a:srgbClr val="93B2CA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AC9C4"/>
                </a:solidFill>
              </a:rPr>
              <a:t>  )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C6747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0D2D1"/>
                </a:solidFill>
              </a:rPr>
              <a:t>  modules</a:t>
            </a:r>
            <a:r>
              <a:rPr>
                <a:solidFill>
                  <a:srgbClr val="9AC9C4"/>
                </a:solidFill>
              </a:rPr>
              <a:t>[</a:t>
            </a:r>
            <a:r>
              <a:rPr>
                <a:solidFill>
                  <a:srgbClr val="D0D2D1"/>
                </a:solidFill>
              </a:rPr>
              <a:t>moduleName</a:t>
            </a:r>
            <a:r>
              <a:rPr>
                <a:solidFill>
                  <a:srgbClr val="9AC9C4"/>
                </a:solidFill>
              </a:rPr>
              <a:t>] =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6" name="})…"/>
          <p:cNvSpPr txBox="1"/>
          <p:nvPr/>
        </p:nvSpPr>
        <p:spPr>
          <a:xfrm>
            <a:off x="1055042" y="7397774"/>
            <a:ext cx="4138316" cy="1295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>
                <a:solidFill>
                  <a:srgbClr val="9AC9C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})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>
                <a:solidFill>
                  <a:srgbClr val="9AC9C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export default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0D2D1"/>
                </a:solidFill>
              </a:rPr>
              <a:t>modules</a:t>
            </a:r>
          </a:p>
        </p:txBody>
      </p:sp>
      <p:sp>
        <p:nvSpPr>
          <p:cNvPr id="207" name="requireModule(fileName)"/>
          <p:cNvSpPr txBox="1"/>
          <p:nvPr/>
        </p:nvSpPr>
        <p:spPr>
          <a:xfrm>
            <a:off x="5444132" y="6972324"/>
            <a:ext cx="4321226" cy="482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>
                <a:solidFill>
                  <a:srgbClr val="C6747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requireModule</a:t>
            </a:r>
            <a:r>
              <a:rPr>
                <a:solidFill>
                  <a:srgbClr val="9AC9C4"/>
                </a:solidFill>
              </a:rPr>
              <a:t>(</a:t>
            </a:r>
            <a:r>
              <a:rPr>
                <a:solidFill>
                  <a:srgbClr val="D0D2D1"/>
                </a:solidFill>
              </a:rPr>
              <a:t>fileName</a:t>
            </a:r>
            <a:r>
              <a:rPr>
                <a:solidFill>
                  <a:srgbClr val="9AC9C4"/>
                </a:solidFill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1D1F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modules[moduleName] = {…"/>
          <p:cNvSpPr txBox="1"/>
          <p:nvPr/>
        </p:nvSpPr>
        <p:spPr>
          <a:xfrm>
            <a:off x="1428377" y="6343674"/>
            <a:ext cx="5601594" cy="2108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>
                <a:solidFill>
                  <a:srgbClr val="D0D2D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1D1F21"/>
                </a:solidFill>
              </a:rPr>
              <a:t>modules[moduleName] = </a:t>
            </a:r>
            <a:r>
              <a:rPr>
                <a:solidFill>
                  <a:srgbClr val="9AC9C4"/>
                </a:solidFill>
              </a:rPr>
              <a:t>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D0D2D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namespaced</a:t>
            </a:r>
            <a:r>
              <a:rPr>
                <a:solidFill>
                  <a:srgbClr val="9AC9C4"/>
                </a:solidFill>
              </a:rPr>
              <a:t>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AC9C4"/>
                </a:solidFill>
              </a:rPr>
              <a:t>true,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C6747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9AC9C4"/>
                </a:solidFill>
              </a:rPr>
              <a:t>...</a:t>
            </a:r>
            <a:r>
              <a:rPr>
                <a:solidFill>
                  <a:srgbClr val="1D1F21"/>
                </a:solidFill>
              </a:rPr>
              <a:t>requireModule(fileName)</a:t>
            </a:r>
            <a:r>
              <a:rPr>
                <a:solidFill>
                  <a:srgbClr val="9AC9C4"/>
                </a:solidFill>
              </a:rPr>
              <a:t>,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9AC9C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0" name="import camelCase from 'lodash/camelCase'…"/>
          <p:cNvSpPr txBox="1"/>
          <p:nvPr/>
        </p:nvSpPr>
        <p:spPr>
          <a:xfrm>
            <a:off x="1049411" y="1863762"/>
            <a:ext cx="10905977" cy="5359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>
                <a:solidFill>
                  <a:srgbClr val="C2C77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AC9C4"/>
                </a:solidFill>
              </a:rPr>
              <a:t>import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0D2D1"/>
                </a:solidFill>
              </a:rPr>
              <a:t>camelCase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AC9C4"/>
                </a:solidFill>
              </a:rPr>
              <a:t>from</a:t>
            </a:r>
            <a:r>
              <a:rPr>
                <a:solidFill>
                  <a:srgbClr val="000000"/>
                </a:solidFill>
              </a:rPr>
              <a:t> </a:t>
            </a:r>
            <a:r>
              <a:t>'lodash/camelCase'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D0D2D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AC9C4"/>
                </a:solidFill>
              </a:rPr>
              <a:t>const</a:t>
            </a:r>
            <a:r>
              <a:rPr>
                <a:solidFill>
                  <a:srgbClr val="000000"/>
                </a:solidFill>
              </a:rPr>
              <a:t> </a:t>
            </a:r>
            <a:r>
              <a:t>requireModule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AC9C4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require</a:t>
            </a:r>
            <a:r>
              <a:rPr>
                <a:solidFill>
                  <a:srgbClr val="9AC9C4"/>
                </a:solidFill>
              </a:rPr>
              <a:t>.</a:t>
            </a:r>
            <a:r>
              <a:rPr>
                <a:solidFill>
                  <a:srgbClr val="C67471"/>
                </a:solidFill>
              </a:rPr>
              <a:t>context</a:t>
            </a:r>
            <a:r>
              <a:rPr>
                <a:solidFill>
                  <a:srgbClr val="9AC9C4"/>
                </a:solidFill>
              </a:rPr>
              <a:t>(</a:t>
            </a:r>
            <a:r>
              <a:rPr>
                <a:solidFill>
                  <a:srgbClr val="C2C77B"/>
                </a:solidFill>
              </a:rPr>
              <a:t>'.'</a:t>
            </a:r>
            <a:r>
              <a:rPr>
                <a:solidFill>
                  <a:srgbClr val="9AC9C4"/>
                </a:solidFill>
              </a:rPr>
              <a:t>,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AC9C4"/>
                </a:solidFill>
              </a:rPr>
              <a:t>false,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B2CA"/>
                </a:solidFill>
              </a:rPr>
              <a:t>/\.js$/</a:t>
            </a:r>
            <a:r>
              <a:rPr>
                <a:solidFill>
                  <a:srgbClr val="9AC9C4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D0D2D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AC9C4"/>
                </a:solidFill>
              </a:rPr>
              <a:t>const</a:t>
            </a:r>
            <a:r>
              <a:rPr>
                <a:solidFill>
                  <a:srgbClr val="000000"/>
                </a:solidFill>
              </a:rPr>
              <a:t> </a:t>
            </a:r>
            <a:r>
              <a:t>modules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AC9C4"/>
                </a:solidFill>
              </a:rPr>
              <a:t>= {}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>
                <a:solidFill>
                  <a:srgbClr val="D0D2D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requireModule</a:t>
            </a:r>
            <a:r>
              <a:rPr>
                <a:solidFill>
                  <a:srgbClr val="9AC9C4"/>
                </a:solidFill>
              </a:rPr>
              <a:t>.</a:t>
            </a:r>
            <a:r>
              <a:rPr>
                <a:solidFill>
                  <a:srgbClr val="C67471"/>
                </a:solidFill>
              </a:rPr>
              <a:t>keys</a:t>
            </a:r>
            <a:r>
              <a:rPr>
                <a:solidFill>
                  <a:srgbClr val="9AC9C4"/>
                </a:solidFill>
              </a:rPr>
              <a:t>().</a:t>
            </a:r>
            <a:r>
              <a:rPr>
                <a:solidFill>
                  <a:srgbClr val="C67471"/>
                </a:solidFill>
              </a:rPr>
              <a:t>forEach</a:t>
            </a:r>
            <a:r>
              <a:rPr>
                <a:solidFill>
                  <a:srgbClr val="9AC9C4"/>
                </a:solidFill>
              </a:rPr>
              <a:t>(</a:t>
            </a:r>
            <a:r>
              <a:t>fileName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AC9C4"/>
                </a:solidFill>
              </a:rPr>
              <a:t>=&gt;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A7A8A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// Don't register this file as a Vuex module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C2C77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9AC9C4"/>
                </a:solidFill>
              </a:rPr>
              <a:t>if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AC9C4"/>
                </a:solidFill>
              </a:rPr>
              <a:t>(</a:t>
            </a:r>
            <a:r>
              <a:rPr>
                <a:solidFill>
                  <a:srgbClr val="D0D2D1"/>
                </a:solidFill>
              </a:rPr>
              <a:t>fileName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AC9C4"/>
                </a:solidFill>
              </a:rPr>
              <a:t>===</a:t>
            </a:r>
            <a:r>
              <a:rPr>
                <a:solidFill>
                  <a:srgbClr val="000000"/>
                </a:solidFill>
              </a:rPr>
              <a:t> </a:t>
            </a:r>
            <a:r>
              <a:t>'./index.js'</a:t>
            </a:r>
            <a:r>
              <a:rPr>
                <a:solidFill>
                  <a:srgbClr val="9AC9C4"/>
                </a:solidFill>
              </a:rPr>
              <a:t>)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AC9C4"/>
                </a:solidFill>
              </a:rPr>
              <a:t>return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>
                <a:solidFill>
                  <a:srgbClr val="93B2CA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9AC9C4"/>
                </a:solidFill>
              </a:rPr>
              <a:t>const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0D2D1"/>
                </a:solidFill>
              </a:rPr>
              <a:t>moduleName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AC9C4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67471"/>
                </a:solidFill>
              </a:rPr>
              <a:t>camelCase</a:t>
            </a:r>
            <a:r>
              <a:rPr>
                <a:solidFill>
                  <a:srgbClr val="9AC9C4"/>
                </a:solidFill>
              </a:rPr>
              <a:t>(</a:t>
            </a:r>
            <a:endParaRPr>
              <a:solidFill>
                <a:srgbClr val="9AC9C4"/>
              </a:solidFill>
            </a:endParaRPr>
          </a:p>
          <a:p>
            <a:pPr algn="l" defTabSz="457200">
              <a:defRPr>
                <a:solidFill>
                  <a:srgbClr val="93B2CA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AC9C4"/>
                </a:solidFill>
              </a:rPr>
              <a:t>    </a:t>
            </a:r>
            <a:r>
              <a:rPr>
                <a:solidFill>
                  <a:srgbClr val="D0D2D1"/>
                </a:solidFill>
              </a:rPr>
              <a:t>fileName</a:t>
            </a:r>
            <a:r>
              <a:rPr>
                <a:solidFill>
                  <a:srgbClr val="9AC9C4"/>
                </a:solidFill>
              </a:rPr>
              <a:t>.</a:t>
            </a:r>
            <a:r>
              <a:rPr>
                <a:solidFill>
                  <a:srgbClr val="C67471"/>
                </a:solidFill>
              </a:rPr>
              <a:t>replace</a:t>
            </a:r>
            <a:r>
              <a:rPr>
                <a:solidFill>
                  <a:srgbClr val="9AC9C4"/>
                </a:solidFill>
              </a:rPr>
              <a:t>(</a:t>
            </a:r>
            <a:r>
              <a:t>/(\.\/|\.js)/g</a:t>
            </a:r>
            <a:r>
              <a:rPr>
                <a:solidFill>
                  <a:srgbClr val="9AC9C4"/>
                </a:solidFill>
              </a:rPr>
              <a:t>,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2C77B"/>
                </a:solidFill>
              </a:rPr>
              <a:t>''</a:t>
            </a:r>
            <a:r>
              <a:rPr>
                <a:solidFill>
                  <a:srgbClr val="9AC9C4"/>
                </a:solidFill>
              </a:rPr>
              <a:t>)</a:t>
            </a:r>
            <a:endParaRPr>
              <a:solidFill>
                <a:srgbClr val="9AC9C4"/>
              </a:solidFill>
            </a:endParaRPr>
          </a:p>
          <a:p>
            <a:pPr algn="l" defTabSz="457200">
              <a:defRPr>
                <a:solidFill>
                  <a:srgbClr val="93B2CA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AC9C4"/>
                </a:solidFill>
              </a:rPr>
              <a:t>  )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C6747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0D2D1"/>
                </a:solidFill>
              </a:rPr>
              <a:t>  modules</a:t>
            </a:r>
            <a:r>
              <a:rPr>
                <a:solidFill>
                  <a:srgbClr val="9AC9C4"/>
                </a:solidFill>
              </a:rPr>
              <a:t>[</a:t>
            </a:r>
            <a:r>
              <a:rPr>
                <a:solidFill>
                  <a:srgbClr val="D0D2D1"/>
                </a:solidFill>
              </a:rPr>
              <a:t>moduleName</a:t>
            </a:r>
            <a:r>
              <a:rPr>
                <a:solidFill>
                  <a:srgbClr val="9AC9C4"/>
                </a:solidFill>
              </a:rPr>
              <a:t>] =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1" name="})…"/>
          <p:cNvSpPr txBox="1"/>
          <p:nvPr/>
        </p:nvSpPr>
        <p:spPr>
          <a:xfrm>
            <a:off x="1042342" y="7994674"/>
            <a:ext cx="4138316" cy="1295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>
                <a:solidFill>
                  <a:srgbClr val="9AC9C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})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>
                <a:solidFill>
                  <a:srgbClr val="9AC9C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export default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0D2D1"/>
                </a:solidFill>
              </a:rPr>
              <a:t>modules</a:t>
            </a:r>
          </a:p>
        </p:txBody>
      </p:sp>
      <p:sp>
        <p:nvSpPr>
          <p:cNvPr id="212" name="requireModule(fileName)"/>
          <p:cNvSpPr txBox="1"/>
          <p:nvPr/>
        </p:nvSpPr>
        <p:spPr>
          <a:xfrm>
            <a:off x="2332632" y="7156474"/>
            <a:ext cx="4321226" cy="482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>
                <a:solidFill>
                  <a:srgbClr val="C6747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requireModule</a:t>
            </a:r>
            <a:r>
              <a:rPr>
                <a:solidFill>
                  <a:srgbClr val="9AC9C4"/>
                </a:solidFill>
              </a:rPr>
              <a:t>(</a:t>
            </a:r>
            <a:r>
              <a:rPr>
                <a:solidFill>
                  <a:srgbClr val="D0D2D1"/>
                </a:solidFill>
              </a:rPr>
              <a:t>fileName</a:t>
            </a:r>
            <a:r>
              <a:rPr>
                <a:solidFill>
                  <a:srgbClr val="9AC9C4"/>
                </a:solidFill>
              </a:rPr>
              <a:t>)</a:t>
            </a:r>
          </a:p>
        </p:txBody>
      </p:sp>
      <p:sp>
        <p:nvSpPr>
          <p:cNvPr id="213" name="Module Registration"/>
          <p:cNvSpPr txBox="1"/>
          <p:nvPr/>
        </p:nvSpPr>
        <p:spPr>
          <a:xfrm>
            <a:off x="1483613" y="431800"/>
            <a:ext cx="10037573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8000">
                <a:latin typeface="+mj-lt"/>
                <a:ea typeface="+mj-ea"/>
                <a:cs typeface="+mj-cs"/>
                <a:sym typeface="American Typewriter"/>
              </a:defRPr>
            </a:lvl1pPr>
          </a:lstStyle>
          <a:p>
            <a:pPr/>
            <a:r>
              <a:t>Module Registration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1D1F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img156.jpg" descr="img156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8356" y="-38100"/>
            <a:ext cx="14748387" cy="9829800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Me"/>
          <p:cNvSpPr txBox="1"/>
          <p:nvPr>
            <p:ph type="ctrTitle"/>
          </p:nvPr>
        </p:nvSpPr>
        <p:spPr>
          <a:xfrm>
            <a:off x="2343944" y="165100"/>
            <a:ext cx="8783787" cy="12855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pPr/>
            <a:r>
              <a:t>Me</a:t>
            </a:r>
          </a:p>
        </p:txBody>
      </p:sp>
      <p:sp>
        <p:nvSpPr>
          <p:cNvPr id="124" name="Hi!"/>
          <p:cNvSpPr/>
          <p:nvPr/>
        </p:nvSpPr>
        <p:spPr>
          <a:xfrm>
            <a:off x="6426200" y="1828800"/>
            <a:ext cx="831850" cy="812800"/>
          </a:xfrm>
          <a:prstGeom prst="wedgeEllipseCallout">
            <a:avLst>
              <a:gd name="adj1" fmla="val -48779"/>
              <a:gd name="adj2" fmla="val 70000"/>
            </a:avLst>
          </a:prstGeom>
          <a:solidFill>
            <a:srgbClr val="434343">
              <a:alpha val="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1" sz="2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Hi!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1D1F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import auth from './modules/auth'…"/>
          <p:cNvSpPr txBox="1"/>
          <p:nvPr/>
        </p:nvSpPr>
        <p:spPr>
          <a:xfrm>
            <a:off x="2604145" y="2921024"/>
            <a:ext cx="7796511" cy="5359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>
                <a:solidFill>
                  <a:srgbClr val="C2C77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C7F7F"/>
                </a:solidFill>
              </a:rPr>
              <a:t>import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0D2D1"/>
                </a:solidFill>
              </a:rPr>
              <a:t>auth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C7F7F"/>
                </a:solidFill>
              </a:rPr>
              <a:t>from</a:t>
            </a:r>
            <a:r>
              <a:rPr>
                <a:solidFill>
                  <a:srgbClr val="000000"/>
                </a:solidFill>
              </a:rPr>
              <a:t> </a:t>
            </a:r>
            <a:r>
              <a:t>'./modules/auth'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C2C77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C7F7F"/>
                </a:solidFill>
              </a:rPr>
              <a:t>import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0D2D1"/>
                </a:solidFill>
              </a:rPr>
              <a:t>posts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C7F7F"/>
                </a:solidFill>
              </a:rPr>
              <a:t>from</a:t>
            </a:r>
            <a:r>
              <a:rPr>
                <a:solidFill>
                  <a:srgbClr val="000000"/>
                </a:solidFill>
              </a:rPr>
              <a:t> </a:t>
            </a:r>
            <a:r>
              <a:t>'./modules/posts'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C2C77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C7F7F"/>
                </a:solidFill>
              </a:rPr>
              <a:t>import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0D2D1"/>
                </a:solidFill>
              </a:rPr>
              <a:t>comments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C7F7F"/>
                </a:solidFill>
              </a:rPr>
              <a:t>from</a:t>
            </a:r>
            <a:r>
              <a:rPr>
                <a:solidFill>
                  <a:srgbClr val="000000"/>
                </a:solidFill>
              </a:rPr>
              <a:t> </a:t>
            </a:r>
            <a:r>
              <a:t>'./modules/comments'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A7A8A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// ...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>
                <a:solidFill>
                  <a:srgbClr val="1D1F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export default new Vuex.Store({</a:t>
            </a:r>
          </a:p>
          <a:p>
            <a:pPr algn="l" defTabSz="457200">
              <a:defRPr>
                <a:solidFill>
                  <a:srgbClr val="D0D2D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1D1F21"/>
                </a:solidFill>
              </a:rPr>
              <a:t>  modules</a:t>
            </a:r>
            <a:r>
              <a:rPr>
                <a:solidFill>
                  <a:srgbClr val="9AC9C4"/>
                </a:solidFill>
              </a:rPr>
              <a:t>: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D0D2D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auth</a:t>
            </a:r>
            <a:r>
              <a:rPr>
                <a:solidFill>
                  <a:srgbClr val="9AC9C4"/>
                </a:solidFill>
              </a:rPr>
              <a:t>,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D0D2D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posts</a:t>
            </a:r>
            <a:r>
              <a:rPr>
                <a:solidFill>
                  <a:srgbClr val="9AC9C4"/>
                </a:solidFill>
              </a:rPr>
              <a:t>,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D0D2D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comments</a:t>
            </a:r>
            <a:r>
              <a:rPr>
                <a:solidFill>
                  <a:srgbClr val="9AC9C4"/>
                </a:solidFill>
              </a:rPr>
              <a:t>,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A7A8A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// ...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AC9C4"/>
                </a:solidFill>
              </a:rPr>
              <a:t>}</a:t>
            </a:r>
          </a:p>
          <a:p>
            <a:pPr algn="l" defTabSz="457200">
              <a:defRPr>
                <a:solidFill>
                  <a:srgbClr val="1D1F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})</a:t>
            </a:r>
          </a:p>
        </p:txBody>
      </p:sp>
      <p:sp>
        <p:nvSpPr>
          <p:cNvPr id="216" name="export default new Vuex.Store({…"/>
          <p:cNvSpPr txBox="1"/>
          <p:nvPr/>
        </p:nvSpPr>
        <p:spPr>
          <a:xfrm>
            <a:off x="2604293" y="4953037"/>
            <a:ext cx="5967414" cy="88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>
                <a:solidFill>
                  <a:srgbClr val="DC7F7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export default new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0D2D1"/>
                </a:solidFill>
              </a:rPr>
              <a:t>Vuex</a:t>
            </a:r>
            <a:r>
              <a:rPr>
                <a:solidFill>
                  <a:srgbClr val="9AC9C4"/>
                </a:solidFill>
              </a:rPr>
              <a:t>.</a:t>
            </a:r>
            <a:r>
              <a:rPr>
                <a:solidFill>
                  <a:srgbClr val="93B2CA"/>
                </a:solidFill>
              </a:rPr>
              <a:t>Store</a:t>
            </a:r>
            <a:r>
              <a:rPr>
                <a:solidFill>
                  <a:srgbClr val="9AC9C4"/>
                </a:solidFill>
              </a:rPr>
              <a:t>({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D0D2D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modules</a:t>
            </a:r>
          </a:p>
        </p:txBody>
      </p:sp>
      <p:sp>
        <p:nvSpPr>
          <p:cNvPr id="217" name="Module Registration"/>
          <p:cNvSpPr txBox="1"/>
          <p:nvPr/>
        </p:nvSpPr>
        <p:spPr>
          <a:xfrm>
            <a:off x="1483613" y="431800"/>
            <a:ext cx="10037573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8000">
                <a:latin typeface="+mj-lt"/>
                <a:ea typeface="+mj-ea"/>
                <a:cs typeface="+mj-cs"/>
                <a:sym typeface="American Typewriter"/>
              </a:defRPr>
            </a:lvl1pPr>
          </a:lstStyle>
          <a:p>
            <a:pPr/>
            <a:r>
              <a:t>Module Registration</a:t>
            </a:r>
          </a:p>
        </p:txBody>
      </p:sp>
      <p:sp>
        <p:nvSpPr>
          <p:cNvPr id="218" name="})"/>
          <p:cNvSpPr txBox="1"/>
          <p:nvPr/>
        </p:nvSpPr>
        <p:spPr>
          <a:xfrm>
            <a:off x="2604740" y="7797824"/>
            <a:ext cx="480120" cy="482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>
                <a:solidFill>
                  <a:srgbClr val="9AC9C4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})</a:t>
            </a:r>
          </a:p>
        </p:txBody>
      </p:sp>
      <p:sp>
        <p:nvSpPr>
          <p:cNvPr id="219" name="Say goodbye!"/>
          <p:cNvSpPr txBox="1"/>
          <p:nvPr/>
        </p:nvSpPr>
        <p:spPr>
          <a:xfrm rot="21015842">
            <a:off x="6977459" y="6833248"/>
            <a:ext cx="3139282" cy="709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3700">
                <a:solidFill>
                  <a:srgbClr val="C0C3C1"/>
                </a:solidFill>
              </a:defRPr>
            </a:lvl1pPr>
          </a:lstStyle>
          <a:p>
            <a:pPr/>
            <a:r>
              <a:t>Say goodbye!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1D1F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export default new Vuex.Store({…"/>
          <p:cNvSpPr txBox="1"/>
          <p:nvPr/>
        </p:nvSpPr>
        <p:spPr>
          <a:xfrm>
            <a:off x="3518693" y="4787937"/>
            <a:ext cx="5967414" cy="88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>
                <a:solidFill>
                  <a:srgbClr val="DC7F7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export default new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0D2D1"/>
                </a:solidFill>
              </a:rPr>
              <a:t>Vuex</a:t>
            </a:r>
            <a:r>
              <a:rPr>
                <a:solidFill>
                  <a:srgbClr val="9AC9C4"/>
                </a:solidFill>
              </a:rPr>
              <a:t>.</a:t>
            </a:r>
            <a:r>
              <a:rPr>
                <a:solidFill>
                  <a:srgbClr val="93B2CA"/>
                </a:solidFill>
              </a:rPr>
              <a:t>Store</a:t>
            </a:r>
            <a:r>
              <a:rPr>
                <a:solidFill>
                  <a:srgbClr val="9AC9C4"/>
                </a:solidFill>
              </a:rPr>
              <a:t>({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D0D2D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modules</a:t>
            </a:r>
          </a:p>
        </p:txBody>
      </p:sp>
      <p:sp>
        <p:nvSpPr>
          <p:cNvPr id="222" name="Module Registration"/>
          <p:cNvSpPr txBox="1"/>
          <p:nvPr/>
        </p:nvSpPr>
        <p:spPr>
          <a:xfrm>
            <a:off x="1483613" y="431800"/>
            <a:ext cx="10037573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8000">
                <a:latin typeface="+mj-lt"/>
                <a:ea typeface="+mj-ea"/>
                <a:cs typeface="+mj-cs"/>
                <a:sym typeface="American Typewriter"/>
              </a:defRPr>
            </a:lvl1pPr>
          </a:lstStyle>
          <a:p>
            <a:pPr/>
            <a:r>
              <a:t>Module Registration</a:t>
            </a:r>
          </a:p>
        </p:txBody>
      </p:sp>
      <p:sp>
        <p:nvSpPr>
          <p:cNvPr id="223" name="})"/>
          <p:cNvSpPr txBox="1"/>
          <p:nvPr/>
        </p:nvSpPr>
        <p:spPr>
          <a:xfrm>
            <a:off x="3519140" y="5600724"/>
            <a:ext cx="480120" cy="482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>
                <a:solidFill>
                  <a:srgbClr val="9AC9C4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})</a:t>
            </a:r>
          </a:p>
        </p:txBody>
      </p:sp>
      <p:sp>
        <p:nvSpPr>
          <p:cNvPr id="224" name="import modules from './modules'"/>
          <p:cNvSpPr txBox="1"/>
          <p:nvPr/>
        </p:nvSpPr>
        <p:spPr>
          <a:xfrm>
            <a:off x="3518693" y="3975124"/>
            <a:ext cx="5967414" cy="888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>
                <a:solidFill>
                  <a:srgbClr val="C2C77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C7F7F"/>
                </a:solidFill>
              </a:rPr>
              <a:t>import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0D2D1"/>
                </a:solidFill>
              </a:rPr>
              <a:t>modules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C7F7F"/>
                </a:solidFill>
              </a:rPr>
              <a:t>from</a:t>
            </a:r>
            <a:r>
              <a:rPr>
                <a:solidFill>
                  <a:srgbClr val="000000"/>
                </a:solidFill>
              </a:rPr>
              <a:t> </a:t>
            </a:r>
            <a:r>
              <a:t>'./modules'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1D1F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ecrets"/>
          <p:cNvSpPr txBox="1"/>
          <p:nvPr/>
        </p:nvSpPr>
        <p:spPr>
          <a:xfrm>
            <a:off x="4632705" y="673100"/>
            <a:ext cx="3739389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8000">
                <a:latin typeface="+mj-lt"/>
                <a:ea typeface="+mj-ea"/>
                <a:cs typeface="+mj-cs"/>
                <a:sym typeface="American Typewriter"/>
              </a:defRPr>
            </a:lvl1pPr>
          </a:lstStyle>
          <a:p>
            <a:pPr/>
            <a:r>
              <a:t>Secrets</a:t>
            </a:r>
          </a:p>
        </p:txBody>
      </p:sp>
      <p:sp>
        <p:nvSpPr>
          <p:cNvPr id="227" name="Radical Tweaks"/>
          <p:cNvSpPr txBox="1"/>
          <p:nvPr/>
        </p:nvSpPr>
        <p:spPr>
          <a:xfrm>
            <a:off x="3808759" y="5053248"/>
            <a:ext cx="5387282" cy="1094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Radical Tweaks</a:t>
            </a:r>
          </a:p>
        </p:txBody>
      </p:sp>
      <p:sp>
        <p:nvSpPr>
          <p:cNvPr id="228" name="Unlocked Possibilities"/>
          <p:cNvSpPr txBox="1"/>
          <p:nvPr/>
        </p:nvSpPr>
        <p:spPr>
          <a:xfrm>
            <a:off x="2791147" y="6736674"/>
            <a:ext cx="7422506" cy="1094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Unlocked Possibilities</a:t>
            </a:r>
          </a:p>
        </p:txBody>
      </p:sp>
      <p:sp>
        <p:nvSpPr>
          <p:cNvPr id="229" name="Radical Tweak"/>
          <p:cNvSpPr txBox="1"/>
          <p:nvPr/>
        </p:nvSpPr>
        <p:spPr>
          <a:xfrm>
            <a:off x="3798255" y="5053248"/>
            <a:ext cx="5078091" cy="1094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Radical Tweak</a:t>
            </a:r>
          </a:p>
        </p:txBody>
      </p:sp>
      <p:grpSp>
        <p:nvGrpSpPr>
          <p:cNvPr id="232" name="Group"/>
          <p:cNvGrpSpPr/>
          <p:nvPr/>
        </p:nvGrpSpPr>
        <p:grpSpPr>
          <a:xfrm>
            <a:off x="2726320" y="3369822"/>
            <a:ext cx="7552160" cy="1094904"/>
            <a:chOff x="0" y="0"/>
            <a:chExt cx="7552159" cy="1094903"/>
          </a:xfrm>
        </p:grpSpPr>
        <p:sp>
          <p:nvSpPr>
            <p:cNvPr id="230" name="Productivity Boosts"/>
            <p:cNvSpPr txBox="1"/>
            <p:nvPr/>
          </p:nvSpPr>
          <p:spPr>
            <a:xfrm>
              <a:off x="1033040" y="-1"/>
              <a:ext cx="6519120" cy="10949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6000"/>
              </a:lvl1pPr>
            </a:lstStyle>
            <a:p>
              <a:pPr/>
              <a:r>
                <a:t>Productivity Boosts</a:t>
              </a:r>
            </a:p>
          </p:txBody>
        </p:sp>
        <p:pic>
          <p:nvPicPr>
            <p:cNvPr id="231" name="check-mark-8-xxl.png" descr="check-mark-8-xxl.png"/>
            <p:cNvPicPr>
              <a:picLocks noChangeAspect="1"/>
            </p:cNvPicPr>
            <p:nvPr/>
          </p:nvPicPr>
          <p:blipFill>
            <a:blip r:embed="rId2">
              <a:alphaModFix amt="60220"/>
              <a:extLst/>
            </a:blip>
            <a:stretch>
              <a:fillRect/>
            </a:stretch>
          </p:blipFill>
          <p:spPr>
            <a:xfrm>
              <a:off x="0" y="201128"/>
              <a:ext cx="692647" cy="6926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1D1F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adical Tweak"/>
          <p:cNvSpPr txBox="1"/>
          <p:nvPr/>
        </p:nvSpPr>
        <p:spPr>
          <a:xfrm>
            <a:off x="2024379" y="4241800"/>
            <a:ext cx="7244589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8000">
                <a:latin typeface="+mj-lt"/>
                <a:ea typeface="+mj-ea"/>
                <a:cs typeface="+mj-cs"/>
                <a:sym typeface="American Typewriter"/>
              </a:defRPr>
            </a:lvl1pPr>
          </a:lstStyle>
          <a:p>
            <a:pPr/>
            <a:r>
              <a:t>Radical Tweak</a:t>
            </a:r>
          </a:p>
        </p:txBody>
      </p:sp>
      <p:sp>
        <p:nvSpPr>
          <p:cNvPr id="235" name="#1"/>
          <p:cNvSpPr txBox="1"/>
          <p:nvPr/>
        </p:nvSpPr>
        <p:spPr>
          <a:xfrm>
            <a:off x="9609327" y="4241800"/>
            <a:ext cx="1371093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8000">
                <a:latin typeface="+mj-lt"/>
                <a:ea typeface="+mj-ea"/>
                <a:cs typeface="+mj-cs"/>
                <a:sym typeface="American Typewriter"/>
              </a:defRPr>
            </a:lvl1pPr>
          </a:lstStyle>
          <a:p>
            <a:pPr/>
            <a:r>
              <a:t>#1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1D1F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require                .default"/>
          <p:cNvSpPr txBox="1"/>
          <p:nvPr/>
        </p:nvSpPr>
        <p:spPr>
          <a:xfrm>
            <a:off x="4626148" y="5054624"/>
            <a:ext cx="5784504" cy="482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>
                <a:solidFill>
                  <a:srgbClr val="C2C77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B2CA"/>
                </a:solidFill>
              </a:rPr>
              <a:t>require                </a:t>
            </a:r>
            <a:r>
              <a:rPr>
                <a:solidFill>
                  <a:srgbClr val="9AC9C4"/>
                </a:solidFill>
              </a:rPr>
              <a:t>.</a:t>
            </a:r>
            <a:r>
              <a:rPr>
                <a:solidFill>
                  <a:srgbClr val="DC7F7F"/>
                </a:solidFill>
              </a:rPr>
              <a:t>default</a:t>
            </a:r>
          </a:p>
        </p:txBody>
      </p:sp>
      <p:sp>
        <p:nvSpPr>
          <p:cNvPr id="238" name="{…"/>
          <p:cNvSpPr txBox="1"/>
          <p:nvPr/>
        </p:nvSpPr>
        <p:spPr>
          <a:xfrm>
            <a:off x="2238325" y="3822724"/>
            <a:ext cx="5052864" cy="2108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>
                <a:solidFill>
                  <a:srgbClr val="9AC9C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C2C77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0D2D1"/>
                </a:solidFill>
              </a:rPr>
              <a:t>  path</a:t>
            </a:r>
            <a:r>
              <a:rPr>
                <a:solidFill>
                  <a:srgbClr val="9AC9C4"/>
                </a:solidFill>
              </a:rPr>
              <a:t>:</a:t>
            </a:r>
            <a:r>
              <a:rPr>
                <a:solidFill>
                  <a:srgbClr val="000000"/>
                </a:solidFill>
              </a:rPr>
              <a:t> </a:t>
            </a:r>
            <a:r>
              <a:t>'/admin'</a:t>
            </a:r>
            <a:r>
              <a:rPr>
                <a:solidFill>
                  <a:srgbClr val="9AC9C4"/>
                </a:solidFill>
              </a:rPr>
              <a:t>,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C2C77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0D2D1"/>
                </a:solidFill>
              </a:rPr>
              <a:t>  name</a:t>
            </a:r>
            <a:r>
              <a:rPr>
                <a:solidFill>
                  <a:srgbClr val="9AC9C4"/>
                </a:solidFill>
              </a:rPr>
              <a:t>:</a:t>
            </a:r>
            <a:r>
              <a:rPr>
                <a:solidFill>
                  <a:srgbClr val="000000"/>
                </a:solidFill>
              </a:rPr>
              <a:t> </a:t>
            </a:r>
            <a:r>
              <a:t>'admin-dashboard'</a:t>
            </a:r>
            <a:r>
              <a:rPr>
                <a:solidFill>
                  <a:srgbClr val="9AC9C4"/>
                </a:solidFill>
              </a:rPr>
              <a:t>,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C2C77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0D2D1"/>
                </a:solidFill>
              </a:rPr>
              <a:t>  component</a:t>
            </a:r>
            <a:r>
              <a:rPr>
                <a:solidFill>
                  <a:srgbClr val="9AC9C4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9AC9C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239" name="Lazy-Loaded Routes"/>
          <p:cNvSpPr txBox="1"/>
          <p:nvPr/>
        </p:nvSpPr>
        <p:spPr>
          <a:xfrm>
            <a:off x="1521206" y="444500"/>
            <a:ext cx="9962389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8000">
                <a:latin typeface="+mj-lt"/>
                <a:ea typeface="+mj-ea"/>
                <a:cs typeface="+mj-cs"/>
                <a:sym typeface="American Typewriter"/>
              </a:defRPr>
            </a:lvl1pPr>
          </a:lstStyle>
          <a:p>
            <a:pPr/>
            <a:r>
              <a:t>Lazy-Loaded Routes</a:t>
            </a:r>
          </a:p>
        </p:txBody>
      </p:sp>
      <p:sp>
        <p:nvSpPr>
          <p:cNvPr id="240" name="() =&gt; import"/>
          <p:cNvSpPr txBox="1"/>
          <p:nvPr/>
        </p:nvSpPr>
        <p:spPr>
          <a:xfrm>
            <a:off x="4620890" y="5054624"/>
            <a:ext cx="2309218" cy="482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>
                <a:solidFill>
                  <a:srgbClr val="C2C77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AC9C4"/>
                </a:solidFill>
              </a:rPr>
              <a:t>() =&gt;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C7F7F"/>
                </a:solidFill>
              </a:rPr>
              <a:t>import</a:t>
            </a:r>
          </a:p>
        </p:txBody>
      </p:sp>
      <p:sp>
        <p:nvSpPr>
          <p:cNvPr id="241" name="('@views/admin')"/>
          <p:cNvSpPr txBox="1"/>
          <p:nvPr/>
        </p:nvSpPr>
        <p:spPr>
          <a:xfrm>
            <a:off x="5921771" y="5054624"/>
            <a:ext cx="3040858" cy="482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>
                <a:solidFill>
                  <a:srgbClr val="C2C77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AC9C4"/>
                </a:solidFill>
              </a:rPr>
              <a:t>(</a:t>
            </a:r>
            <a:r>
              <a:t>'@views/admin'</a:t>
            </a:r>
            <a:r>
              <a:rPr>
                <a:solidFill>
                  <a:srgbClr val="9AC9C4"/>
                </a:solidFill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1D1F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require                .default"/>
          <p:cNvSpPr txBox="1"/>
          <p:nvPr/>
        </p:nvSpPr>
        <p:spPr>
          <a:xfrm>
            <a:off x="4626148" y="5054624"/>
            <a:ext cx="5784504" cy="482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>
                <a:solidFill>
                  <a:srgbClr val="C2C77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B2CA"/>
                </a:solidFill>
              </a:rPr>
              <a:t>require                </a:t>
            </a:r>
            <a:r>
              <a:rPr>
                <a:solidFill>
                  <a:srgbClr val="9AC9C4"/>
                </a:solidFill>
              </a:rPr>
              <a:t>.</a:t>
            </a:r>
            <a:r>
              <a:rPr>
                <a:solidFill>
                  <a:srgbClr val="DC7F7F"/>
                </a:solidFill>
              </a:rPr>
              <a:t>default</a:t>
            </a:r>
          </a:p>
        </p:txBody>
      </p:sp>
      <p:sp>
        <p:nvSpPr>
          <p:cNvPr id="244" name="{…"/>
          <p:cNvSpPr txBox="1"/>
          <p:nvPr/>
        </p:nvSpPr>
        <p:spPr>
          <a:xfrm>
            <a:off x="2238325" y="3822724"/>
            <a:ext cx="5052864" cy="2108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>
                <a:solidFill>
                  <a:srgbClr val="9AC9C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C2C77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0D2D1"/>
                </a:solidFill>
              </a:rPr>
              <a:t>  path</a:t>
            </a:r>
            <a:r>
              <a:rPr>
                <a:solidFill>
                  <a:srgbClr val="9AC9C4"/>
                </a:solidFill>
              </a:rPr>
              <a:t>:</a:t>
            </a:r>
            <a:r>
              <a:rPr>
                <a:solidFill>
                  <a:srgbClr val="000000"/>
                </a:solidFill>
              </a:rPr>
              <a:t> </a:t>
            </a:r>
            <a:r>
              <a:t>'/admin'</a:t>
            </a:r>
            <a:r>
              <a:rPr>
                <a:solidFill>
                  <a:srgbClr val="9AC9C4"/>
                </a:solidFill>
              </a:rPr>
              <a:t>,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C2C77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0D2D1"/>
                </a:solidFill>
              </a:rPr>
              <a:t>  name</a:t>
            </a:r>
            <a:r>
              <a:rPr>
                <a:solidFill>
                  <a:srgbClr val="9AC9C4"/>
                </a:solidFill>
              </a:rPr>
              <a:t>:</a:t>
            </a:r>
            <a:r>
              <a:rPr>
                <a:solidFill>
                  <a:srgbClr val="000000"/>
                </a:solidFill>
              </a:rPr>
              <a:t> </a:t>
            </a:r>
            <a:r>
              <a:t>'admin-dashboard'</a:t>
            </a:r>
            <a:r>
              <a:rPr>
                <a:solidFill>
                  <a:srgbClr val="9AC9C4"/>
                </a:solidFill>
              </a:rPr>
              <a:t>,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C2C77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0D2D1"/>
                </a:solidFill>
              </a:rPr>
              <a:t>  component</a:t>
            </a:r>
            <a:r>
              <a:rPr>
                <a:solidFill>
                  <a:srgbClr val="9AC9C4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9AC9C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245" name="Lazy-Loaded Routes"/>
          <p:cNvSpPr txBox="1"/>
          <p:nvPr/>
        </p:nvSpPr>
        <p:spPr>
          <a:xfrm>
            <a:off x="1521206" y="444500"/>
            <a:ext cx="9962389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8000">
                <a:latin typeface="+mj-lt"/>
                <a:ea typeface="+mj-ea"/>
                <a:cs typeface="+mj-cs"/>
                <a:sym typeface="American Typewriter"/>
              </a:defRPr>
            </a:lvl1pPr>
          </a:lstStyle>
          <a:p>
            <a:pPr/>
            <a:r>
              <a:t>Lazy-Loaded Routes</a:t>
            </a:r>
          </a:p>
        </p:txBody>
      </p:sp>
      <p:sp>
        <p:nvSpPr>
          <p:cNvPr id="246" name="() =&gt; import"/>
          <p:cNvSpPr txBox="1"/>
          <p:nvPr/>
        </p:nvSpPr>
        <p:spPr>
          <a:xfrm>
            <a:off x="4620890" y="5054624"/>
            <a:ext cx="2309218" cy="482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>
                <a:solidFill>
                  <a:srgbClr val="C2C77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AC9C4"/>
                </a:solidFill>
              </a:rPr>
              <a:t>() =&gt;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C7F7F"/>
                </a:solidFill>
              </a:rPr>
              <a:t>import</a:t>
            </a:r>
          </a:p>
        </p:txBody>
      </p:sp>
      <p:sp>
        <p:nvSpPr>
          <p:cNvPr id="247" name="('@views/admin')"/>
          <p:cNvSpPr txBox="1"/>
          <p:nvPr/>
        </p:nvSpPr>
        <p:spPr>
          <a:xfrm>
            <a:off x="6848871" y="5054624"/>
            <a:ext cx="3040858" cy="482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>
                <a:solidFill>
                  <a:srgbClr val="C2C77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AC9C4"/>
                </a:solidFill>
              </a:rPr>
              <a:t>(</a:t>
            </a:r>
            <a:r>
              <a:t>'@views/admin'</a:t>
            </a:r>
            <a:r>
              <a:rPr>
                <a:solidFill>
                  <a:srgbClr val="9AC9C4"/>
                </a:solidFill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1D1F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Radical Tweak"/>
          <p:cNvSpPr txBox="1"/>
          <p:nvPr/>
        </p:nvSpPr>
        <p:spPr>
          <a:xfrm>
            <a:off x="2024379" y="4241800"/>
            <a:ext cx="7244589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8000">
                <a:latin typeface="+mj-lt"/>
                <a:ea typeface="+mj-ea"/>
                <a:cs typeface="+mj-cs"/>
                <a:sym typeface="American Typewriter"/>
              </a:defRPr>
            </a:lvl1pPr>
          </a:lstStyle>
          <a:p>
            <a:pPr/>
            <a:r>
              <a:t>Radical Tweak</a:t>
            </a:r>
          </a:p>
        </p:txBody>
      </p:sp>
      <p:sp>
        <p:nvSpPr>
          <p:cNvPr id="250" name="#2"/>
          <p:cNvSpPr txBox="1"/>
          <p:nvPr/>
        </p:nvSpPr>
        <p:spPr>
          <a:xfrm>
            <a:off x="9609327" y="4241800"/>
            <a:ext cx="1371093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8000">
                <a:latin typeface="+mj-lt"/>
                <a:ea typeface="+mj-ea"/>
                <a:cs typeface="+mj-cs"/>
                <a:sym typeface="American Typewriter"/>
              </a:defRPr>
            </a:lvl1pPr>
          </a:lstStyle>
          <a:p>
            <a:pPr/>
            <a:r>
              <a:t>#2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1D1F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ransparent Wrappers"/>
          <p:cNvSpPr txBox="1"/>
          <p:nvPr/>
        </p:nvSpPr>
        <p:spPr>
          <a:xfrm>
            <a:off x="876553" y="349237"/>
            <a:ext cx="11251693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8000">
                <a:latin typeface="+mj-lt"/>
                <a:ea typeface="+mj-ea"/>
                <a:cs typeface="+mj-cs"/>
                <a:sym typeface="American Typewriter"/>
              </a:defRPr>
            </a:lvl1pPr>
          </a:lstStyle>
          <a:p>
            <a:pPr/>
            <a:r>
              <a:t>Transparent Wrappers</a:t>
            </a:r>
          </a:p>
        </p:txBody>
      </p:sp>
      <p:sp>
        <p:nvSpPr>
          <p:cNvPr id="253" name="&lt;input…"/>
          <p:cNvSpPr txBox="1"/>
          <p:nvPr/>
        </p:nvSpPr>
        <p:spPr>
          <a:xfrm>
            <a:off x="1963960" y="3562387"/>
            <a:ext cx="9076880" cy="170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>
                <a:solidFill>
                  <a:srgbClr val="DC7F7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&lt;input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C2C77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0D2D1"/>
                </a:solidFill>
              </a:rPr>
              <a:t>    :</a:t>
            </a:r>
            <a:r>
              <a:rPr>
                <a:solidFill>
                  <a:srgbClr val="C0A7C7"/>
                </a:solidFill>
              </a:rPr>
              <a:t>value</a:t>
            </a:r>
            <a:r>
              <a:rPr>
                <a:solidFill>
                  <a:srgbClr val="D0D2D1"/>
                </a:solidFill>
              </a:rPr>
              <a:t>=</a:t>
            </a:r>
            <a:r>
              <a:t>"value"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C2C77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0D2D1"/>
                </a:solidFill>
              </a:rPr>
              <a:t>    @</a:t>
            </a:r>
            <a:r>
              <a:rPr>
                <a:solidFill>
                  <a:srgbClr val="C0A7C7"/>
                </a:solidFill>
              </a:rPr>
              <a:t>input</a:t>
            </a:r>
            <a:r>
              <a:rPr>
                <a:solidFill>
                  <a:srgbClr val="D0D2D1"/>
                </a:solidFill>
              </a:rPr>
              <a:t>=</a:t>
            </a:r>
            <a:r>
              <a:t>"$emit('input', $event.target.value)"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DC7F7F"/>
                </a:solidFill>
              </a:rPr>
              <a:t>&gt;</a:t>
            </a:r>
          </a:p>
        </p:txBody>
      </p:sp>
      <p:sp>
        <p:nvSpPr>
          <p:cNvPr id="254" name="&lt;BaseInput @focus.native=&quot;doSomething&quot;&gt;"/>
          <p:cNvSpPr txBox="1"/>
          <p:nvPr/>
        </p:nvSpPr>
        <p:spPr>
          <a:xfrm>
            <a:off x="2738809" y="7442224"/>
            <a:ext cx="7247782" cy="482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>
                <a:solidFill>
                  <a:srgbClr val="C2C77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C7F7F"/>
                </a:solidFill>
              </a:rPr>
              <a:t>&lt;BaseInput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0D2D1"/>
                </a:solidFill>
              </a:rPr>
              <a:t>@</a:t>
            </a:r>
            <a:r>
              <a:rPr>
                <a:solidFill>
                  <a:srgbClr val="C0A7C7"/>
                </a:solidFill>
              </a:rPr>
              <a:t>focus</a:t>
            </a:r>
            <a:r>
              <a:rPr>
                <a:solidFill>
                  <a:srgbClr val="D0D2D1"/>
                </a:solidFill>
              </a:rPr>
              <a:t>.</a:t>
            </a:r>
            <a:r>
              <a:rPr>
                <a:solidFill>
                  <a:srgbClr val="C0A7C7"/>
                </a:solidFill>
              </a:rPr>
              <a:t>native</a:t>
            </a:r>
            <a:r>
              <a:rPr>
                <a:solidFill>
                  <a:srgbClr val="D0D2D1"/>
                </a:solidFill>
              </a:rPr>
              <a:t>=</a:t>
            </a:r>
            <a:r>
              <a:t>"doSomething"</a:t>
            </a:r>
            <a:r>
              <a:rPr>
                <a:solidFill>
                  <a:srgbClr val="DC7F7F"/>
                </a:solidFill>
              </a:rPr>
              <a:t>&gt;</a:t>
            </a:r>
          </a:p>
        </p:txBody>
      </p:sp>
      <p:sp>
        <p:nvSpPr>
          <p:cNvPr id="255" name="&lt;template&gt;"/>
          <p:cNvSpPr txBox="1"/>
          <p:nvPr/>
        </p:nvSpPr>
        <p:spPr>
          <a:xfrm>
            <a:off x="2012801" y="3155987"/>
            <a:ext cx="1943398" cy="48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>
                <a:solidFill>
                  <a:srgbClr val="DC7F7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&lt;template&gt;</a:t>
            </a:r>
          </a:p>
        </p:txBody>
      </p:sp>
      <p:sp>
        <p:nvSpPr>
          <p:cNvPr id="256" name="&lt;/template&gt;"/>
          <p:cNvSpPr txBox="1"/>
          <p:nvPr/>
        </p:nvSpPr>
        <p:spPr>
          <a:xfrm>
            <a:off x="2010246" y="5175287"/>
            <a:ext cx="2126308" cy="48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>
                <a:solidFill>
                  <a:srgbClr val="DC7F7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&lt;/template&gt;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7" dur="indefinite" fill="hold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4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1D1F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&lt;label&gt;…"/>
          <p:cNvSpPr txBox="1"/>
          <p:nvPr/>
        </p:nvSpPr>
        <p:spPr>
          <a:xfrm>
            <a:off x="1971550" y="2743224"/>
            <a:ext cx="9442699" cy="2920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>
                <a:solidFill>
                  <a:srgbClr val="DC7F7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&lt;label&gt;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D0D2D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{{ label }}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DC7F7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1D1F21"/>
                </a:solidFill>
              </a:rPr>
              <a:t>&lt;input</a:t>
            </a:r>
            <a:endParaRPr>
              <a:solidFill>
                <a:srgbClr val="1D1F21"/>
              </a:solidFill>
            </a:endParaRPr>
          </a:p>
          <a:p>
            <a:pPr algn="l" defTabSz="457200">
              <a:defRPr>
                <a:solidFill>
                  <a:srgbClr val="1D1F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:value="value"</a:t>
            </a:r>
          </a:p>
          <a:p>
            <a:pPr algn="l" defTabSz="457200">
              <a:defRPr>
                <a:solidFill>
                  <a:srgbClr val="1D1F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@input="$emit('input', $event.target.value)"</a:t>
            </a:r>
          </a:p>
          <a:p>
            <a:pPr algn="l" defTabSz="457200">
              <a:defRPr>
                <a:solidFill>
                  <a:srgbClr val="1D1F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&gt;</a:t>
            </a:r>
          </a:p>
          <a:p>
            <a:pPr algn="l" defTabSz="457200">
              <a:defRPr>
                <a:solidFill>
                  <a:srgbClr val="DC7F7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&lt;/label&gt;</a:t>
            </a:r>
          </a:p>
        </p:txBody>
      </p:sp>
      <p:sp>
        <p:nvSpPr>
          <p:cNvPr id="259" name="&lt;input…"/>
          <p:cNvSpPr txBox="1"/>
          <p:nvPr/>
        </p:nvSpPr>
        <p:spPr>
          <a:xfrm>
            <a:off x="2357660" y="3562387"/>
            <a:ext cx="9076880" cy="170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>
                <a:solidFill>
                  <a:srgbClr val="DC7F7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&lt;input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C2C77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0D2D1"/>
                </a:solidFill>
              </a:rPr>
              <a:t>    :</a:t>
            </a:r>
            <a:r>
              <a:rPr>
                <a:solidFill>
                  <a:srgbClr val="C0A7C7"/>
                </a:solidFill>
              </a:rPr>
              <a:t>value</a:t>
            </a:r>
            <a:r>
              <a:rPr>
                <a:solidFill>
                  <a:srgbClr val="D0D2D1"/>
                </a:solidFill>
              </a:rPr>
              <a:t>=</a:t>
            </a:r>
            <a:r>
              <a:t>"value"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C2C77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0D2D1"/>
                </a:solidFill>
              </a:rPr>
              <a:t>    @</a:t>
            </a:r>
            <a:r>
              <a:rPr>
                <a:solidFill>
                  <a:srgbClr val="C0A7C7"/>
                </a:solidFill>
              </a:rPr>
              <a:t>input</a:t>
            </a:r>
            <a:r>
              <a:rPr>
                <a:solidFill>
                  <a:srgbClr val="D0D2D1"/>
                </a:solidFill>
              </a:rPr>
              <a:t>=</a:t>
            </a:r>
            <a:r>
              <a:t>"$emit('input', $event.target.value)"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DC7F7F"/>
                </a:solidFill>
              </a:rPr>
              <a:t>&gt;</a:t>
            </a:r>
          </a:p>
        </p:txBody>
      </p:sp>
      <p:sp>
        <p:nvSpPr>
          <p:cNvPr id="260" name="&lt;template&gt;"/>
          <p:cNvSpPr txBox="1"/>
          <p:nvPr/>
        </p:nvSpPr>
        <p:spPr>
          <a:xfrm>
            <a:off x="2012801" y="2343187"/>
            <a:ext cx="1943398" cy="48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>
                <a:solidFill>
                  <a:srgbClr val="DC7F7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&lt;template&gt;</a:t>
            </a:r>
          </a:p>
        </p:txBody>
      </p:sp>
      <p:sp>
        <p:nvSpPr>
          <p:cNvPr id="261" name="&lt;/template&gt;"/>
          <p:cNvSpPr txBox="1"/>
          <p:nvPr/>
        </p:nvSpPr>
        <p:spPr>
          <a:xfrm>
            <a:off x="2010246" y="5556287"/>
            <a:ext cx="2126308" cy="48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>
                <a:solidFill>
                  <a:srgbClr val="DC7F7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&lt;/template&gt;</a:t>
            </a:r>
          </a:p>
        </p:txBody>
      </p:sp>
      <p:sp>
        <p:nvSpPr>
          <p:cNvPr id="262" name="&lt;BaseInput @focus.native=&quot;doSomething&quot;&gt;"/>
          <p:cNvSpPr txBox="1"/>
          <p:nvPr/>
        </p:nvSpPr>
        <p:spPr>
          <a:xfrm>
            <a:off x="2738809" y="7442224"/>
            <a:ext cx="7247782" cy="482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>
                <a:solidFill>
                  <a:srgbClr val="C2C77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C7F7F"/>
                </a:solidFill>
              </a:rPr>
              <a:t>&lt;BaseInput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0D2D1"/>
                </a:solidFill>
              </a:rPr>
              <a:t>@</a:t>
            </a:r>
            <a:r>
              <a:rPr>
                <a:solidFill>
                  <a:srgbClr val="C0A7C7"/>
                </a:solidFill>
              </a:rPr>
              <a:t>focus</a:t>
            </a:r>
            <a:r>
              <a:rPr>
                <a:solidFill>
                  <a:srgbClr val="D0D2D1"/>
                </a:solidFill>
              </a:rPr>
              <a:t>.</a:t>
            </a:r>
            <a:r>
              <a:rPr>
                <a:solidFill>
                  <a:srgbClr val="C0A7C7"/>
                </a:solidFill>
              </a:rPr>
              <a:t>native</a:t>
            </a:r>
            <a:r>
              <a:rPr>
                <a:solidFill>
                  <a:srgbClr val="D0D2D1"/>
                </a:solidFill>
              </a:rPr>
              <a:t>=</a:t>
            </a:r>
            <a:r>
              <a:t>"doSomething"</a:t>
            </a:r>
            <a:r>
              <a:rPr>
                <a:solidFill>
                  <a:srgbClr val="DC7F7F"/>
                </a:solidFill>
              </a:rPr>
              <a:t>&gt;</a:t>
            </a:r>
          </a:p>
        </p:txBody>
      </p:sp>
      <p:pic>
        <p:nvPicPr>
          <p:cNvPr id="263" name="error-3-xxl.png" descr="error-3-xx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62638" y="7213624"/>
            <a:ext cx="953794" cy="953794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Transparent Wrappers"/>
          <p:cNvSpPr txBox="1"/>
          <p:nvPr/>
        </p:nvSpPr>
        <p:spPr>
          <a:xfrm>
            <a:off x="876553" y="349237"/>
            <a:ext cx="11251693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8000">
                <a:latin typeface="+mj-lt"/>
                <a:ea typeface="+mj-ea"/>
                <a:cs typeface="+mj-cs"/>
                <a:sym typeface="American Typewriter"/>
              </a:defRPr>
            </a:lvl1pPr>
          </a:lstStyle>
          <a:p>
            <a:pPr/>
            <a:r>
              <a:t>Transparent Wrappers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3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1D1F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roup"/>
          <p:cNvGrpSpPr/>
          <p:nvPr/>
        </p:nvGrpSpPr>
        <p:grpSpPr>
          <a:xfrm>
            <a:off x="282450" y="2381274"/>
            <a:ext cx="12507914" cy="3962176"/>
            <a:chOff x="0" y="0"/>
            <a:chExt cx="12507912" cy="3962174"/>
          </a:xfrm>
        </p:grpSpPr>
        <p:sp>
          <p:nvSpPr>
            <p:cNvPr id="266" name="&lt;label&gt;…"/>
            <p:cNvSpPr txBox="1"/>
            <p:nvPr/>
          </p:nvSpPr>
          <p:spPr>
            <a:xfrm>
              <a:off x="0" y="400037"/>
              <a:ext cx="9442699" cy="29209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defRPr>
                  <a:solidFill>
                    <a:srgbClr val="DC7F7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000000"/>
                  </a:solidFill>
                </a:rPr>
                <a:t>  </a:t>
              </a:r>
              <a:r>
                <a:t>&lt;label&gt;</a:t>
              </a:r>
              <a:endParaRPr>
                <a:solidFill>
                  <a:srgbClr val="000000"/>
                </a:solidFill>
              </a:endParaRPr>
            </a:p>
            <a:p>
              <a:pPr algn="l" defTabSz="457200">
                <a:defRPr>
                  <a:solidFill>
                    <a:srgbClr val="D0D2D1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    {{ label }}</a:t>
              </a:r>
              <a:endParaRPr>
                <a:solidFill>
                  <a:srgbClr val="000000"/>
                </a:solidFill>
              </a:endParaRPr>
            </a:p>
            <a:p>
              <a:pPr algn="l" defTabSz="457200">
                <a:defRPr>
                  <a:solidFill>
                    <a:srgbClr val="DC7F7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000000"/>
                  </a:solidFill>
                </a:rPr>
                <a:t>    </a:t>
              </a:r>
              <a:r>
                <a:rPr>
                  <a:solidFill>
                    <a:srgbClr val="1D1F21"/>
                  </a:solidFill>
                </a:rPr>
                <a:t>&lt;input</a:t>
              </a:r>
              <a:endParaRPr>
                <a:solidFill>
                  <a:srgbClr val="1D1F21"/>
                </a:solidFill>
              </a:endParaRPr>
            </a:p>
            <a:p>
              <a:pPr algn="l" defTabSz="457200">
                <a:defRPr>
                  <a:solidFill>
                    <a:srgbClr val="1D1F21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      :value="value"</a:t>
              </a:r>
            </a:p>
            <a:p>
              <a:pPr algn="l" defTabSz="457200">
                <a:defRPr>
                  <a:solidFill>
                    <a:srgbClr val="1D1F21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      @input="$emit('input', $event.target.value)"</a:t>
              </a:r>
            </a:p>
            <a:p>
              <a:pPr algn="l" defTabSz="457200">
                <a:defRPr>
                  <a:solidFill>
                    <a:srgbClr val="1D1F21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    &gt;</a:t>
              </a:r>
            </a:p>
            <a:p>
              <a:pPr algn="l" defTabSz="457200">
                <a:defRPr>
                  <a:solidFill>
                    <a:srgbClr val="DC7F7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000000"/>
                  </a:solidFill>
                </a:rPr>
                <a:t>  </a:t>
              </a:r>
              <a:r>
                <a:t>&lt;/label&gt;</a:t>
              </a:r>
            </a:p>
          </p:txBody>
        </p:sp>
        <p:sp>
          <p:nvSpPr>
            <p:cNvPr id="267" name="&lt;template&gt;"/>
            <p:cNvSpPr txBox="1"/>
            <p:nvPr/>
          </p:nvSpPr>
          <p:spPr>
            <a:xfrm>
              <a:off x="41250" y="0"/>
              <a:ext cx="1943399" cy="482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457200">
                <a:defRPr>
                  <a:solidFill>
                    <a:srgbClr val="DC7F7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&lt;template&gt;</a:t>
              </a:r>
            </a:p>
          </p:txBody>
        </p:sp>
        <p:sp>
          <p:nvSpPr>
            <p:cNvPr id="268" name="&lt;/template&gt;"/>
            <p:cNvSpPr txBox="1"/>
            <p:nvPr/>
          </p:nvSpPr>
          <p:spPr>
            <a:xfrm>
              <a:off x="38695" y="3213100"/>
              <a:ext cx="2126308" cy="482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457200">
                <a:defRPr>
                  <a:solidFill>
                    <a:srgbClr val="DC7F7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&lt;/template&gt;</a:t>
              </a:r>
            </a:p>
          </p:txBody>
        </p:sp>
        <p:sp>
          <p:nvSpPr>
            <p:cNvPr id="269" name="&lt;input…"/>
            <p:cNvSpPr txBox="1"/>
            <p:nvPr/>
          </p:nvSpPr>
          <p:spPr>
            <a:xfrm>
              <a:off x="444946" y="1212837"/>
              <a:ext cx="3955406" cy="1701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defRPr>
                  <a:solidFill>
                    <a:srgbClr val="DC7F7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000000"/>
                  </a:solidFill>
                </a:rPr>
                <a:t>  </a:t>
              </a:r>
              <a:r>
                <a:t>&lt;input</a:t>
              </a:r>
              <a:endParaRPr>
                <a:solidFill>
                  <a:srgbClr val="000000"/>
                </a:solidFill>
              </a:endParaRPr>
            </a:p>
            <a:p>
              <a:pPr algn="l" defTabSz="457200">
                <a:defRPr>
                  <a:solidFill>
                    <a:srgbClr val="C2C77B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D0D2D1"/>
                  </a:solidFill>
                </a:rPr>
                <a:t>    :</a:t>
              </a:r>
              <a:r>
                <a:rPr>
                  <a:solidFill>
                    <a:srgbClr val="C0A7C7"/>
                  </a:solidFill>
                </a:rPr>
                <a:t>value</a:t>
              </a:r>
              <a:r>
                <a:rPr>
                  <a:solidFill>
                    <a:srgbClr val="D0D2D1"/>
                  </a:solidFill>
                </a:rPr>
                <a:t>=</a:t>
              </a:r>
              <a:r>
                <a:t>"value"</a:t>
              </a:r>
              <a:endParaRPr>
                <a:solidFill>
                  <a:srgbClr val="000000"/>
                </a:solidFill>
              </a:endParaRPr>
            </a:p>
            <a:p>
              <a:pPr algn="l" defTabSz="457200">
                <a:defRPr>
                  <a:solidFill>
                    <a:srgbClr val="C2C77B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000000"/>
                  </a:solidFill>
                </a:rPr>
                <a:t>    </a:t>
              </a:r>
              <a:r>
                <a:rPr>
                  <a:solidFill>
                    <a:srgbClr val="C0A7C7"/>
                  </a:solidFill>
                </a:rPr>
                <a:t>v-on</a:t>
              </a:r>
              <a:r>
                <a:rPr>
                  <a:solidFill>
                    <a:srgbClr val="D0D2D1"/>
                  </a:solidFill>
                </a:rPr>
                <a:t>=</a:t>
              </a:r>
              <a:r>
                <a:t>"listeners"</a:t>
              </a:r>
              <a:endParaRPr>
                <a:solidFill>
                  <a:srgbClr val="000000"/>
                </a:solidFill>
              </a:endParaRPr>
            </a:p>
            <a:p>
              <a:pPr algn="l" defTabSz="457200">
                <a:defRPr>
                  <a:solidFill>
                    <a:srgbClr val="000000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  </a:t>
              </a:r>
              <a:r>
                <a:rPr>
                  <a:solidFill>
                    <a:srgbClr val="DC7F7F"/>
                  </a:solidFill>
                </a:rPr>
                <a:t>&gt;</a:t>
              </a:r>
            </a:p>
          </p:txBody>
        </p:sp>
        <p:sp>
          <p:nvSpPr>
            <p:cNvPr id="270" name="computed: {…"/>
            <p:cNvSpPr txBox="1"/>
            <p:nvPr/>
          </p:nvSpPr>
          <p:spPr>
            <a:xfrm>
              <a:off x="5443041" y="578722"/>
              <a:ext cx="7064872" cy="33834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defRPr sz="1900">
                  <a:solidFill>
                    <a:srgbClr val="D0D2D1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computed</a:t>
              </a:r>
              <a:r>
                <a:rPr>
                  <a:solidFill>
                    <a:srgbClr val="9AC9C4"/>
                  </a:solidFill>
                </a:rPr>
                <a:t>: {</a:t>
              </a:r>
              <a:endParaRPr>
                <a:solidFill>
                  <a:srgbClr val="000000"/>
                </a:solidFill>
              </a:endParaRPr>
            </a:p>
            <a:p>
              <a:pPr algn="l" defTabSz="457200">
                <a:defRPr sz="1900">
                  <a:solidFill>
                    <a:srgbClr val="93B2CA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000000"/>
                  </a:solidFill>
                </a:rPr>
                <a:t>  </a:t>
              </a:r>
              <a:r>
                <a:t>listeners</a:t>
              </a:r>
              <a:r>
                <a:rPr>
                  <a:solidFill>
                    <a:srgbClr val="9AC9C4"/>
                  </a:solidFill>
                </a:rPr>
                <a:t>() {</a:t>
              </a:r>
              <a:endParaRPr>
                <a:solidFill>
                  <a:srgbClr val="000000"/>
                </a:solidFill>
              </a:endParaRPr>
            </a:p>
            <a:p>
              <a:pPr algn="l" defTabSz="457200">
                <a:defRPr sz="1900">
                  <a:solidFill>
                    <a:srgbClr val="DC7F7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000000"/>
                  </a:solidFill>
                </a:rPr>
                <a:t>    </a:t>
              </a:r>
              <a:r>
                <a:t>return</a:t>
              </a:r>
              <a:r>
                <a:rPr>
                  <a:solidFill>
                    <a:srgbClr val="000000"/>
                  </a:solidFill>
                </a:rPr>
                <a:t> </a:t>
              </a:r>
              <a:r>
                <a:rPr>
                  <a:solidFill>
                    <a:srgbClr val="9AC9C4"/>
                  </a:solidFill>
                </a:rPr>
                <a:t>{</a:t>
              </a:r>
              <a:endParaRPr>
                <a:solidFill>
                  <a:srgbClr val="000000"/>
                </a:solidFill>
              </a:endParaRPr>
            </a:p>
            <a:p>
              <a:pPr algn="l" defTabSz="457200">
                <a:defRPr sz="1900">
                  <a:solidFill>
                    <a:srgbClr val="D0D2D1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000000"/>
                  </a:solidFill>
                </a:rPr>
                <a:t>      </a:t>
              </a:r>
              <a:r>
                <a:rPr>
                  <a:solidFill>
                    <a:srgbClr val="9AC9C4"/>
                  </a:solidFill>
                </a:rPr>
                <a:t>...</a:t>
              </a:r>
              <a:r>
                <a:rPr>
                  <a:solidFill>
                    <a:srgbClr val="DC7F7F"/>
                  </a:solidFill>
                </a:rPr>
                <a:t>this</a:t>
              </a:r>
              <a:r>
                <a:rPr>
                  <a:solidFill>
                    <a:srgbClr val="9AC9C4"/>
                  </a:solidFill>
                </a:rPr>
                <a:t>.$</a:t>
              </a:r>
              <a:r>
                <a:t>listeners</a:t>
              </a:r>
              <a:r>
                <a:rPr>
                  <a:solidFill>
                    <a:srgbClr val="9AC9C4"/>
                  </a:solidFill>
                </a:rPr>
                <a:t>,</a:t>
              </a:r>
              <a:endParaRPr>
                <a:solidFill>
                  <a:srgbClr val="000000"/>
                </a:solidFill>
              </a:endParaRPr>
            </a:p>
            <a:p>
              <a:pPr algn="l" defTabSz="457200">
                <a:defRPr sz="1900">
                  <a:solidFill>
                    <a:srgbClr val="D0D2D1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      input</a:t>
              </a:r>
              <a:r>
                <a:rPr>
                  <a:solidFill>
                    <a:srgbClr val="9AC9C4"/>
                  </a:solidFill>
                </a:rPr>
                <a:t>:</a:t>
              </a:r>
              <a:r>
                <a:rPr>
                  <a:solidFill>
                    <a:srgbClr val="000000"/>
                  </a:solidFill>
                </a:rPr>
                <a:t> </a:t>
              </a:r>
              <a:r>
                <a:t>event</a:t>
              </a:r>
              <a:r>
                <a:rPr>
                  <a:solidFill>
                    <a:srgbClr val="000000"/>
                  </a:solidFill>
                </a:rPr>
                <a:t> </a:t>
              </a:r>
              <a:r>
                <a:rPr>
                  <a:solidFill>
                    <a:srgbClr val="9AC9C4"/>
                  </a:solidFill>
                </a:rPr>
                <a:t>=&gt;</a:t>
              </a:r>
              <a:r>
                <a:rPr>
                  <a:solidFill>
                    <a:srgbClr val="000000"/>
                  </a:solidFill>
                </a:rPr>
                <a:t> </a:t>
              </a:r>
              <a:endParaRPr>
                <a:solidFill>
                  <a:srgbClr val="000000"/>
                </a:solidFill>
              </a:endParaRPr>
            </a:p>
            <a:p>
              <a:pPr algn="l" defTabSz="457200">
                <a:defRPr sz="1900">
                  <a:solidFill>
                    <a:srgbClr val="D0D2D1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000000"/>
                  </a:solidFill>
                </a:rPr>
                <a:t>        </a:t>
              </a:r>
              <a:r>
                <a:rPr>
                  <a:solidFill>
                    <a:srgbClr val="DC7F7F"/>
                  </a:solidFill>
                </a:rPr>
                <a:t>this</a:t>
              </a:r>
              <a:r>
                <a:rPr>
                  <a:solidFill>
                    <a:srgbClr val="9AC9C4"/>
                  </a:solidFill>
                </a:rPr>
                <a:t>.$</a:t>
              </a:r>
              <a:r>
                <a:rPr>
                  <a:solidFill>
                    <a:srgbClr val="93B2CA"/>
                  </a:solidFill>
                </a:rPr>
                <a:t>emit</a:t>
              </a:r>
              <a:r>
                <a:rPr>
                  <a:solidFill>
                    <a:srgbClr val="9AC9C4"/>
                  </a:solidFill>
                </a:rPr>
                <a:t>(</a:t>
              </a:r>
              <a:r>
                <a:rPr>
                  <a:solidFill>
                    <a:srgbClr val="C2C77B"/>
                  </a:solidFill>
                </a:rPr>
                <a:t>'input'</a:t>
              </a:r>
              <a:r>
                <a:rPr>
                  <a:solidFill>
                    <a:srgbClr val="9AC9C4"/>
                  </a:solidFill>
                </a:rPr>
                <a:t>,</a:t>
              </a:r>
              <a:r>
                <a:rPr>
                  <a:solidFill>
                    <a:srgbClr val="000000"/>
                  </a:solidFill>
                </a:rPr>
                <a:t> </a:t>
              </a:r>
              <a:r>
                <a:t>event</a:t>
              </a:r>
              <a:r>
                <a:rPr>
                  <a:solidFill>
                    <a:srgbClr val="9AC9C4"/>
                  </a:solidFill>
                </a:rPr>
                <a:t>.</a:t>
              </a:r>
              <a:r>
                <a:t>target</a:t>
              </a:r>
              <a:r>
                <a:rPr>
                  <a:solidFill>
                    <a:srgbClr val="9AC9C4"/>
                  </a:solidFill>
                </a:rPr>
                <a:t>.</a:t>
              </a:r>
              <a:r>
                <a:t>value</a:t>
              </a:r>
              <a:r>
                <a:rPr>
                  <a:solidFill>
                    <a:srgbClr val="9AC9C4"/>
                  </a:solidFill>
                </a:rPr>
                <a:t>)</a:t>
              </a:r>
              <a:endParaRPr>
                <a:solidFill>
                  <a:srgbClr val="000000"/>
                </a:solidFill>
              </a:endParaRPr>
            </a:p>
            <a:p>
              <a:pPr algn="l" defTabSz="457200">
                <a:defRPr sz="1900">
                  <a:solidFill>
                    <a:srgbClr val="000000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    </a:t>
              </a:r>
              <a:r>
                <a:rPr>
                  <a:solidFill>
                    <a:srgbClr val="9AC9C4"/>
                  </a:solidFill>
                </a:rPr>
                <a:t>}</a:t>
              </a:r>
            </a:p>
            <a:p>
              <a:pPr algn="l" defTabSz="457200">
                <a:defRPr sz="1900">
                  <a:solidFill>
                    <a:srgbClr val="000000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  </a:t>
              </a:r>
              <a:r>
                <a:rPr>
                  <a:solidFill>
                    <a:srgbClr val="9AC9C4"/>
                  </a:solidFill>
                </a:rPr>
                <a:t>}</a:t>
              </a:r>
            </a:p>
            <a:p>
              <a:pPr algn="l" defTabSz="457200">
                <a:defRPr sz="1900">
                  <a:solidFill>
                    <a:srgbClr val="9AC9C4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}</a:t>
              </a:r>
              <a:endParaRPr>
                <a:solidFill>
                  <a:srgbClr val="000000"/>
                </a:solidFill>
              </a:endParaRPr>
            </a:p>
          </p:txBody>
        </p:sp>
      </p:grpSp>
      <p:grpSp>
        <p:nvGrpSpPr>
          <p:cNvPr id="275" name="Group"/>
          <p:cNvGrpSpPr/>
          <p:nvPr/>
        </p:nvGrpSpPr>
        <p:grpSpPr>
          <a:xfrm>
            <a:off x="2281721" y="7690546"/>
            <a:ext cx="8441358" cy="541809"/>
            <a:chOff x="0" y="0"/>
            <a:chExt cx="8441357" cy="541808"/>
          </a:xfrm>
        </p:grpSpPr>
        <p:sp>
          <p:nvSpPr>
            <p:cNvPr id="272" name="&lt;BaseInput @focus"/>
            <p:cNvSpPr txBox="1"/>
            <p:nvPr/>
          </p:nvSpPr>
          <p:spPr>
            <a:xfrm>
              <a:off x="0" y="0"/>
              <a:ext cx="5022379" cy="5418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defRPr sz="2800">
                  <a:solidFill>
                    <a:srgbClr val="C2C77B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DC7F7F"/>
                  </a:solidFill>
                </a:rPr>
                <a:t>&lt;BaseInput</a:t>
              </a:r>
              <a:r>
                <a:rPr>
                  <a:solidFill>
                    <a:srgbClr val="000000"/>
                  </a:solidFill>
                </a:rPr>
                <a:t> </a:t>
              </a:r>
              <a:r>
                <a:rPr>
                  <a:solidFill>
                    <a:srgbClr val="D0D2D1"/>
                  </a:solidFill>
                </a:rPr>
                <a:t>@</a:t>
              </a:r>
              <a:r>
                <a:rPr>
                  <a:solidFill>
                    <a:srgbClr val="C0A7C7"/>
                  </a:solidFill>
                </a:rPr>
                <a:t>focus</a:t>
              </a:r>
              <a:r>
                <a:rPr>
                  <a:solidFill>
                    <a:srgbClr val="D0D2D1"/>
                  </a:solidFill>
                </a:rPr>
                <a:t>      </a:t>
              </a:r>
            </a:p>
          </p:txBody>
        </p:sp>
        <p:sp>
          <p:nvSpPr>
            <p:cNvPr id="273" name=".native"/>
            <p:cNvSpPr txBox="1"/>
            <p:nvPr/>
          </p:nvSpPr>
          <p:spPr>
            <a:xfrm>
              <a:off x="3625118" y="0"/>
              <a:ext cx="1608064" cy="5418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defRPr sz="2800">
                  <a:solidFill>
                    <a:srgbClr val="C2C77B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D0D2D1"/>
                  </a:solidFill>
                </a:rPr>
                <a:t>.</a:t>
              </a:r>
              <a:r>
                <a:rPr>
                  <a:solidFill>
                    <a:srgbClr val="C0A7C7"/>
                  </a:solidFill>
                </a:rPr>
                <a:t>native</a:t>
              </a:r>
            </a:p>
          </p:txBody>
        </p:sp>
        <p:sp>
          <p:nvSpPr>
            <p:cNvPr id="274" name="=&quot;doSomething&quot;&gt;"/>
            <p:cNvSpPr txBox="1"/>
            <p:nvPr/>
          </p:nvSpPr>
          <p:spPr>
            <a:xfrm>
              <a:off x="5126136" y="0"/>
              <a:ext cx="3315222" cy="5418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defRPr sz="2800">
                  <a:solidFill>
                    <a:srgbClr val="C2C77B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D0D2D1"/>
                  </a:solidFill>
                </a:rPr>
                <a:t>=</a:t>
              </a:r>
              <a:r>
                <a:t>"</a:t>
              </a:r>
              <a:r>
                <a:t>doSomething"</a:t>
              </a:r>
              <a:r>
                <a:rPr>
                  <a:solidFill>
                    <a:srgbClr val="DC7F7F"/>
                  </a:solidFill>
                </a:rPr>
                <a:t>&gt;</a:t>
              </a:r>
            </a:p>
          </p:txBody>
        </p:sp>
      </p:grpSp>
      <p:sp>
        <p:nvSpPr>
          <p:cNvPr id="276" name="Transparent Wrappers"/>
          <p:cNvSpPr txBox="1"/>
          <p:nvPr/>
        </p:nvSpPr>
        <p:spPr>
          <a:xfrm>
            <a:off x="876553" y="349237"/>
            <a:ext cx="11251693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8000">
                <a:latin typeface="+mj-lt"/>
                <a:ea typeface="+mj-ea"/>
                <a:cs typeface="+mj-cs"/>
                <a:sym typeface="American Typewriter"/>
              </a:defRPr>
            </a:lvl1pPr>
          </a:lstStyle>
          <a:p>
            <a:pPr/>
            <a:r>
              <a:t>Transparent Wrappers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1D1F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img156.jpg" descr="img156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561334" y="-2025764"/>
            <a:ext cx="25400001" cy="1692910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Me"/>
          <p:cNvSpPr txBox="1"/>
          <p:nvPr>
            <p:ph type="ctrTitle"/>
          </p:nvPr>
        </p:nvSpPr>
        <p:spPr>
          <a:xfrm>
            <a:off x="2343944" y="165100"/>
            <a:ext cx="8783787" cy="12855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pPr/>
            <a:r>
              <a:t>Me</a:t>
            </a:r>
          </a:p>
        </p:txBody>
      </p:sp>
      <p:sp>
        <p:nvSpPr>
          <p:cNvPr id="128" name="Hi!"/>
          <p:cNvSpPr/>
          <p:nvPr/>
        </p:nvSpPr>
        <p:spPr>
          <a:xfrm>
            <a:off x="6426200" y="1828800"/>
            <a:ext cx="831850" cy="812800"/>
          </a:xfrm>
          <a:prstGeom prst="wedgeEllipseCallout">
            <a:avLst>
              <a:gd name="adj1" fmla="val -48779"/>
              <a:gd name="adj2" fmla="val 70000"/>
            </a:avLst>
          </a:prstGeom>
          <a:solidFill>
            <a:srgbClr val="434343">
              <a:alpha val="54776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Hi!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1D1F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&lt;BaseInput @focus"/>
          <p:cNvSpPr txBox="1"/>
          <p:nvPr/>
        </p:nvSpPr>
        <p:spPr>
          <a:xfrm>
            <a:off x="2281721" y="7690546"/>
            <a:ext cx="5022379" cy="541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800">
                <a:solidFill>
                  <a:srgbClr val="C2C77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C7F7F"/>
                </a:solidFill>
              </a:rPr>
              <a:t>&lt;BaseInput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0D2D1"/>
                </a:solidFill>
              </a:rPr>
              <a:t>@</a:t>
            </a:r>
            <a:r>
              <a:rPr>
                <a:solidFill>
                  <a:srgbClr val="C0A7C7"/>
                </a:solidFill>
              </a:rPr>
              <a:t>focus</a:t>
            </a:r>
            <a:r>
              <a:rPr>
                <a:solidFill>
                  <a:srgbClr val="D0D2D1"/>
                </a:solidFill>
              </a:rPr>
              <a:t>      </a:t>
            </a:r>
          </a:p>
        </p:txBody>
      </p:sp>
      <p:grpSp>
        <p:nvGrpSpPr>
          <p:cNvPr id="284" name="Group"/>
          <p:cNvGrpSpPr/>
          <p:nvPr/>
        </p:nvGrpSpPr>
        <p:grpSpPr>
          <a:xfrm>
            <a:off x="282450" y="2381274"/>
            <a:ext cx="12507914" cy="3962176"/>
            <a:chOff x="0" y="0"/>
            <a:chExt cx="12507912" cy="3962174"/>
          </a:xfrm>
        </p:grpSpPr>
        <p:sp>
          <p:nvSpPr>
            <p:cNvPr id="279" name="&lt;label&gt;…"/>
            <p:cNvSpPr txBox="1"/>
            <p:nvPr/>
          </p:nvSpPr>
          <p:spPr>
            <a:xfrm>
              <a:off x="0" y="400037"/>
              <a:ext cx="9442699" cy="29209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defRPr>
                  <a:solidFill>
                    <a:srgbClr val="DC7F7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000000"/>
                  </a:solidFill>
                </a:rPr>
                <a:t>  </a:t>
              </a:r>
              <a:r>
                <a:t>&lt;label&gt;</a:t>
              </a:r>
              <a:endParaRPr>
                <a:solidFill>
                  <a:srgbClr val="000000"/>
                </a:solidFill>
              </a:endParaRPr>
            </a:p>
            <a:p>
              <a:pPr algn="l" defTabSz="457200">
                <a:defRPr>
                  <a:solidFill>
                    <a:srgbClr val="D0D2D1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    {{ label }}</a:t>
              </a:r>
              <a:endParaRPr>
                <a:solidFill>
                  <a:srgbClr val="000000"/>
                </a:solidFill>
              </a:endParaRPr>
            </a:p>
            <a:p>
              <a:pPr algn="l" defTabSz="457200">
                <a:defRPr>
                  <a:solidFill>
                    <a:srgbClr val="DC7F7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000000"/>
                  </a:solidFill>
                </a:rPr>
                <a:t>    </a:t>
              </a:r>
              <a:r>
                <a:rPr>
                  <a:solidFill>
                    <a:srgbClr val="1D1F21"/>
                  </a:solidFill>
                </a:rPr>
                <a:t>&lt;input</a:t>
              </a:r>
              <a:endParaRPr>
                <a:solidFill>
                  <a:srgbClr val="1D1F21"/>
                </a:solidFill>
              </a:endParaRPr>
            </a:p>
            <a:p>
              <a:pPr algn="l" defTabSz="457200">
                <a:defRPr>
                  <a:solidFill>
                    <a:srgbClr val="1D1F21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      :value="value"</a:t>
              </a:r>
            </a:p>
            <a:p>
              <a:pPr algn="l" defTabSz="457200">
                <a:defRPr>
                  <a:solidFill>
                    <a:srgbClr val="1D1F21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      @input="$emit('input', $event.target.value)"</a:t>
              </a:r>
            </a:p>
            <a:p>
              <a:pPr algn="l" defTabSz="457200">
                <a:defRPr>
                  <a:solidFill>
                    <a:srgbClr val="1D1F21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    &gt;</a:t>
              </a:r>
            </a:p>
            <a:p>
              <a:pPr algn="l" defTabSz="457200">
                <a:defRPr>
                  <a:solidFill>
                    <a:srgbClr val="DC7F7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000000"/>
                  </a:solidFill>
                </a:rPr>
                <a:t>  </a:t>
              </a:r>
              <a:r>
                <a:t>&lt;/label&gt;</a:t>
              </a:r>
            </a:p>
          </p:txBody>
        </p:sp>
        <p:sp>
          <p:nvSpPr>
            <p:cNvPr id="280" name="&lt;template&gt;"/>
            <p:cNvSpPr txBox="1"/>
            <p:nvPr/>
          </p:nvSpPr>
          <p:spPr>
            <a:xfrm>
              <a:off x="41250" y="0"/>
              <a:ext cx="1943399" cy="482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457200">
                <a:defRPr>
                  <a:solidFill>
                    <a:srgbClr val="DC7F7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&lt;template&gt;</a:t>
              </a:r>
            </a:p>
          </p:txBody>
        </p:sp>
        <p:sp>
          <p:nvSpPr>
            <p:cNvPr id="281" name="&lt;/template&gt;"/>
            <p:cNvSpPr txBox="1"/>
            <p:nvPr/>
          </p:nvSpPr>
          <p:spPr>
            <a:xfrm>
              <a:off x="38695" y="3213100"/>
              <a:ext cx="2126308" cy="482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457200">
                <a:defRPr>
                  <a:solidFill>
                    <a:srgbClr val="DC7F7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&lt;/template&gt;</a:t>
              </a:r>
            </a:p>
          </p:txBody>
        </p:sp>
        <p:sp>
          <p:nvSpPr>
            <p:cNvPr id="282" name="&lt;input…"/>
            <p:cNvSpPr txBox="1"/>
            <p:nvPr/>
          </p:nvSpPr>
          <p:spPr>
            <a:xfrm>
              <a:off x="444946" y="1212837"/>
              <a:ext cx="3955406" cy="1701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defRPr>
                  <a:solidFill>
                    <a:srgbClr val="DC7F7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000000"/>
                  </a:solidFill>
                </a:rPr>
                <a:t>  </a:t>
              </a:r>
              <a:r>
                <a:t>&lt;input</a:t>
              </a:r>
              <a:endParaRPr>
                <a:solidFill>
                  <a:srgbClr val="000000"/>
                </a:solidFill>
              </a:endParaRPr>
            </a:p>
            <a:p>
              <a:pPr algn="l" defTabSz="457200">
                <a:defRPr>
                  <a:solidFill>
                    <a:srgbClr val="C2C77B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D0D2D1"/>
                  </a:solidFill>
                </a:rPr>
                <a:t>    :</a:t>
              </a:r>
              <a:r>
                <a:rPr>
                  <a:solidFill>
                    <a:srgbClr val="C0A7C7"/>
                  </a:solidFill>
                </a:rPr>
                <a:t>value</a:t>
              </a:r>
              <a:r>
                <a:rPr>
                  <a:solidFill>
                    <a:srgbClr val="D0D2D1"/>
                  </a:solidFill>
                </a:rPr>
                <a:t>=</a:t>
              </a:r>
              <a:r>
                <a:t>"value"</a:t>
              </a:r>
              <a:endParaRPr>
                <a:solidFill>
                  <a:srgbClr val="000000"/>
                </a:solidFill>
              </a:endParaRPr>
            </a:p>
            <a:p>
              <a:pPr algn="l" defTabSz="457200">
                <a:defRPr>
                  <a:solidFill>
                    <a:srgbClr val="C2C77B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000000"/>
                  </a:solidFill>
                </a:rPr>
                <a:t>    </a:t>
              </a:r>
              <a:r>
                <a:rPr>
                  <a:solidFill>
                    <a:srgbClr val="C0A7C7"/>
                  </a:solidFill>
                </a:rPr>
                <a:t>v-on</a:t>
              </a:r>
              <a:r>
                <a:rPr>
                  <a:solidFill>
                    <a:srgbClr val="D0D2D1"/>
                  </a:solidFill>
                </a:rPr>
                <a:t>=</a:t>
              </a:r>
              <a:r>
                <a:t>"listeners"</a:t>
              </a:r>
              <a:endParaRPr>
                <a:solidFill>
                  <a:srgbClr val="000000"/>
                </a:solidFill>
              </a:endParaRPr>
            </a:p>
            <a:p>
              <a:pPr algn="l" defTabSz="457200">
                <a:defRPr>
                  <a:solidFill>
                    <a:srgbClr val="000000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  </a:t>
              </a:r>
              <a:r>
                <a:rPr>
                  <a:solidFill>
                    <a:srgbClr val="DC7F7F"/>
                  </a:solidFill>
                </a:rPr>
                <a:t>&gt;</a:t>
              </a:r>
            </a:p>
          </p:txBody>
        </p:sp>
        <p:sp>
          <p:nvSpPr>
            <p:cNvPr id="283" name="computed: {…"/>
            <p:cNvSpPr txBox="1"/>
            <p:nvPr/>
          </p:nvSpPr>
          <p:spPr>
            <a:xfrm>
              <a:off x="5443041" y="578722"/>
              <a:ext cx="7064872" cy="33834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defRPr sz="1900">
                  <a:solidFill>
                    <a:srgbClr val="D0D2D1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computed</a:t>
              </a:r>
              <a:r>
                <a:rPr>
                  <a:solidFill>
                    <a:srgbClr val="9AC9C4"/>
                  </a:solidFill>
                </a:rPr>
                <a:t>: {</a:t>
              </a:r>
              <a:endParaRPr>
                <a:solidFill>
                  <a:srgbClr val="000000"/>
                </a:solidFill>
              </a:endParaRPr>
            </a:p>
            <a:p>
              <a:pPr algn="l" defTabSz="457200">
                <a:defRPr sz="1900">
                  <a:solidFill>
                    <a:srgbClr val="93B2CA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000000"/>
                  </a:solidFill>
                </a:rPr>
                <a:t>  </a:t>
              </a:r>
              <a:r>
                <a:t>listeners</a:t>
              </a:r>
              <a:r>
                <a:rPr>
                  <a:solidFill>
                    <a:srgbClr val="9AC9C4"/>
                  </a:solidFill>
                </a:rPr>
                <a:t>() {</a:t>
              </a:r>
              <a:endParaRPr>
                <a:solidFill>
                  <a:srgbClr val="000000"/>
                </a:solidFill>
              </a:endParaRPr>
            </a:p>
            <a:p>
              <a:pPr algn="l" defTabSz="457200">
                <a:defRPr sz="1900">
                  <a:solidFill>
                    <a:srgbClr val="DC7F7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000000"/>
                  </a:solidFill>
                </a:rPr>
                <a:t>    </a:t>
              </a:r>
              <a:r>
                <a:t>return</a:t>
              </a:r>
              <a:r>
                <a:rPr>
                  <a:solidFill>
                    <a:srgbClr val="000000"/>
                  </a:solidFill>
                </a:rPr>
                <a:t> </a:t>
              </a:r>
              <a:r>
                <a:rPr>
                  <a:solidFill>
                    <a:srgbClr val="9AC9C4"/>
                  </a:solidFill>
                </a:rPr>
                <a:t>{</a:t>
              </a:r>
              <a:endParaRPr>
                <a:solidFill>
                  <a:srgbClr val="000000"/>
                </a:solidFill>
              </a:endParaRPr>
            </a:p>
            <a:p>
              <a:pPr algn="l" defTabSz="457200">
                <a:defRPr sz="1900">
                  <a:solidFill>
                    <a:srgbClr val="D0D2D1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000000"/>
                  </a:solidFill>
                </a:rPr>
                <a:t>      </a:t>
              </a:r>
              <a:r>
                <a:rPr>
                  <a:solidFill>
                    <a:srgbClr val="9AC9C4"/>
                  </a:solidFill>
                </a:rPr>
                <a:t>...</a:t>
              </a:r>
              <a:r>
                <a:rPr>
                  <a:solidFill>
                    <a:srgbClr val="DC7F7F"/>
                  </a:solidFill>
                </a:rPr>
                <a:t>this</a:t>
              </a:r>
              <a:r>
                <a:rPr>
                  <a:solidFill>
                    <a:srgbClr val="9AC9C4"/>
                  </a:solidFill>
                </a:rPr>
                <a:t>.$</a:t>
              </a:r>
              <a:r>
                <a:t>listeners</a:t>
              </a:r>
              <a:r>
                <a:rPr>
                  <a:solidFill>
                    <a:srgbClr val="9AC9C4"/>
                  </a:solidFill>
                </a:rPr>
                <a:t>,</a:t>
              </a:r>
              <a:endParaRPr>
                <a:solidFill>
                  <a:srgbClr val="000000"/>
                </a:solidFill>
              </a:endParaRPr>
            </a:p>
            <a:p>
              <a:pPr algn="l" defTabSz="457200">
                <a:defRPr sz="1900">
                  <a:solidFill>
                    <a:srgbClr val="D0D2D1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      input</a:t>
              </a:r>
              <a:r>
                <a:rPr>
                  <a:solidFill>
                    <a:srgbClr val="9AC9C4"/>
                  </a:solidFill>
                </a:rPr>
                <a:t>:</a:t>
              </a:r>
              <a:r>
                <a:rPr>
                  <a:solidFill>
                    <a:srgbClr val="000000"/>
                  </a:solidFill>
                </a:rPr>
                <a:t> </a:t>
              </a:r>
              <a:r>
                <a:t>event</a:t>
              </a:r>
              <a:r>
                <a:rPr>
                  <a:solidFill>
                    <a:srgbClr val="000000"/>
                  </a:solidFill>
                </a:rPr>
                <a:t> </a:t>
              </a:r>
              <a:r>
                <a:rPr>
                  <a:solidFill>
                    <a:srgbClr val="9AC9C4"/>
                  </a:solidFill>
                </a:rPr>
                <a:t>=&gt;</a:t>
              </a:r>
              <a:r>
                <a:rPr>
                  <a:solidFill>
                    <a:srgbClr val="000000"/>
                  </a:solidFill>
                </a:rPr>
                <a:t> </a:t>
              </a:r>
              <a:endParaRPr>
                <a:solidFill>
                  <a:srgbClr val="000000"/>
                </a:solidFill>
              </a:endParaRPr>
            </a:p>
            <a:p>
              <a:pPr algn="l" defTabSz="457200">
                <a:defRPr sz="1900">
                  <a:solidFill>
                    <a:srgbClr val="D0D2D1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000000"/>
                  </a:solidFill>
                </a:rPr>
                <a:t>        </a:t>
              </a:r>
              <a:r>
                <a:rPr>
                  <a:solidFill>
                    <a:srgbClr val="DC7F7F"/>
                  </a:solidFill>
                </a:rPr>
                <a:t>this</a:t>
              </a:r>
              <a:r>
                <a:rPr>
                  <a:solidFill>
                    <a:srgbClr val="9AC9C4"/>
                  </a:solidFill>
                </a:rPr>
                <a:t>.$</a:t>
              </a:r>
              <a:r>
                <a:rPr>
                  <a:solidFill>
                    <a:srgbClr val="93B2CA"/>
                  </a:solidFill>
                </a:rPr>
                <a:t>emit</a:t>
              </a:r>
              <a:r>
                <a:rPr>
                  <a:solidFill>
                    <a:srgbClr val="9AC9C4"/>
                  </a:solidFill>
                </a:rPr>
                <a:t>(</a:t>
              </a:r>
              <a:r>
                <a:rPr>
                  <a:solidFill>
                    <a:srgbClr val="C2C77B"/>
                  </a:solidFill>
                </a:rPr>
                <a:t>'input'</a:t>
              </a:r>
              <a:r>
                <a:rPr>
                  <a:solidFill>
                    <a:srgbClr val="9AC9C4"/>
                  </a:solidFill>
                </a:rPr>
                <a:t>,</a:t>
              </a:r>
              <a:r>
                <a:rPr>
                  <a:solidFill>
                    <a:srgbClr val="000000"/>
                  </a:solidFill>
                </a:rPr>
                <a:t> </a:t>
              </a:r>
              <a:r>
                <a:t>event</a:t>
              </a:r>
              <a:r>
                <a:rPr>
                  <a:solidFill>
                    <a:srgbClr val="9AC9C4"/>
                  </a:solidFill>
                </a:rPr>
                <a:t>.</a:t>
              </a:r>
              <a:r>
                <a:t>target</a:t>
              </a:r>
              <a:r>
                <a:rPr>
                  <a:solidFill>
                    <a:srgbClr val="9AC9C4"/>
                  </a:solidFill>
                </a:rPr>
                <a:t>.</a:t>
              </a:r>
              <a:r>
                <a:t>value</a:t>
              </a:r>
              <a:r>
                <a:rPr>
                  <a:solidFill>
                    <a:srgbClr val="9AC9C4"/>
                  </a:solidFill>
                </a:rPr>
                <a:t>)</a:t>
              </a:r>
              <a:endParaRPr>
                <a:solidFill>
                  <a:srgbClr val="000000"/>
                </a:solidFill>
              </a:endParaRPr>
            </a:p>
            <a:p>
              <a:pPr algn="l" defTabSz="457200">
                <a:defRPr sz="1900">
                  <a:solidFill>
                    <a:srgbClr val="000000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    </a:t>
              </a:r>
              <a:r>
                <a:rPr>
                  <a:solidFill>
                    <a:srgbClr val="9AC9C4"/>
                  </a:solidFill>
                </a:rPr>
                <a:t>}</a:t>
              </a:r>
            </a:p>
            <a:p>
              <a:pPr algn="l" defTabSz="457200">
                <a:defRPr sz="1900">
                  <a:solidFill>
                    <a:srgbClr val="000000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  </a:t>
              </a:r>
              <a:r>
                <a:rPr>
                  <a:solidFill>
                    <a:srgbClr val="9AC9C4"/>
                  </a:solidFill>
                </a:rPr>
                <a:t>}</a:t>
              </a:r>
            </a:p>
            <a:p>
              <a:pPr algn="l" defTabSz="457200">
                <a:defRPr sz="1900">
                  <a:solidFill>
                    <a:srgbClr val="9AC9C4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}</a:t>
              </a:r>
              <a:endParaRPr>
                <a:solidFill>
                  <a:srgbClr val="000000"/>
                </a:solidFill>
              </a:endParaRPr>
            </a:p>
          </p:txBody>
        </p:sp>
      </p:grpSp>
      <p:sp>
        <p:nvSpPr>
          <p:cNvPr id="285" name=".native"/>
          <p:cNvSpPr txBox="1"/>
          <p:nvPr/>
        </p:nvSpPr>
        <p:spPr>
          <a:xfrm>
            <a:off x="5906839" y="7690546"/>
            <a:ext cx="1608064" cy="541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800">
                <a:solidFill>
                  <a:srgbClr val="C2C77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0D2D1"/>
                </a:solidFill>
              </a:rPr>
              <a:t>.</a:t>
            </a:r>
            <a:r>
              <a:rPr>
                <a:solidFill>
                  <a:srgbClr val="C0A7C7"/>
                </a:solidFill>
              </a:rPr>
              <a:t>native</a:t>
            </a:r>
          </a:p>
        </p:txBody>
      </p:sp>
      <p:sp>
        <p:nvSpPr>
          <p:cNvPr id="286" name="=&quot;doSomething&quot;&gt;"/>
          <p:cNvSpPr txBox="1"/>
          <p:nvPr/>
        </p:nvSpPr>
        <p:spPr>
          <a:xfrm>
            <a:off x="7407857" y="7690546"/>
            <a:ext cx="3315222" cy="541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800">
                <a:solidFill>
                  <a:srgbClr val="C2C77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0D2D1"/>
                </a:solidFill>
              </a:rPr>
              <a:t>=</a:t>
            </a:r>
            <a:r>
              <a:t>"</a:t>
            </a:r>
            <a:r>
              <a:t>doSomething"</a:t>
            </a:r>
            <a:r>
              <a:rPr>
                <a:solidFill>
                  <a:srgbClr val="DC7F7F"/>
                </a:solidFill>
              </a:rPr>
              <a:t>&gt;</a:t>
            </a:r>
          </a:p>
        </p:txBody>
      </p:sp>
      <p:sp>
        <p:nvSpPr>
          <p:cNvPr id="287" name="Transparent Wrappers"/>
          <p:cNvSpPr txBox="1"/>
          <p:nvPr/>
        </p:nvSpPr>
        <p:spPr>
          <a:xfrm>
            <a:off x="876553" y="349237"/>
            <a:ext cx="11251693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8000">
                <a:latin typeface="+mj-lt"/>
                <a:ea typeface="+mj-ea"/>
                <a:cs typeface="+mj-cs"/>
                <a:sym typeface="American Typewriter"/>
              </a:defRPr>
            </a:lvl1pPr>
          </a:lstStyle>
          <a:p>
            <a:pPr/>
            <a:r>
              <a:t>Transparent Wrappers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1D1F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&lt;BaseInput @focus"/>
          <p:cNvSpPr txBox="1"/>
          <p:nvPr/>
        </p:nvSpPr>
        <p:spPr>
          <a:xfrm>
            <a:off x="3052328" y="7690546"/>
            <a:ext cx="5022379" cy="541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800">
                <a:solidFill>
                  <a:srgbClr val="C2C77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C7F7F"/>
                </a:solidFill>
              </a:rPr>
              <a:t>&lt;BaseInput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0D2D1"/>
                </a:solidFill>
              </a:rPr>
              <a:t>@</a:t>
            </a:r>
            <a:r>
              <a:rPr>
                <a:solidFill>
                  <a:srgbClr val="C0A7C7"/>
                </a:solidFill>
              </a:rPr>
              <a:t>focus</a:t>
            </a:r>
            <a:r>
              <a:rPr>
                <a:solidFill>
                  <a:srgbClr val="D0D2D1"/>
                </a:solidFill>
              </a:rPr>
              <a:t>      </a:t>
            </a:r>
          </a:p>
        </p:txBody>
      </p:sp>
      <p:grpSp>
        <p:nvGrpSpPr>
          <p:cNvPr id="295" name="Group"/>
          <p:cNvGrpSpPr/>
          <p:nvPr/>
        </p:nvGrpSpPr>
        <p:grpSpPr>
          <a:xfrm>
            <a:off x="282450" y="2381274"/>
            <a:ext cx="12507914" cy="3962176"/>
            <a:chOff x="0" y="0"/>
            <a:chExt cx="12507912" cy="3962174"/>
          </a:xfrm>
        </p:grpSpPr>
        <p:sp>
          <p:nvSpPr>
            <p:cNvPr id="290" name="&lt;label&gt;…"/>
            <p:cNvSpPr txBox="1"/>
            <p:nvPr/>
          </p:nvSpPr>
          <p:spPr>
            <a:xfrm>
              <a:off x="0" y="400037"/>
              <a:ext cx="9442699" cy="29209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defRPr>
                  <a:solidFill>
                    <a:srgbClr val="DC7F7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000000"/>
                  </a:solidFill>
                </a:rPr>
                <a:t>  </a:t>
              </a:r>
              <a:r>
                <a:t>&lt;label&gt;</a:t>
              </a:r>
              <a:endParaRPr>
                <a:solidFill>
                  <a:srgbClr val="000000"/>
                </a:solidFill>
              </a:endParaRPr>
            </a:p>
            <a:p>
              <a:pPr algn="l" defTabSz="457200">
                <a:defRPr>
                  <a:solidFill>
                    <a:srgbClr val="D0D2D1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    {{ label }}</a:t>
              </a:r>
              <a:endParaRPr>
                <a:solidFill>
                  <a:srgbClr val="000000"/>
                </a:solidFill>
              </a:endParaRPr>
            </a:p>
            <a:p>
              <a:pPr algn="l" defTabSz="457200">
                <a:defRPr>
                  <a:solidFill>
                    <a:srgbClr val="DC7F7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000000"/>
                  </a:solidFill>
                </a:rPr>
                <a:t>    </a:t>
              </a:r>
              <a:r>
                <a:rPr>
                  <a:solidFill>
                    <a:srgbClr val="1D1F21"/>
                  </a:solidFill>
                </a:rPr>
                <a:t>&lt;input</a:t>
              </a:r>
              <a:endParaRPr>
                <a:solidFill>
                  <a:srgbClr val="1D1F21"/>
                </a:solidFill>
              </a:endParaRPr>
            </a:p>
            <a:p>
              <a:pPr algn="l" defTabSz="457200">
                <a:defRPr>
                  <a:solidFill>
                    <a:srgbClr val="1D1F21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      :value="value"</a:t>
              </a:r>
            </a:p>
            <a:p>
              <a:pPr algn="l" defTabSz="457200">
                <a:defRPr>
                  <a:solidFill>
                    <a:srgbClr val="1D1F21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      @input="$emit('input', $event.target.value)"</a:t>
              </a:r>
            </a:p>
            <a:p>
              <a:pPr algn="l" defTabSz="457200">
                <a:defRPr>
                  <a:solidFill>
                    <a:srgbClr val="1D1F21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    &gt;</a:t>
              </a:r>
            </a:p>
            <a:p>
              <a:pPr algn="l" defTabSz="457200">
                <a:defRPr>
                  <a:solidFill>
                    <a:srgbClr val="DC7F7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000000"/>
                  </a:solidFill>
                </a:rPr>
                <a:t>  </a:t>
              </a:r>
              <a:r>
                <a:t>&lt;/label&gt;</a:t>
              </a:r>
            </a:p>
          </p:txBody>
        </p:sp>
        <p:sp>
          <p:nvSpPr>
            <p:cNvPr id="291" name="&lt;template&gt;"/>
            <p:cNvSpPr txBox="1"/>
            <p:nvPr/>
          </p:nvSpPr>
          <p:spPr>
            <a:xfrm>
              <a:off x="41250" y="0"/>
              <a:ext cx="1943399" cy="482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457200">
                <a:defRPr>
                  <a:solidFill>
                    <a:srgbClr val="DC7F7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&lt;template&gt;</a:t>
              </a:r>
            </a:p>
          </p:txBody>
        </p:sp>
        <p:sp>
          <p:nvSpPr>
            <p:cNvPr id="292" name="&lt;/template&gt;"/>
            <p:cNvSpPr txBox="1"/>
            <p:nvPr/>
          </p:nvSpPr>
          <p:spPr>
            <a:xfrm>
              <a:off x="38695" y="3213100"/>
              <a:ext cx="2126308" cy="482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457200">
                <a:defRPr>
                  <a:solidFill>
                    <a:srgbClr val="DC7F7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&lt;/template&gt;</a:t>
              </a:r>
            </a:p>
          </p:txBody>
        </p:sp>
        <p:sp>
          <p:nvSpPr>
            <p:cNvPr id="293" name="&lt;input…"/>
            <p:cNvSpPr txBox="1"/>
            <p:nvPr/>
          </p:nvSpPr>
          <p:spPr>
            <a:xfrm>
              <a:off x="444946" y="1212837"/>
              <a:ext cx="3955406" cy="1701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defRPr>
                  <a:solidFill>
                    <a:srgbClr val="DC7F7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000000"/>
                  </a:solidFill>
                </a:rPr>
                <a:t>  </a:t>
              </a:r>
              <a:r>
                <a:t>&lt;input</a:t>
              </a:r>
              <a:endParaRPr>
                <a:solidFill>
                  <a:srgbClr val="000000"/>
                </a:solidFill>
              </a:endParaRPr>
            </a:p>
            <a:p>
              <a:pPr algn="l" defTabSz="457200">
                <a:defRPr>
                  <a:solidFill>
                    <a:srgbClr val="C2C77B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D0D2D1"/>
                  </a:solidFill>
                </a:rPr>
                <a:t>    :</a:t>
              </a:r>
              <a:r>
                <a:rPr>
                  <a:solidFill>
                    <a:srgbClr val="C0A7C7"/>
                  </a:solidFill>
                </a:rPr>
                <a:t>value</a:t>
              </a:r>
              <a:r>
                <a:rPr>
                  <a:solidFill>
                    <a:srgbClr val="D0D2D1"/>
                  </a:solidFill>
                </a:rPr>
                <a:t>=</a:t>
              </a:r>
              <a:r>
                <a:t>"value"</a:t>
              </a:r>
              <a:endParaRPr>
                <a:solidFill>
                  <a:srgbClr val="000000"/>
                </a:solidFill>
              </a:endParaRPr>
            </a:p>
            <a:p>
              <a:pPr algn="l" defTabSz="457200">
                <a:defRPr>
                  <a:solidFill>
                    <a:srgbClr val="C2C77B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000000"/>
                  </a:solidFill>
                </a:rPr>
                <a:t>    </a:t>
              </a:r>
              <a:r>
                <a:rPr>
                  <a:solidFill>
                    <a:srgbClr val="C0A7C7"/>
                  </a:solidFill>
                </a:rPr>
                <a:t>v-on</a:t>
              </a:r>
              <a:r>
                <a:rPr>
                  <a:solidFill>
                    <a:srgbClr val="D0D2D1"/>
                  </a:solidFill>
                </a:rPr>
                <a:t>=</a:t>
              </a:r>
              <a:r>
                <a:t>"listeners"</a:t>
              </a:r>
              <a:endParaRPr>
                <a:solidFill>
                  <a:srgbClr val="000000"/>
                </a:solidFill>
              </a:endParaRPr>
            </a:p>
            <a:p>
              <a:pPr algn="l" defTabSz="457200">
                <a:defRPr>
                  <a:solidFill>
                    <a:srgbClr val="000000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  </a:t>
              </a:r>
              <a:r>
                <a:rPr>
                  <a:solidFill>
                    <a:srgbClr val="DC7F7F"/>
                  </a:solidFill>
                </a:rPr>
                <a:t>&gt;</a:t>
              </a:r>
            </a:p>
          </p:txBody>
        </p:sp>
        <p:sp>
          <p:nvSpPr>
            <p:cNvPr id="294" name="computed: {…"/>
            <p:cNvSpPr txBox="1"/>
            <p:nvPr/>
          </p:nvSpPr>
          <p:spPr>
            <a:xfrm>
              <a:off x="5443041" y="578722"/>
              <a:ext cx="7064872" cy="33834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defRPr sz="1900">
                  <a:solidFill>
                    <a:srgbClr val="D0D2D1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computed</a:t>
              </a:r>
              <a:r>
                <a:rPr>
                  <a:solidFill>
                    <a:srgbClr val="9AC9C4"/>
                  </a:solidFill>
                </a:rPr>
                <a:t>: {</a:t>
              </a:r>
              <a:endParaRPr>
                <a:solidFill>
                  <a:srgbClr val="000000"/>
                </a:solidFill>
              </a:endParaRPr>
            </a:p>
            <a:p>
              <a:pPr algn="l" defTabSz="457200">
                <a:defRPr sz="1900">
                  <a:solidFill>
                    <a:srgbClr val="93B2CA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000000"/>
                  </a:solidFill>
                </a:rPr>
                <a:t>  </a:t>
              </a:r>
              <a:r>
                <a:t>listeners</a:t>
              </a:r>
              <a:r>
                <a:rPr>
                  <a:solidFill>
                    <a:srgbClr val="9AC9C4"/>
                  </a:solidFill>
                </a:rPr>
                <a:t>() {</a:t>
              </a:r>
              <a:endParaRPr>
                <a:solidFill>
                  <a:srgbClr val="000000"/>
                </a:solidFill>
              </a:endParaRPr>
            </a:p>
            <a:p>
              <a:pPr algn="l" defTabSz="457200">
                <a:defRPr sz="1900">
                  <a:solidFill>
                    <a:srgbClr val="DC7F7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000000"/>
                  </a:solidFill>
                </a:rPr>
                <a:t>    </a:t>
              </a:r>
              <a:r>
                <a:t>return</a:t>
              </a:r>
              <a:r>
                <a:rPr>
                  <a:solidFill>
                    <a:srgbClr val="000000"/>
                  </a:solidFill>
                </a:rPr>
                <a:t> </a:t>
              </a:r>
              <a:r>
                <a:rPr>
                  <a:solidFill>
                    <a:srgbClr val="9AC9C4"/>
                  </a:solidFill>
                </a:rPr>
                <a:t>{</a:t>
              </a:r>
              <a:endParaRPr>
                <a:solidFill>
                  <a:srgbClr val="000000"/>
                </a:solidFill>
              </a:endParaRPr>
            </a:p>
            <a:p>
              <a:pPr algn="l" defTabSz="457200">
                <a:defRPr sz="1900">
                  <a:solidFill>
                    <a:srgbClr val="D0D2D1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000000"/>
                  </a:solidFill>
                </a:rPr>
                <a:t>      </a:t>
              </a:r>
              <a:r>
                <a:rPr>
                  <a:solidFill>
                    <a:srgbClr val="9AC9C4"/>
                  </a:solidFill>
                </a:rPr>
                <a:t>...</a:t>
              </a:r>
              <a:r>
                <a:rPr>
                  <a:solidFill>
                    <a:srgbClr val="DC7F7F"/>
                  </a:solidFill>
                </a:rPr>
                <a:t>this</a:t>
              </a:r>
              <a:r>
                <a:rPr>
                  <a:solidFill>
                    <a:srgbClr val="9AC9C4"/>
                  </a:solidFill>
                </a:rPr>
                <a:t>.$</a:t>
              </a:r>
              <a:r>
                <a:t>listeners</a:t>
              </a:r>
              <a:r>
                <a:rPr>
                  <a:solidFill>
                    <a:srgbClr val="9AC9C4"/>
                  </a:solidFill>
                </a:rPr>
                <a:t>,</a:t>
              </a:r>
              <a:endParaRPr>
                <a:solidFill>
                  <a:srgbClr val="000000"/>
                </a:solidFill>
              </a:endParaRPr>
            </a:p>
            <a:p>
              <a:pPr algn="l" defTabSz="457200">
                <a:defRPr sz="1900">
                  <a:solidFill>
                    <a:srgbClr val="D0D2D1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      input</a:t>
              </a:r>
              <a:r>
                <a:rPr>
                  <a:solidFill>
                    <a:srgbClr val="9AC9C4"/>
                  </a:solidFill>
                </a:rPr>
                <a:t>:</a:t>
              </a:r>
              <a:r>
                <a:rPr>
                  <a:solidFill>
                    <a:srgbClr val="000000"/>
                  </a:solidFill>
                </a:rPr>
                <a:t> </a:t>
              </a:r>
              <a:r>
                <a:t>event</a:t>
              </a:r>
              <a:r>
                <a:rPr>
                  <a:solidFill>
                    <a:srgbClr val="000000"/>
                  </a:solidFill>
                </a:rPr>
                <a:t> </a:t>
              </a:r>
              <a:r>
                <a:rPr>
                  <a:solidFill>
                    <a:srgbClr val="9AC9C4"/>
                  </a:solidFill>
                </a:rPr>
                <a:t>=&gt;</a:t>
              </a:r>
              <a:r>
                <a:rPr>
                  <a:solidFill>
                    <a:srgbClr val="000000"/>
                  </a:solidFill>
                </a:rPr>
                <a:t> </a:t>
              </a:r>
              <a:endParaRPr>
                <a:solidFill>
                  <a:srgbClr val="000000"/>
                </a:solidFill>
              </a:endParaRPr>
            </a:p>
            <a:p>
              <a:pPr algn="l" defTabSz="457200">
                <a:defRPr sz="1900">
                  <a:solidFill>
                    <a:srgbClr val="D0D2D1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000000"/>
                  </a:solidFill>
                </a:rPr>
                <a:t>        </a:t>
              </a:r>
              <a:r>
                <a:rPr>
                  <a:solidFill>
                    <a:srgbClr val="DC7F7F"/>
                  </a:solidFill>
                </a:rPr>
                <a:t>this</a:t>
              </a:r>
              <a:r>
                <a:rPr>
                  <a:solidFill>
                    <a:srgbClr val="9AC9C4"/>
                  </a:solidFill>
                </a:rPr>
                <a:t>.$</a:t>
              </a:r>
              <a:r>
                <a:rPr>
                  <a:solidFill>
                    <a:srgbClr val="93B2CA"/>
                  </a:solidFill>
                </a:rPr>
                <a:t>emit</a:t>
              </a:r>
              <a:r>
                <a:rPr>
                  <a:solidFill>
                    <a:srgbClr val="9AC9C4"/>
                  </a:solidFill>
                </a:rPr>
                <a:t>(</a:t>
              </a:r>
              <a:r>
                <a:rPr>
                  <a:solidFill>
                    <a:srgbClr val="C2C77B"/>
                  </a:solidFill>
                </a:rPr>
                <a:t>'input'</a:t>
              </a:r>
              <a:r>
                <a:rPr>
                  <a:solidFill>
                    <a:srgbClr val="9AC9C4"/>
                  </a:solidFill>
                </a:rPr>
                <a:t>,</a:t>
              </a:r>
              <a:r>
                <a:rPr>
                  <a:solidFill>
                    <a:srgbClr val="000000"/>
                  </a:solidFill>
                </a:rPr>
                <a:t> </a:t>
              </a:r>
              <a:r>
                <a:t>event</a:t>
              </a:r>
              <a:r>
                <a:rPr>
                  <a:solidFill>
                    <a:srgbClr val="9AC9C4"/>
                  </a:solidFill>
                </a:rPr>
                <a:t>.</a:t>
              </a:r>
              <a:r>
                <a:t>target</a:t>
              </a:r>
              <a:r>
                <a:rPr>
                  <a:solidFill>
                    <a:srgbClr val="9AC9C4"/>
                  </a:solidFill>
                </a:rPr>
                <a:t>.</a:t>
              </a:r>
              <a:r>
                <a:t>value</a:t>
              </a:r>
              <a:r>
                <a:rPr>
                  <a:solidFill>
                    <a:srgbClr val="9AC9C4"/>
                  </a:solidFill>
                </a:rPr>
                <a:t>)</a:t>
              </a:r>
              <a:endParaRPr>
                <a:solidFill>
                  <a:srgbClr val="000000"/>
                </a:solidFill>
              </a:endParaRPr>
            </a:p>
            <a:p>
              <a:pPr algn="l" defTabSz="457200">
                <a:defRPr sz="1900">
                  <a:solidFill>
                    <a:srgbClr val="000000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    </a:t>
              </a:r>
              <a:r>
                <a:rPr>
                  <a:solidFill>
                    <a:srgbClr val="9AC9C4"/>
                  </a:solidFill>
                </a:rPr>
                <a:t>}</a:t>
              </a:r>
            </a:p>
            <a:p>
              <a:pPr algn="l" defTabSz="457200">
                <a:defRPr sz="1900">
                  <a:solidFill>
                    <a:srgbClr val="000000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  </a:t>
              </a:r>
              <a:r>
                <a:rPr>
                  <a:solidFill>
                    <a:srgbClr val="9AC9C4"/>
                  </a:solidFill>
                </a:rPr>
                <a:t>}</a:t>
              </a:r>
            </a:p>
            <a:p>
              <a:pPr algn="l" defTabSz="457200">
                <a:defRPr sz="1900">
                  <a:solidFill>
                    <a:srgbClr val="9AC9C4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}</a:t>
              </a:r>
              <a:endParaRPr>
                <a:solidFill>
                  <a:srgbClr val="000000"/>
                </a:solidFill>
              </a:endParaRPr>
            </a:p>
          </p:txBody>
        </p:sp>
      </p:grpSp>
      <p:sp>
        <p:nvSpPr>
          <p:cNvPr id="296" name="=&quot;doSomething&quot;&gt;"/>
          <p:cNvSpPr txBox="1"/>
          <p:nvPr/>
        </p:nvSpPr>
        <p:spPr>
          <a:xfrm>
            <a:off x="6679865" y="7690546"/>
            <a:ext cx="3315222" cy="541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800">
                <a:solidFill>
                  <a:srgbClr val="C2C77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0D2D1"/>
                </a:solidFill>
              </a:rPr>
              <a:t>=</a:t>
            </a:r>
            <a:r>
              <a:t>"</a:t>
            </a:r>
            <a:r>
              <a:t>doSomething"</a:t>
            </a:r>
            <a:r>
              <a:rPr>
                <a:solidFill>
                  <a:srgbClr val="DC7F7F"/>
                </a:solidFill>
              </a:rPr>
              <a:t>&gt;</a:t>
            </a:r>
          </a:p>
        </p:txBody>
      </p:sp>
      <p:sp>
        <p:nvSpPr>
          <p:cNvPr id="297" name="Transparent Wrappers"/>
          <p:cNvSpPr txBox="1"/>
          <p:nvPr/>
        </p:nvSpPr>
        <p:spPr>
          <a:xfrm>
            <a:off x="876553" y="349237"/>
            <a:ext cx="11251693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8000">
                <a:latin typeface="+mj-lt"/>
                <a:ea typeface="+mj-ea"/>
                <a:cs typeface="+mj-cs"/>
                <a:sym typeface="American Typewriter"/>
              </a:defRPr>
            </a:lvl1pPr>
          </a:lstStyle>
          <a:p>
            <a:pPr/>
            <a:r>
              <a:t>Transparent Wrappers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1D1F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&lt;BaseInput @focus"/>
          <p:cNvSpPr txBox="1"/>
          <p:nvPr/>
        </p:nvSpPr>
        <p:spPr>
          <a:xfrm>
            <a:off x="3052328" y="7690546"/>
            <a:ext cx="5022379" cy="541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800">
                <a:solidFill>
                  <a:srgbClr val="C2C77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C7F7F"/>
                </a:solidFill>
              </a:rPr>
              <a:t>&lt;BaseInput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0D2D1"/>
                </a:solidFill>
              </a:rPr>
              <a:t>@</a:t>
            </a:r>
            <a:r>
              <a:rPr>
                <a:solidFill>
                  <a:srgbClr val="C0A7C7"/>
                </a:solidFill>
              </a:rPr>
              <a:t>focus</a:t>
            </a:r>
            <a:r>
              <a:rPr>
                <a:solidFill>
                  <a:srgbClr val="D0D2D1"/>
                </a:solidFill>
              </a:rPr>
              <a:t>      </a:t>
            </a:r>
          </a:p>
        </p:txBody>
      </p:sp>
      <p:grpSp>
        <p:nvGrpSpPr>
          <p:cNvPr id="305" name="Group"/>
          <p:cNvGrpSpPr/>
          <p:nvPr/>
        </p:nvGrpSpPr>
        <p:grpSpPr>
          <a:xfrm>
            <a:off x="282450" y="2381274"/>
            <a:ext cx="12507914" cy="3962176"/>
            <a:chOff x="0" y="0"/>
            <a:chExt cx="12507912" cy="3962174"/>
          </a:xfrm>
        </p:grpSpPr>
        <p:sp>
          <p:nvSpPr>
            <p:cNvPr id="300" name="&lt;label&gt;…"/>
            <p:cNvSpPr txBox="1"/>
            <p:nvPr/>
          </p:nvSpPr>
          <p:spPr>
            <a:xfrm>
              <a:off x="0" y="400037"/>
              <a:ext cx="9442699" cy="29209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defRPr>
                  <a:solidFill>
                    <a:srgbClr val="DC7F7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000000"/>
                  </a:solidFill>
                </a:rPr>
                <a:t>  </a:t>
              </a:r>
              <a:r>
                <a:t>&lt;label&gt;</a:t>
              </a:r>
              <a:endParaRPr>
                <a:solidFill>
                  <a:srgbClr val="000000"/>
                </a:solidFill>
              </a:endParaRPr>
            </a:p>
            <a:p>
              <a:pPr algn="l" defTabSz="457200">
                <a:defRPr>
                  <a:solidFill>
                    <a:srgbClr val="D0D2D1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    {{ label }}</a:t>
              </a:r>
              <a:endParaRPr>
                <a:solidFill>
                  <a:srgbClr val="000000"/>
                </a:solidFill>
              </a:endParaRPr>
            </a:p>
            <a:p>
              <a:pPr algn="l" defTabSz="457200">
                <a:defRPr>
                  <a:solidFill>
                    <a:srgbClr val="DC7F7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000000"/>
                  </a:solidFill>
                </a:rPr>
                <a:t>    </a:t>
              </a:r>
              <a:r>
                <a:rPr>
                  <a:solidFill>
                    <a:srgbClr val="1D1F21"/>
                  </a:solidFill>
                </a:rPr>
                <a:t>&lt;input</a:t>
              </a:r>
              <a:endParaRPr>
                <a:solidFill>
                  <a:srgbClr val="1D1F21"/>
                </a:solidFill>
              </a:endParaRPr>
            </a:p>
            <a:p>
              <a:pPr algn="l" defTabSz="457200">
                <a:defRPr>
                  <a:solidFill>
                    <a:srgbClr val="1D1F21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      :value="value"</a:t>
              </a:r>
            </a:p>
            <a:p>
              <a:pPr algn="l" defTabSz="457200">
                <a:defRPr>
                  <a:solidFill>
                    <a:srgbClr val="1D1F21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      @input="$emit('input', $event.target.value)"</a:t>
              </a:r>
            </a:p>
            <a:p>
              <a:pPr algn="l" defTabSz="457200">
                <a:defRPr>
                  <a:solidFill>
                    <a:srgbClr val="1D1F21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    &gt;</a:t>
              </a:r>
            </a:p>
            <a:p>
              <a:pPr algn="l" defTabSz="457200">
                <a:defRPr>
                  <a:solidFill>
                    <a:srgbClr val="DC7F7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000000"/>
                  </a:solidFill>
                </a:rPr>
                <a:t>  </a:t>
              </a:r>
              <a:r>
                <a:t>&lt;/label&gt;</a:t>
              </a:r>
            </a:p>
          </p:txBody>
        </p:sp>
        <p:sp>
          <p:nvSpPr>
            <p:cNvPr id="301" name="&lt;template&gt;"/>
            <p:cNvSpPr txBox="1"/>
            <p:nvPr/>
          </p:nvSpPr>
          <p:spPr>
            <a:xfrm>
              <a:off x="41250" y="0"/>
              <a:ext cx="1943399" cy="482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457200">
                <a:defRPr>
                  <a:solidFill>
                    <a:srgbClr val="DC7F7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&lt;template&gt;</a:t>
              </a:r>
            </a:p>
          </p:txBody>
        </p:sp>
        <p:sp>
          <p:nvSpPr>
            <p:cNvPr id="302" name="&lt;/template&gt;"/>
            <p:cNvSpPr txBox="1"/>
            <p:nvPr/>
          </p:nvSpPr>
          <p:spPr>
            <a:xfrm>
              <a:off x="38695" y="3213100"/>
              <a:ext cx="2126308" cy="482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457200">
                <a:defRPr>
                  <a:solidFill>
                    <a:srgbClr val="DC7F7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&lt;/template&gt;</a:t>
              </a:r>
            </a:p>
          </p:txBody>
        </p:sp>
        <p:sp>
          <p:nvSpPr>
            <p:cNvPr id="303" name="&lt;input…"/>
            <p:cNvSpPr txBox="1"/>
            <p:nvPr/>
          </p:nvSpPr>
          <p:spPr>
            <a:xfrm>
              <a:off x="444946" y="1212837"/>
              <a:ext cx="3955406" cy="1701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defRPr>
                  <a:solidFill>
                    <a:srgbClr val="DC7F7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000000"/>
                  </a:solidFill>
                </a:rPr>
                <a:t>  </a:t>
              </a:r>
              <a:r>
                <a:t>&lt;input</a:t>
              </a:r>
              <a:endParaRPr>
                <a:solidFill>
                  <a:srgbClr val="000000"/>
                </a:solidFill>
              </a:endParaRPr>
            </a:p>
            <a:p>
              <a:pPr algn="l" defTabSz="457200">
                <a:defRPr>
                  <a:solidFill>
                    <a:srgbClr val="C2C77B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D0D2D1"/>
                  </a:solidFill>
                </a:rPr>
                <a:t>    :</a:t>
              </a:r>
              <a:r>
                <a:rPr>
                  <a:solidFill>
                    <a:srgbClr val="C0A7C7"/>
                  </a:solidFill>
                </a:rPr>
                <a:t>value</a:t>
              </a:r>
              <a:r>
                <a:rPr>
                  <a:solidFill>
                    <a:srgbClr val="D0D2D1"/>
                  </a:solidFill>
                </a:rPr>
                <a:t>=</a:t>
              </a:r>
              <a:r>
                <a:t>"value"</a:t>
              </a:r>
              <a:endParaRPr>
                <a:solidFill>
                  <a:srgbClr val="000000"/>
                </a:solidFill>
              </a:endParaRPr>
            </a:p>
            <a:p>
              <a:pPr algn="l" defTabSz="457200">
                <a:defRPr>
                  <a:solidFill>
                    <a:srgbClr val="C2C77B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000000"/>
                  </a:solidFill>
                </a:rPr>
                <a:t>    </a:t>
              </a:r>
              <a:r>
                <a:rPr>
                  <a:solidFill>
                    <a:srgbClr val="C0A7C7"/>
                  </a:solidFill>
                </a:rPr>
                <a:t>v-on</a:t>
              </a:r>
              <a:r>
                <a:rPr>
                  <a:solidFill>
                    <a:srgbClr val="D0D2D1"/>
                  </a:solidFill>
                </a:rPr>
                <a:t>=</a:t>
              </a:r>
              <a:r>
                <a:t>"listeners"</a:t>
              </a:r>
              <a:endParaRPr>
                <a:solidFill>
                  <a:srgbClr val="000000"/>
                </a:solidFill>
              </a:endParaRPr>
            </a:p>
            <a:p>
              <a:pPr algn="l" defTabSz="457200">
                <a:defRPr>
                  <a:solidFill>
                    <a:srgbClr val="000000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  </a:t>
              </a:r>
              <a:r>
                <a:rPr>
                  <a:solidFill>
                    <a:srgbClr val="DC7F7F"/>
                  </a:solidFill>
                </a:rPr>
                <a:t>&gt;</a:t>
              </a:r>
            </a:p>
          </p:txBody>
        </p:sp>
        <p:sp>
          <p:nvSpPr>
            <p:cNvPr id="304" name="computed: {…"/>
            <p:cNvSpPr txBox="1"/>
            <p:nvPr/>
          </p:nvSpPr>
          <p:spPr>
            <a:xfrm>
              <a:off x="5443041" y="578722"/>
              <a:ext cx="7064872" cy="33834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defRPr sz="1900">
                  <a:solidFill>
                    <a:srgbClr val="D0D2D1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computed</a:t>
              </a:r>
              <a:r>
                <a:rPr>
                  <a:solidFill>
                    <a:srgbClr val="9AC9C4"/>
                  </a:solidFill>
                </a:rPr>
                <a:t>: {</a:t>
              </a:r>
              <a:endParaRPr>
                <a:solidFill>
                  <a:srgbClr val="000000"/>
                </a:solidFill>
              </a:endParaRPr>
            </a:p>
            <a:p>
              <a:pPr algn="l" defTabSz="457200">
                <a:defRPr sz="1900">
                  <a:solidFill>
                    <a:srgbClr val="93B2CA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000000"/>
                  </a:solidFill>
                </a:rPr>
                <a:t>  </a:t>
              </a:r>
              <a:r>
                <a:t>listeners</a:t>
              </a:r>
              <a:r>
                <a:rPr>
                  <a:solidFill>
                    <a:srgbClr val="9AC9C4"/>
                  </a:solidFill>
                </a:rPr>
                <a:t>() {</a:t>
              </a:r>
              <a:endParaRPr>
                <a:solidFill>
                  <a:srgbClr val="000000"/>
                </a:solidFill>
              </a:endParaRPr>
            </a:p>
            <a:p>
              <a:pPr algn="l" defTabSz="457200">
                <a:defRPr sz="1900">
                  <a:solidFill>
                    <a:srgbClr val="DC7F7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000000"/>
                  </a:solidFill>
                </a:rPr>
                <a:t>    </a:t>
              </a:r>
              <a:r>
                <a:t>return</a:t>
              </a:r>
              <a:r>
                <a:rPr>
                  <a:solidFill>
                    <a:srgbClr val="000000"/>
                  </a:solidFill>
                </a:rPr>
                <a:t> </a:t>
              </a:r>
              <a:r>
                <a:rPr>
                  <a:solidFill>
                    <a:srgbClr val="9AC9C4"/>
                  </a:solidFill>
                </a:rPr>
                <a:t>{</a:t>
              </a:r>
              <a:endParaRPr>
                <a:solidFill>
                  <a:srgbClr val="000000"/>
                </a:solidFill>
              </a:endParaRPr>
            </a:p>
            <a:p>
              <a:pPr algn="l" defTabSz="457200">
                <a:defRPr sz="1900">
                  <a:solidFill>
                    <a:srgbClr val="D0D2D1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000000"/>
                  </a:solidFill>
                </a:rPr>
                <a:t>      </a:t>
              </a:r>
              <a:r>
                <a:rPr>
                  <a:solidFill>
                    <a:srgbClr val="9AC9C4"/>
                  </a:solidFill>
                </a:rPr>
                <a:t>...</a:t>
              </a:r>
              <a:r>
                <a:rPr>
                  <a:solidFill>
                    <a:srgbClr val="DC7F7F"/>
                  </a:solidFill>
                </a:rPr>
                <a:t>this</a:t>
              </a:r>
              <a:r>
                <a:rPr>
                  <a:solidFill>
                    <a:srgbClr val="9AC9C4"/>
                  </a:solidFill>
                </a:rPr>
                <a:t>.$</a:t>
              </a:r>
              <a:r>
                <a:t>listeners</a:t>
              </a:r>
              <a:r>
                <a:rPr>
                  <a:solidFill>
                    <a:srgbClr val="9AC9C4"/>
                  </a:solidFill>
                </a:rPr>
                <a:t>,</a:t>
              </a:r>
              <a:endParaRPr>
                <a:solidFill>
                  <a:srgbClr val="000000"/>
                </a:solidFill>
              </a:endParaRPr>
            </a:p>
            <a:p>
              <a:pPr algn="l" defTabSz="457200">
                <a:defRPr sz="1900">
                  <a:solidFill>
                    <a:srgbClr val="D0D2D1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      input</a:t>
              </a:r>
              <a:r>
                <a:rPr>
                  <a:solidFill>
                    <a:srgbClr val="9AC9C4"/>
                  </a:solidFill>
                </a:rPr>
                <a:t>:</a:t>
              </a:r>
              <a:r>
                <a:rPr>
                  <a:solidFill>
                    <a:srgbClr val="000000"/>
                  </a:solidFill>
                </a:rPr>
                <a:t> </a:t>
              </a:r>
              <a:r>
                <a:t>event</a:t>
              </a:r>
              <a:r>
                <a:rPr>
                  <a:solidFill>
                    <a:srgbClr val="000000"/>
                  </a:solidFill>
                </a:rPr>
                <a:t> </a:t>
              </a:r>
              <a:r>
                <a:rPr>
                  <a:solidFill>
                    <a:srgbClr val="9AC9C4"/>
                  </a:solidFill>
                </a:rPr>
                <a:t>=&gt;</a:t>
              </a:r>
              <a:r>
                <a:rPr>
                  <a:solidFill>
                    <a:srgbClr val="000000"/>
                  </a:solidFill>
                </a:rPr>
                <a:t> </a:t>
              </a:r>
              <a:endParaRPr>
                <a:solidFill>
                  <a:srgbClr val="000000"/>
                </a:solidFill>
              </a:endParaRPr>
            </a:p>
            <a:p>
              <a:pPr algn="l" defTabSz="457200">
                <a:defRPr sz="1900">
                  <a:solidFill>
                    <a:srgbClr val="D0D2D1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000000"/>
                  </a:solidFill>
                </a:rPr>
                <a:t>        </a:t>
              </a:r>
              <a:r>
                <a:rPr>
                  <a:solidFill>
                    <a:srgbClr val="DC7F7F"/>
                  </a:solidFill>
                </a:rPr>
                <a:t>this</a:t>
              </a:r>
              <a:r>
                <a:rPr>
                  <a:solidFill>
                    <a:srgbClr val="9AC9C4"/>
                  </a:solidFill>
                </a:rPr>
                <a:t>.$</a:t>
              </a:r>
              <a:r>
                <a:rPr>
                  <a:solidFill>
                    <a:srgbClr val="93B2CA"/>
                  </a:solidFill>
                </a:rPr>
                <a:t>emit</a:t>
              </a:r>
              <a:r>
                <a:rPr>
                  <a:solidFill>
                    <a:srgbClr val="9AC9C4"/>
                  </a:solidFill>
                </a:rPr>
                <a:t>(</a:t>
              </a:r>
              <a:r>
                <a:rPr>
                  <a:solidFill>
                    <a:srgbClr val="C2C77B"/>
                  </a:solidFill>
                </a:rPr>
                <a:t>'input'</a:t>
              </a:r>
              <a:r>
                <a:rPr>
                  <a:solidFill>
                    <a:srgbClr val="9AC9C4"/>
                  </a:solidFill>
                </a:rPr>
                <a:t>,</a:t>
              </a:r>
              <a:r>
                <a:rPr>
                  <a:solidFill>
                    <a:srgbClr val="000000"/>
                  </a:solidFill>
                </a:rPr>
                <a:t> </a:t>
              </a:r>
              <a:r>
                <a:t>event</a:t>
              </a:r>
              <a:r>
                <a:rPr>
                  <a:solidFill>
                    <a:srgbClr val="9AC9C4"/>
                  </a:solidFill>
                </a:rPr>
                <a:t>.</a:t>
              </a:r>
              <a:r>
                <a:t>target</a:t>
              </a:r>
              <a:r>
                <a:rPr>
                  <a:solidFill>
                    <a:srgbClr val="9AC9C4"/>
                  </a:solidFill>
                </a:rPr>
                <a:t>.</a:t>
              </a:r>
              <a:r>
                <a:t>value</a:t>
              </a:r>
              <a:r>
                <a:rPr>
                  <a:solidFill>
                    <a:srgbClr val="9AC9C4"/>
                  </a:solidFill>
                </a:rPr>
                <a:t>)</a:t>
              </a:r>
              <a:endParaRPr>
                <a:solidFill>
                  <a:srgbClr val="000000"/>
                </a:solidFill>
              </a:endParaRPr>
            </a:p>
            <a:p>
              <a:pPr algn="l" defTabSz="457200">
                <a:defRPr sz="1900">
                  <a:solidFill>
                    <a:srgbClr val="000000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    </a:t>
              </a:r>
              <a:r>
                <a:rPr>
                  <a:solidFill>
                    <a:srgbClr val="9AC9C4"/>
                  </a:solidFill>
                </a:rPr>
                <a:t>}</a:t>
              </a:r>
            </a:p>
            <a:p>
              <a:pPr algn="l" defTabSz="457200">
                <a:defRPr sz="1900">
                  <a:solidFill>
                    <a:srgbClr val="000000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  </a:t>
              </a:r>
              <a:r>
                <a:rPr>
                  <a:solidFill>
                    <a:srgbClr val="9AC9C4"/>
                  </a:solidFill>
                </a:rPr>
                <a:t>}</a:t>
              </a:r>
            </a:p>
            <a:p>
              <a:pPr algn="l" defTabSz="457200">
                <a:defRPr sz="1900">
                  <a:solidFill>
                    <a:srgbClr val="9AC9C4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}</a:t>
              </a:r>
              <a:endParaRPr>
                <a:solidFill>
                  <a:srgbClr val="000000"/>
                </a:solidFill>
              </a:endParaRPr>
            </a:p>
          </p:txBody>
        </p:sp>
      </p:grpSp>
      <p:sp>
        <p:nvSpPr>
          <p:cNvPr id="306" name="=&quot;doSomething&quot;&gt;"/>
          <p:cNvSpPr txBox="1"/>
          <p:nvPr/>
        </p:nvSpPr>
        <p:spPr>
          <a:xfrm>
            <a:off x="6679865" y="7690546"/>
            <a:ext cx="3315222" cy="541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800">
                <a:solidFill>
                  <a:srgbClr val="C2C77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0D2D1"/>
                </a:solidFill>
              </a:rPr>
              <a:t>=</a:t>
            </a:r>
            <a:r>
              <a:t>"</a:t>
            </a:r>
            <a:r>
              <a:t>doSomething"</a:t>
            </a:r>
            <a:r>
              <a:rPr>
                <a:solidFill>
                  <a:srgbClr val="DC7F7F"/>
                </a:solidFill>
              </a:rPr>
              <a:t>&gt;</a:t>
            </a:r>
          </a:p>
        </p:txBody>
      </p:sp>
      <p:sp>
        <p:nvSpPr>
          <p:cNvPr id="307" name="Transparent Wrappers"/>
          <p:cNvSpPr txBox="1"/>
          <p:nvPr/>
        </p:nvSpPr>
        <p:spPr>
          <a:xfrm>
            <a:off x="876553" y="349237"/>
            <a:ext cx="11251693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8000">
                <a:latin typeface="+mj-lt"/>
                <a:ea typeface="+mj-ea"/>
                <a:cs typeface="+mj-cs"/>
                <a:sym typeface="American Typewriter"/>
              </a:defRPr>
            </a:lvl1pPr>
          </a:lstStyle>
          <a:p>
            <a:pPr/>
            <a:r>
              <a:t>Transparent Wrappers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1D1F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&lt;template&gt;…"/>
          <p:cNvSpPr txBox="1"/>
          <p:nvPr/>
        </p:nvSpPr>
        <p:spPr>
          <a:xfrm>
            <a:off x="4349526" y="2368574"/>
            <a:ext cx="3040858" cy="17017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>
                <a:solidFill>
                  <a:srgbClr val="1D1F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&lt;template&gt;</a:t>
            </a:r>
          </a:p>
          <a:p>
            <a:pPr algn="l" defTabSz="457200">
              <a:defRPr>
                <a:solidFill>
                  <a:srgbClr val="1D1F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&lt;label&gt;</a:t>
            </a:r>
          </a:p>
          <a:p>
            <a:pPr algn="l" defTabSz="457200">
              <a:defRPr>
                <a:solidFill>
                  <a:srgbClr val="1D1F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{{ label }}</a:t>
            </a:r>
          </a:p>
          <a:p>
            <a:pPr algn="l" defTabSz="457200">
              <a:defRPr>
                <a:solidFill>
                  <a:srgbClr val="1D1F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&lt;input</a:t>
            </a:r>
          </a:p>
        </p:txBody>
      </p:sp>
      <p:sp>
        <p:nvSpPr>
          <p:cNvPr id="310" name=":value=&quot;value&quot;…"/>
          <p:cNvSpPr txBox="1"/>
          <p:nvPr/>
        </p:nvSpPr>
        <p:spPr>
          <a:xfrm>
            <a:off x="4334197" y="3993998"/>
            <a:ext cx="4321226" cy="2108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>
                <a:solidFill>
                  <a:srgbClr val="1D1F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:value="value"</a:t>
            </a:r>
          </a:p>
          <a:p>
            <a:pPr algn="l" defTabSz="457200">
              <a:defRPr>
                <a:solidFill>
                  <a:srgbClr val="1D1F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v-on="listeners"</a:t>
            </a:r>
          </a:p>
          <a:p>
            <a:pPr algn="l" defTabSz="457200">
              <a:defRPr>
                <a:solidFill>
                  <a:srgbClr val="1D1F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&gt;</a:t>
            </a:r>
          </a:p>
          <a:p>
            <a:pPr algn="l" defTabSz="457200">
              <a:defRPr>
                <a:solidFill>
                  <a:srgbClr val="1D1F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&lt;/label&gt;</a:t>
            </a:r>
          </a:p>
          <a:p>
            <a:pPr algn="l" defTabSz="457200">
              <a:defRPr>
                <a:solidFill>
                  <a:srgbClr val="1D1F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&lt;/template&gt;</a:t>
            </a:r>
          </a:p>
        </p:txBody>
      </p:sp>
      <p:grpSp>
        <p:nvGrpSpPr>
          <p:cNvPr id="316" name="Group"/>
          <p:cNvGrpSpPr/>
          <p:nvPr/>
        </p:nvGrpSpPr>
        <p:grpSpPr>
          <a:xfrm>
            <a:off x="4270250" y="2381274"/>
            <a:ext cx="12507914" cy="3962176"/>
            <a:chOff x="0" y="0"/>
            <a:chExt cx="12507912" cy="3962174"/>
          </a:xfrm>
        </p:grpSpPr>
        <p:sp>
          <p:nvSpPr>
            <p:cNvPr id="311" name="&lt;label&gt;…"/>
            <p:cNvSpPr txBox="1"/>
            <p:nvPr/>
          </p:nvSpPr>
          <p:spPr>
            <a:xfrm>
              <a:off x="0" y="400037"/>
              <a:ext cx="9442699" cy="29209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defRPr>
                  <a:solidFill>
                    <a:srgbClr val="DC7F7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000000"/>
                  </a:solidFill>
                </a:rPr>
                <a:t>  </a:t>
              </a:r>
              <a:r>
                <a:t>&lt;label&gt;</a:t>
              </a:r>
              <a:endParaRPr>
                <a:solidFill>
                  <a:srgbClr val="000000"/>
                </a:solidFill>
              </a:endParaRPr>
            </a:p>
            <a:p>
              <a:pPr algn="l" defTabSz="457200">
                <a:defRPr>
                  <a:solidFill>
                    <a:srgbClr val="D0D2D1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    {{ label }}</a:t>
              </a:r>
              <a:endParaRPr>
                <a:solidFill>
                  <a:srgbClr val="000000"/>
                </a:solidFill>
              </a:endParaRPr>
            </a:p>
            <a:p>
              <a:pPr algn="l" defTabSz="457200">
                <a:defRPr>
                  <a:solidFill>
                    <a:srgbClr val="DC7F7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000000"/>
                  </a:solidFill>
                </a:rPr>
                <a:t>    </a:t>
              </a:r>
              <a:r>
                <a:rPr>
                  <a:solidFill>
                    <a:srgbClr val="1D1F21"/>
                  </a:solidFill>
                </a:rPr>
                <a:t>&lt;input</a:t>
              </a:r>
              <a:endParaRPr>
                <a:solidFill>
                  <a:srgbClr val="1D1F21"/>
                </a:solidFill>
              </a:endParaRPr>
            </a:p>
            <a:p>
              <a:pPr algn="l" defTabSz="457200">
                <a:defRPr>
                  <a:solidFill>
                    <a:srgbClr val="1D1F21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      :value="value"</a:t>
              </a:r>
            </a:p>
            <a:p>
              <a:pPr algn="l" defTabSz="457200">
                <a:defRPr>
                  <a:solidFill>
                    <a:srgbClr val="1D1F21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      @input="$emit('input', $event.target.value)"</a:t>
              </a:r>
            </a:p>
            <a:p>
              <a:pPr algn="l" defTabSz="457200">
                <a:defRPr>
                  <a:solidFill>
                    <a:srgbClr val="1D1F21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    &gt;</a:t>
              </a:r>
            </a:p>
            <a:p>
              <a:pPr algn="l" defTabSz="457200">
                <a:defRPr>
                  <a:solidFill>
                    <a:srgbClr val="DC7F7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000000"/>
                  </a:solidFill>
                </a:rPr>
                <a:t>  </a:t>
              </a:r>
              <a:r>
                <a:t>&lt;/label&gt;</a:t>
              </a:r>
            </a:p>
          </p:txBody>
        </p:sp>
        <p:sp>
          <p:nvSpPr>
            <p:cNvPr id="312" name="&lt;template&gt;"/>
            <p:cNvSpPr txBox="1"/>
            <p:nvPr/>
          </p:nvSpPr>
          <p:spPr>
            <a:xfrm>
              <a:off x="41250" y="0"/>
              <a:ext cx="1943399" cy="482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457200">
                <a:defRPr>
                  <a:solidFill>
                    <a:srgbClr val="DC7F7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&lt;template&gt;</a:t>
              </a:r>
            </a:p>
          </p:txBody>
        </p:sp>
        <p:sp>
          <p:nvSpPr>
            <p:cNvPr id="313" name="&lt;/template&gt;"/>
            <p:cNvSpPr txBox="1"/>
            <p:nvPr/>
          </p:nvSpPr>
          <p:spPr>
            <a:xfrm>
              <a:off x="38695" y="3213100"/>
              <a:ext cx="2126308" cy="482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457200">
                <a:defRPr>
                  <a:solidFill>
                    <a:srgbClr val="DC7F7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&lt;/template&gt;</a:t>
              </a:r>
            </a:p>
          </p:txBody>
        </p:sp>
        <p:sp>
          <p:nvSpPr>
            <p:cNvPr id="314" name="&lt;input…"/>
            <p:cNvSpPr txBox="1"/>
            <p:nvPr/>
          </p:nvSpPr>
          <p:spPr>
            <a:xfrm>
              <a:off x="444946" y="1212837"/>
              <a:ext cx="3955406" cy="1701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defRPr>
                  <a:solidFill>
                    <a:srgbClr val="DC7F7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000000"/>
                  </a:solidFill>
                </a:rPr>
                <a:t>  </a:t>
              </a:r>
              <a:r>
                <a:t>&lt;input</a:t>
              </a:r>
              <a:endParaRPr>
                <a:solidFill>
                  <a:srgbClr val="000000"/>
                </a:solidFill>
              </a:endParaRPr>
            </a:p>
            <a:p>
              <a:pPr algn="l" defTabSz="457200">
                <a:defRPr>
                  <a:solidFill>
                    <a:srgbClr val="C2C77B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D0D2D1"/>
                  </a:solidFill>
                </a:rPr>
                <a:t>    :</a:t>
              </a:r>
              <a:r>
                <a:rPr>
                  <a:solidFill>
                    <a:srgbClr val="C0A7C7"/>
                  </a:solidFill>
                </a:rPr>
                <a:t>value</a:t>
              </a:r>
              <a:r>
                <a:rPr>
                  <a:solidFill>
                    <a:srgbClr val="D0D2D1"/>
                  </a:solidFill>
                </a:rPr>
                <a:t>=</a:t>
              </a:r>
              <a:r>
                <a:t>"value"</a:t>
              </a:r>
              <a:endParaRPr>
                <a:solidFill>
                  <a:srgbClr val="000000"/>
                </a:solidFill>
              </a:endParaRPr>
            </a:p>
            <a:p>
              <a:pPr algn="l" defTabSz="457200">
                <a:defRPr>
                  <a:solidFill>
                    <a:srgbClr val="C2C77B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000000"/>
                  </a:solidFill>
                </a:rPr>
                <a:t>    </a:t>
              </a:r>
              <a:r>
                <a:rPr>
                  <a:solidFill>
                    <a:srgbClr val="C0A7C7"/>
                  </a:solidFill>
                </a:rPr>
                <a:t>v-on</a:t>
              </a:r>
              <a:r>
                <a:rPr>
                  <a:solidFill>
                    <a:srgbClr val="D0D2D1"/>
                  </a:solidFill>
                </a:rPr>
                <a:t>=</a:t>
              </a:r>
              <a:r>
                <a:t>"listeners"</a:t>
              </a:r>
              <a:endParaRPr>
                <a:solidFill>
                  <a:srgbClr val="000000"/>
                </a:solidFill>
              </a:endParaRPr>
            </a:p>
            <a:p>
              <a:pPr algn="l" defTabSz="457200">
                <a:defRPr>
                  <a:solidFill>
                    <a:srgbClr val="000000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  </a:t>
              </a:r>
              <a:r>
                <a:rPr>
                  <a:solidFill>
                    <a:srgbClr val="DC7F7F"/>
                  </a:solidFill>
                </a:rPr>
                <a:t>&gt;</a:t>
              </a:r>
            </a:p>
          </p:txBody>
        </p:sp>
        <p:sp>
          <p:nvSpPr>
            <p:cNvPr id="315" name="computed: {…"/>
            <p:cNvSpPr txBox="1"/>
            <p:nvPr/>
          </p:nvSpPr>
          <p:spPr>
            <a:xfrm>
              <a:off x="5443041" y="578722"/>
              <a:ext cx="7064872" cy="33834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defRPr sz="1900">
                  <a:solidFill>
                    <a:srgbClr val="1D1F21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computed: {</a:t>
              </a:r>
            </a:p>
            <a:p>
              <a:pPr algn="l" defTabSz="457200">
                <a:defRPr sz="1900">
                  <a:solidFill>
                    <a:srgbClr val="1D1F21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  listeners() {</a:t>
              </a:r>
            </a:p>
            <a:p>
              <a:pPr algn="l" defTabSz="457200">
                <a:defRPr sz="1900">
                  <a:solidFill>
                    <a:srgbClr val="1D1F21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    return {</a:t>
              </a:r>
            </a:p>
            <a:p>
              <a:pPr algn="l" defTabSz="457200">
                <a:defRPr sz="1900">
                  <a:solidFill>
                    <a:srgbClr val="1D1F21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      ...this.$listeners,</a:t>
              </a:r>
            </a:p>
            <a:p>
              <a:pPr algn="l" defTabSz="457200">
                <a:defRPr sz="1900">
                  <a:solidFill>
                    <a:srgbClr val="1D1F21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      input: event =&gt; </a:t>
              </a:r>
            </a:p>
            <a:p>
              <a:pPr algn="l" defTabSz="457200">
                <a:defRPr sz="1900">
                  <a:solidFill>
                    <a:srgbClr val="1D1F21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        this.$emit('input', event.target.value)</a:t>
              </a:r>
            </a:p>
            <a:p>
              <a:pPr algn="l" defTabSz="457200">
                <a:defRPr sz="1900">
                  <a:solidFill>
                    <a:srgbClr val="1D1F21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    }</a:t>
              </a:r>
            </a:p>
            <a:p>
              <a:pPr algn="l" defTabSz="457200">
                <a:defRPr sz="1900">
                  <a:solidFill>
                    <a:srgbClr val="1D1F21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  }</a:t>
              </a:r>
            </a:p>
            <a:p>
              <a:pPr algn="l" defTabSz="457200">
                <a:defRPr sz="1900">
                  <a:solidFill>
                    <a:srgbClr val="1D1F21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}</a:t>
              </a:r>
            </a:p>
          </p:txBody>
        </p:sp>
      </p:grpSp>
      <p:sp>
        <p:nvSpPr>
          <p:cNvPr id="317" name="Transparent Wrappers"/>
          <p:cNvSpPr txBox="1"/>
          <p:nvPr/>
        </p:nvSpPr>
        <p:spPr>
          <a:xfrm>
            <a:off x="876553" y="349237"/>
            <a:ext cx="11251693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8000">
                <a:latin typeface="+mj-lt"/>
                <a:ea typeface="+mj-ea"/>
                <a:cs typeface="+mj-cs"/>
                <a:sym typeface="American Typewriter"/>
              </a:defRPr>
            </a:lvl1pPr>
          </a:lstStyle>
          <a:p>
            <a:pPr/>
            <a:r>
              <a:t>Transparent Wrappers</a:t>
            </a:r>
          </a:p>
        </p:txBody>
      </p:sp>
      <p:grpSp>
        <p:nvGrpSpPr>
          <p:cNvPr id="320" name="Group"/>
          <p:cNvGrpSpPr/>
          <p:nvPr/>
        </p:nvGrpSpPr>
        <p:grpSpPr>
          <a:xfrm>
            <a:off x="2687080" y="7105486"/>
            <a:ext cx="7630640" cy="1701751"/>
            <a:chOff x="0" y="0"/>
            <a:chExt cx="7630638" cy="1701750"/>
          </a:xfrm>
        </p:grpSpPr>
        <p:sp>
          <p:nvSpPr>
            <p:cNvPr id="318" name="&lt;BaseInput…"/>
            <p:cNvSpPr txBox="1"/>
            <p:nvPr/>
          </p:nvSpPr>
          <p:spPr>
            <a:xfrm>
              <a:off x="0" y="0"/>
              <a:ext cx="6333233" cy="1701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defRPr>
                  <a:solidFill>
                    <a:srgbClr val="DC7F7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&lt;BaseInput</a:t>
              </a:r>
              <a:endParaRPr>
                <a:solidFill>
                  <a:srgbClr val="000000"/>
                </a:solidFill>
              </a:endParaRPr>
            </a:p>
            <a:p>
              <a:pPr algn="l" defTabSz="457200">
                <a:defRPr>
                  <a:solidFill>
                    <a:srgbClr val="C2C77B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000000"/>
                  </a:solidFill>
                </a:rPr>
                <a:t>  </a:t>
              </a:r>
              <a:r>
                <a:rPr>
                  <a:solidFill>
                    <a:srgbClr val="C0A7C7"/>
                  </a:solidFill>
                </a:rPr>
                <a:t>placeholder</a:t>
              </a:r>
              <a:r>
                <a:rPr>
                  <a:solidFill>
                    <a:srgbClr val="D0D2D1"/>
                  </a:solidFill>
                </a:rPr>
                <a:t>=</a:t>
              </a:r>
              <a:r>
                <a:t>"What's your name?"</a:t>
              </a:r>
              <a:endParaRPr>
                <a:solidFill>
                  <a:srgbClr val="000000"/>
                </a:solidFill>
              </a:endParaRPr>
            </a:p>
            <a:p>
              <a:pPr algn="l" defTabSz="457200">
                <a:defRPr>
                  <a:solidFill>
                    <a:srgbClr val="C2C77B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D0D2D1"/>
                  </a:solidFill>
                </a:rPr>
                <a:t>  @</a:t>
              </a:r>
              <a:r>
                <a:rPr>
                  <a:solidFill>
                    <a:srgbClr val="C0A7C7"/>
                  </a:solidFill>
                </a:rPr>
                <a:t>focus</a:t>
              </a:r>
              <a:r>
                <a:rPr>
                  <a:solidFill>
                    <a:srgbClr val="D0D2D1"/>
                  </a:solidFill>
                </a:rPr>
                <a:t>=</a:t>
              </a:r>
              <a:r>
                <a:t>"doSomething"</a:t>
              </a:r>
              <a:endParaRPr>
                <a:solidFill>
                  <a:srgbClr val="000000"/>
                </a:solidFill>
              </a:endParaRPr>
            </a:p>
            <a:p>
              <a:pPr algn="l" defTabSz="457200">
                <a:defRPr>
                  <a:solidFill>
                    <a:srgbClr val="DC7F7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/&gt;</a:t>
              </a:r>
            </a:p>
          </p:txBody>
        </p:sp>
        <p:pic>
          <p:nvPicPr>
            <p:cNvPr id="319" name="error-3-xxl.png" descr="error-3-xxl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676947" y="374029"/>
              <a:ext cx="953692" cy="9536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1D1F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ransparent Wrappers"/>
          <p:cNvSpPr txBox="1"/>
          <p:nvPr/>
        </p:nvSpPr>
        <p:spPr>
          <a:xfrm>
            <a:off x="876553" y="349237"/>
            <a:ext cx="11251693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8000">
                <a:latin typeface="+mj-lt"/>
                <a:ea typeface="+mj-ea"/>
                <a:cs typeface="+mj-cs"/>
                <a:sym typeface="American Typewriter"/>
              </a:defRPr>
            </a:lvl1pPr>
          </a:lstStyle>
          <a:p>
            <a:pPr/>
            <a:r>
              <a:t>Transparent Wrappers</a:t>
            </a:r>
          </a:p>
        </p:txBody>
      </p:sp>
      <p:grpSp>
        <p:nvGrpSpPr>
          <p:cNvPr id="325" name="Group"/>
          <p:cNvGrpSpPr/>
          <p:nvPr/>
        </p:nvGrpSpPr>
        <p:grpSpPr>
          <a:xfrm>
            <a:off x="2687080" y="7105486"/>
            <a:ext cx="7630640" cy="1701751"/>
            <a:chOff x="0" y="0"/>
            <a:chExt cx="7630638" cy="1701750"/>
          </a:xfrm>
        </p:grpSpPr>
        <p:sp>
          <p:nvSpPr>
            <p:cNvPr id="323" name="&lt;BaseInput…"/>
            <p:cNvSpPr txBox="1"/>
            <p:nvPr/>
          </p:nvSpPr>
          <p:spPr>
            <a:xfrm>
              <a:off x="0" y="0"/>
              <a:ext cx="6333233" cy="1701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defRPr>
                  <a:solidFill>
                    <a:srgbClr val="DC7F7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&lt;BaseInput</a:t>
              </a:r>
              <a:endParaRPr>
                <a:solidFill>
                  <a:srgbClr val="000000"/>
                </a:solidFill>
              </a:endParaRPr>
            </a:p>
            <a:p>
              <a:pPr algn="l" defTabSz="457200">
                <a:defRPr>
                  <a:solidFill>
                    <a:srgbClr val="C2C77B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000000"/>
                  </a:solidFill>
                </a:rPr>
                <a:t>  </a:t>
              </a:r>
              <a:r>
                <a:rPr>
                  <a:solidFill>
                    <a:srgbClr val="C0A7C7"/>
                  </a:solidFill>
                </a:rPr>
                <a:t>placeholder</a:t>
              </a:r>
              <a:r>
                <a:rPr>
                  <a:solidFill>
                    <a:srgbClr val="D0D2D1"/>
                  </a:solidFill>
                </a:rPr>
                <a:t>=</a:t>
              </a:r>
              <a:r>
                <a:t>"What's your name?"</a:t>
              </a:r>
              <a:endParaRPr>
                <a:solidFill>
                  <a:srgbClr val="000000"/>
                </a:solidFill>
              </a:endParaRPr>
            </a:p>
            <a:p>
              <a:pPr algn="l" defTabSz="457200">
                <a:defRPr>
                  <a:solidFill>
                    <a:srgbClr val="C2C77B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D0D2D1"/>
                  </a:solidFill>
                </a:rPr>
                <a:t>  @</a:t>
              </a:r>
              <a:r>
                <a:rPr>
                  <a:solidFill>
                    <a:srgbClr val="C0A7C7"/>
                  </a:solidFill>
                </a:rPr>
                <a:t>focus</a:t>
              </a:r>
              <a:r>
                <a:rPr>
                  <a:solidFill>
                    <a:srgbClr val="D0D2D1"/>
                  </a:solidFill>
                </a:rPr>
                <a:t>=</a:t>
              </a:r>
              <a:r>
                <a:t>"doSomething"</a:t>
              </a:r>
              <a:endParaRPr>
                <a:solidFill>
                  <a:srgbClr val="000000"/>
                </a:solidFill>
              </a:endParaRPr>
            </a:p>
            <a:p>
              <a:pPr algn="l" defTabSz="457200">
                <a:defRPr>
                  <a:solidFill>
                    <a:srgbClr val="DC7F7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/&gt;</a:t>
              </a:r>
            </a:p>
          </p:txBody>
        </p:sp>
        <p:pic>
          <p:nvPicPr>
            <p:cNvPr id="324" name="ok-xl.png" descr="ok-xl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6676947" y="374029"/>
              <a:ext cx="953692" cy="9536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26" name=":value=&quot;value&quot;…"/>
          <p:cNvSpPr txBox="1"/>
          <p:nvPr/>
        </p:nvSpPr>
        <p:spPr>
          <a:xfrm>
            <a:off x="994097" y="4159098"/>
            <a:ext cx="4321226" cy="2108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>
                <a:solidFill>
                  <a:srgbClr val="DC7F7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D0D2D1"/>
                </a:solidFill>
              </a:rPr>
              <a:t>    :</a:t>
            </a:r>
            <a:r>
              <a:rPr>
                <a:solidFill>
                  <a:srgbClr val="C0A7C7"/>
                </a:solidFill>
              </a:rPr>
              <a:t>value</a:t>
            </a:r>
            <a:r>
              <a:rPr>
                <a:solidFill>
                  <a:srgbClr val="D0D2D1"/>
                </a:solidFill>
              </a:rPr>
              <a:t>=</a:t>
            </a:r>
            <a:r>
              <a:rPr>
                <a:solidFill>
                  <a:srgbClr val="C2C77B"/>
                </a:solidFill>
              </a:rPr>
              <a:t>"value"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C2C77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rPr>
                <a:solidFill>
                  <a:srgbClr val="C0A7C7"/>
                </a:solidFill>
              </a:rPr>
              <a:t>v-on</a:t>
            </a:r>
            <a:r>
              <a:rPr>
                <a:solidFill>
                  <a:srgbClr val="D0D2D1"/>
                </a:solidFill>
              </a:rPr>
              <a:t>=</a:t>
            </a:r>
            <a:r>
              <a:t>"listeners"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DC7F7F"/>
                </a:solidFill>
              </a:rPr>
              <a:t>&gt;</a:t>
            </a:r>
            <a:endParaRPr>
              <a:solidFill>
                <a:srgbClr val="DC7F7F"/>
              </a:solidFill>
            </a:endParaRPr>
          </a:p>
          <a:p>
            <a:pPr algn="l" defTabSz="457200"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C7F7F"/>
                </a:solidFill>
              </a:rPr>
              <a:t>  &lt;/label&gt;</a:t>
            </a:r>
            <a:endParaRPr>
              <a:solidFill>
                <a:srgbClr val="DC7F7F"/>
              </a:solidFill>
            </a:endParaRPr>
          </a:p>
          <a:p>
            <a:pPr algn="l" defTabSz="457200"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C7F7F"/>
                </a:solidFill>
              </a:rPr>
              <a:t>&lt;/template&gt;</a:t>
            </a:r>
          </a:p>
        </p:txBody>
      </p:sp>
      <p:sp>
        <p:nvSpPr>
          <p:cNvPr id="327" name="&lt;template&gt;…"/>
          <p:cNvSpPr txBox="1"/>
          <p:nvPr/>
        </p:nvSpPr>
        <p:spPr>
          <a:xfrm>
            <a:off x="1047526" y="2114574"/>
            <a:ext cx="3040858" cy="17017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>
                <a:solidFill>
                  <a:srgbClr val="DC7F7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&lt;template&gt;</a:t>
            </a:r>
          </a:p>
          <a:p>
            <a:pPr algn="l" defTabSz="457200">
              <a:defRPr>
                <a:solidFill>
                  <a:srgbClr val="DC7F7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&lt;label&gt;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D0D2D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{{ label }}</a:t>
            </a:r>
          </a:p>
          <a:p>
            <a:pPr algn="l" defTabSz="457200">
              <a:defRPr>
                <a:solidFill>
                  <a:srgbClr val="D0D2D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DC7F7F"/>
                </a:solidFill>
              </a:rPr>
              <a:t>&lt;input</a:t>
            </a:r>
          </a:p>
        </p:txBody>
      </p:sp>
      <p:sp>
        <p:nvSpPr>
          <p:cNvPr id="328" name="v-bind=&quot;$attrs&quot;"/>
          <p:cNvSpPr txBox="1"/>
          <p:nvPr/>
        </p:nvSpPr>
        <p:spPr>
          <a:xfrm>
            <a:off x="2116881" y="3759224"/>
            <a:ext cx="2857948" cy="482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>
                <a:solidFill>
                  <a:srgbClr val="C2C77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0A7C7"/>
                </a:solidFill>
              </a:rPr>
              <a:t>v-bind</a:t>
            </a:r>
            <a:r>
              <a:rPr>
                <a:solidFill>
                  <a:srgbClr val="D0D2D1"/>
                </a:solidFill>
              </a:rPr>
              <a:t>=</a:t>
            </a:r>
            <a:r>
              <a:t>"$attrs"</a:t>
            </a:r>
          </a:p>
        </p:txBody>
      </p:sp>
      <p:sp>
        <p:nvSpPr>
          <p:cNvPr id="329" name="inheritAttrs: false"/>
          <p:cNvSpPr txBox="1"/>
          <p:nvPr/>
        </p:nvSpPr>
        <p:spPr>
          <a:xfrm>
            <a:off x="7854652" y="3759224"/>
            <a:ext cx="3589586" cy="482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>
                <a:solidFill>
                  <a:srgbClr val="D0D2D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inheritAttrs</a:t>
            </a:r>
            <a:r>
              <a:rPr>
                <a:solidFill>
                  <a:srgbClr val="9AC9C4"/>
                </a:solidFill>
              </a:rPr>
              <a:t>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69666"/>
                </a:solidFill>
              </a:rPr>
              <a:t>false</a:t>
            </a:r>
          </a:p>
        </p:txBody>
      </p:sp>
      <p:grpSp>
        <p:nvGrpSpPr>
          <p:cNvPr id="332" name="Group"/>
          <p:cNvGrpSpPr/>
          <p:nvPr/>
        </p:nvGrpSpPr>
        <p:grpSpPr>
          <a:xfrm>
            <a:off x="5900839" y="4881277"/>
            <a:ext cx="5994069" cy="1857934"/>
            <a:chOff x="-482890" y="0"/>
            <a:chExt cx="5994068" cy="1857933"/>
          </a:xfrm>
        </p:grpSpPr>
        <p:pic>
          <p:nvPicPr>
            <p:cNvPr id="330" name="emoticon-xxl.png" descr="emoticon-xxl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717344" y="0"/>
              <a:ext cx="953790" cy="95379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31" name="Fully transparent wrappers!"/>
            <p:cNvSpPr txBox="1"/>
            <p:nvPr/>
          </p:nvSpPr>
          <p:spPr>
            <a:xfrm rot="21420135">
              <a:off x="-468409" y="992537"/>
              <a:ext cx="5965106" cy="7099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lnSpc>
                  <a:spcPct val="120000"/>
                </a:lnSpc>
                <a:defRPr sz="3700">
                  <a:solidFill>
                    <a:srgbClr val="C0C3C1"/>
                  </a:solidFill>
                </a:defRPr>
              </a:lvl1pPr>
            </a:lstStyle>
            <a:p>
              <a:pPr/>
              <a:r>
                <a:t>Fully transparent wrappers!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0" presetID="1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2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1D1F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ecrets"/>
          <p:cNvSpPr txBox="1"/>
          <p:nvPr/>
        </p:nvSpPr>
        <p:spPr>
          <a:xfrm>
            <a:off x="4632705" y="673100"/>
            <a:ext cx="3739389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8000">
                <a:latin typeface="+mj-lt"/>
                <a:ea typeface="+mj-ea"/>
                <a:cs typeface="+mj-cs"/>
                <a:sym typeface="American Typewriter"/>
              </a:defRPr>
            </a:lvl1pPr>
          </a:lstStyle>
          <a:p>
            <a:pPr/>
            <a:r>
              <a:t>Secrets</a:t>
            </a:r>
          </a:p>
        </p:txBody>
      </p:sp>
      <p:sp>
        <p:nvSpPr>
          <p:cNvPr id="335" name="Unlocked Possibilities"/>
          <p:cNvSpPr txBox="1"/>
          <p:nvPr/>
        </p:nvSpPr>
        <p:spPr>
          <a:xfrm>
            <a:off x="2791147" y="6736674"/>
            <a:ext cx="7422506" cy="1094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Unlocked Possibilities</a:t>
            </a:r>
          </a:p>
        </p:txBody>
      </p:sp>
      <p:sp>
        <p:nvSpPr>
          <p:cNvPr id="336" name="Unlocked Possibility"/>
          <p:cNvSpPr txBox="1"/>
          <p:nvPr/>
        </p:nvSpPr>
        <p:spPr>
          <a:xfrm>
            <a:off x="2790341" y="6736674"/>
            <a:ext cx="6916118" cy="1094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Unlocked Possibility</a:t>
            </a:r>
          </a:p>
        </p:txBody>
      </p:sp>
      <p:grpSp>
        <p:nvGrpSpPr>
          <p:cNvPr id="339" name="Group"/>
          <p:cNvGrpSpPr/>
          <p:nvPr/>
        </p:nvGrpSpPr>
        <p:grpSpPr>
          <a:xfrm>
            <a:off x="2726320" y="3369822"/>
            <a:ext cx="7552160" cy="1094904"/>
            <a:chOff x="0" y="0"/>
            <a:chExt cx="7552159" cy="1094903"/>
          </a:xfrm>
        </p:grpSpPr>
        <p:sp>
          <p:nvSpPr>
            <p:cNvPr id="337" name="Productivity Boosts"/>
            <p:cNvSpPr txBox="1"/>
            <p:nvPr/>
          </p:nvSpPr>
          <p:spPr>
            <a:xfrm>
              <a:off x="1033040" y="-1"/>
              <a:ext cx="6519120" cy="10949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6000"/>
              </a:lvl1pPr>
            </a:lstStyle>
            <a:p>
              <a:pPr/>
              <a:r>
                <a:t>Productivity Boosts</a:t>
              </a:r>
            </a:p>
          </p:txBody>
        </p:sp>
        <p:pic>
          <p:nvPicPr>
            <p:cNvPr id="338" name="check-mark-8-xxl.png" descr="check-mark-8-xxl.png"/>
            <p:cNvPicPr>
              <a:picLocks noChangeAspect="1"/>
            </p:cNvPicPr>
            <p:nvPr/>
          </p:nvPicPr>
          <p:blipFill>
            <a:blip r:embed="rId2">
              <a:alphaModFix amt="60220"/>
              <a:extLst/>
            </a:blip>
            <a:stretch>
              <a:fillRect/>
            </a:stretch>
          </p:blipFill>
          <p:spPr>
            <a:xfrm>
              <a:off x="0" y="201128"/>
              <a:ext cx="692647" cy="6926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42" name="Group"/>
          <p:cNvGrpSpPr/>
          <p:nvPr/>
        </p:nvGrpSpPr>
        <p:grpSpPr>
          <a:xfrm>
            <a:off x="3301379" y="5053248"/>
            <a:ext cx="6402042" cy="1094904"/>
            <a:chOff x="0" y="0"/>
            <a:chExt cx="6402040" cy="1094903"/>
          </a:xfrm>
        </p:grpSpPr>
        <p:sp>
          <p:nvSpPr>
            <p:cNvPr id="340" name="Radical Tweaks"/>
            <p:cNvSpPr txBox="1"/>
            <p:nvPr/>
          </p:nvSpPr>
          <p:spPr>
            <a:xfrm>
              <a:off x="1014759" y="-1"/>
              <a:ext cx="5387282" cy="10949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6000"/>
              </a:lvl1pPr>
            </a:lstStyle>
            <a:p>
              <a:pPr/>
              <a:r>
                <a:t>Radical Tweaks</a:t>
              </a:r>
            </a:p>
          </p:txBody>
        </p:sp>
        <p:pic>
          <p:nvPicPr>
            <p:cNvPr id="341" name="check-mark-8-xxl.png" descr="check-mark-8-xxl.png"/>
            <p:cNvPicPr>
              <a:picLocks noChangeAspect="1"/>
            </p:cNvPicPr>
            <p:nvPr/>
          </p:nvPicPr>
          <p:blipFill>
            <a:blip r:embed="rId2">
              <a:alphaModFix amt="60220"/>
              <a:extLst/>
            </a:blip>
            <a:stretch>
              <a:fillRect/>
            </a:stretch>
          </p:blipFill>
          <p:spPr>
            <a:xfrm>
              <a:off x="0" y="201128"/>
              <a:ext cx="692647" cy="6926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1D1F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Unlocked Possibility"/>
          <p:cNvSpPr txBox="1"/>
          <p:nvPr/>
        </p:nvSpPr>
        <p:spPr>
          <a:xfrm>
            <a:off x="733933" y="4241800"/>
            <a:ext cx="9876029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8000">
                <a:latin typeface="+mj-lt"/>
                <a:ea typeface="+mj-ea"/>
                <a:cs typeface="+mj-cs"/>
                <a:sym typeface="American Typewriter"/>
              </a:defRPr>
            </a:lvl1pPr>
          </a:lstStyle>
          <a:p>
            <a:pPr/>
            <a:r>
              <a:t>Unlocked Possibility</a:t>
            </a:r>
          </a:p>
        </p:txBody>
      </p:sp>
      <p:sp>
        <p:nvSpPr>
          <p:cNvPr id="345" name="#1"/>
          <p:cNvSpPr txBox="1"/>
          <p:nvPr/>
        </p:nvSpPr>
        <p:spPr>
          <a:xfrm>
            <a:off x="10899774" y="4241800"/>
            <a:ext cx="1371093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8000">
                <a:latin typeface="+mj-lt"/>
                <a:ea typeface="+mj-ea"/>
                <a:cs typeface="+mj-cs"/>
                <a:sym typeface="American Typewriter"/>
              </a:defRPr>
            </a:lvl1pPr>
          </a:lstStyle>
          <a:p>
            <a:pPr/>
            <a:r>
              <a:t>#1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1D1F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ingle-Root Components"/>
          <p:cNvSpPr txBox="1"/>
          <p:nvPr/>
        </p:nvSpPr>
        <p:spPr>
          <a:xfrm>
            <a:off x="510285" y="469900"/>
            <a:ext cx="11984229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8000">
                <a:latin typeface="+mj-lt"/>
                <a:ea typeface="+mj-ea"/>
                <a:cs typeface="+mj-cs"/>
                <a:sym typeface="American Typewriter"/>
              </a:defRPr>
            </a:lvl1pPr>
          </a:lstStyle>
          <a:p>
            <a:pPr/>
            <a:r>
              <a:t>Single-Root Components</a:t>
            </a:r>
          </a:p>
        </p:txBody>
      </p:sp>
      <p:sp>
        <p:nvSpPr>
          <p:cNvPr id="348" name="(Emitted value instead of an instance of Error)…"/>
          <p:cNvSpPr txBox="1"/>
          <p:nvPr/>
        </p:nvSpPr>
        <p:spPr>
          <a:xfrm>
            <a:off x="500682" y="3733824"/>
            <a:ext cx="12003436" cy="37337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DC7F7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(Emitted value instead of an instance of Error)</a:t>
            </a:r>
          </a:p>
          <a:p>
            <a:pPr algn="l">
              <a:defRPr>
                <a:solidFill>
                  <a:srgbClr val="DC7F7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Error compiling template:</a:t>
            </a:r>
          </a:p>
          <a:p>
            <a:pPr algn="l">
              <a:defRPr>
                <a:solidFill>
                  <a:srgbClr val="DC7F7F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defRPr>
                <a:solidFill>
                  <a:srgbClr val="DC7F7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&lt;div&gt;&lt;/div&gt;</a:t>
            </a:r>
          </a:p>
          <a:p>
            <a:pPr algn="l">
              <a:defRPr>
                <a:solidFill>
                  <a:srgbClr val="DC7F7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&lt;div&gt;&lt;/div&gt;</a:t>
            </a:r>
          </a:p>
          <a:p>
            <a:pPr algn="l">
              <a:defRPr>
                <a:solidFill>
                  <a:srgbClr val="DC7F7F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defRPr>
                <a:solidFill>
                  <a:srgbClr val="DC7F7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- Component template should contain </a:t>
            </a:r>
            <a:r>
              <a:rPr u="sng"/>
              <a:t>exactly one root element</a:t>
            </a:r>
            <a:r>
              <a:t>. </a:t>
            </a:r>
          </a:p>
          <a:p>
            <a:pPr algn="l">
              <a:defRPr>
                <a:solidFill>
                  <a:srgbClr val="DC7F7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If you are using v-if on multiple elements, use v-else-if </a:t>
            </a:r>
          </a:p>
          <a:p>
            <a:pPr algn="l">
              <a:defRPr>
                <a:solidFill>
                  <a:srgbClr val="DC7F7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to chain them instead.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1D1F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&lt;template&gt;…"/>
          <p:cNvSpPr txBox="1"/>
          <p:nvPr/>
        </p:nvSpPr>
        <p:spPr>
          <a:xfrm>
            <a:off x="1872505" y="2717824"/>
            <a:ext cx="9259790" cy="57657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>
                <a:solidFill>
                  <a:srgbClr val="DC7F7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&lt;template&gt;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DC7F7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&lt;ul&gt;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C2C77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C7F7F"/>
                </a:solidFill>
              </a:rPr>
              <a:t>&lt;NavBarRoutes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0D2D1"/>
                </a:solidFill>
              </a:rPr>
              <a:t>:</a:t>
            </a:r>
            <a:r>
              <a:rPr>
                <a:solidFill>
                  <a:srgbClr val="C0A7C7"/>
                </a:solidFill>
              </a:rPr>
              <a:t>routes</a:t>
            </a:r>
            <a:r>
              <a:rPr>
                <a:solidFill>
                  <a:srgbClr val="D0D2D1"/>
                </a:solidFill>
              </a:rPr>
              <a:t>=</a:t>
            </a:r>
            <a:r>
              <a:t>"persistentNavRoutes"</a:t>
            </a:r>
            <a:r>
              <a:rPr>
                <a:solidFill>
                  <a:srgbClr val="DC7F7F"/>
                </a:solidFill>
              </a:rPr>
              <a:t>/&gt;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DC7F7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&lt;NavBarRoutes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C2C77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rPr>
                <a:solidFill>
                  <a:srgbClr val="C0A7C7"/>
                </a:solidFill>
              </a:rPr>
              <a:t>v-if</a:t>
            </a:r>
            <a:r>
              <a:rPr>
                <a:solidFill>
                  <a:srgbClr val="D0D2D1"/>
                </a:solidFill>
              </a:rPr>
              <a:t>=</a:t>
            </a:r>
            <a:r>
              <a:t>"loggedIn"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C2C77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0D2D1"/>
                </a:solidFill>
              </a:rPr>
              <a:t>      :</a:t>
            </a:r>
            <a:r>
              <a:rPr>
                <a:solidFill>
                  <a:srgbClr val="C0A7C7"/>
                </a:solidFill>
              </a:rPr>
              <a:t>routes</a:t>
            </a:r>
            <a:r>
              <a:rPr>
                <a:solidFill>
                  <a:srgbClr val="D0D2D1"/>
                </a:solidFill>
              </a:rPr>
              <a:t>=</a:t>
            </a:r>
            <a:r>
              <a:t>"loggedInNavRoutes"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DC7F7F"/>
                </a:solidFill>
              </a:rPr>
              <a:t>/&gt;</a:t>
            </a:r>
          </a:p>
          <a:p>
            <a:pPr algn="l" defTabSz="457200">
              <a:defRPr>
                <a:solidFill>
                  <a:srgbClr val="DC7F7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&lt;NavBarRoutes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D0D2D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rgbClr val="C0A7C7"/>
                </a:solidFill>
              </a:rPr>
              <a:t>v-else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C2C77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0D2D1"/>
                </a:solidFill>
              </a:rPr>
              <a:t>      :</a:t>
            </a:r>
            <a:r>
              <a:rPr>
                <a:solidFill>
                  <a:srgbClr val="C0A7C7"/>
                </a:solidFill>
              </a:rPr>
              <a:t>routes</a:t>
            </a:r>
            <a:r>
              <a:rPr>
                <a:solidFill>
                  <a:srgbClr val="D0D2D1"/>
                </a:solidFill>
              </a:rPr>
              <a:t>=</a:t>
            </a:r>
            <a:r>
              <a:t>"loggedOutNavRoutes"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DC7F7F"/>
                </a:solidFill>
              </a:rPr>
              <a:t>/&gt;</a:t>
            </a:r>
          </a:p>
          <a:p>
            <a:pPr algn="l" defTabSz="457200">
              <a:defRPr>
                <a:solidFill>
                  <a:srgbClr val="DC7F7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&lt;/ul&gt;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DC7F7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&lt;/template&gt;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51" name="error-3-xxl.png" descr="error-3-xx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18138" y="7035824"/>
            <a:ext cx="953692" cy="953692"/>
          </a:xfrm>
          <a:prstGeom prst="rect">
            <a:avLst/>
          </a:prstGeom>
          <a:ln w="12700">
            <a:miter lim="400000"/>
          </a:ln>
        </p:spPr>
      </p:pic>
      <p:sp>
        <p:nvSpPr>
          <p:cNvPr id="352" name="Single-Root Components"/>
          <p:cNvSpPr txBox="1"/>
          <p:nvPr/>
        </p:nvSpPr>
        <p:spPr>
          <a:xfrm>
            <a:off x="510285" y="469900"/>
            <a:ext cx="11984229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8000">
                <a:latin typeface="+mj-lt"/>
                <a:ea typeface="+mj-ea"/>
                <a:cs typeface="+mj-cs"/>
                <a:sym typeface="American Typewriter"/>
              </a:defRPr>
            </a:lvl1pPr>
          </a:lstStyle>
          <a:p>
            <a:pPr/>
            <a:r>
              <a:t>Single-Root Components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1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1D1F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error-3-xxl.png" descr="error-3-xx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18138" y="7035824"/>
            <a:ext cx="953692" cy="953692"/>
          </a:xfrm>
          <a:prstGeom prst="rect">
            <a:avLst/>
          </a:prstGeom>
          <a:ln w="12700">
            <a:miter lim="400000"/>
          </a:ln>
        </p:spPr>
      </p:pic>
      <p:sp>
        <p:nvSpPr>
          <p:cNvPr id="355" name="&lt;template&gt;…"/>
          <p:cNvSpPr txBox="1"/>
          <p:nvPr/>
        </p:nvSpPr>
        <p:spPr>
          <a:xfrm>
            <a:off x="323105" y="2028843"/>
            <a:ext cx="9259790" cy="4527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1800">
                <a:solidFill>
                  <a:srgbClr val="DC7F7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&lt;template&gt;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DC7F7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&lt;ul&gt;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C2C77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C7F7F"/>
                </a:solidFill>
              </a:rPr>
              <a:t>&lt;NavBarRoutes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0D2D1"/>
                </a:solidFill>
              </a:rPr>
              <a:t>:</a:t>
            </a:r>
            <a:r>
              <a:rPr>
                <a:solidFill>
                  <a:srgbClr val="C0A7C7"/>
                </a:solidFill>
              </a:rPr>
              <a:t>routes</a:t>
            </a:r>
            <a:r>
              <a:rPr>
                <a:solidFill>
                  <a:srgbClr val="D0D2D1"/>
                </a:solidFill>
              </a:rPr>
              <a:t>=</a:t>
            </a:r>
            <a:r>
              <a:t>"persistentNavRoutes"</a:t>
            </a:r>
            <a:r>
              <a:rPr>
                <a:solidFill>
                  <a:srgbClr val="DC7F7F"/>
                </a:solidFill>
              </a:rPr>
              <a:t>/&gt;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DC7F7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&lt;NavBarRoutes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C2C77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rPr>
                <a:solidFill>
                  <a:srgbClr val="C0A7C7"/>
                </a:solidFill>
              </a:rPr>
              <a:t>v-if</a:t>
            </a:r>
            <a:r>
              <a:rPr>
                <a:solidFill>
                  <a:srgbClr val="D0D2D1"/>
                </a:solidFill>
              </a:rPr>
              <a:t>=</a:t>
            </a:r>
            <a:r>
              <a:t>"loggedIn"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C2C77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0D2D1"/>
                </a:solidFill>
              </a:rPr>
              <a:t>      :</a:t>
            </a:r>
            <a:r>
              <a:rPr>
                <a:solidFill>
                  <a:srgbClr val="C0A7C7"/>
                </a:solidFill>
              </a:rPr>
              <a:t>routes</a:t>
            </a:r>
            <a:r>
              <a:rPr>
                <a:solidFill>
                  <a:srgbClr val="D0D2D1"/>
                </a:solidFill>
              </a:rPr>
              <a:t>=</a:t>
            </a:r>
            <a:r>
              <a:t>"loggedInNavRoutes"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DC7F7F"/>
                </a:solidFill>
              </a:rPr>
              <a:t>/&gt;</a:t>
            </a:r>
          </a:p>
          <a:p>
            <a:pPr algn="l" defTabSz="457200">
              <a:defRPr sz="1800">
                <a:solidFill>
                  <a:srgbClr val="DC7F7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&lt;NavBarRoutes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D0D2D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rgbClr val="C0A7C7"/>
                </a:solidFill>
              </a:rPr>
              <a:t>v-else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C2C77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0D2D1"/>
                </a:solidFill>
              </a:rPr>
              <a:t>      :</a:t>
            </a:r>
            <a:r>
              <a:rPr>
                <a:solidFill>
                  <a:srgbClr val="C0A7C7"/>
                </a:solidFill>
              </a:rPr>
              <a:t>routes</a:t>
            </a:r>
            <a:r>
              <a:rPr>
                <a:solidFill>
                  <a:srgbClr val="D0D2D1"/>
                </a:solidFill>
              </a:rPr>
              <a:t>=</a:t>
            </a:r>
            <a:r>
              <a:t>"loggedOutNavRoutes"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DC7F7F"/>
                </a:solidFill>
              </a:rPr>
              <a:t>/&gt;</a:t>
            </a:r>
          </a:p>
          <a:p>
            <a:pPr algn="l" defTabSz="457200">
              <a:defRPr sz="1800">
                <a:solidFill>
                  <a:srgbClr val="DC7F7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&lt;/ul&gt;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DC7F7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&lt;/template&gt;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56" name="error-3-xxl.png" descr="error-3-xx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18138" y="7035824"/>
            <a:ext cx="953794" cy="953794"/>
          </a:xfrm>
          <a:prstGeom prst="rect">
            <a:avLst/>
          </a:prstGeom>
          <a:ln w="12700">
            <a:miter lim="400000"/>
          </a:ln>
        </p:spPr>
      </p:pic>
      <p:sp>
        <p:nvSpPr>
          <p:cNvPr id="357" name="&lt;template&gt;…"/>
          <p:cNvSpPr txBox="1"/>
          <p:nvPr/>
        </p:nvSpPr>
        <p:spPr>
          <a:xfrm>
            <a:off x="6203503" y="3530624"/>
            <a:ext cx="5601594" cy="4140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>
                <a:solidFill>
                  <a:srgbClr val="DC7F7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&lt;template&gt;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DC7F7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&lt;li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C2C77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C0A7C7"/>
                </a:solidFill>
              </a:rPr>
              <a:t>v-for</a:t>
            </a:r>
            <a:r>
              <a:rPr>
                <a:solidFill>
                  <a:srgbClr val="D0D2D1"/>
                </a:solidFill>
              </a:rPr>
              <a:t>=</a:t>
            </a:r>
            <a:r>
              <a:t>"route in routes"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C2C77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0D2D1"/>
                </a:solidFill>
              </a:rPr>
              <a:t>    :</a:t>
            </a:r>
            <a:r>
              <a:rPr>
                <a:solidFill>
                  <a:srgbClr val="C0A7C7"/>
                </a:solidFill>
              </a:rPr>
              <a:t>key</a:t>
            </a:r>
            <a:r>
              <a:rPr>
                <a:solidFill>
                  <a:srgbClr val="D0D2D1"/>
                </a:solidFill>
              </a:rPr>
              <a:t>=</a:t>
            </a:r>
            <a:r>
              <a:t>"route.name"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DC7F7F"/>
                </a:solidFill>
              </a:rPr>
              <a:t>&gt;</a:t>
            </a:r>
          </a:p>
          <a:p>
            <a:pPr algn="l" defTabSz="457200">
              <a:defRPr>
                <a:solidFill>
                  <a:srgbClr val="DC7F7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&lt;router-link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0D2D1"/>
                </a:solidFill>
              </a:rPr>
              <a:t>:</a:t>
            </a:r>
            <a:r>
              <a:rPr>
                <a:solidFill>
                  <a:srgbClr val="C0A7C7"/>
                </a:solidFill>
              </a:rPr>
              <a:t>to</a:t>
            </a:r>
            <a:r>
              <a:rPr>
                <a:solidFill>
                  <a:srgbClr val="D0D2D1"/>
                </a:solidFill>
              </a:rPr>
              <a:t>=</a:t>
            </a:r>
            <a:r>
              <a:rPr>
                <a:solidFill>
                  <a:srgbClr val="C2C77B"/>
                </a:solidFill>
              </a:rPr>
              <a:t>"route"</a:t>
            </a:r>
            <a: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D0D2D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{{ route.title }}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DC7F7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&lt;/router-link&gt;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DC7F7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&lt;/li&gt;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DC7F7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&lt;/template&gt;</a:t>
            </a:r>
          </a:p>
        </p:txBody>
      </p:sp>
      <p:sp>
        <p:nvSpPr>
          <p:cNvPr id="358" name="Single-Root Components"/>
          <p:cNvSpPr txBox="1"/>
          <p:nvPr/>
        </p:nvSpPr>
        <p:spPr>
          <a:xfrm>
            <a:off x="510285" y="469900"/>
            <a:ext cx="11984229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8000">
                <a:latin typeface="+mj-lt"/>
                <a:ea typeface="+mj-ea"/>
                <a:cs typeface="+mj-cs"/>
                <a:sym typeface="American Typewriter"/>
              </a:defRPr>
            </a:lvl1pPr>
          </a:lstStyle>
          <a:p>
            <a:pPr/>
            <a:r>
              <a:t>Single-Root Components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1D1F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Screen Shot 2018-02-27 at 3.33.58 PM.png" descr="Screen Shot 2018-02-27 at 3.33.5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6115" y="203200"/>
            <a:ext cx="1197257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1D1F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functional: true,…"/>
          <p:cNvSpPr txBox="1"/>
          <p:nvPr/>
        </p:nvSpPr>
        <p:spPr>
          <a:xfrm>
            <a:off x="5911329" y="4762524"/>
            <a:ext cx="6516142" cy="4140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>
                <a:solidFill>
                  <a:srgbClr val="D0D2D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functional</a:t>
            </a:r>
            <a:r>
              <a:rPr>
                <a:solidFill>
                  <a:srgbClr val="9AC9C4"/>
                </a:solidFill>
              </a:rPr>
              <a:t>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69666"/>
                </a:solidFill>
              </a:rPr>
              <a:t>true</a:t>
            </a:r>
            <a:r>
              <a:rPr>
                <a:solidFill>
                  <a:srgbClr val="9AC9C4"/>
                </a:solidFill>
              </a:rPr>
              <a:t>,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93B2CA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render</a:t>
            </a:r>
            <a:r>
              <a:rPr>
                <a:solidFill>
                  <a:srgbClr val="9AC9C4"/>
                </a:solidFill>
              </a:rPr>
              <a:t>(</a:t>
            </a:r>
            <a:r>
              <a:rPr>
                <a:solidFill>
                  <a:srgbClr val="D0D2D1"/>
                </a:solidFill>
              </a:rPr>
              <a:t>h</a:t>
            </a:r>
            <a:r>
              <a:rPr>
                <a:solidFill>
                  <a:srgbClr val="9AC9C4"/>
                </a:solidFill>
              </a:rPr>
              <a:t>, {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0D2D1"/>
                </a:solidFill>
              </a:rPr>
              <a:t>props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AC9C4"/>
                </a:solidFill>
              </a:rPr>
              <a:t>})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DC7F7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0D2D1"/>
                </a:solidFill>
              </a:rPr>
              <a:t>props</a:t>
            </a:r>
            <a:r>
              <a:rPr>
                <a:solidFill>
                  <a:srgbClr val="9AC9C4"/>
                </a:solidFill>
              </a:rPr>
              <a:t>.</a:t>
            </a:r>
            <a:r>
              <a:rPr>
                <a:solidFill>
                  <a:srgbClr val="D0D2D1"/>
                </a:solidFill>
              </a:rPr>
              <a:t>routes</a:t>
            </a:r>
            <a:r>
              <a:rPr>
                <a:solidFill>
                  <a:srgbClr val="9AC9C4"/>
                </a:solidFill>
              </a:rPr>
              <a:t>.</a:t>
            </a:r>
            <a:r>
              <a:rPr>
                <a:solidFill>
                  <a:srgbClr val="93B2CA"/>
                </a:solidFill>
              </a:rPr>
              <a:t>map</a:t>
            </a:r>
            <a:r>
              <a:rPr>
                <a:solidFill>
                  <a:srgbClr val="9AC9C4"/>
                </a:solidFill>
              </a:rPr>
              <a:t>(</a:t>
            </a:r>
            <a:r>
              <a:rPr>
                <a:solidFill>
                  <a:srgbClr val="D0D2D1"/>
                </a:solidFill>
              </a:rPr>
              <a:t>route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AC9C4"/>
                </a:solidFill>
              </a:rPr>
              <a:t>=&gt;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D0D2D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C7F7F"/>
                </a:solidFill>
              </a:rPr>
              <a:t>&lt;li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0A7C7"/>
                </a:solidFill>
              </a:rPr>
              <a:t>key</a:t>
            </a:r>
            <a:r>
              <a:t>={route.name}</a:t>
            </a:r>
            <a:r>
              <a:rPr>
                <a:solidFill>
                  <a:srgbClr val="DC7F7F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DC7F7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t>&lt;router-link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0A7C7"/>
                </a:solidFill>
              </a:rPr>
              <a:t>to</a:t>
            </a:r>
            <a:r>
              <a:rPr>
                <a:solidFill>
                  <a:srgbClr val="D0D2D1"/>
                </a:solidFill>
              </a:rPr>
              <a:t>={route}</a:t>
            </a:r>
            <a: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D0D2D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{route.title}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DC7F7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t>&lt;/router-link&gt;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DC7F7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&lt;/li&gt;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AC9C4"/>
                </a:solidFill>
              </a:rPr>
              <a:t>)</a:t>
            </a:r>
          </a:p>
          <a:p>
            <a:pPr algn="l" defTabSz="457200">
              <a:defRPr>
                <a:solidFill>
                  <a:srgbClr val="9AC9C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361" name="&lt;template&gt;…"/>
          <p:cNvSpPr txBox="1"/>
          <p:nvPr/>
        </p:nvSpPr>
        <p:spPr>
          <a:xfrm>
            <a:off x="323105" y="2028843"/>
            <a:ext cx="9259790" cy="4527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1800">
                <a:solidFill>
                  <a:srgbClr val="DC7F7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&lt;template&gt;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DC7F7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&lt;ul&gt;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C2C77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C7F7F"/>
                </a:solidFill>
              </a:rPr>
              <a:t>&lt;NavBarRoutes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0D2D1"/>
                </a:solidFill>
              </a:rPr>
              <a:t>:</a:t>
            </a:r>
            <a:r>
              <a:rPr>
                <a:solidFill>
                  <a:srgbClr val="C0A7C7"/>
                </a:solidFill>
              </a:rPr>
              <a:t>routes</a:t>
            </a:r>
            <a:r>
              <a:rPr>
                <a:solidFill>
                  <a:srgbClr val="D0D2D1"/>
                </a:solidFill>
              </a:rPr>
              <a:t>=</a:t>
            </a:r>
            <a:r>
              <a:t>"persistentNavRoutes"</a:t>
            </a:r>
            <a:r>
              <a:rPr>
                <a:solidFill>
                  <a:srgbClr val="DC7F7F"/>
                </a:solidFill>
              </a:rPr>
              <a:t>/&gt;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DC7F7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&lt;NavBarRoutes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C2C77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rPr>
                <a:solidFill>
                  <a:srgbClr val="C0A7C7"/>
                </a:solidFill>
              </a:rPr>
              <a:t>v-if</a:t>
            </a:r>
            <a:r>
              <a:rPr>
                <a:solidFill>
                  <a:srgbClr val="D0D2D1"/>
                </a:solidFill>
              </a:rPr>
              <a:t>=</a:t>
            </a:r>
            <a:r>
              <a:t>"loggedIn"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C2C77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0D2D1"/>
                </a:solidFill>
              </a:rPr>
              <a:t>      :</a:t>
            </a:r>
            <a:r>
              <a:rPr>
                <a:solidFill>
                  <a:srgbClr val="C0A7C7"/>
                </a:solidFill>
              </a:rPr>
              <a:t>routes</a:t>
            </a:r>
            <a:r>
              <a:rPr>
                <a:solidFill>
                  <a:srgbClr val="D0D2D1"/>
                </a:solidFill>
              </a:rPr>
              <a:t>=</a:t>
            </a:r>
            <a:r>
              <a:t>"loggedInNavRoutes"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DC7F7F"/>
                </a:solidFill>
              </a:rPr>
              <a:t>/&gt;</a:t>
            </a:r>
          </a:p>
          <a:p>
            <a:pPr algn="l" defTabSz="457200">
              <a:defRPr sz="1800">
                <a:solidFill>
                  <a:srgbClr val="DC7F7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&lt;NavBarRoutes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D0D2D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rgbClr val="C0A7C7"/>
                </a:solidFill>
              </a:rPr>
              <a:t>v-else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C2C77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0D2D1"/>
                </a:solidFill>
              </a:rPr>
              <a:t>      :</a:t>
            </a:r>
            <a:r>
              <a:rPr>
                <a:solidFill>
                  <a:srgbClr val="C0A7C7"/>
                </a:solidFill>
              </a:rPr>
              <a:t>routes</a:t>
            </a:r>
            <a:r>
              <a:rPr>
                <a:solidFill>
                  <a:srgbClr val="D0D2D1"/>
                </a:solidFill>
              </a:rPr>
              <a:t>=</a:t>
            </a:r>
            <a:r>
              <a:t>"loggedOutNavRoutes"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DC7F7F"/>
                </a:solidFill>
              </a:rPr>
              <a:t>/&gt;</a:t>
            </a:r>
          </a:p>
          <a:p>
            <a:pPr algn="l" defTabSz="457200">
              <a:defRPr sz="1800">
                <a:solidFill>
                  <a:srgbClr val="DC7F7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&lt;/ul&gt;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DC7F7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&lt;/template&gt;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364" name="Group"/>
          <p:cNvGrpSpPr/>
          <p:nvPr/>
        </p:nvGrpSpPr>
        <p:grpSpPr>
          <a:xfrm>
            <a:off x="7607755" y="7517110"/>
            <a:ext cx="5028289" cy="1832646"/>
            <a:chOff x="0" y="0"/>
            <a:chExt cx="5028288" cy="1832644"/>
          </a:xfrm>
        </p:grpSpPr>
        <p:pic>
          <p:nvPicPr>
            <p:cNvPr id="362" name="emoticon-xxl.png" descr="emoticon-xxl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717344" y="0"/>
              <a:ext cx="953790" cy="95379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63" name="Multi-root components!"/>
            <p:cNvSpPr txBox="1"/>
            <p:nvPr/>
          </p:nvSpPr>
          <p:spPr>
            <a:xfrm rot="21420135">
              <a:off x="15143" y="992537"/>
              <a:ext cx="4998002" cy="7099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lnSpc>
                  <a:spcPct val="120000"/>
                </a:lnSpc>
                <a:defRPr sz="3700">
                  <a:solidFill>
                    <a:srgbClr val="C0C3C1"/>
                  </a:solidFill>
                </a:defRPr>
              </a:lvl1pPr>
            </a:lstStyle>
            <a:p>
              <a:pPr/>
              <a:r>
                <a:t>Multi-root components!</a:t>
              </a:r>
            </a:p>
          </p:txBody>
        </p:sp>
      </p:grpSp>
      <p:sp>
        <p:nvSpPr>
          <p:cNvPr id="365" name="Single-Root Components"/>
          <p:cNvSpPr txBox="1"/>
          <p:nvPr/>
        </p:nvSpPr>
        <p:spPr>
          <a:xfrm>
            <a:off x="510285" y="469900"/>
            <a:ext cx="11984229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8000">
                <a:latin typeface="+mj-lt"/>
                <a:ea typeface="+mj-ea"/>
                <a:cs typeface="+mj-cs"/>
                <a:sym typeface="American Typewriter"/>
              </a:defRPr>
            </a:lvl1pPr>
          </a:lstStyle>
          <a:p>
            <a:pPr/>
            <a:r>
              <a:t>Single-Root Components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0" presetID="1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4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1D1F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Unlocked Possibility"/>
          <p:cNvSpPr txBox="1"/>
          <p:nvPr/>
        </p:nvSpPr>
        <p:spPr>
          <a:xfrm>
            <a:off x="733933" y="4241800"/>
            <a:ext cx="9876029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8000">
                <a:latin typeface="+mj-lt"/>
                <a:ea typeface="+mj-ea"/>
                <a:cs typeface="+mj-cs"/>
                <a:sym typeface="American Typewriter"/>
              </a:defRPr>
            </a:lvl1pPr>
          </a:lstStyle>
          <a:p>
            <a:pPr/>
            <a:r>
              <a:t>Unlocked Possibility</a:t>
            </a:r>
          </a:p>
        </p:txBody>
      </p:sp>
      <p:sp>
        <p:nvSpPr>
          <p:cNvPr id="368" name="#2"/>
          <p:cNvSpPr txBox="1"/>
          <p:nvPr/>
        </p:nvSpPr>
        <p:spPr>
          <a:xfrm>
            <a:off x="10899774" y="4241800"/>
            <a:ext cx="1371093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8000">
                <a:latin typeface="+mj-lt"/>
                <a:ea typeface="+mj-ea"/>
                <a:cs typeface="+mj-cs"/>
                <a:sym typeface="American Typewriter"/>
              </a:defRPr>
            </a:lvl1pPr>
          </a:lstStyle>
          <a:p>
            <a:pPr/>
            <a:r>
              <a:t>#2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1D1F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oordinated Transitions"/>
          <p:cNvSpPr txBox="1"/>
          <p:nvPr/>
        </p:nvSpPr>
        <p:spPr>
          <a:xfrm>
            <a:off x="533145" y="254000"/>
            <a:ext cx="11938509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8000">
                <a:latin typeface="+mj-lt"/>
                <a:ea typeface="+mj-ea"/>
                <a:cs typeface="+mj-cs"/>
                <a:sym typeface="American Typewriter"/>
              </a:defRPr>
            </a:lvl1pPr>
          </a:lstStyle>
          <a:p>
            <a:pPr/>
            <a:r>
              <a:t>Coordinated Transitions</a:t>
            </a:r>
          </a:p>
        </p:txBody>
      </p:sp>
      <p:pic>
        <p:nvPicPr>
          <p:cNvPr id="371" name="curtains.mp4" descr="curtains.mp4"/>
          <p:cNvPicPr>
            <a:picLocks noChangeAspect="0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685800" y="2044700"/>
            <a:ext cx="11633200" cy="6883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after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700000" fill="hold"/>
                                        <p:tgtEl>
                                          <p:spTgt spid="37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7" fill="hold" display="0">
                  <p:stCondLst>
                    <p:cond delay="indefinite"/>
                  </p:stCondLst>
                </p:cTn>
                <p:tgtEl>
                  <p:spTgt spid="371"/>
                </p:tgtEl>
              </p:cMediaNode>
            </p:video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1D1F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oordinated Transitions"/>
          <p:cNvSpPr txBox="1"/>
          <p:nvPr/>
        </p:nvSpPr>
        <p:spPr>
          <a:xfrm>
            <a:off x="533145" y="254000"/>
            <a:ext cx="11938509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8000">
                <a:latin typeface="+mj-lt"/>
                <a:ea typeface="+mj-ea"/>
                <a:cs typeface="+mj-cs"/>
                <a:sym typeface="American Typewriter"/>
              </a:defRPr>
            </a:lvl1pPr>
          </a:lstStyle>
          <a:p>
            <a:pPr/>
            <a:r>
              <a:t>Coordinated Transitions</a:t>
            </a:r>
          </a:p>
        </p:txBody>
      </p:sp>
      <p:sp>
        <p:nvSpPr>
          <p:cNvPr id="374" name="&lt;template&gt;…"/>
          <p:cNvSpPr txBox="1"/>
          <p:nvPr/>
        </p:nvSpPr>
        <p:spPr>
          <a:xfrm>
            <a:off x="4158877" y="2901987"/>
            <a:ext cx="4687046" cy="3327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>
                <a:solidFill>
                  <a:srgbClr val="DC7F7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&lt;template&gt;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DC7F7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&lt;transition&gt;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DC7F7F"/>
                </a:solidFill>
              </a:rPr>
              <a:t>&lt;div</a:t>
            </a:r>
          </a:p>
          <a:p>
            <a:pPr algn="l" defTabSz="457200">
              <a:defRPr>
                <a:solidFill>
                  <a:srgbClr val="C2C77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rPr>
                <a:solidFill>
                  <a:srgbClr val="C0A7C7"/>
                </a:solidFill>
              </a:rPr>
              <a:t>class</a:t>
            </a:r>
            <a:r>
              <a:rPr>
                <a:solidFill>
                  <a:srgbClr val="D0D2D1"/>
                </a:solidFill>
              </a:rPr>
              <a:t>=</a:t>
            </a:r>
            <a:r>
              <a:t>"curtain"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C2C77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0D2D1"/>
                </a:solidFill>
              </a:rPr>
              <a:t>      :</a:t>
            </a:r>
            <a:r>
              <a:rPr>
                <a:solidFill>
                  <a:srgbClr val="C0A7C7"/>
                </a:solidFill>
              </a:rPr>
              <a:t>class</a:t>
            </a:r>
            <a:r>
              <a:rPr>
                <a:solidFill>
                  <a:srgbClr val="D0D2D1"/>
                </a:solidFill>
              </a:rPr>
              <a:t>=</a:t>
            </a:r>
            <a:r>
              <a:t>"direction"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DC7F7F"/>
                </a:solidFill>
              </a:rPr>
              <a:t>/&gt;</a:t>
            </a:r>
          </a:p>
          <a:p>
            <a:pPr algn="l" defTabSz="457200">
              <a:defRPr>
                <a:solidFill>
                  <a:srgbClr val="DC7F7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&lt;/transition&gt;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DC7F7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&lt;/template&gt;</a:t>
            </a:r>
          </a:p>
        </p:txBody>
      </p:sp>
      <p:sp>
        <p:nvSpPr>
          <p:cNvPr id="375" name="&lt;TheaterCurtain v-if=&quot;showCurtain&quot; direction=&quot;center&quot;/&gt;…"/>
          <p:cNvSpPr txBox="1"/>
          <p:nvPr/>
        </p:nvSpPr>
        <p:spPr>
          <a:xfrm>
            <a:off x="1323776" y="7226324"/>
            <a:ext cx="10357248" cy="17017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>
                <a:solidFill>
                  <a:srgbClr val="DC7F7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&lt;TheaterCurtain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0A7C7"/>
                </a:solidFill>
              </a:rPr>
              <a:t>v-if</a:t>
            </a:r>
            <a:r>
              <a:rPr>
                <a:solidFill>
                  <a:srgbClr val="D0D2D1"/>
                </a:solidFill>
              </a:rPr>
              <a:t>=</a:t>
            </a:r>
            <a:r>
              <a:rPr>
                <a:solidFill>
                  <a:srgbClr val="C2C77B"/>
                </a:solidFill>
              </a:rPr>
              <a:t>"showCurtain"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0A7C7"/>
                </a:solidFill>
              </a:rPr>
              <a:t>direction</a:t>
            </a:r>
            <a:r>
              <a:rPr>
                <a:solidFill>
                  <a:srgbClr val="D0D2D1"/>
                </a:solidFill>
              </a:rPr>
              <a:t>=</a:t>
            </a:r>
            <a:r>
              <a:rPr>
                <a:solidFill>
                  <a:srgbClr val="C2C77B"/>
                </a:solidFill>
              </a:rPr>
              <a:t>"center"</a:t>
            </a:r>
            <a:r>
              <a:t>/&gt;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DC7F7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&lt;TheaterCurtain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0A7C7"/>
                </a:solidFill>
              </a:rPr>
              <a:t>v-if</a:t>
            </a:r>
            <a:r>
              <a:rPr>
                <a:solidFill>
                  <a:srgbClr val="D0D2D1"/>
                </a:solidFill>
              </a:rPr>
              <a:t>=</a:t>
            </a:r>
            <a:r>
              <a:rPr>
                <a:solidFill>
                  <a:srgbClr val="C2C77B"/>
                </a:solidFill>
              </a:rPr>
              <a:t>"showCurtain"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0A7C7"/>
                </a:solidFill>
              </a:rPr>
              <a:t>direction</a:t>
            </a:r>
            <a:r>
              <a:rPr>
                <a:solidFill>
                  <a:srgbClr val="D0D2D1"/>
                </a:solidFill>
              </a:rPr>
              <a:t>=</a:t>
            </a:r>
            <a:r>
              <a:rPr>
                <a:solidFill>
                  <a:srgbClr val="C2C77B"/>
                </a:solidFill>
              </a:rPr>
              <a:t>"left"</a:t>
            </a:r>
            <a:r>
              <a:t>/&gt;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DC7F7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&lt;TheaterCurtain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0A7C7"/>
                </a:solidFill>
              </a:rPr>
              <a:t>v-if</a:t>
            </a:r>
            <a:r>
              <a:rPr>
                <a:solidFill>
                  <a:srgbClr val="D0D2D1"/>
                </a:solidFill>
              </a:rPr>
              <a:t>=</a:t>
            </a:r>
            <a:r>
              <a:rPr>
                <a:solidFill>
                  <a:srgbClr val="C2C77B"/>
                </a:solidFill>
              </a:rPr>
              <a:t>"showCurtain"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0A7C7"/>
                </a:solidFill>
              </a:rPr>
              <a:t>direction</a:t>
            </a:r>
            <a:r>
              <a:rPr>
                <a:solidFill>
                  <a:srgbClr val="D0D2D1"/>
                </a:solidFill>
              </a:rPr>
              <a:t>=</a:t>
            </a:r>
            <a:r>
              <a:rPr>
                <a:solidFill>
                  <a:srgbClr val="C2C77B"/>
                </a:solidFill>
              </a:rPr>
              <a:t>"right"</a:t>
            </a:r>
            <a:r>
              <a:t>/&gt;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76" name="TheaterCurtain.vue"/>
          <p:cNvSpPr txBox="1"/>
          <p:nvPr/>
        </p:nvSpPr>
        <p:spPr>
          <a:xfrm>
            <a:off x="4161938" y="2058048"/>
            <a:ext cx="4172924" cy="709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3700">
                <a:solidFill>
                  <a:srgbClr val="C0C3C1"/>
                </a:solidFill>
              </a:defRPr>
            </a:lvl1pPr>
          </a:lstStyle>
          <a:p>
            <a:pPr/>
            <a:r>
              <a:t>TheaterCurtain.vue</a:t>
            </a:r>
          </a:p>
        </p:txBody>
      </p:sp>
      <p:pic>
        <p:nvPicPr>
          <p:cNvPr id="377" name="error-3-xxl.png" descr="error-3-xx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93838" y="7404124"/>
            <a:ext cx="953692" cy="9536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7" grpId="2"/>
      <p:bldP build="whole" bldLvl="1" animBg="1" rev="0" advAuto="0" spid="375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1D1F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oordinated Transitions"/>
          <p:cNvSpPr txBox="1"/>
          <p:nvPr/>
        </p:nvSpPr>
        <p:spPr>
          <a:xfrm>
            <a:off x="533145" y="254000"/>
            <a:ext cx="11938509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8000">
                <a:latin typeface="+mj-lt"/>
                <a:ea typeface="+mj-ea"/>
                <a:cs typeface="+mj-cs"/>
                <a:sym typeface="American Typewriter"/>
              </a:defRPr>
            </a:lvl1pPr>
          </a:lstStyle>
          <a:p>
            <a:pPr/>
            <a:r>
              <a:t>Coordinated Transitions</a:t>
            </a:r>
          </a:p>
        </p:txBody>
      </p:sp>
      <p:sp>
        <p:nvSpPr>
          <p:cNvPr id="380" name="&lt;template&gt;…"/>
          <p:cNvSpPr txBox="1"/>
          <p:nvPr/>
        </p:nvSpPr>
        <p:spPr>
          <a:xfrm>
            <a:off x="4158877" y="2901987"/>
            <a:ext cx="4687046" cy="3327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>
                <a:solidFill>
                  <a:srgbClr val="DC7F7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&lt;template&gt;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DC7F7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&lt;transition&gt;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DC7F7F"/>
                </a:solidFill>
              </a:rPr>
              <a:t>&lt;div</a:t>
            </a:r>
          </a:p>
          <a:p>
            <a:pPr algn="l" defTabSz="457200">
              <a:defRPr>
                <a:solidFill>
                  <a:srgbClr val="C2C77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rPr>
                <a:solidFill>
                  <a:srgbClr val="C0A7C7"/>
                </a:solidFill>
              </a:rPr>
              <a:t>class</a:t>
            </a:r>
            <a:r>
              <a:rPr>
                <a:solidFill>
                  <a:srgbClr val="D0D2D1"/>
                </a:solidFill>
              </a:rPr>
              <a:t>=</a:t>
            </a:r>
            <a:r>
              <a:t>"curtain"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C2C77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0D2D1"/>
                </a:solidFill>
              </a:rPr>
              <a:t>      :</a:t>
            </a:r>
            <a:r>
              <a:rPr>
                <a:solidFill>
                  <a:srgbClr val="C0A7C7"/>
                </a:solidFill>
              </a:rPr>
              <a:t>class</a:t>
            </a:r>
            <a:r>
              <a:rPr>
                <a:solidFill>
                  <a:srgbClr val="D0D2D1"/>
                </a:solidFill>
              </a:rPr>
              <a:t>=</a:t>
            </a:r>
            <a:r>
              <a:t>"direction"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DC7F7F"/>
                </a:solidFill>
              </a:rPr>
              <a:t>/&gt;</a:t>
            </a:r>
          </a:p>
          <a:p>
            <a:pPr algn="l" defTabSz="457200">
              <a:defRPr>
                <a:solidFill>
                  <a:srgbClr val="DC7F7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&lt;/transition&gt;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DC7F7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&lt;/template&gt;</a:t>
            </a:r>
          </a:p>
        </p:txBody>
      </p:sp>
      <p:sp>
        <p:nvSpPr>
          <p:cNvPr id="381" name="TheaterCurtain.vue"/>
          <p:cNvSpPr txBox="1"/>
          <p:nvPr/>
        </p:nvSpPr>
        <p:spPr>
          <a:xfrm>
            <a:off x="4161938" y="2058048"/>
            <a:ext cx="4172924" cy="709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3700">
                <a:solidFill>
                  <a:srgbClr val="C0C3C1"/>
                </a:solidFill>
              </a:defRPr>
            </a:lvl1pPr>
          </a:lstStyle>
          <a:p>
            <a:pPr/>
            <a:r>
              <a:t>TheaterCurtain.vue</a:t>
            </a:r>
          </a:p>
        </p:txBody>
      </p:sp>
      <p:sp>
        <p:nvSpPr>
          <p:cNvPr id="382" name="&lt;TheaterCurtains :show=&quot;showCurtains&quot;/&gt;"/>
          <p:cNvSpPr txBox="1"/>
          <p:nvPr/>
        </p:nvSpPr>
        <p:spPr>
          <a:xfrm>
            <a:off x="2787054" y="7823224"/>
            <a:ext cx="7430692" cy="888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>
                <a:solidFill>
                  <a:srgbClr val="DC7F7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&lt;TheaterCurtains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0D2D1"/>
                </a:solidFill>
              </a:rPr>
              <a:t>:</a:t>
            </a:r>
            <a:r>
              <a:rPr>
                <a:solidFill>
                  <a:srgbClr val="C0A7C7"/>
                </a:solidFill>
              </a:rPr>
              <a:t>show</a:t>
            </a:r>
            <a:r>
              <a:rPr>
                <a:solidFill>
                  <a:srgbClr val="D0D2D1"/>
                </a:solidFill>
              </a:rPr>
              <a:t>=</a:t>
            </a:r>
            <a:r>
              <a:rPr>
                <a:solidFill>
                  <a:srgbClr val="C2C77B"/>
                </a:solidFill>
              </a:rPr>
              <a:t>"showCurtains"</a:t>
            </a:r>
            <a:r>
              <a:t>/&gt;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1D1F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oordinated Transitions"/>
          <p:cNvSpPr txBox="1"/>
          <p:nvPr/>
        </p:nvSpPr>
        <p:spPr>
          <a:xfrm>
            <a:off x="533145" y="254000"/>
            <a:ext cx="11938509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8000">
                <a:latin typeface="+mj-lt"/>
                <a:ea typeface="+mj-ea"/>
                <a:cs typeface="+mj-cs"/>
                <a:sym typeface="American Typewriter"/>
              </a:defRPr>
            </a:lvl1pPr>
          </a:lstStyle>
          <a:p>
            <a:pPr/>
            <a:r>
              <a:t>Coordinated Transitions</a:t>
            </a:r>
          </a:p>
        </p:txBody>
      </p:sp>
      <p:sp>
        <p:nvSpPr>
          <p:cNvPr id="385" name="&lt;template&gt;…"/>
          <p:cNvSpPr txBox="1"/>
          <p:nvPr/>
        </p:nvSpPr>
        <p:spPr>
          <a:xfrm>
            <a:off x="340997" y="2876587"/>
            <a:ext cx="4687045" cy="3327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>
                <a:solidFill>
                  <a:srgbClr val="DC7F7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&lt;template&gt;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DC7F7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&lt;transition&gt;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DC7F7F"/>
                </a:solidFill>
              </a:rPr>
              <a:t>&lt;div</a:t>
            </a:r>
          </a:p>
          <a:p>
            <a:pPr algn="l" defTabSz="457200">
              <a:defRPr>
                <a:solidFill>
                  <a:srgbClr val="C2C77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rPr>
                <a:solidFill>
                  <a:srgbClr val="C0A7C7"/>
                </a:solidFill>
              </a:rPr>
              <a:t>class</a:t>
            </a:r>
            <a:r>
              <a:rPr>
                <a:solidFill>
                  <a:srgbClr val="D0D2D1"/>
                </a:solidFill>
              </a:rPr>
              <a:t>=</a:t>
            </a:r>
            <a:r>
              <a:t>"curtain"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C2C77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0D2D1"/>
                </a:solidFill>
              </a:rPr>
              <a:t>      :</a:t>
            </a:r>
            <a:r>
              <a:rPr>
                <a:solidFill>
                  <a:srgbClr val="C0A7C7"/>
                </a:solidFill>
              </a:rPr>
              <a:t>class</a:t>
            </a:r>
            <a:r>
              <a:rPr>
                <a:solidFill>
                  <a:srgbClr val="D0D2D1"/>
                </a:solidFill>
              </a:rPr>
              <a:t>=</a:t>
            </a:r>
            <a:r>
              <a:t>"direction"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DC7F7F"/>
                </a:solidFill>
              </a:rPr>
              <a:t>/&gt;</a:t>
            </a:r>
          </a:p>
          <a:p>
            <a:pPr algn="l" defTabSz="457200">
              <a:defRPr>
                <a:solidFill>
                  <a:srgbClr val="DC7F7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&lt;/transition&gt;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DC7F7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&lt;/template&gt;</a:t>
            </a:r>
          </a:p>
        </p:txBody>
      </p:sp>
      <p:sp>
        <p:nvSpPr>
          <p:cNvPr id="386" name="TheaterCurtain.vue"/>
          <p:cNvSpPr txBox="1"/>
          <p:nvPr/>
        </p:nvSpPr>
        <p:spPr>
          <a:xfrm>
            <a:off x="344058" y="2032648"/>
            <a:ext cx="4172924" cy="709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3700">
                <a:solidFill>
                  <a:srgbClr val="C0C3C1"/>
                </a:solidFill>
              </a:defRPr>
            </a:lvl1pPr>
          </a:lstStyle>
          <a:p>
            <a:pPr/>
            <a:r>
              <a:t>TheaterCurtain.vue</a:t>
            </a:r>
          </a:p>
        </p:txBody>
      </p:sp>
      <p:sp>
        <p:nvSpPr>
          <p:cNvPr id="387" name="functional: true,…"/>
          <p:cNvSpPr txBox="1"/>
          <p:nvPr/>
        </p:nvSpPr>
        <p:spPr>
          <a:xfrm>
            <a:off x="5669954" y="2901591"/>
            <a:ext cx="7613602" cy="373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>
                <a:solidFill>
                  <a:srgbClr val="D0D2D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functional</a:t>
            </a:r>
            <a:r>
              <a:rPr>
                <a:solidFill>
                  <a:srgbClr val="9AC9C4"/>
                </a:solidFill>
              </a:rPr>
              <a:t>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C7F7F"/>
                </a:solidFill>
              </a:rPr>
              <a:t>true</a:t>
            </a:r>
            <a:r>
              <a:rPr>
                <a:solidFill>
                  <a:srgbClr val="9AC9C4"/>
                </a:solidFill>
              </a:rPr>
              <a:t>,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93B2CA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render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AC9C4"/>
                </a:solidFill>
              </a:rPr>
              <a:t>(</a:t>
            </a:r>
            <a:r>
              <a:rPr>
                <a:solidFill>
                  <a:srgbClr val="D0D2D1"/>
                </a:solidFill>
              </a:rPr>
              <a:t>h</a:t>
            </a:r>
            <a:r>
              <a:rPr>
                <a:solidFill>
                  <a:srgbClr val="9AC9C4"/>
                </a:solidFill>
              </a:rPr>
              <a:t>, {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0D2D1"/>
                </a:solidFill>
              </a:rPr>
              <a:t>props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AC9C4"/>
                </a:solidFill>
              </a:rPr>
              <a:t>})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DC7F7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0D2D1"/>
                </a:solidFill>
              </a:rPr>
              <a:t>props</a:t>
            </a:r>
            <a:r>
              <a:rPr>
                <a:solidFill>
                  <a:srgbClr val="9AC9C4"/>
                </a:solidFill>
              </a:rPr>
              <a:t>.</a:t>
            </a:r>
            <a:r>
              <a:rPr>
                <a:solidFill>
                  <a:srgbClr val="D0D2D1"/>
                </a:solidFill>
              </a:rPr>
              <a:t>show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AC9C4"/>
                </a:solidFill>
              </a:rPr>
              <a:t>&amp;&amp; [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DC7F7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&lt;TheaterCurtain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0A7C7"/>
                </a:solidFill>
              </a:rPr>
              <a:t>direction</a:t>
            </a:r>
            <a:r>
              <a:rPr>
                <a:solidFill>
                  <a:srgbClr val="D0D2D1"/>
                </a:solidFill>
              </a:rPr>
              <a:t>=</a:t>
            </a:r>
            <a:r>
              <a:rPr>
                <a:solidFill>
                  <a:srgbClr val="C2C77B"/>
                </a:solidFill>
              </a:rPr>
              <a:t>'center'</a:t>
            </a:r>
            <a:r>
              <a:t>/&gt;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DC7F7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&lt;TheaterCurtain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0A7C7"/>
                </a:solidFill>
              </a:rPr>
              <a:t>direction</a:t>
            </a:r>
            <a:r>
              <a:rPr>
                <a:solidFill>
                  <a:srgbClr val="D0D2D1"/>
                </a:solidFill>
              </a:rPr>
              <a:t>=</a:t>
            </a:r>
            <a:r>
              <a:rPr>
                <a:solidFill>
                  <a:srgbClr val="C2C77B"/>
                </a:solidFill>
              </a:rPr>
              <a:t>'left'</a:t>
            </a:r>
            <a:r>
              <a:t>/&gt;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DC7F7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&lt;TheaterCurtain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0A7C7"/>
                </a:solidFill>
              </a:rPr>
              <a:t>direction</a:t>
            </a:r>
            <a:r>
              <a:rPr>
                <a:solidFill>
                  <a:srgbClr val="D0D2D1"/>
                </a:solidFill>
              </a:rPr>
              <a:t>=</a:t>
            </a:r>
            <a:r>
              <a:rPr>
                <a:solidFill>
                  <a:srgbClr val="C2C77B"/>
                </a:solidFill>
              </a:rPr>
              <a:t>‘right'</a:t>
            </a:r>
            <a:r>
              <a:t>/&gt;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AC9C4"/>
                </a:solidFill>
              </a:rPr>
              <a:t>]</a:t>
            </a:r>
          </a:p>
          <a:p>
            <a:pPr algn="l" defTabSz="457200">
              <a:defRPr>
                <a:solidFill>
                  <a:srgbClr val="9AC9C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88" name="TheaterCurtains.vue"/>
          <p:cNvSpPr txBox="1"/>
          <p:nvPr/>
        </p:nvSpPr>
        <p:spPr>
          <a:xfrm>
            <a:off x="5646224" y="2013382"/>
            <a:ext cx="4363592" cy="70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3700">
                <a:solidFill>
                  <a:srgbClr val="C0C3C1"/>
                </a:solidFill>
              </a:defRPr>
            </a:lvl1pPr>
          </a:lstStyle>
          <a:p>
            <a:pPr/>
            <a:r>
              <a:t>TheaterCurtains.vue</a:t>
            </a:r>
          </a:p>
        </p:txBody>
      </p:sp>
      <p:sp>
        <p:nvSpPr>
          <p:cNvPr id="389" name="&lt;TheaterCurtains :show=&quot;showCurtains&quot;/&gt;"/>
          <p:cNvSpPr txBox="1"/>
          <p:nvPr/>
        </p:nvSpPr>
        <p:spPr>
          <a:xfrm>
            <a:off x="2787054" y="7823224"/>
            <a:ext cx="7430692" cy="888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>
                <a:solidFill>
                  <a:srgbClr val="DC7F7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&lt;TheaterCurtains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0D2D1"/>
                </a:solidFill>
              </a:rPr>
              <a:t>:</a:t>
            </a:r>
            <a:r>
              <a:rPr>
                <a:solidFill>
                  <a:srgbClr val="C0A7C7"/>
                </a:solidFill>
              </a:rPr>
              <a:t>show</a:t>
            </a:r>
            <a:r>
              <a:rPr>
                <a:solidFill>
                  <a:srgbClr val="D0D2D1"/>
                </a:solidFill>
              </a:rPr>
              <a:t>=</a:t>
            </a:r>
            <a:r>
              <a:rPr>
                <a:solidFill>
                  <a:srgbClr val="C2C77B"/>
                </a:solidFill>
              </a:rPr>
              <a:t>"showCurtains"</a:t>
            </a:r>
            <a:r>
              <a:t>/&gt;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1E1F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ithub.com/chrisvfritz/vue-enterprise-boilerplate"/>
          <p:cNvSpPr txBox="1"/>
          <p:nvPr/>
        </p:nvSpPr>
        <p:spPr>
          <a:xfrm>
            <a:off x="1304456" y="5715648"/>
            <a:ext cx="10395887" cy="709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3700" u="sng">
                <a:solidFill>
                  <a:srgbClr val="C0C3C1"/>
                </a:solid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github.com/chrisvfritz/vue-enterprise-boilerplate</a:t>
            </a:r>
          </a:p>
        </p:txBody>
      </p:sp>
      <p:sp>
        <p:nvSpPr>
          <p:cNvPr id="392" name="Can’t get enough?"/>
          <p:cNvSpPr txBox="1"/>
          <p:nvPr/>
        </p:nvSpPr>
        <p:spPr>
          <a:xfrm>
            <a:off x="2095245" y="1854200"/>
            <a:ext cx="8814309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8000">
                <a:latin typeface="+mj-lt"/>
                <a:ea typeface="+mj-ea"/>
                <a:cs typeface="+mj-cs"/>
                <a:sym typeface="American Typewriter"/>
              </a:defRPr>
            </a:lvl1pPr>
          </a:lstStyle>
          <a:p>
            <a:pPr/>
            <a:r>
              <a:t>Can’t get enough?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1E1F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atreon.com/chrisvuefritz"/>
          <p:cNvSpPr txBox="1"/>
          <p:nvPr/>
        </p:nvSpPr>
        <p:spPr>
          <a:xfrm>
            <a:off x="3699845" y="8458848"/>
            <a:ext cx="5605110" cy="709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3700" u="sng">
                <a:solidFill>
                  <a:srgbClr val="C0C3C1"/>
                </a:solid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patreon.com/chrisvuefritz</a:t>
            </a:r>
          </a:p>
        </p:txBody>
      </p:sp>
      <p:sp>
        <p:nvSpPr>
          <p:cNvPr id="395" name="Docs roadmap"/>
          <p:cNvSpPr txBox="1"/>
          <p:nvPr/>
        </p:nvSpPr>
        <p:spPr>
          <a:xfrm>
            <a:off x="3125217" y="317500"/>
            <a:ext cx="7042405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8000">
                <a:latin typeface="+mj-lt"/>
                <a:ea typeface="+mj-ea"/>
                <a:cs typeface="+mj-cs"/>
                <a:sym typeface="American Typewriter"/>
              </a:defRPr>
            </a:lvl1pPr>
          </a:lstStyle>
          <a:p>
            <a:pPr/>
            <a:r>
              <a:t>Docs roadmap</a:t>
            </a:r>
          </a:p>
        </p:txBody>
      </p:sp>
      <p:sp>
        <p:nvSpPr>
          <p:cNvPr id="396" name="vue"/>
          <p:cNvSpPr txBox="1"/>
          <p:nvPr/>
        </p:nvSpPr>
        <p:spPr>
          <a:xfrm>
            <a:off x="7616519" y="8458848"/>
            <a:ext cx="866416" cy="709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3700" u="sng">
                <a:solidFill>
                  <a:srgbClr val="63B082"/>
                </a:solid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vue</a:t>
            </a:r>
          </a:p>
        </p:txBody>
      </p:sp>
      <p:pic>
        <p:nvPicPr>
          <p:cNvPr id="397" name="Screen Shot 2018-03-27 at 10.59.13 PM.png" descr="Screen Shot 2018-03-27 at 10.59.13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00276" y="1991148"/>
            <a:ext cx="9492286" cy="60640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1E1F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Text"/>
          <p:cNvSpPr txBox="1"/>
          <p:nvPr/>
        </p:nvSpPr>
        <p:spPr>
          <a:xfrm>
            <a:off x="6372745" y="8458848"/>
            <a:ext cx="259310" cy="709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3700" u="sng">
                <a:solidFill>
                  <a:srgbClr val="C0C3C1"/>
                </a:solid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 </a:t>
            </a:r>
          </a:p>
        </p:txBody>
      </p:sp>
      <p:sp>
        <p:nvSpPr>
          <p:cNvPr id="400" name="Components Rewrite!"/>
          <p:cNvSpPr txBox="1"/>
          <p:nvPr/>
        </p:nvSpPr>
        <p:spPr>
          <a:xfrm>
            <a:off x="1164081" y="317500"/>
            <a:ext cx="10676637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8000">
                <a:latin typeface="+mj-lt"/>
                <a:ea typeface="+mj-ea"/>
                <a:cs typeface="+mj-cs"/>
                <a:sym typeface="American Typewriter"/>
              </a:defRPr>
            </a:lvl1pPr>
          </a:lstStyle>
          <a:p>
            <a:pPr/>
            <a:r>
              <a:t>Components Rewrite!</a:t>
            </a:r>
          </a:p>
        </p:txBody>
      </p:sp>
      <p:pic>
        <p:nvPicPr>
          <p:cNvPr id="401" name="Screen Shot 2018-03-27 at 11.12.16 PM.png" descr="Screen Shot 2018-03-27 at 11.12.16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39008" y="1995761"/>
            <a:ext cx="7126784" cy="6359626"/>
          </a:xfrm>
          <a:prstGeom prst="rect">
            <a:avLst/>
          </a:prstGeom>
          <a:ln w="12700">
            <a:miter lim="400000"/>
          </a:ln>
        </p:spPr>
      </p:pic>
      <p:sp>
        <p:nvSpPr>
          <p:cNvPr id="402" name="Thanks to Cameron Adams the Vuesionary!!"/>
          <p:cNvSpPr txBox="1"/>
          <p:nvPr/>
        </p:nvSpPr>
        <p:spPr>
          <a:xfrm>
            <a:off x="1456304" y="8763594"/>
            <a:ext cx="10092192" cy="710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20000"/>
              </a:lnSpc>
              <a:defRPr sz="3700">
                <a:solidFill>
                  <a:srgbClr val="C0C3C1"/>
                </a:solidFill>
              </a:defRPr>
            </a:pPr>
            <a:r>
              <a:t>Thanks to </a:t>
            </a:r>
            <a:r>
              <a:rPr>
                <a:latin typeface="Futura Bold"/>
                <a:ea typeface="Futura Bold"/>
                <a:cs typeface="Futura Bold"/>
                <a:sym typeface="Futura Bold"/>
              </a:rPr>
              <a:t>Cameron Adams</a:t>
            </a:r>
            <a:r>
              <a:t> the Vuesionary!!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02" grpId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1E1F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@chrisvfritz"/>
          <p:cNvSpPr txBox="1"/>
          <p:nvPr/>
        </p:nvSpPr>
        <p:spPr>
          <a:xfrm>
            <a:off x="5216580" y="6261099"/>
            <a:ext cx="2571640" cy="70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3700">
                <a:solidFill>
                  <a:srgbClr val="C0C3C1"/>
                </a:solidFill>
              </a:defRPr>
            </a:lvl1pPr>
          </a:lstStyle>
          <a:p>
            <a:pPr/>
            <a:r>
              <a:t>@chrisvfritz</a:t>
            </a:r>
          </a:p>
        </p:txBody>
      </p:sp>
      <p:sp>
        <p:nvSpPr>
          <p:cNvPr id="405" name="github.com/chrisvfritz/7-secret-patterns"/>
          <p:cNvSpPr txBox="1"/>
          <p:nvPr/>
        </p:nvSpPr>
        <p:spPr>
          <a:xfrm>
            <a:off x="2277526" y="2934348"/>
            <a:ext cx="8449748" cy="709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3700" u="sng">
                <a:solidFill>
                  <a:srgbClr val="C0C3C1"/>
                </a:solid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github.com/chrisvfritz/7-secret-patterns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1D1F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roductivity Boosts"/>
          <p:cNvSpPr txBox="1"/>
          <p:nvPr/>
        </p:nvSpPr>
        <p:spPr>
          <a:xfrm>
            <a:off x="3242840" y="4258822"/>
            <a:ext cx="6519120" cy="1094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Productivity Boosts</a:t>
            </a:r>
          </a:p>
        </p:txBody>
      </p:sp>
      <p:sp>
        <p:nvSpPr>
          <p:cNvPr id="133" name="Secrets"/>
          <p:cNvSpPr txBox="1"/>
          <p:nvPr/>
        </p:nvSpPr>
        <p:spPr>
          <a:xfrm>
            <a:off x="4632705" y="673100"/>
            <a:ext cx="3739389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8000">
                <a:latin typeface="+mj-lt"/>
                <a:ea typeface="+mj-ea"/>
                <a:cs typeface="+mj-cs"/>
                <a:sym typeface="American Typewriter"/>
              </a:defRPr>
            </a:lvl1pPr>
          </a:lstStyle>
          <a:p>
            <a:pPr/>
            <a:r>
              <a:t>Secrets</a:t>
            </a:r>
          </a:p>
        </p:txBody>
      </p:sp>
      <p:sp>
        <p:nvSpPr>
          <p:cNvPr id="134" name="Productivity Boost"/>
          <p:cNvSpPr txBox="1"/>
          <p:nvPr/>
        </p:nvSpPr>
        <p:spPr>
          <a:xfrm>
            <a:off x="3257735" y="4258822"/>
            <a:ext cx="6209929" cy="1094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Productivity Boost</a:t>
            </a:r>
          </a:p>
        </p:txBody>
      </p:sp>
      <p:sp>
        <p:nvSpPr>
          <p:cNvPr id="135" name="Radical Tweaks"/>
          <p:cNvSpPr txBox="1"/>
          <p:nvPr/>
        </p:nvSpPr>
        <p:spPr>
          <a:xfrm>
            <a:off x="3808759" y="5942248"/>
            <a:ext cx="5387282" cy="1094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Radical Tweaks</a:t>
            </a:r>
          </a:p>
        </p:txBody>
      </p:sp>
      <p:sp>
        <p:nvSpPr>
          <p:cNvPr id="136" name="Unlocked Possibilities"/>
          <p:cNvSpPr txBox="1"/>
          <p:nvPr/>
        </p:nvSpPr>
        <p:spPr>
          <a:xfrm>
            <a:off x="2791147" y="7625674"/>
            <a:ext cx="7422506" cy="1094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Unlocked Possibilities</a:t>
            </a:r>
          </a:p>
        </p:txBody>
      </p:sp>
      <p:grpSp>
        <p:nvGrpSpPr>
          <p:cNvPr id="139" name="Group"/>
          <p:cNvGrpSpPr/>
          <p:nvPr/>
        </p:nvGrpSpPr>
        <p:grpSpPr>
          <a:xfrm rot="478090">
            <a:off x="5918199" y="2755401"/>
            <a:ext cx="6339140" cy="1094904"/>
            <a:chOff x="0" y="0"/>
            <a:chExt cx="6339138" cy="1094903"/>
          </a:xfrm>
        </p:grpSpPr>
        <p:sp>
          <p:nvSpPr>
            <p:cNvPr id="137" name="No need to take notes!"/>
            <p:cNvSpPr txBox="1"/>
            <p:nvPr/>
          </p:nvSpPr>
          <p:spPr>
            <a:xfrm>
              <a:off x="1306261" y="192499"/>
              <a:ext cx="5032878" cy="7099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lnSpc>
                  <a:spcPct val="120000"/>
                </a:lnSpc>
                <a:defRPr sz="3700">
                  <a:solidFill>
                    <a:srgbClr val="C0C3C1"/>
                  </a:solidFill>
                </a:defRPr>
              </a:lvl1pPr>
            </a:lstStyle>
            <a:p>
              <a:pPr/>
              <a:r>
                <a:t>No need to take notes!</a:t>
              </a:r>
            </a:p>
          </p:txBody>
        </p:sp>
        <p:pic>
          <p:nvPicPr>
            <p:cNvPr id="138" name="edit-9-xxl.png" descr="edit-9-xxl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94904" cy="10949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42" name="Group"/>
          <p:cNvGrpSpPr/>
          <p:nvPr/>
        </p:nvGrpSpPr>
        <p:grpSpPr>
          <a:xfrm rot="480000">
            <a:off x="5843351" y="2376400"/>
            <a:ext cx="1270001" cy="1270001"/>
            <a:chOff x="0" y="0"/>
            <a:chExt cx="1270000" cy="1270000"/>
          </a:xfrm>
        </p:grpSpPr>
        <p:pic>
          <p:nvPicPr>
            <p:cNvPr id="140" name="circle-outline-xxl.png" descr="circle-outline-xxl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1" name="line-2-xxl.png" descr="line-2-xxl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23555" y="223555"/>
              <a:ext cx="822890" cy="82289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9" grpId="1"/>
      <p:bldP build="whole" bldLvl="1" animBg="1" rev="0" advAuto="0" spid="142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1D1F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roductivity Boost"/>
          <p:cNvSpPr txBox="1"/>
          <p:nvPr/>
        </p:nvSpPr>
        <p:spPr>
          <a:xfrm>
            <a:off x="1101597" y="4241800"/>
            <a:ext cx="9208517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8000">
                <a:latin typeface="+mj-lt"/>
                <a:ea typeface="+mj-ea"/>
                <a:cs typeface="+mj-cs"/>
                <a:sym typeface="American Typewriter"/>
              </a:defRPr>
            </a:lvl1pPr>
          </a:lstStyle>
          <a:p>
            <a:pPr/>
            <a:r>
              <a:t>Productivity Boost</a:t>
            </a:r>
          </a:p>
        </p:txBody>
      </p:sp>
      <p:sp>
        <p:nvSpPr>
          <p:cNvPr id="145" name="#1"/>
          <p:cNvSpPr txBox="1"/>
          <p:nvPr/>
        </p:nvSpPr>
        <p:spPr>
          <a:xfrm>
            <a:off x="10532110" y="4241800"/>
            <a:ext cx="1371093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8000">
                <a:latin typeface="+mj-lt"/>
                <a:ea typeface="+mj-ea"/>
                <a:cs typeface="+mj-cs"/>
                <a:sym typeface="American Typewriter"/>
              </a:defRPr>
            </a:lvl1pPr>
          </a:lstStyle>
          <a:p>
            <a:pPr/>
            <a:r>
              <a:t>#1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1D1F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reated() {…"/>
          <p:cNvSpPr txBox="1"/>
          <p:nvPr/>
        </p:nvSpPr>
        <p:spPr>
          <a:xfrm>
            <a:off x="4341787" y="3213124"/>
            <a:ext cx="4321226" cy="3327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>
                <a:solidFill>
                  <a:srgbClr val="9AC9C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2B2C9"/>
                </a:solidFill>
              </a:rPr>
              <a:t>created</a:t>
            </a:r>
            <a:r>
              <a:t>()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93B2CA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C67471"/>
                </a:solidFill>
              </a:rPr>
              <a:t>this</a:t>
            </a:r>
            <a:r>
              <a:rPr>
                <a:solidFill>
                  <a:srgbClr val="9AC9C4"/>
                </a:solidFill>
              </a:rPr>
              <a:t>.</a:t>
            </a:r>
            <a:r>
              <a:t>fetchUserList</a:t>
            </a:r>
            <a:r>
              <a:rPr>
                <a:solidFill>
                  <a:srgbClr val="9AC9C4"/>
                </a:solidFill>
              </a:rPr>
              <a:t>()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9AC9C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},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D0D2D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watch</a:t>
            </a:r>
            <a:r>
              <a:rPr>
                <a:solidFill>
                  <a:srgbClr val="9AC9C4"/>
                </a:solidFill>
              </a:rPr>
              <a:t>: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93B2CA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</a:t>
            </a:r>
            <a:endParaRPr>
              <a:solidFill>
                <a:srgbClr val="9AC9C4"/>
              </a:solidFill>
            </a:endParaRPr>
          </a:p>
          <a:p>
            <a:pPr algn="l" defTabSz="457200">
              <a:defRPr>
                <a:solidFill>
                  <a:srgbClr val="93B2CA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9AC9C4"/>
              </a:solidFill>
            </a:endParaRPr>
          </a:p>
          <a:p>
            <a:pPr algn="l" defTabSz="457200">
              <a:defRPr>
                <a:solidFill>
                  <a:srgbClr val="93B2CA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9AC9C4"/>
              </a:solidFill>
            </a:endParaRPr>
          </a:p>
        </p:txBody>
      </p:sp>
      <p:sp>
        <p:nvSpPr>
          <p:cNvPr id="148" name="() {…"/>
          <p:cNvSpPr txBox="1"/>
          <p:nvPr/>
        </p:nvSpPr>
        <p:spPr>
          <a:xfrm>
            <a:off x="4349377" y="4838724"/>
            <a:ext cx="4687046" cy="1295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>
                <a:solidFill>
                  <a:srgbClr val="93B2CA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</a:t>
            </a:r>
            <a:r>
              <a:rPr>
                <a:solidFill>
                  <a:srgbClr val="9AC9C4"/>
                </a:solidFill>
              </a:rPr>
              <a:t>()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93B2CA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C67471"/>
                </a:solidFill>
              </a:rPr>
              <a:t>this</a:t>
            </a:r>
            <a:r>
              <a:rPr>
                <a:solidFill>
                  <a:srgbClr val="9AC9C4"/>
                </a:solidFill>
              </a:rPr>
              <a:t>.             ()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AC9C4"/>
                </a:solidFill>
              </a:rPr>
              <a:t>}</a:t>
            </a:r>
          </a:p>
        </p:txBody>
      </p:sp>
      <p:sp>
        <p:nvSpPr>
          <p:cNvPr id="149" name="Smarter Watchers"/>
          <p:cNvSpPr txBox="1"/>
          <p:nvPr/>
        </p:nvSpPr>
        <p:spPr>
          <a:xfrm>
            <a:off x="1991613" y="673100"/>
            <a:ext cx="9021573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8000">
                <a:latin typeface="+mj-lt"/>
                <a:ea typeface="+mj-ea"/>
                <a:cs typeface="+mj-cs"/>
                <a:sym typeface="American Typewriter"/>
              </a:defRPr>
            </a:lvl1pPr>
          </a:lstStyle>
          <a:p>
            <a:pPr/>
            <a:r>
              <a:t>Smarter Watchers</a:t>
            </a:r>
          </a:p>
        </p:txBody>
      </p:sp>
      <p:sp>
        <p:nvSpPr>
          <p:cNvPr id="150" name="fetchUserList"/>
          <p:cNvSpPr txBox="1"/>
          <p:nvPr/>
        </p:nvSpPr>
        <p:spPr>
          <a:xfrm>
            <a:off x="5980236" y="5257824"/>
            <a:ext cx="2492128" cy="482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>
                <a:solidFill>
                  <a:srgbClr val="93B2CA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fetchUserList</a:t>
            </a:r>
          </a:p>
        </p:txBody>
      </p:sp>
      <p:sp>
        <p:nvSpPr>
          <p:cNvPr id="151" name="searchText"/>
          <p:cNvSpPr txBox="1"/>
          <p:nvPr/>
        </p:nvSpPr>
        <p:spPr>
          <a:xfrm>
            <a:off x="4705201" y="4838724"/>
            <a:ext cx="1943398" cy="482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>
                <a:solidFill>
                  <a:srgbClr val="93B2CA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searchText</a:t>
            </a:r>
          </a:p>
        </p:txBody>
      </p:sp>
      <p:sp>
        <p:nvSpPr>
          <p:cNvPr id="152" name="}"/>
          <p:cNvSpPr txBox="1"/>
          <p:nvPr/>
        </p:nvSpPr>
        <p:spPr>
          <a:xfrm>
            <a:off x="4347195" y="6121424"/>
            <a:ext cx="297210" cy="482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>
                <a:solidFill>
                  <a:srgbClr val="93B2CA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}</a:t>
            </a:r>
          </a:p>
        </p:txBody>
      </p:sp>
      <p:sp>
        <p:nvSpPr>
          <p:cNvPr id="153" name="Fetch on created, then watch"/>
          <p:cNvSpPr txBox="1"/>
          <p:nvPr/>
        </p:nvSpPr>
        <p:spPr>
          <a:xfrm>
            <a:off x="3358777" y="7810499"/>
            <a:ext cx="6287246" cy="70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3700">
                <a:solidFill>
                  <a:srgbClr val="C0C3C1"/>
                </a:solidFill>
              </a:defRPr>
            </a:lvl1pPr>
          </a:lstStyle>
          <a:p>
            <a:pPr/>
            <a:r>
              <a:t>Fetch on created, then watch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1D1F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reated() {…"/>
          <p:cNvSpPr txBox="1"/>
          <p:nvPr/>
        </p:nvSpPr>
        <p:spPr>
          <a:xfrm>
            <a:off x="4341787" y="3213124"/>
            <a:ext cx="4321226" cy="3327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>
                <a:solidFill>
                  <a:srgbClr val="9AC9C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2B2C9"/>
                </a:solidFill>
              </a:rPr>
              <a:t>created</a:t>
            </a:r>
            <a:r>
              <a:t>()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93B2CA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C67471"/>
                </a:solidFill>
              </a:rPr>
              <a:t>this</a:t>
            </a:r>
            <a:r>
              <a:rPr>
                <a:solidFill>
                  <a:srgbClr val="9AC9C4"/>
                </a:solidFill>
              </a:rPr>
              <a:t>.</a:t>
            </a:r>
            <a:r>
              <a:t>fetchUserList</a:t>
            </a:r>
            <a:r>
              <a:rPr>
                <a:solidFill>
                  <a:srgbClr val="9AC9C4"/>
                </a:solidFill>
              </a:rPr>
              <a:t>()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9AC9C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},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D0D2D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watch</a:t>
            </a:r>
            <a:r>
              <a:rPr>
                <a:solidFill>
                  <a:srgbClr val="9AC9C4"/>
                </a:solidFill>
              </a:rPr>
              <a:t>: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93B2CA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</a:t>
            </a:r>
            <a:endParaRPr>
              <a:solidFill>
                <a:srgbClr val="9AC9C4"/>
              </a:solidFill>
            </a:endParaRPr>
          </a:p>
          <a:p>
            <a:pPr algn="l" defTabSz="457200">
              <a:defRPr>
                <a:solidFill>
                  <a:srgbClr val="93B2CA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9AC9C4"/>
              </a:solidFill>
            </a:endParaRPr>
          </a:p>
          <a:p>
            <a:pPr algn="l" defTabSz="457200">
              <a:defRPr>
                <a:solidFill>
                  <a:srgbClr val="93B2CA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9AC9C4"/>
              </a:solidFill>
            </a:endParaRPr>
          </a:p>
        </p:txBody>
      </p:sp>
      <p:sp>
        <p:nvSpPr>
          <p:cNvPr id="156" name="fetchUserList"/>
          <p:cNvSpPr txBox="1"/>
          <p:nvPr/>
        </p:nvSpPr>
        <p:spPr>
          <a:xfrm>
            <a:off x="6932736" y="4838724"/>
            <a:ext cx="2492128" cy="482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>
                <a:solidFill>
                  <a:srgbClr val="C2C77B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fetchUserList</a:t>
            </a:r>
          </a:p>
        </p:txBody>
      </p:sp>
      <p:sp>
        <p:nvSpPr>
          <p:cNvPr id="157" name="searchText"/>
          <p:cNvSpPr txBox="1"/>
          <p:nvPr/>
        </p:nvSpPr>
        <p:spPr>
          <a:xfrm>
            <a:off x="4705201" y="4838724"/>
            <a:ext cx="1943398" cy="482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>
                <a:solidFill>
                  <a:srgbClr val="D0D2D1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searchText</a:t>
            </a:r>
          </a:p>
        </p:txBody>
      </p:sp>
      <p:sp>
        <p:nvSpPr>
          <p:cNvPr id="158" name="}"/>
          <p:cNvSpPr txBox="1"/>
          <p:nvPr/>
        </p:nvSpPr>
        <p:spPr>
          <a:xfrm>
            <a:off x="4347195" y="5245124"/>
            <a:ext cx="297210" cy="482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>
                <a:solidFill>
                  <a:srgbClr val="93B2CA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}</a:t>
            </a:r>
          </a:p>
        </p:txBody>
      </p:sp>
      <p:sp>
        <p:nvSpPr>
          <p:cNvPr id="159" name=":"/>
          <p:cNvSpPr txBox="1"/>
          <p:nvPr/>
        </p:nvSpPr>
        <p:spPr>
          <a:xfrm>
            <a:off x="6483201" y="4838724"/>
            <a:ext cx="297210" cy="482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>
                <a:solidFill>
                  <a:srgbClr val="D0D2D1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:</a:t>
            </a:r>
          </a:p>
        </p:txBody>
      </p:sp>
      <p:sp>
        <p:nvSpPr>
          <p:cNvPr id="160" name="'             '"/>
          <p:cNvSpPr txBox="1"/>
          <p:nvPr/>
        </p:nvSpPr>
        <p:spPr>
          <a:xfrm>
            <a:off x="6749826" y="4838724"/>
            <a:ext cx="2857948" cy="482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>
                <a:solidFill>
                  <a:srgbClr val="C2C77B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'             '</a:t>
            </a:r>
          </a:p>
        </p:txBody>
      </p:sp>
      <p:sp>
        <p:nvSpPr>
          <p:cNvPr id="161" name="Watchers accept method names"/>
          <p:cNvSpPr txBox="1"/>
          <p:nvPr/>
        </p:nvSpPr>
        <p:spPr>
          <a:xfrm>
            <a:off x="3046620" y="7353299"/>
            <a:ext cx="6911560" cy="70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3700">
                <a:solidFill>
                  <a:srgbClr val="C0C3C1"/>
                </a:solidFill>
              </a:defRPr>
            </a:lvl1pPr>
          </a:lstStyle>
          <a:p>
            <a:pPr/>
            <a:r>
              <a:t>Watchers accept method names</a:t>
            </a:r>
          </a:p>
        </p:txBody>
      </p:sp>
      <p:sp>
        <p:nvSpPr>
          <p:cNvPr id="162" name="Smarter Watchers"/>
          <p:cNvSpPr txBox="1"/>
          <p:nvPr/>
        </p:nvSpPr>
        <p:spPr>
          <a:xfrm>
            <a:off x="1991613" y="673100"/>
            <a:ext cx="9021573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8000">
                <a:latin typeface="+mj-lt"/>
                <a:ea typeface="+mj-ea"/>
                <a:cs typeface="+mj-cs"/>
                <a:sym typeface="American Typewriter"/>
              </a:defRPr>
            </a:lvl1pPr>
          </a:lstStyle>
          <a:p>
            <a:pPr/>
            <a:r>
              <a:t>Smarter Watchers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1D1F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'             '"/>
          <p:cNvSpPr txBox="1"/>
          <p:nvPr/>
        </p:nvSpPr>
        <p:spPr>
          <a:xfrm>
            <a:off x="6673626" y="4876824"/>
            <a:ext cx="2857948" cy="482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>
                <a:solidFill>
                  <a:srgbClr val="C2C77B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'             '</a:t>
            </a:r>
          </a:p>
        </p:txBody>
      </p:sp>
      <p:sp>
        <p:nvSpPr>
          <p:cNvPr id="165" name="{…"/>
          <p:cNvSpPr txBox="1"/>
          <p:nvPr/>
        </p:nvSpPr>
        <p:spPr>
          <a:xfrm>
            <a:off x="4689723" y="4064024"/>
            <a:ext cx="5235774" cy="2108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>
                <a:solidFill>
                  <a:srgbClr val="9AC9C4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D0D2D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        </a:t>
            </a:r>
            <a:r>
              <a:rPr>
                <a:solidFill>
                  <a:srgbClr val="9AC9C4"/>
                </a:solidFill>
              </a:rPr>
              <a:t>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C2C77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0D2D1"/>
                </a:solidFill>
              </a:rPr>
              <a:t>  handler</a:t>
            </a:r>
            <a:r>
              <a:rPr>
                <a:solidFill>
                  <a:srgbClr val="9AC9C4"/>
                </a:solidFill>
              </a:rPr>
              <a:t>:</a:t>
            </a:r>
            <a:r>
              <a:rPr>
                <a:solidFill>
                  <a:srgbClr val="000000"/>
                </a:solidFill>
              </a:rPr>
              <a:t> </a:t>
            </a:r>
            <a:r>
              <a:t>               </a:t>
            </a:r>
            <a:r>
              <a:rPr>
                <a:solidFill>
                  <a:srgbClr val="9AC9C4"/>
                </a:solidFill>
              </a:rPr>
              <a:t>,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D0D2D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immediate</a:t>
            </a:r>
            <a:r>
              <a:rPr>
                <a:solidFill>
                  <a:srgbClr val="9AC9C4"/>
                </a:solidFill>
              </a:rPr>
              <a:t>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67471"/>
                </a:solidFill>
              </a:rPr>
              <a:t>true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AC9C4"/>
                </a:solidFill>
              </a:rPr>
              <a:t>}</a:t>
            </a:r>
          </a:p>
        </p:txBody>
      </p:sp>
      <p:sp>
        <p:nvSpPr>
          <p:cNvPr id="166" name="created() {…"/>
          <p:cNvSpPr txBox="1"/>
          <p:nvPr/>
        </p:nvSpPr>
        <p:spPr>
          <a:xfrm>
            <a:off x="4341787" y="2844824"/>
            <a:ext cx="4321226" cy="3327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>
                <a:solidFill>
                  <a:srgbClr val="1D1F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created() {</a:t>
            </a:r>
          </a:p>
          <a:p>
            <a:pPr algn="l" defTabSz="457200">
              <a:defRPr>
                <a:solidFill>
                  <a:srgbClr val="1D1F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this.fetchUserList()</a:t>
            </a:r>
          </a:p>
          <a:p>
            <a:pPr algn="l" defTabSz="457200">
              <a:defRPr>
                <a:solidFill>
                  <a:srgbClr val="1D1F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},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D0D2D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watch</a:t>
            </a:r>
            <a:r>
              <a:rPr>
                <a:solidFill>
                  <a:srgbClr val="9AC9C4"/>
                </a:solidFill>
              </a:rPr>
              <a:t>: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93B2CA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</a:t>
            </a:r>
            <a:endParaRPr>
              <a:solidFill>
                <a:srgbClr val="9AC9C4"/>
              </a:solidFill>
            </a:endParaRPr>
          </a:p>
          <a:p>
            <a:pPr algn="l" defTabSz="457200">
              <a:defRPr>
                <a:solidFill>
                  <a:srgbClr val="93B2CA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9AC9C4"/>
              </a:solidFill>
            </a:endParaRPr>
          </a:p>
          <a:p>
            <a:pPr algn="l" defTabSz="457200">
              <a:defRPr>
                <a:solidFill>
                  <a:srgbClr val="93B2CA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9AC9C4"/>
              </a:solidFill>
            </a:endParaRPr>
          </a:p>
        </p:txBody>
      </p:sp>
      <p:sp>
        <p:nvSpPr>
          <p:cNvPr id="167" name="fetchUserList"/>
          <p:cNvSpPr txBox="1"/>
          <p:nvPr/>
        </p:nvSpPr>
        <p:spPr>
          <a:xfrm>
            <a:off x="6856536" y="4876824"/>
            <a:ext cx="2492128" cy="482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>
                <a:solidFill>
                  <a:srgbClr val="C2C77B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fetchUserList</a:t>
            </a:r>
          </a:p>
        </p:txBody>
      </p:sp>
      <p:sp>
        <p:nvSpPr>
          <p:cNvPr id="168" name="searchText"/>
          <p:cNvSpPr txBox="1"/>
          <p:nvPr/>
        </p:nvSpPr>
        <p:spPr>
          <a:xfrm>
            <a:off x="4705201" y="4470424"/>
            <a:ext cx="1943398" cy="482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>
                <a:solidFill>
                  <a:srgbClr val="D0D2D1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searchText</a:t>
            </a:r>
          </a:p>
        </p:txBody>
      </p:sp>
      <p:sp>
        <p:nvSpPr>
          <p:cNvPr id="169" name="}"/>
          <p:cNvSpPr txBox="1"/>
          <p:nvPr/>
        </p:nvSpPr>
        <p:spPr>
          <a:xfrm>
            <a:off x="4347195" y="6121424"/>
            <a:ext cx="297210" cy="482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>
                <a:solidFill>
                  <a:srgbClr val="93B2CA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}</a:t>
            </a:r>
          </a:p>
        </p:txBody>
      </p:sp>
      <p:sp>
        <p:nvSpPr>
          <p:cNvPr id="170" name=":"/>
          <p:cNvSpPr txBox="1"/>
          <p:nvPr/>
        </p:nvSpPr>
        <p:spPr>
          <a:xfrm>
            <a:off x="6521301" y="4470424"/>
            <a:ext cx="297210" cy="482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>
                <a:solidFill>
                  <a:srgbClr val="9BC8C4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:</a:t>
            </a:r>
          </a:p>
        </p:txBody>
      </p:sp>
      <p:sp>
        <p:nvSpPr>
          <p:cNvPr id="171" name="And can call themselves on created"/>
          <p:cNvSpPr txBox="1"/>
          <p:nvPr/>
        </p:nvSpPr>
        <p:spPr>
          <a:xfrm>
            <a:off x="2663105" y="8419296"/>
            <a:ext cx="7678590" cy="711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20000"/>
              </a:lnSpc>
              <a:defRPr sz="3700">
                <a:solidFill>
                  <a:srgbClr val="C0C3C1"/>
                </a:solidFill>
              </a:defRPr>
            </a:pPr>
            <a:r>
              <a:t>And can call </a:t>
            </a:r>
            <a:r>
              <a:rPr i="1"/>
              <a:t>themselves</a:t>
            </a:r>
            <a:r>
              <a:t> on created</a:t>
            </a:r>
          </a:p>
        </p:txBody>
      </p:sp>
      <p:sp>
        <p:nvSpPr>
          <p:cNvPr id="172" name="Smarter Watchers"/>
          <p:cNvSpPr txBox="1"/>
          <p:nvPr/>
        </p:nvSpPr>
        <p:spPr>
          <a:xfrm>
            <a:off x="1991613" y="673100"/>
            <a:ext cx="9021573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8000">
                <a:latin typeface="+mj-lt"/>
                <a:ea typeface="+mj-ea"/>
                <a:cs typeface="+mj-cs"/>
                <a:sym typeface="American Typewriter"/>
              </a:defRPr>
            </a:lvl1pPr>
          </a:lstStyle>
          <a:p>
            <a:pPr/>
            <a:r>
              <a:t>Smarter Watchers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C1C4C2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American Typewriter"/>
        <a:ea typeface="American Typewriter"/>
        <a:cs typeface="American Typewriter"/>
      </a:majorFont>
      <a:minorFont>
        <a:latin typeface="Futura"/>
        <a:ea typeface="Futura"/>
        <a:cs typeface="Futura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C1C4C2"/>
            </a:solidFill>
            <a:effectLst/>
            <a:uFillTx/>
            <a:latin typeface="+mn-lt"/>
            <a:ea typeface="+mn-ea"/>
            <a:cs typeface="+mn-cs"/>
            <a:sym typeface="Futur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American Typewriter"/>
        <a:ea typeface="American Typewriter"/>
        <a:cs typeface="American Typewriter"/>
      </a:majorFont>
      <a:minorFont>
        <a:latin typeface="Futura"/>
        <a:ea typeface="Futura"/>
        <a:cs typeface="Futura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C1C4C2"/>
            </a:solidFill>
            <a:effectLst/>
            <a:uFillTx/>
            <a:latin typeface="+mn-lt"/>
            <a:ea typeface="+mn-ea"/>
            <a:cs typeface="+mn-cs"/>
            <a:sym typeface="Futur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