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Lst>
  <p:sldSz cy="6858000" cx="9144000"/>
  <p:notesSz cx="6858000" cy="9144000"/>
  <p:embeddedFontLst>
    <p:embeddedFont>
      <p:font typeface="Merriweather"/>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17" roundtripDataSignature="AMtx7miLaEM8JHCQevr2z+PqGja7goLqa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erriweather-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erriweather-italic.fntdata"/><Relationship Id="rId14" Type="http://schemas.openxmlformats.org/officeDocument/2006/relationships/font" Target="fonts/Merriweather-bold.fntdata"/><Relationship Id="rId17" Type="http://customschemas.google.com/relationships/presentationmetadata" Target="metadata"/><Relationship Id="rId16"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6" name="Google Shape;86;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87" name="Google Shape;87;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GB"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3" name="Google Shape;93;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94" name="Google Shape;94;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GB"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e91289a7ce_0_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9" name="Google Shape;99;g2e91289a7ce_0_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100" name="Google Shape;100;g2e91289a7ce_0_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GB"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e91289a7ce_0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5" name="Google Shape;105;g2e91289a7ce_0_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106" name="Google Shape;106;g2e91289a7ce_0_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GB"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e91289a7ce_0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1" name="Google Shape;111;g2e91289a7ce_0_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112" name="Google Shape;112;g2e91289a7ce_0_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GB"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e91289a7ce_0_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7" name="Google Shape;117;g2e91289a7ce_0_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118" name="Google Shape;118;g2e91289a7ce_0_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GB"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e91289a7ce_0_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g2e91289a7ce_0_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1" marL="0" marR="0" rtl="0" algn="l">
              <a:lnSpc>
                <a:spcPct val="100000"/>
              </a:lnSpc>
              <a:spcBef>
                <a:spcPts val="0"/>
              </a:spcBef>
              <a:spcAft>
                <a:spcPts val="0"/>
              </a:spcAft>
              <a:buClr>
                <a:schemeClr val="dk1"/>
              </a:buClr>
              <a:buSzPts val="1200"/>
              <a:buFont typeface="Calibri"/>
              <a:buNone/>
            </a:pPr>
            <a:r>
              <a:t/>
            </a:r>
            <a:endParaRPr sz="1200"/>
          </a:p>
        </p:txBody>
      </p:sp>
      <p:sp>
        <p:nvSpPr>
          <p:cNvPr id="124" name="Google Shape;124;g2e91289a7ce_0_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8" name="Google Shape;18;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48"/>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4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4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4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9"/>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49"/>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4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4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4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6" name="Shape 26"/>
        <p:cNvGrpSpPr/>
        <p:nvPr/>
      </p:nvGrpSpPr>
      <p:grpSpPr>
        <a:xfrm>
          <a:off x="0" y="0"/>
          <a:ext cx="0" cy="0"/>
          <a:chOff x="0" y="0"/>
          <a:chExt cx="0" cy="0"/>
        </a:xfrm>
      </p:grpSpPr>
      <p:sp>
        <p:nvSpPr>
          <p:cNvPr id="27" name="Google Shape;27;p4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29" name="Google Shape;29;p4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4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5" name="Google Shape;35;p4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4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1" name="Google Shape;41;p4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2" name="Google Shape;42;p4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4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4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8" name="Google Shape;48;p4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9" name="Google Shape;49;p4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50" name="Google Shape;50;p4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1" name="Google Shape;51;p4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4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4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4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4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4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4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4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4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4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4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47"/>
          <p:cNvSpPr/>
          <p:nvPr>
            <p:ph idx="2" type="pic"/>
          </p:nvPr>
        </p:nvSpPr>
        <p:spPr>
          <a:xfrm>
            <a:off x="1792288" y="612775"/>
            <a:ext cx="5486400" cy="4114800"/>
          </a:xfrm>
          <a:prstGeom prst="rect">
            <a:avLst/>
          </a:prstGeom>
          <a:noFill/>
          <a:ln>
            <a:noFill/>
          </a:ln>
        </p:spPr>
      </p:sp>
      <p:sp>
        <p:nvSpPr>
          <p:cNvPr id="68" name="Google Shape;68;p4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4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4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525B69"/>
            </a:gs>
            <a:gs pos="25000">
              <a:srgbClr val="525B69"/>
            </a:gs>
            <a:gs pos="55000">
              <a:srgbClr val="505A64">
                <a:alpha val="62352"/>
              </a:srgbClr>
            </a:gs>
            <a:gs pos="90000">
              <a:srgbClr val="505A64"/>
            </a:gs>
            <a:gs pos="100000">
              <a:srgbClr val="505A64"/>
            </a:gs>
          </a:gsLst>
          <a:lin ang="5400000" scaled="0"/>
        </a:gradFill>
      </p:bgPr>
    </p:bg>
    <p:spTree>
      <p:nvGrpSpPr>
        <p:cNvPr id="9" name="Shape 9"/>
        <p:cNvGrpSpPr/>
        <p:nvPr/>
      </p:nvGrpSpPr>
      <p:grpSpPr>
        <a:xfrm>
          <a:off x="0" y="0"/>
          <a:ext cx="0" cy="0"/>
          <a:chOff x="0" y="0"/>
          <a:chExt cx="0" cy="0"/>
        </a:xfrm>
      </p:grpSpPr>
      <p:sp>
        <p:nvSpPr>
          <p:cNvPr id="10" name="Google Shape;10;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3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3"/>
          <p:cNvSpPr txBox="1"/>
          <p:nvPr>
            <p:ph type="title"/>
          </p:nvPr>
        </p:nvSpPr>
        <p:spPr>
          <a:xfrm>
            <a:off x="539750" y="290013"/>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3960"/>
              <a:buFont typeface="Calibri"/>
              <a:buNone/>
            </a:pPr>
            <a:r>
              <a:rPr lang="en-GB" sz="2400">
                <a:solidFill>
                  <a:schemeClr val="lt1"/>
                </a:solidFill>
              </a:rPr>
              <a:t>The Importance and Impact of Machine Learning and AI in Modern Business</a:t>
            </a:r>
            <a:endParaRPr sz="2400">
              <a:solidFill>
                <a:schemeClr val="lt1"/>
              </a:solidFill>
            </a:endParaRPr>
          </a:p>
        </p:txBody>
      </p:sp>
      <p:sp>
        <p:nvSpPr>
          <p:cNvPr id="90" name="Google Shape;90;p3"/>
          <p:cNvSpPr txBox="1"/>
          <p:nvPr>
            <p:ph idx="1" type="body"/>
          </p:nvPr>
        </p:nvSpPr>
        <p:spPr>
          <a:xfrm>
            <a:off x="539750" y="1358900"/>
            <a:ext cx="8048625" cy="52832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50000"/>
              </a:lnSpc>
              <a:spcBef>
                <a:spcPts val="640"/>
              </a:spcBef>
              <a:spcAft>
                <a:spcPts val="0"/>
              </a:spcAft>
              <a:buClr>
                <a:schemeClr val="dk1"/>
              </a:buClr>
              <a:buSzPts val="1100"/>
              <a:buFont typeface="Arial"/>
              <a:buNone/>
            </a:pPr>
            <a:r>
              <a:rPr lang="en-GB" sz="2900">
                <a:solidFill>
                  <a:schemeClr val="lt1"/>
                </a:solidFill>
              </a:rPr>
              <a:t>In today’s rapidly evolving business landscape, Machine Learning (ML) and Artificial Intelligence (AI) have become integral to driving innovation and efficiency. Their transformative power is reshaping industries, enhancing decision-making, and providing a competitive edge. Here’s how ML and AI are making an impact:</a:t>
            </a:r>
            <a:endParaRPr sz="2900">
              <a:solidFill>
                <a:schemeClr val="lt1"/>
              </a:solidFill>
            </a:endParaRPr>
          </a:p>
          <a:p>
            <a:pPr indent="0" lvl="0" marL="0" rtl="0" algn="l">
              <a:lnSpc>
                <a:spcPct val="100000"/>
              </a:lnSpc>
              <a:spcBef>
                <a:spcPts val="640"/>
              </a:spcBef>
              <a:spcAft>
                <a:spcPts val="0"/>
              </a:spcAft>
              <a:buNone/>
            </a:pPr>
            <a:r>
              <a:t/>
            </a:r>
            <a:endParaRPr>
              <a:solidFill>
                <a:schemeClr val="lt1"/>
              </a:solidFill>
            </a:endParaRPr>
          </a:p>
          <a:p>
            <a:pPr indent="-215900" lvl="0" marL="342900" rtl="0" algn="l">
              <a:lnSpc>
                <a:spcPct val="100000"/>
              </a:lnSpc>
              <a:spcBef>
                <a:spcPts val="400"/>
              </a:spcBef>
              <a:spcAft>
                <a:spcPts val="0"/>
              </a:spcAft>
              <a:buClr>
                <a:schemeClr val="dk1"/>
              </a:buClr>
              <a:buSzPts val="2000"/>
              <a:buNone/>
            </a:pPr>
            <a:r>
              <a:t/>
            </a:r>
            <a:endParaRPr sz="20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4"/>
          <p:cNvSpPr txBox="1"/>
          <p:nvPr/>
        </p:nvSpPr>
        <p:spPr>
          <a:xfrm>
            <a:off x="547688" y="1180225"/>
            <a:ext cx="8048700" cy="5283300"/>
          </a:xfrm>
          <a:prstGeom prst="rect">
            <a:avLst/>
          </a:prstGeom>
          <a:noFill/>
          <a:ln>
            <a:noFill/>
          </a:ln>
        </p:spPr>
        <p:txBody>
          <a:bodyPr anchorCtr="0" anchor="t" bIns="45700" lIns="91425" spcFirstLastPara="1" rIns="91425" wrap="square" tIns="45700">
            <a:noAutofit/>
          </a:bodyPr>
          <a:lstStyle/>
          <a:p>
            <a:pPr indent="0" lvl="0" marL="457200" rtl="0" algn="l">
              <a:spcBef>
                <a:spcPts val="480"/>
              </a:spcBef>
              <a:spcAft>
                <a:spcPts val="0"/>
              </a:spcAft>
              <a:buClr>
                <a:schemeClr val="dk1"/>
              </a:buClr>
              <a:buSzPts val="1100"/>
              <a:buFont typeface="Arial"/>
              <a:buNone/>
            </a:pPr>
            <a:r>
              <a:rPr lang="en-GB" sz="2400">
                <a:solidFill>
                  <a:schemeClr val="lt1"/>
                </a:solidFill>
                <a:latin typeface="Calibri"/>
                <a:ea typeface="Calibri"/>
                <a:cs typeface="Calibri"/>
                <a:sym typeface="Calibri"/>
              </a:rPr>
              <a:t>1. Data-Driven Decision Making</a:t>
            </a:r>
            <a:endParaRPr sz="2400">
              <a:solidFill>
                <a:schemeClr val="lt1"/>
              </a:solidFill>
              <a:latin typeface="Calibri"/>
              <a:ea typeface="Calibri"/>
              <a:cs typeface="Calibri"/>
              <a:sym typeface="Calibri"/>
            </a:endParaRPr>
          </a:p>
          <a:p>
            <a:pPr indent="0" lvl="0" marL="457200" rtl="0" algn="l">
              <a:spcBef>
                <a:spcPts val="480"/>
              </a:spcBef>
              <a:spcAft>
                <a:spcPts val="0"/>
              </a:spcAft>
              <a:buClr>
                <a:schemeClr val="dk1"/>
              </a:buClr>
              <a:buSzPts val="1100"/>
              <a:buFont typeface="Arial"/>
              <a:buNone/>
            </a:pPr>
            <a:r>
              <a:rPr lang="en-GB" sz="2400">
                <a:solidFill>
                  <a:schemeClr val="lt1"/>
                </a:solidFill>
                <a:latin typeface="Calibri"/>
                <a:ea typeface="Calibri"/>
                <a:cs typeface="Calibri"/>
                <a:sym typeface="Calibri"/>
              </a:rPr>
              <a:t>AI and ML enable businesses to analyze vast amounts of data to extract actionable insights. By leveraging predictive analytics, companies can anticipate market trends, understand customer behavior, and make informed decisions, reducing risks and maximizing opportunities.</a:t>
            </a:r>
            <a:endParaRPr sz="2400">
              <a:solidFill>
                <a:schemeClr val="lt1"/>
              </a:solidFill>
              <a:latin typeface="Calibri"/>
              <a:ea typeface="Calibri"/>
              <a:cs typeface="Calibri"/>
              <a:sym typeface="Calibri"/>
            </a:endParaRPr>
          </a:p>
          <a:p>
            <a:pPr indent="0" lvl="0" marL="457200" rtl="0" algn="l">
              <a:spcBef>
                <a:spcPts val="480"/>
              </a:spcBef>
              <a:spcAft>
                <a:spcPts val="0"/>
              </a:spcAft>
              <a:buClr>
                <a:schemeClr val="dk1"/>
              </a:buClr>
              <a:buSzPts val="1100"/>
              <a:buFont typeface="Arial"/>
              <a:buNone/>
            </a:pPr>
            <a:r>
              <a:t/>
            </a:r>
            <a:endParaRPr sz="2400">
              <a:solidFill>
                <a:schemeClr val="lt1"/>
              </a:solidFill>
              <a:latin typeface="Calibri"/>
              <a:ea typeface="Calibri"/>
              <a:cs typeface="Calibri"/>
              <a:sym typeface="Calibri"/>
            </a:endParaRPr>
          </a:p>
          <a:p>
            <a:pPr indent="0" lvl="0" marL="457200" rtl="0" algn="l">
              <a:spcBef>
                <a:spcPts val="480"/>
              </a:spcBef>
              <a:spcAft>
                <a:spcPts val="0"/>
              </a:spcAft>
              <a:buClr>
                <a:schemeClr val="dk1"/>
              </a:buClr>
              <a:buSzPts val="1100"/>
              <a:buFont typeface="Arial"/>
              <a:buNone/>
            </a:pPr>
            <a:r>
              <a:rPr lang="en-GB" sz="2400">
                <a:solidFill>
                  <a:schemeClr val="lt1"/>
                </a:solidFill>
                <a:latin typeface="Calibri"/>
                <a:ea typeface="Calibri"/>
                <a:cs typeface="Calibri"/>
                <a:sym typeface="Calibri"/>
              </a:rPr>
              <a:t>2. Enhanced Customer Experience</a:t>
            </a:r>
            <a:endParaRPr sz="2400">
              <a:solidFill>
                <a:schemeClr val="lt1"/>
              </a:solidFill>
              <a:latin typeface="Calibri"/>
              <a:ea typeface="Calibri"/>
              <a:cs typeface="Calibri"/>
              <a:sym typeface="Calibri"/>
            </a:endParaRPr>
          </a:p>
          <a:p>
            <a:pPr indent="0" lvl="0" marL="457200" rtl="0" algn="l">
              <a:spcBef>
                <a:spcPts val="480"/>
              </a:spcBef>
              <a:spcAft>
                <a:spcPts val="0"/>
              </a:spcAft>
              <a:buClr>
                <a:schemeClr val="dk1"/>
              </a:buClr>
              <a:buSzPts val="1100"/>
              <a:buFont typeface="Arial"/>
              <a:buNone/>
            </a:pPr>
            <a:r>
              <a:rPr lang="en-GB" sz="2400">
                <a:solidFill>
                  <a:schemeClr val="lt1"/>
                </a:solidFill>
                <a:latin typeface="Calibri"/>
                <a:ea typeface="Calibri"/>
                <a:cs typeface="Calibri"/>
                <a:sym typeface="Calibri"/>
              </a:rPr>
              <a:t>AI-powered chatbots and personalized recommendation systems improve customer service by providing instant responses and tailored experiences. This not only enhances customer satisfaction but also increases loyalty and retention.</a:t>
            </a:r>
            <a:endParaRPr sz="2400">
              <a:solidFill>
                <a:schemeClr val="lt1"/>
              </a:solidFill>
              <a:latin typeface="Calibri"/>
              <a:ea typeface="Calibri"/>
              <a:cs typeface="Calibri"/>
              <a:sym typeface="Calibri"/>
            </a:endParaRPr>
          </a:p>
          <a:p>
            <a:pPr indent="0" lvl="0" marL="457200" marR="0" rtl="0" algn="l">
              <a:lnSpc>
                <a:spcPct val="100000"/>
              </a:lnSpc>
              <a:spcBef>
                <a:spcPts val="480"/>
              </a:spcBef>
              <a:spcAft>
                <a:spcPts val="0"/>
              </a:spcAft>
              <a:buNone/>
            </a:pPr>
            <a:r>
              <a:t/>
            </a:r>
            <a:endParaRPr sz="240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2e91289a7ce_0_4"/>
          <p:cNvSpPr txBox="1"/>
          <p:nvPr/>
        </p:nvSpPr>
        <p:spPr>
          <a:xfrm>
            <a:off x="547688" y="1180225"/>
            <a:ext cx="8048700" cy="5283300"/>
          </a:xfrm>
          <a:prstGeom prst="rect">
            <a:avLst/>
          </a:prstGeom>
          <a:noFill/>
          <a:ln>
            <a:noFill/>
          </a:ln>
        </p:spPr>
        <p:txBody>
          <a:bodyPr anchorCtr="0" anchor="t" bIns="45700" lIns="91425" spcFirstLastPara="1" rIns="91425" wrap="square" tIns="45700">
            <a:noAutofit/>
          </a:bodyPr>
          <a:lstStyle/>
          <a:p>
            <a:pPr indent="0" lvl="0" marL="457200" rtl="0" algn="l">
              <a:spcBef>
                <a:spcPts val="480"/>
              </a:spcBef>
              <a:spcAft>
                <a:spcPts val="0"/>
              </a:spcAft>
              <a:buNone/>
            </a:pPr>
            <a:r>
              <a:rPr lang="en-GB" sz="2400">
                <a:solidFill>
                  <a:schemeClr val="lt1"/>
                </a:solidFill>
                <a:latin typeface="Calibri"/>
                <a:ea typeface="Calibri"/>
                <a:cs typeface="Calibri"/>
                <a:sym typeface="Calibri"/>
              </a:rPr>
              <a:t>3. Operational Efficiency</a:t>
            </a:r>
            <a:endParaRPr sz="2400">
              <a:solidFill>
                <a:schemeClr val="lt1"/>
              </a:solidFill>
              <a:latin typeface="Calibri"/>
              <a:ea typeface="Calibri"/>
              <a:cs typeface="Calibri"/>
              <a:sym typeface="Calibri"/>
            </a:endParaRPr>
          </a:p>
          <a:p>
            <a:pPr indent="0" lvl="0" marL="457200" rtl="0" algn="l">
              <a:spcBef>
                <a:spcPts val="480"/>
              </a:spcBef>
              <a:spcAft>
                <a:spcPts val="0"/>
              </a:spcAft>
              <a:buNone/>
            </a:pPr>
            <a:r>
              <a:rPr lang="en-GB" sz="2400">
                <a:solidFill>
                  <a:schemeClr val="lt1"/>
                </a:solidFill>
                <a:latin typeface="Calibri"/>
                <a:ea typeface="Calibri"/>
                <a:cs typeface="Calibri"/>
                <a:sym typeface="Calibri"/>
              </a:rPr>
              <a:t>Automation of routine tasks through AI reduces human error and increases productivity. Processes such as data entry, inventory management, and customer support are streamlined, allowing employees to focus on more strategic initiatives.</a:t>
            </a:r>
            <a:endParaRPr sz="2400">
              <a:solidFill>
                <a:schemeClr val="lt1"/>
              </a:solidFill>
              <a:latin typeface="Calibri"/>
              <a:ea typeface="Calibri"/>
              <a:cs typeface="Calibri"/>
              <a:sym typeface="Calibri"/>
            </a:endParaRPr>
          </a:p>
          <a:p>
            <a:pPr indent="0" lvl="0" marL="457200" rtl="0" algn="l">
              <a:spcBef>
                <a:spcPts val="480"/>
              </a:spcBef>
              <a:spcAft>
                <a:spcPts val="0"/>
              </a:spcAft>
              <a:buNone/>
            </a:pPr>
            <a:r>
              <a:t/>
            </a:r>
            <a:endParaRPr sz="2400">
              <a:solidFill>
                <a:schemeClr val="lt1"/>
              </a:solidFill>
              <a:latin typeface="Calibri"/>
              <a:ea typeface="Calibri"/>
              <a:cs typeface="Calibri"/>
              <a:sym typeface="Calibri"/>
            </a:endParaRPr>
          </a:p>
          <a:p>
            <a:pPr indent="0" lvl="0" marL="457200" rtl="0" algn="l">
              <a:spcBef>
                <a:spcPts val="480"/>
              </a:spcBef>
              <a:spcAft>
                <a:spcPts val="0"/>
              </a:spcAft>
              <a:buNone/>
            </a:pPr>
            <a:r>
              <a:rPr lang="en-GB" sz="2400">
                <a:solidFill>
                  <a:schemeClr val="lt1"/>
                </a:solidFill>
                <a:latin typeface="Calibri"/>
                <a:ea typeface="Calibri"/>
                <a:cs typeface="Calibri"/>
                <a:sym typeface="Calibri"/>
              </a:rPr>
              <a:t>4. Fraud Detection and Security</a:t>
            </a:r>
            <a:endParaRPr sz="2400">
              <a:solidFill>
                <a:schemeClr val="lt1"/>
              </a:solidFill>
              <a:latin typeface="Calibri"/>
              <a:ea typeface="Calibri"/>
              <a:cs typeface="Calibri"/>
              <a:sym typeface="Calibri"/>
            </a:endParaRPr>
          </a:p>
          <a:p>
            <a:pPr indent="0" lvl="0" marL="457200" rtl="0" algn="l">
              <a:spcBef>
                <a:spcPts val="480"/>
              </a:spcBef>
              <a:spcAft>
                <a:spcPts val="0"/>
              </a:spcAft>
              <a:buNone/>
            </a:pPr>
            <a:r>
              <a:rPr lang="en-GB" sz="2400">
                <a:solidFill>
                  <a:schemeClr val="lt1"/>
                </a:solidFill>
                <a:latin typeface="Calibri"/>
                <a:ea typeface="Calibri"/>
                <a:cs typeface="Calibri"/>
                <a:sym typeface="Calibri"/>
              </a:rPr>
              <a:t>In sectors like finance, AI plays a critical role in detecting fraudulent activities by analyzing patterns and anomalies in transaction data. This enhances security measures and builds trust among customers.</a:t>
            </a:r>
            <a:endParaRPr sz="2400">
              <a:solidFill>
                <a:schemeClr val="lt1"/>
              </a:solidFill>
              <a:latin typeface="Calibri"/>
              <a:ea typeface="Calibri"/>
              <a:cs typeface="Calibri"/>
              <a:sym typeface="Calibri"/>
            </a:endParaRPr>
          </a:p>
          <a:p>
            <a:pPr indent="0" lvl="0" marL="457200" rtl="0" algn="l">
              <a:spcBef>
                <a:spcPts val="480"/>
              </a:spcBef>
              <a:spcAft>
                <a:spcPts val="0"/>
              </a:spcAft>
              <a:buNone/>
            </a:pPr>
            <a:r>
              <a:t/>
            </a:r>
            <a:endParaRPr sz="2400">
              <a:solidFill>
                <a:schemeClr val="lt1"/>
              </a:solidFill>
              <a:latin typeface="Calibri"/>
              <a:ea typeface="Calibri"/>
              <a:cs typeface="Calibri"/>
              <a:sym typeface="Calibri"/>
            </a:endParaRPr>
          </a:p>
          <a:p>
            <a:pPr indent="0" lvl="0" marL="457200" marR="0" rtl="0" algn="l">
              <a:lnSpc>
                <a:spcPct val="100000"/>
              </a:lnSpc>
              <a:spcBef>
                <a:spcPts val="480"/>
              </a:spcBef>
              <a:spcAft>
                <a:spcPts val="0"/>
              </a:spcAft>
              <a:buNone/>
            </a:pPr>
            <a:r>
              <a:t/>
            </a:r>
            <a:endParaRPr sz="2400">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2e91289a7ce_0_9"/>
          <p:cNvSpPr txBox="1"/>
          <p:nvPr/>
        </p:nvSpPr>
        <p:spPr>
          <a:xfrm>
            <a:off x="547688" y="1180225"/>
            <a:ext cx="8048700" cy="5283300"/>
          </a:xfrm>
          <a:prstGeom prst="rect">
            <a:avLst/>
          </a:prstGeom>
          <a:noFill/>
          <a:ln>
            <a:noFill/>
          </a:ln>
        </p:spPr>
        <p:txBody>
          <a:bodyPr anchorCtr="0" anchor="t" bIns="45700" lIns="91425" spcFirstLastPara="1" rIns="91425" wrap="square" tIns="45700">
            <a:noAutofit/>
          </a:bodyPr>
          <a:lstStyle/>
          <a:p>
            <a:pPr indent="0" lvl="0" marL="457200" rtl="0" algn="l">
              <a:spcBef>
                <a:spcPts val="480"/>
              </a:spcBef>
              <a:spcAft>
                <a:spcPts val="0"/>
              </a:spcAft>
              <a:buNone/>
            </a:pPr>
            <a:r>
              <a:rPr lang="en-GB" sz="2400">
                <a:solidFill>
                  <a:schemeClr val="lt1"/>
                </a:solidFill>
                <a:latin typeface="Calibri"/>
                <a:ea typeface="Calibri"/>
                <a:cs typeface="Calibri"/>
                <a:sym typeface="Calibri"/>
              </a:rPr>
              <a:t>5. Innovation and New Business Models</a:t>
            </a:r>
            <a:endParaRPr sz="2400">
              <a:solidFill>
                <a:schemeClr val="lt1"/>
              </a:solidFill>
              <a:latin typeface="Calibri"/>
              <a:ea typeface="Calibri"/>
              <a:cs typeface="Calibri"/>
              <a:sym typeface="Calibri"/>
            </a:endParaRPr>
          </a:p>
          <a:p>
            <a:pPr indent="0" lvl="0" marL="457200" rtl="0" algn="l">
              <a:spcBef>
                <a:spcPts val="480"/>
              </a:spcBef>
              <a:spcAft>
                <a:spcPts val="0"/>
              </a:spcAft>
              <a:buNone/>
            </a:pPr>
            <a:r>
              <a:rPr lang="en-GB" sz="2400">
                <a:solidFill>
                  <a:schemeClr val="lt1"/>
                </a:solidFill>
                <a:latin typeface="Calibri"/>
                <a:ea typeface="Calibri"/>
                <a:cs typeface="Calibri"/>
                <a:sym typeface="Calibri"/>
              </a:rPr>
              <a:t>AI and ML drive innovation by enabling new business models. Companies can develop smart products and services, such as IoT devices and autonomous vehicles, opening new revenue streams and markets.</a:t>
            </a:r>
            <a:endParaRPr sz="2400">
              <a:solidFill>
                <a:schemeClr val="lt1"/>
              </a:solidFill>
              <a:latin typeface="Calibri"/>
              <a:ea typeface="Calibri"/>
              <a:cs typeface="Calibri"/>
              <a:sym typeface="Calibri"/>
            </a:endParaRPr>
          </a:p>
          <a:p>
            <a:pPr indent="0" lvl="0" marL="457200" rtl="0" algn="l">
              <a:spcBef>
                <a:spcPts val="480"/>
              </a:spcBef>
              <a:spcAft>
                <a:spcPts val="0"/>
              </a:spcAft>
              <a:buNone/>
            </a:pPr>
            <a:r>
              <a:t/>
            </a:r>
            <a:endParaRPr sz="2400">
              <a:solidFill>
                <a:schemeClr val="lt1"/>
              </a:solidFill>
              <a:latin typeface="Calibri"/>
              <a:ea typeface="Calibri"/>
              <a:cs typeface="Calibri"/>
              <a:sym typeface="Calibri"/>
            </a:endParaRPr>
          </a:p>
          <a:p>
            <a:pPr indent="0" lvl="0" marL="457200" rtl="0" algn="l">
              <a:spcBef>
                <a:spcPts val="480"/>
              </a:spcBef>
              <a:spcAft>
                <a:spcPts val="0"/>
              </a:spcAft>
              <a:buNone/>
            </a:pPr>
            <a:r>
              <a:rPr lang="en-GB" sz="2400">
                <a:solidFill>
                  <a:schemeClr val="lt1"/>
                </a:solidFill>
                <a:latin typeface="Calibri"/>
                <a:ea typeface="Calibri"/>
                <a:cs typeface="Calibri"/>
                <a:sym typeface="Calibri"/>
              </a:rPr>
              <a:t>6. Supply Chain Optimization</a:t>
            </a:r>
            <a:endParaRPr sz="2400">
              <a:solidFill>
                <a:schemeClr val="lt1"/>
              </a:solidFill>
              <a:latin typeface="Calibri"/>
              <a:ea typeface="Calibri"/>
              <a:cs typeface="Calibri"/>
              <a:sym typeface="Calibri"/>
            </a:endParaRPr>
          </a:p>
          <a:p>
            <a:pPr indent="0" lvl="0" marL="457200" rtl="0" algn="l">
              <a:spcBef>
                <a:spcPts val="480"/>
              </a:spcBef>
              <a:spcAft>
                <a:spcPts val="0"/>
              </a:spcAft>
              <a:buNone/>
            </a:pPr>
            <a:r>
              <a:rPr lang="en-GB" sz="2400">
                <a:solidFill>
                  <a:schemeClr val="lt1"/>
                </a:solidFill>
                <a:latin typeface="Calibri"/>
                <a:ea typeface="Calibri"/>
                <a:cs typeface="Calibri"/>
                <a:sym typeface="Calibri"/>
              </a:rPr>
              <a:t>AI enhances supply chain management by predicting demand, optimizing inventory, and reducing lead times. This leads to cost savings and improved customer satisfaction through timely deliveries.</a:t>
            </a:r>
            <a:endParaRPr sz="2400">
              <a:solidFill>
                <a:schemeClr val="lt1"/>
              </a:solidFill>
              <a:latin typeface="Calibri"/>
              <a:ea typeface="Calibri"/>
              <a:cs typeface="Calibri"/>
              <a:sym typeface="Calibri"/>
            </a:endParaRPr>
          </a:p>
          <a:p>
            <a:pPr indent="0" lvl="0" marL="457200" marR="0" rtl="0" algn="l">
              <a:lnSpc>
                <a:spcPct val="100000"/>
              </a:lnSpc>
              <a:spcBef>
                <a:spcPts val="480"/>
              </a:spcBef>
              <a:spcAft>
                <a:spcPts val="0"/>
              </a:spcAft>
              <a:buNone/>
            </a:pPr>
            <a:r>
              <a:t/>
            </a:r>
            <a:endParaRPr sz="240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2e91289a7ce_0_16"/>
          <p:cNvSpPr txBox="1"/>
          <p:nvPr/>
        </p:nvSpPr>
        <p:spPr>
          <a:xfrm>
            <a:off x="547688" y="1180225"/>
            <a:ext cx="8048700" cy="5283300"/>
          </a:xfrm>
          <a:prstGeom prst="rect">
            <a:avLst/>
          </a:prstGeom>
          <a:noFill/>
          <a:ln>
            <a:noFill/>
          </a:ln>
        </p:spPr>
        <p:txBody>
          <a:bodyPr anchorCtr="0" anchor="t" bIns="45700" lIns="91425" spcFirstLastPara="1" rIns="91425" wrap="square" tIns="45700">
            <a:noAutofit/>
          </a:bodyPr>
          <a:lstStyle/>
          <a:p>
            <a:pPr indent="0" lvl="0" marL="457200" rtl="0" algn="l">
              <a:spcBef>
                <a:spcPts val="480"/>
              </a:spcBef>
              <a:spcAft>
                <a:spcPts val="0"/>
              </a:spcAft>
              <a:buNone/>
            </a:pPr>
            <a:r>
              <a:rPr lang="en-GB" sz="2400">
                <a:solidFill>
                  <a:schemeClr val="lt1"/>
                </a:solidFill>
                <a:latin typeface="Calibri"/>
                <a:ea typeface="Calibri"/>
                <a:cs typeface="Calibri"/>
                <a:sym typeface="Calibri"/>
              </a:rPr>
              <a:t>7. Personalization and Targeted Marketing</a:t>
            </a:r>
            <a:endParaRPr sz="2400">
              <a:solidFill>
                <a:schemeClr val="lt1"/>
              </a:solidFill>
              <a:latin typeface="Calibri"/>
              <a:ea typeface="Calibri"/>
              <a:cs typeface="Calibri"/>
              <a:sym typeface="Calibri"/>
            </a:endParaRPr>
          </a:p>
          <a:p>
            <a:pPr indent="0" lvl="0" marL="457200" rtl="0" algn="l">
              <a:spcBef>
                <a:spcPts val="480"/>
              </a:spcBef>
              <a:spcAft>
                <a:spcPts val="0"/>
              </a:spcAft>
              <a:buNone/>
            </a:pPr>
            <a:r>
              <a:rPr lang="en-GB" sz="2400">
                <a:solidFill>
                  <a:schemeClr val="lt1"/>
                </a:solidFill>
                <a:latin typeface="Calibri"/>
                <a:ea typeface="Calibri"/>
                <a:cs typeface="Calibri"/>
                <a:sym typeface="Calibri"/>
              </a:rPr>
              <a:t>With AI, businesses can analyze consumer data to deliver personalized marketing campaigns. This increases engagement and conversion rates, as customers receive relevant content tailored to their preferences.</a:t>
            </a:r>
            <a:endParaRPr sz="2400">
              <a:solidFill>
                <a:schemeClr val="lt1"/>
              </a:solidFill>
              <a:latin typeface="Calibri"/>
              <a:ea typeface="Calibri"/>
              <a:cs typeface="Calibri"/>
              <a:sym typeface="Calibri"/>
            </a:endParaRPr>
          </a:p>
          <a:p>
            <a:pPr indent="0" lvl="0" marL="457200" rtl="0" algn="l">
              <a:spcBef>
                <a:spcPts val="480"/>
              </a:spcBef>
              <a:spcAft>
                <a:spcPts val="0"/>
              </a:spcAft>
              <a:buNone/>
            </a:pPr>
            <a:r>
              <a:t/>
            </a:r>
            <a:endParaRPr sz="2400">
              <a:solidFill>
                <a:schemeClr val="lt1"/>
              </a:solidFill>
              <a:latin typeface="Calibri"/>
              <a:ea typeface="Calibri"/>
              <a:cs typeface="Calibri"/>
              <a:sym typeface="Calibri"/>
            </a:endParaRPr>
          </a:p>
          <a:p>
            <a:pPr indent="0" lvl="0" marL="457200" rtl="0" algn="l">
              <a:spcBef>
                <a:spcPts val="480"/>
              </a:spcBef>
              <a:spcAft>
                <a:spcPts val="0"/>
              </a:spcAft>
              <a:buNone/>
            </a:pPr>
            <a:r>
              <a:rPr lang="en-GB" sz="2400">
                <a:solidFill>
                  <a:schemeClr val="lt1"/>
                </a:solidFill>
                <a:latin typeface="Calibri"/>
                <a:ea typeface="Calibri"/>
                <a:cs typeface="Calibri"/>
                <a:sym typeface="Calibri"/>
              </a:rPr>
              <a:t>8. Scalability and Flexibility</a:t>
            </a:r>
            <a:endParaRPr sz="2400">
              <a:solidFill>
                <a:schemeClr val="lt1"/>
              </a:solidFill>
              <a:latin typeface="Calibri"/>
              <a:ea typeface="Calibri"/>
              <a:cs typeface="Calibri"/>
              <a:sym typeface="Calibri"/>
            </a:endParaRPr>
          </a:p>
          <a:p>
            <a:pPr indent="0" lvl="0" marL="457200" rtl="0" algn="l">
              <a:spcBef>
                <a:spcPts val="480"/>
              </a:spcBef>
              <a:spcAft>
                <a:spcPts val="0"/>
              </a:spcAft>
              <a:buNone/>
            </a:pPr>
            <a:r>
              <a:rPr lang="en-GB" sz="2400">
                <a:solidFill>
                  <a:schemeClr val="lt1"/>
                </a:solidFill>
                <a:latin typeface="Calibri"/>
                <a:ea typeface="Calibri"/>
                <a:cs typeface="Calibri"/>
                <a:sym typeface="Calibri"/>
              </a:rPr>
              <a:t>AI systems can easily scale with growing business needs. Cloud-based AI solutions provide flexibility, allowing businesses to expand their operations without significant infrastructure investments.</a:t>
            </a:r>
            <a:endParaRPr sz="2400">
              <a:solidFill>
                <a:schemeClr val="lt1"/>
              </a:solidFill>
              <a:latin typeface="Calibri"/>
              <a:ea typeface="Calibri"/>
              <a:cs typeface="Calibri"/>
              <a:sym typeface="Calibri"/>
            </a:endParaRPr>
          </a:p>
          <a:p>
            <a:pPr indent="0" lvl="0" marL="457200" marR="0" rtl="0" algn="l">
              <a:lnSpc>
                <a:spcPct val="100000"/>
              </a:lnSpc>
              <a:spcBef>
                <a:spcPts val="480"/>
              </a:spcBef>
              <a:spcAft>
                <a:spcPts val="0"/>
              </a:spcAft>
              <a:buNone/>
            </a:pPr>
            <a:r>
              <a:t/>
            </a:r>
            <a:endParaRPr sz="2400">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2e91289a7ce_0_27"/>
          <p:cNvSpPr txBox="1"/>
          <p:nvPr/>
        </p:nvSpPr>
        <p:spPr>
          <a:xfrm>
            <a:off x="547688" y="1180225"/>
            <a:ext cx="8048700" cy="5283300"/>
          </a:xfrm>
          <a:prstGeom prst="rect">
            <a:avLst/>
          </a:prstGeom>
          <a:noFill/>
          <a:ln>
            <a:noFill/>
          </a:ln>
        </p:spPr>
        <p:txBody>
          <a:bodyPr anchorCtr="0" anchor="t" bIns="45700" lIns="91425" spcFirstLastPara="1" rIns="91425" wrap="square" tIns="45700">
            <a:noAutofit/>
          </a:bodyPr>
          <a:lstStyle/>
          <a:p>
            <a:pPr indent="0" lvl="0" marL="457200" rtl="0" algn="l">
              <a:spcBef>
                <a:spcPts val="480"/>
              </a:spcBef>
              <a:spcAft>
                <a:spcPts val="0"/>
              </a:spcAft>
              <a:buNone/>
            </a:pPr>
            <a:r>
              <a:rPr lang="en-GB" sz="2400">
                <a:solidFill>
                  <a:schemeClr val="lt1"/>
                </a:solidFill>
                <a:latin typeface="Calibri"/>
                <a:ea typeface="Calibri"/>
                <a:cs typeface="Calibri"/>
                <a:sym typeface="Calibri"/>
              </a:rPr>
              <a:t>Conclusion</a:t>
            </a:r>
            <a:endParaRPr sz="2400">
              <a:solidFill>
                <a:schemeClr val="lt1"/>
              </a:solidFill>
              <a:latin typeface="Calibri"/>
              <a:ea typeface="Calibri"/>
              <a:cs typeface="Calibri"/>
              <a:sym typeface="Calibri"/>
            </a:endParaRPr>
          </a:p>
          <a:p>
            <a:pPr indent="0" lvl="0" marL="457200" rtl="0" algn="l">
              <a:lnSpc>
                <a:spcPct val="150000"/>
              </a:lnSpc>
              <a:spcBef>
                <a:spcPts val="480"/>
              </a:spcBef>
              <a:spcAft>
                <a:spcPts val="0"/>
              </a:spcAft>
              <a:buNone/>
            </a:pPr>
            <a:r>
              <a:rPr lang="en-GB" sz="2400">
                <a:solidFill>
                  <a:schemeClr val="lt1"/>
                </a:solidFill>
                <a:latin typeface="Calibri"/>
                <a:ea typeface="Calibri"/>
                <a:cs typeface="Calibri"/>
                <a:sym typeface="Calibri"/>
              </a:rPr>
              <a:t>The integration of ML and AI in modern business is not just about keeping up with technology but about staying ahead in a competitive market. By embracing these technologies, companies can improve efficiency, enhance customer experiences, and drive innovation. As AI and ML continue to evolve, their impact on business will only grow, making them indispensable tools for future success.</a:t>
            </a:r>
            <a:endParaRPr sz="2400">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2e91289a7ce_0_32"/>
          <p:cNvSpPr txBox="1"/>
          <p:nvPr/>
        </p:nvSpPr>
        <p:spPr>
          <a:xfrm>
            <a:off x="540000" y="1467181"/>
            <a:ext cx="72360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3200">
                <a:solidFill>
                  <a:schemeClr val="lt1"/>
                </a:solidFill>
                <a:latin typeface="Merriweather"/>
                <a:ea typeface="Merriweather"/>
                <a:cs typeface="Merriweather"/>
                <a:sym typeface="Merriweather"/>
              </a:rPr>
              <a:t>Questions?</a:t>
            </a:r>
            <a:endParaRPr/>
          </a:p>
        </p:txBody>
      </p:sp>
      <p:sp>
        <p:nvSpPr>
          <p:cNvPr id="127" name="Google Shape;127;g2e91289a7ce_0_3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2016-11-26T15:25:18Z</dcterms:created>
  <dc:creator>Pritesh Mistry</dc:creator>
</cp:coreProperties>
</file>