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embeddedFontLst>
    <p:embeddedFont>
      <p:font typeface="Merriweather"/>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9" roundtripDataSignature="AMtx7mhGN197oMoWspa5HjDudo8C1a57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regular.fntdata"/><Relationship Id="rId14" Type="http://schemas.openxmlformats.org/officeDocument/2006/relationships/slide" Target="slides/slide9.xml"/><Relationship Id="rId17" Type="http://schemas.openxmlformats.org/officeDocument/2006/relationships/font" Target="fonts/Merriweather-italic.fntdata"/><Relationship Id="rId16" Type="http://schemas.openxmlformats.org/officeDocument/2006/relationships/font" Target="fonts/Merriweather-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87" name="Google Shape;8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94" name="Google Shape;94;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91358b6e2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g2e91358b6e2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00" name="Google Shape;100;g2e91358b6e2_0_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91358b6e2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g2e91358b6e2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06" name="Google Shape;106;g2e91358b6e2_0_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91358b6e2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g2e91358b6e2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12" name="Google Shape;112;g2e91358b6e2_0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91358b6e2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g2e91358b6e2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18" name="Google Shape;118;g2e91358b6e2_0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91289a7ce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g2e91289a7ce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24" name="Google Shape;124;g2e91289a7ce_0_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91289a7ce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g2e91289a7ce_0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30" name="Google Shape;130;g2e91289a7ce_0_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91289a7ce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e91289a7ce_0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1" marL="0" marR="0" rtl="0" algn="l">
              <a:lnSpc>
                <a:spcPct val="100000"/>
              </a:lnSpc>
              <a:spcBef>
                <a:spcPts val="0"/>
              </a:spcBef>
              <a:spcAft>
                <a:spcPts val="0"/>
              </a:spcAft>
              <a:buClr>
                <a:schemeClr val="dk1"/>
              </a:buClr>
              <a:buSzPts val="1200"/>
              <a:buFont typeface="Calibri"/>
              <a:buNone/>
            </a:pPr>
            <a:r>
              <a:t/>
            </a:r>
            <a:endParaRPr sz="1200"/>
          </a:p>
        </p:txBody>
      </p:sp>
      <p:sp>
        <p:nvSpPr>
          <p:cNvPr id="136" name="Google Shape;136;g2e91289a7ce_0_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 name="Google Shape;18;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4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9" name="Google Shape;29;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4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5" name="Google Shape;35;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4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2" name="Google Shape;42;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8" name="Google Shape;48;p4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9" name="Google Shape;49;p4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0" name="Google Shape;50;p4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1" name="Google Shape;51;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4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7"/>
          <p:cNvSpPr/>
          <p:nvPr>
            <p:ph idx="2" type="pic"/>
          </p:nvPr>
        </p:nvSpPr>
        <p:spPr>
          <a:xfrm>
            <a:off x="1792288" y="612775"/>
            <a:ext cx="5486400" cy="4114800"/>
          </a:xfrm>
          <a:prstGeom prst="rect">
            <a:avLst/>
          </a:prstGeom>
          <a:noFill/>
          <a:ln>
            <a:noFill/>
          </a:ln>
        </p:spPr>
      </p:sp>
      <p:sp>
        <p:nvSpPr>
          <p:cNvPr id="68" name="Google Shape;68;p4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25B69"/>
            </a:gs>
            <a:gs pos="25000">
              <a:srgbClr val="525B69"/>
            </a:gs>
            <a:gs pos="55000">
              <a:srgbClr val="505A64">
                <a:alpha val="61960"/>
              </a:srgbClr>
            </a:gs>
            <a:gs pos="90000">
              <a:srgbClr val="505A64"/>
            </a:gs>
            <a:gs pos="100000">
              <a:srgbClr val="505A64"/>
            </a:gs>
          </a:gsLst>
          <a:lin ang="5400000" scaled="0"/>
        </a:grad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3960"/>
              <a:buFont typeface="Calibri"/>
              <a:buNone/>
            </a:pPr>
            <a:r>
              <a:rPr lang="en-GB" sz="2500">
                <a:solidFill>
                  <a:schemeClr val="lt1"/>
                </a:solidFill>
              </a:rPr>
              <a:t>Overview of the Tech Landscape and AI’s Role</a:t>
            </a:r>
            <a:endParaRPr sz="2500">
              <a:solidFill>
                <a:schemeClr val="lt1"/>
              </a:solidFill>
            </a:endParaRPr>
          </a:p>
        </p:txBody>
      </p:sp>
      <p:sp>
        <p:nvSpPr>
          <p:cNvPr id="90" name="Google Shape;90;p3"/>
          <p:cNvSpPr txBox="1"/>
          <p:nvPr>
            <p:ph idx="1" type="body"/>
          </p:nvPr>
        </p:nvSpPr>
        <p:spPr>
          <a:xfrm>
            <a:off x="539750" y="1358900"/>
            <a:ext cx="8048625" cy="52832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50000"/>
              </a:lnSpc>
              <a:spcBef>
                <a:spcPts val="1200"/>
              </a:spcBef>
              <a:spcAft>
                <a:spcPts val="0"/>
              </a:spcAft>
              <a:buClr>
                <a:schemeClr val="dk1"/>
              </a:buClr>
              <a:buSzPct val="57894"/>
              <a:buFont typeface="Arial"/>
              <a:buNone/>
            </a:pPr>
            <a:r>
              <a:rPr lang="en-GB" sz="1900">
                <a:solidFill>
                  <a:schemeClr val="lt1"/>
                </a:solidFill>
                <a:latin typeface="Arial"/>
                <a:ea typeface="Arial"/>
                <a:cs typeface="Arial"/>
                <a:sym typeface="Arial"/>
              </a:rPr>
              <a:t>The technology landscape is evolving at an unprecedented pace, driven by advancements in artificial intelligence (AI), cloud computing, data analytics, and the Internet of Things (IoT). These innovations are reshaping industries, influencing business models, and creating new opportunities across sectors.</a:t>
            </a:r>
            <a:endParaRPr sz="1900">
              <a:solidFill>
                <a:schemeClr val="lt1"/>
              </a:solidFill>
              <a:latin typeface="Arial"/>
              <a:ea typeface="Arial"/>
              <a:cs typeface="Arial"/>
              <a:sym typeface="Arial"/>
            </a:endParaRPr>
          </a:p>
          <a:p>
            <a:pPr indent="0" lvl="0" marL="0" rtl="0" algn="l">
              <a:lnSpc>
                <a:spcPct val="150000"/>
              </a:lnSpc>
              <a:spcBef>
                <a:spcPts val="1200"/>
              </a:spcBef>
              <a:spcAft>
                <a:spcPts val="0"/>
              </a:spcAft>
              <a:buClr>
                <a:schemeClr val="dk1"/>
              </a:buClr>
              <a:buSzPct val="57894"/>
              <a:buFont typeface="Arial"/>
              <a:buNone/>
            </a:pPr>
            <a:r>
              <a:rPr b="1" lang="en-GB" sz="1900">
                <a:solidFill>
                  <a:schemeClr val="lt1"/>
                </a:solidFill>
                <a:latin typeface="Arial"/>
                <a:ea typeface="Arial"/>
                <a:cs typeface="Arial"/>
                <a:sym typeface="Arial"/>
              </a:rPr>
              <a:t>Key Trends in the Tech Landscape: </a:t>
            </a:r>
            <a:endParaRPr b="1" sz="1900">
              <a:solidFill>
                <a:schemeClr val="lt1"/>
              </a:solidFill>
              <a:latin typeface="Arial"/>
              <a:ea typeface="Arial"/>
              <a:cs typeface="Arial"/>
              <a:sym typeface="Arial"/>
            </a:endParaRPr>
          </a:p>
          <a:p>
            <a:pPr indent="-340201" lvl="0" marL="457200" rtl="0" algn="l">
              <a:lnSpc>
                <a:spcPct val="150000"/>
              </a:lnSpc>
              <a:spcBef>
                <a:spcPts val="1200"/>
              </a:spcBef>
              <a:spcAft>
                <a:spcPts val="0"/>
              </a:spcAft>
              <a:buClr>
                <a:schemeClr val="lt1"/>
              </a:buClr>
              <a:buSzPct val="100000"/>
              <a:buFont typeface="Arial"/>
              <a:buAutoNum type="arabicParenR"/>
            </a:pPr>
            <a:r>
              <a:rPr lang="en-GB" sz="1900">
                <a:solidFill>
                  <a:schemeClr val="lt1"/>
                </a:solidFill>
                <a:latin typeface="Arial"/>
                <a:ea typeface="Arial"/>
                <a:cs typeface="Arial"/>
                <a:sym typeface="Arial"/>
              </a:rPr>
              <a:t>Artificial Intelligence and Machine Learning</a:t>
            </a:r>
            <a:endParaRPr sz="1900">
              <a:solidFill>
                <a:schemeClr val="lt1"/>
              </a:solidFill>
              <a:latin typeface="Arial"/>
              <a:ea typeface="Arial"/>
              <a:cs typeface="Arial"/>
              <a:sym typeface="Arial"/>
            </a:endParaRPr>
          </a:p>
          <a:p>
            <a:pPr indent="0" lvl="0" marL="0" rtl="0" algn="l">
              <a:lnSpc>
                <a:spcPct val="150000"/>
              </a:lnSpc>
              <a:spcBef>
                <a:spcPts val="1200"/>
              </a:spcBef>
              <a:spcAft>
                <a:spcPts val="0"/>
              </a:spcAft>
              <a:buClr>
                <a:schemeClr val="dk1"/>
              </a:buClr>
              <a:buSzPct val="57894"/>
              <a:buFont typeface="Arial"/>
              <a:buNone/>
            </a:pPr>
            <a:r>
              <a:rPr lang="en-GB" sz="1900">
                <a:solidFill>
                  <a:schemeClr val="lt1"/>
                </a:solidFill>
                <a:latin typeface="Arial"/>
                <a:ea typeface="Arial"/>
                <a:cs typeface="Arial"/>
                <a:sym typeface="Arial"/>
              </a:rPr>
              <a:t>AI and machine learning (ML) are at the forefront of technological innovation, transforming how businesses operate. They enable organizations to automate processes, enhance customer experiences, and make data-driven decisions. Applications range from predictive analytics in finance to personalized marketing in retail. AI is also pivotal in healthcare, with tools that assist in diagnostics, drug discovery, and personalized treatment plans.</a:t>
            </a:r>
            <a:endParaRPr sz="1900">
              <a:solidFill>
                <a:schemeClr val="lt1"/>
              </a:solidFill>
              <a:latin typeface="Arial"/>
              <a:ea typeface="Arial"/>
              <a:cs typeface="Arial"/>
              <a:sym typeface="Arial"/>
            </a:endParaRPr>
          </a:p>
          <a:p>
            <a:pPr indent="0" lvl="0" marL="0" rtl="0" algn="l">
              <a:lnSpc>
                <a:spcPct val="150000"/>
              </a:lnSpc>
              <a:spcBef>
                <a:spcPts val="1200"/>
              </a:spcBef>
              <a:spcAft>
                <a:spcPts val="200"/>
              </a:spcAft>
              <a:buClr>
                <a:schemeClr val="dk1"/>
              </a:buClr>
              <a:buSzPct val="57894"/>
              <a:buFont typeface="Arial"/>
              <a:buNone/>
            </a:pPr>
            <a:r>
              <a:t/>
            </a:r>
            <a:endParaRPr b="1" sz="19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nvSpPr>
        <p:spPr>
          <a:xfrm>
            <a:off x="547700" y="236475"/>
            <a:ext cx="8048700" cy="6227100"/>
          </a:xfrm>
          <a:prstGeom prst="rect">
            <a:avLst/>
          </a:prstGeom>
          <a:noFill/>
          <a:ln>
            <a:noFill/>
          </a:ln>
        </p:spPr>
        <p:txBody>
          <a:bodyPr anchorCtr="0" anchor="t" bIns="45700" lIns="91425" spcFirstLastPara="1" rIns="91425" wrap="square" tIns="45700">
            <a:noAutofit/>
          </a:bodyPr>
          <a:lstStyle/>
          <a:p>
            <a:pPr indent="0" lvl="0" marL="457200" rtl="0" algn="l">
              <a:spcBef>
                <a:spcPts val="480"/>
              </a:spcBef>
              <a:spcAft>
                <a:spcPts val="0"/>
              </a:spcAft>
              <a:buClr>
                <a:schemeClr val="dk1"/>
              </a:buClr>
              <a:buSzPts val="1100"/>
              <a:buFont typeface="Arial"/>
              <a:buNone/>
            </a:pPr>
            <a:r>
              <a:rPr lang="en-GB" sz="2100">
                <a:solidFill>
                  <a:schemeClr val="lt1"/>
                </a:solidFill>
              </a:rPr>
              <a:t>2) Cloud Computing</a:t>
            </a:r>
            <a:endParaRPr sz="2100">
              <a:solidFill>
                <a:schemeClr val="lt1"/>
              </a:solidFill>
            </a:endParaRPr>
          </a:p>
          <a:p>
            <a:pPr indent="0" lvl="0" marL="457200" rtl="0" algn="l">
              <a:spcBef>
                <a:spcPts val="480"/>
              </a:spcBef>
              <a:spcAft>
                <a:spcPts val="0"/>
              </a:spcAft>
              <a:buClr>
                <a:schemeClr val="dk1"/>
              </a:buClr>
              <a:buSzPts val="1100"/>
              <a:buFont typeface="Arial"/>
              <a:buNone/>
            </a:pPr>
            <a:r>
              <a:rPr lang="en-GB" sz="2100">
                <a:solidFill>
                  <a:schemeClr val="lt1"/>
                </a:solidFill>
              </a:rPr>
              <a:t>The shift to cloud computing has revolutionized data storage and processing. Companies benefit from scalability, cost efficiency, and remote accessibility. Major players like AWS, Microsoft Azure, and Google Cloud are continuously expanding their services, integrating AI and ML capabilities to offer enhanced data analysis, machine learning services, and serverless computing solutions.</a:t>
            </a:r>
            <a:endParaRPr sz="2100">
              <a:solidFill>
                <a:schemeClr val="lt1"/>
              </a:solidFill>
            </a:endParaRPr>
          </a:p>
          <a:p>
            <a:pPr indent="0" lvl="0" marL="457200" rtl="0" algn="l">
              <a:spcBef>
                <a:spcPts val="480"/>
              </a:spcBef>
              <a:spcAft>
                <a:spcPts val="0"/>
              </a:spcAft>
              <a:buClr>
                <a:schemeClr val="dk1"/>
              </a:buClr>
              <a:buSzPts val="1100"/>
              <a:buFont typeface="Arial"/>
              <a:buNone/>
            </a:pPr>
            <a:r>
              <a:t/>
            </a:r>
            <a:endParaRPr sz="2100">
              <a:solidFill>
                <a:schemeClr val="lt1"/>
              </a:solidFill>
            </a:endParaRPr>
          </a:p>
          <a:p>
            <a:pPr indent="0" lvl="0" marL="457200" rtl="0" algn="l">
              <a:spcBef>
                <a:spcPts val="480"/>
              </a:spcBef>
              <a:spcAft>
                <a:spcPts val="0"/>
              </a:spcAft>
              <a:buClr>
                <a:schemeClr val="dk1"/>
              </a:buClr>
              <a:buSzPts val="1100"/>
              <a:buFont typeface="Arial"/>
              <a:buNone/>
            </a:pPr>
            <a:r>
              <a:rPr lang="en-GB" sz="2100">
                <a:solidFill>
                  <a:schemeClr val="lt1"/>
                </a:solidFill>
              </a:rPr>
              <a:t>3) Data Analytics</a:t>
            </a:r>
            <a:endParaRPr sz="2100">
              <a:solidFill>
                <a:schemeClr val="lt1"/>
              </a:solidFill>
            </a:endParaRPr>
          </a:p>
          <a:p>
            <a:pPr indent="0" lvl="0" marL="457200" rtl="0" algn="l">
              <a:spcBef>
                <a:spcPts val="480"/>
              </a:spcBef>
              <a:spcAft>
                <a:spcPts val="0"/>
              </a:spcAft>
              <a:buClr>
                <a:schemeClr val="dk1"/>
              </a:buClr>
              <a:buSzPts val="1100"/>
              <a:buFont typeface="Arial"/>
              <a:buNone/>
            </a:pPr>
            <a:r>
              <a:rPr lang="en-GB" sz="2100">
                <a:solidFill>
                  <a:schemeClr val="lt1"/>
                </a:solidFill>
              </a:rPr>
              <a:t>Data is often referred to as the new oil. Advanced analytics tools allow businesses to extract actionable insights from vast amounts of data, driving strategic decision-making. Predictive and prescriptive analytics are increasingly used to forecast trends, optimize operations, and enhance customer targeting. Organizations are leveraging big data analytics to gain competitive advantages, improve operational efficiency, and create personalized customer experiences.</a:t>
            </a:r>
            <a:endParaRPr sz="2100">
              <a:solidFill>
                <a:schemeClr val="lt1"/>
              </a:solidFill>
            </a:endParaRPr>
          </a:p>
          <a:p>
            <a:pPr indent="0" lvl="0" marL="457200" marR="0" rtl="0" algn="l">
              <a:lnSpc>
                <a:spcPct val="100000"/>
              </a:lnSpc>
              <a:spcBef>
                <a:spcPts val="480"/>
              </a:spcBef>
              <a:spcAft>
                <a:spcPts val="0"/>
              </a:spcAft>
              <a:buClr>
                <a:schemeClr val="dk1"/>
              </a:buClr>
              <a:buSzPts val="1100"/>
              <a:buFont typeface="Arial"/>
              <a:buNone/>
            </a:pPr>
            <a:r>
              <a:t/>
            </a:r>
            <a:endParaRPr sz="2100">
              <a:solidFill>
                <a:schemeClr val="lt1"/>
              </a:solidFill>
            </a:endParaRPr>
          </a:p>
          <a:p>
            <a:pPr indent="0" lvl="0" marL="4572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e91358b6e2_0_21"/>
          <p:cNvSpPr txBox="1"/>
          <p:nvPr/>
        </p:nvSpPr>
        <p:spPr>
          <a:xfrm>
            <a:off x="547700" y="236475"/>
            <a:ext cx="8048700" cy="6227100"/>
          </a:xfrm>
          <a:prstGeom prst="rect">
            <a:avLst/>
          </a:prstGeom>
          <a:noFill/>
          <a:ln>
            <a:noFill/>
          </a:ln>
        </p:spPr>
        <p:txBody>
          <a:bodyPr anchorCtr="0" anchor="t" bIns="45700" lIns="91425" spcFirstLastPara="1" rIns="91425" wrap="square" tIns="45700">
            <a:noAutofit/>
          </a:bodyPr>
          <a:lstStyle/>
          <a:p>
            <a:pPr indent="0" lvl="0" marL="457200" rtl="0" algn="l">
              <a:spcBef>
                <a:spcPts val="480"/>
              </a:spcBef>
              <a:spcAft>
                <a:spcPts val="0"/>
              </a:spcAft>
              <a:buClr>
                <a:schemeClr val="dk1"/>
              </a:buClr>
              <a:buSzPts val="1100"/>
              <a:buFont typeface="Arial"/>
              <a:buNone/>
            </a:pPr>
            <a:r>
              <a:rPr lang="en-GB" sz="2100">
                <a:solidFill>
                  <a:schemeClr val="lt1"/>
                </a:solidFill>
              </a:rPr>
              <a:t>4) Internet of Things (IoT)</a:t>
            </a:r>
            <a:endParaRPr sz="2100">
              <a:solidFill>
                <a:schemeClr val="lt1"/>
              </a:solidFill>
            </a:endParaRPr>
          </a:p>
          <a:p>
            <a:pPr indent="0" lvl="0" marL="457200" rtl="0" algn="l">
              <a:spcBef>
                <a:spcPts val="480"/>
              </a:spcBef>
              <a:spcAft>
                <a:spcPts val="0"/>
              </a:spcAft>
              <a:buClr>
                <a:schemeClr val="dk1"/>
              </a:buClr>
              <a:buSzPts val="1100"/>
              <a:buFont typeface="Arial"/>
              <a:buNone/>
            </a:pPr>
            <a:r>
              <a:rPr lang="en-GB" sz="2100">
                <a:solidFill>
                  <a:schemeClr val="lt1"/>
                </a:solidFill>
              </a:rPr>
              <a:t>IoT connects devices and systems, enabling real-time data exchange and automation. Industries such as healthcare, manufacturing, and logistics use IoT to monitor operations, improve efficiency, and enhance customer service. Smart cities utilize IoT for traffic management, energy consumption, and public safety, contributing to sustainable urban development.</a:t>
            </a:r>
            <a:endParaRPr sz="2100">
              <a:solidFill>
                <a:schemeClr val="lt1"/>
              </a:solidFill>
            </a:endParaRPr>
          </a:p>
          <a:p>
            <a:pPr indent="0" lvl="0" marL="457200" rtl="0" algn="l">
              <a:spcBef>
                <a:spcPts val="480"/>
              </a:spcBef>
              <a:spcAft>
                <a:spcPts val="0"/>
              </a:spcAft>
              <a:buClr>
                <a:schemeClr val="dk1"/>
              </a:buClr>
              <a:buSzPts val="1100"/>
              <a:buFont typeface="Arial"/>
              <a:buNone/>
            </a:pPr>
            <a:r>
              <a:t/>
            </a:r>
            <a:endParaRPr sz="2100">
              <a:solidFill>
                <a:schemeClr val="lt1"/>
              </a:solidFill>
            </a:endParaRPr>
          </a:p>
          <a:p>
            <a:pPr indent="0" lvl="0" marL="457200" rtl="0" algn="l">
              <a:spcBef>
                <a:spcPts val="480"/>
              </a:spcBef>
              <a:spcAft>
                <a:spcPts val="0"/>
              </a:spcAft>
              <a:buClr>
                <a:schemeClr val="dk1"/>
              </a:buClr>
              <a:buSzPts val="1100"/>
              <a:buFont typeface="Arial"/>
              <a:buNone/>
            </a:pPr>
            <a:r>
              <a:rPr lang="en-GB" sz="2100">
                <a:solidFill>
                  <a:schemeClr val="lt1"/>
                </a:solidFill>
              </a:rPr>
              <a:t>5) Cybersecurity</a:t>
            </a:r>
            <a:endParaRPr sz="2100">
              <a:solidFill>
                <a:schemeClr val="lt1"/>
              </a:solidFill>
            </a:endParaRPr>
          </a:p>
          <a:p>
            <a:pPr indent="0" lvl="0" marL="457200" rtl="0" algn="l">
              <a:spcBef>
                <a:spcPts val="480"/>
              </a:spcBef>
              <a:spcAft>
                <a:spcPts val="0"/>
              </a:spcAft>
              <a:buClr>
                <a:schemeClr val="dk1"/>
              </a:buClr>
              <a:buSzPts val="1100"/>
              <a:buFont typeface="Arial"/>
              <a:buNone/>
            </a:pPr>
            <a:r>
              <a:rPr lang="en-GB" sz="2100">
                <a:solidFill>
                  <a:schemeClr val="lt1"/>
                </a:solidFill>
              </a:rPr>
              <a:t>As technology advances, so do cybersecurity threats. Protecting data and systems from cyberattacks is a top priority. AI plays a crucial role in cybersecurity by identifying potential threats and responding in real-time. Machine learning algorithms analyze patterns and anomalies in network traffic to detect and mitigate threats proactively. With the rise of remote work, ensuring robust cybersecurity measures has become even more critical.</a:t>
            </a:r>
            <a:endParaRPr sz="2100">
              <a:solidFill>
                <a:schemeClr val="lt1"/>
              </a:solidFill>
            </a:endParaRPr>
          </a:p>
          <a:p>
            <a:pPr indent="0" lvl="0" marL="457200" rtl="0" algn="l">
              <a:spcBef>
                <a:spcPts val="480"/>
              </a:spcBef>
              <a:spcAft>
                <a:spcPts val="0"/>
              </a:spcAft>
              <a:buClr>
                <a:schemeClr val="dk1"/>
              </a:buClr>
              <a:buSzPts val="1100"/>
              <a:buFont typeface="Arial"/>
              <a:buNone/>
            </a:pPr>
            <a:r>
              <a:t/>
            </a:r>
            <a:endParaRPr sz="2100">
              <a:solidFill>
                <a:schemeClr val="lt1"/>
              </a:solidFill>
            </a:endParaRPr>
          </a:p>
          <a:p>
            <a:pPr indent="0" lvl="0" marL="457200" marR="0" rtl="0" algn="l">
              <a:lnSpc>
                <a:spcPct val="100000"/>
              </a:lnSpc>
              <a:spcBef>
                <a:spcPts val="480"/>
              </a:spcBef>
              <a:spcAft>
                <a:spcPts val="0"/>
              </a:spcAft>
              <a:buClr>
                <a:schemeClr val="dk1"/>
              </a:buClr>
              <a:buSzPts val="1100"/>
              <a:buFont typeface="Arial"/>
              <a:buNone/>
            </a:pPr>
            <a:r>
              <a:t/>
            </a:r>
            <a:endParaRPr sz="2100">
              <a:solidFill>
                <a:schemeClr val="lt1"/>
              </a:solidFill>
            </a:endParaRPr>
          </a:p>
          <a:p>
            <a:pPr indent="0" lvl="0" marL="4572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e91358b6e2_0_16"/>
          <p:cNvSpPr txBox="1"/>
          <p:nvPr/>
        </p:nvSpPr>
        <p:spPr>
          <a:xfrm>
            <a:off x="547700" y="236475"/>
            <a:ext cx="8048700" cy="6227100"/>
          </a:xfrm>
          <a:prstGeom prst="rect">
            <a:avLst/>
          </a:prstGeom>
          <a:noFill/>
          <a:ln>
            <a:noFill/>
          </a:ln>
        </p:spPr>
        <p:txBody>
          <a:bodyPr anchorCtr="0" anchor="t" bIns="45700" lIns="91425" spcFirstLastPara="1" rIns="91425" wrap="square" tIns="45700">
            <a:noAutofit/>
          </a:bodyPr>
          <a:lstStyle/>
          <a:p>
            <a:pPr indent="0" lvl="0" marL="457200" rtl="0" algn="l">
              <a:spcBef>
                <a:spcPts val="480"/>
              </a:spcBef>
              <a:spcAft>
                <a:spcPts val="0"/>
              </a:spcAft>
              <a:buClr>
                <a:schemeClr val="dk1"/>
              </a:buClr>
              <a:buSzPts val="1100"/>
              <a:buFont typeface="Arial"/>
              <a:buNone/>
            </a:pPr>
            <a:r>
              <a:t/>
            </a:r>
            <a:endParaRPr sz="2100">
              <a:solidFill>
                <a:schemeClr val="lt1"/>
              </a:solidFill>
            </a:endParaRPr>
          </a:p>
          <a:p>
            <a:pPr indent="0" lvl="0" marL="457200" rtl="0" algn="l">
              <a:spcBef>
                <a:spcPts val="480"/>
              </a:spcBef>
              <a:spcAft>
                <a:spcPts val="0"/>
              </a:spcAft>
              <a:buClr>
                <a:schemeClr val="dk1"/>
              </a:buClr>
              <a:buSzPts val="1100"/>
              <a:buFont typeface="Arial"/>
              <a:buNone/>
            </a:pPr>
            <a:r>
              <a:rPr lang="en-GB" sz="2100">
                <a:solidFill>
                  <a:schemeClr val="lt1"/>
                </a:solidFill>
              </a:rPr>
              <a:t>6) 5G Technology</a:t>
            </a:r>
            <a:endParaRPr sz="2100">
              <a:solidFill>
                <a:schemeClr val="lt1"/>
              </a:solidFill>
            </a:endParaRPr>
          </a:p>
          <a:p>
            <a:pPr indent="0" lvl="0" marL="457200" rtl="0" algn="l">
              <a:spcBef>
                <a:spcPts val="480"/>
              </a:spcBef>
              <a:spcAft>
                <a:spcPts val="0"/>
              </a:spcAft>
              <a:buClr>
                <a:schemeClr val="dk1"/>
              </a:buClr>
              <a:buSzPts val="1100"/>
              <a:buFont typeface="Arial"/>
              <a:buNone/>
            </a:pPr>
            <a:r>
              <a:rPr lang="en-GB" sz="2100">
                <a:solidFill>
                  <a:schemeClr val="lt1"/>
                </a:solidFill>
              </a:rPr>
              <a:t>The deployment of 5G networks is revolutionizing connectivity, offering faster speeds, lower latency, and increased capacity. This advancement supports the proliferation of IoT devices, enhances mobile experiences, and enables new applications in augmented reality (AR) and virtual reality (VR). Industries like entertainment, healthcare, and manufacturing are exploring innovative use cases powered by 5G technology.</a:t>
            </a:r>
            <a:endParaRPr sz="2100">
              <a:solidFill>
                <a:schemeClr val="lt1"/>
              </a:solidFill>
            </a:endParaRPr>
          </a:p>
          <a:p>
            <a:pPr indent="0" lvl="0" marL="457200" rtl="0" algn="l">
              <a:spcBef>
                <a:spcPts val="480"/>
              </a:spcBef>
              <a:spcAft>
                <a:spcPts val="0"/>
              </a:spcAft>
              <a:buClr>
                <a:schemeClr val="dk1"/>
              </a:buClr>
              <a:buSzPts val="1100"/>
              <a:buFont typeface="Arial"/>
              <a:buNone/>
            </a:pPr>
            <a:r>
              <a:t/>
            </a:r>
            <a:endParaRPr sz="2100">
              <a:solidFill>
                <a:schemeClr val="lt1"/>
              </a:solidFill>
            </a:endParaRPr>
          </a:p>
          <a:p>
            <a:pPr indent="0" lvl="0" marL="457200" rtl="0" algn="l">
              <a:spcBef>
                <a:spcPts val="480"/>
              </a:spcBef>
              <a:spcAft>
                <a:spcPts val="0"/>
              </a:spcAft>
              <a:buClr>
                <a:schemeClr val="dk1"/>
              </a:buClr>
              <a:buSzPts val="1100"/>
              <a:buFont typeface="Arial"/>
              <a:buNone/>
            </a:pPr>
            <a:r>
              <a:t/>
            </a:r>
            <a:endParaRPr sz="2100">
              <a:solidFill>
                <a:schemeClr val="lt1"/>
              </a:solidFill>
            </a:endParaRPr>
          </a:p>
          <a:p>
            <a:pPr indent="0" lvl="0" marL="457200" rtl="0" algn="l">
              <a:spcBef>
                <a:spcPts val="480"/>
              </a:spcBef>
              <a:spcAft>
                <a:spcPts val="0"/>
              </a:spcAft>
              <a:buClr>
                <a:schemeClr val="dk1"/>
              </a:buClr>
              <a:buSzPts val="1100"/>
              <a:buFont typeface="Arial"/>
              <a:buNone/>
            </a:pPr>
            <a:r>
              <a:t/>
            </a:r>
            <a:endParaRPr sz="2100">
              <a:solidFill>
                <a:schemeClr val="lt1"/>
              </a:solidFill>
            </a:endParaRPr>
          </a:p>
          <a:p>
            <a:pPr indent="0" lvl="0" marL="457200" rtl="0" algn="l">
              <a:spcBef>
                <a:spcPts val="480"/>
              </a:spcBef>
              <a:spcAft>
                <a:spcPts val="0"/>
              </a:spcAft>
              <a:buClr>
                <a:schemeClr val="dk1"/>
              </a:buClr>
              <a:buSzPts val="1100"/>
              <a:buFont typeface="Arial"/>
              <a:buNone/>
            </a:pPr>
            <a:r>
              <a:t/>
            </a:r>
            <a:endParaRPr sz="2100">
              <a:solidFill>
                <a:schemeClr val="lt1"/>
              </a:solidFill>
            </a:endParaRPr>
          </a:p>
          <a:p>
            <a:pPr indent="0" lvl="0" marL="457200" rtl="0" algn="l">
              <a:spcBef>
                <a:spcPts val="480"/>
              </a:spcBef>
              <a:spcAft>
                <a:spcPts val="0"/>
              </a:spcAft>
              <a:buClr>
                <a:schemeClr val="dk1"/>
              </a:buClr>
              <a:buSzPts val="1100"/>
              <a:buFont typeface="Arial"/>
              <a:buNone/>
            </a:pPr>
            <a:r>
              <a:t/>
            </a:r>
            <a:endParaRPr sz="2100">
              <a:solidFill>
                <a:schemeClr val="lt1"/>
              </a:solidFill>
            </a:endParaRPr>
          </a:p>
          <a:p>
            <a:pPr indent="0" lvl="0" marL="457200" marR="0" rtl="0" algn="l">
              <a:lnSpc>
                <a:spcPct val="100000"/>
              </a:lnSpc>
              <a:spcBef>
                <a:spcPts val="480"/>
              </a:spcBef>
              <a:spcAft>
                <a:spcPts val="0"/>
              </a:spcAft>
              <a:buClr>
                <a:schemeClr val="dk1"/>
              </a:buClr>
              <a:buSzPts val="1100"/>
              <a:buFont typeface="Arial"/>
              <a:buNone/>
            </a:pPr>
            <a:r>
              <a:t/>
            </a:r>
            <a:endParaRPr sz="2100">
              <a:solidFill>
                <a:schemeClr val="lt1"/>
              </a:solidFill>
            </a:endParaRPr>
          </a:p>
          <a:p>
            <a:pPr indent="0" lvl="0" marL="4572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e91358b6e2_0_6"/>
          <p:cNvSpPr txBox="1"/>
          <p:nvPr/>
        </p:nvSpPr>
        <p:spPr>
          <a:xfrm>
            <a:off x="547700" y="236475"/>
            <a:ext cx="8048700" cy="6227100"/>
          </a:xfrm>
          <a:prstGeom prst="rect">
            <a:avLst/>
          </a:prstGeom>
          <a:noFill/>
          <a:ln>
            <a:noFill/>
          </a:ln>
        </p:spPr>
        <p:txBody>
          <a:bodyPr anchorCtr="0" anchor="t" bIns="45700" lIns="91425" spcFirstLastPara="1" rIns="91425" wrap="square" tIns="45700">
            <a:noAutofit/>
          </a:bodyPr>
          <a:lstStyle/>
          <a:p>
            <a:pPr indent="0" lvl="0" marL="457200" rtl="0" algn="l">
              <a:spcBef>
                <a:spcPts val="480"/>
              </a:spcBef>
              <a:spcAft>
                <a:spcPts val="0"/>
              </a:spcAft>
              <a:buClr>
                <a:schemeClr val="dk1"/>
              </a:buClr>
              <a:buSzPts val="1100"/>
              <a:buFont typeface="Arial"/>
              <a:buNone/>
            </a:pPr>
            <a:r>
              <a:rPr b="1" lang="en-GB" sz="2100">
                <a:solidFill>
                  <a:schemeClr val="lt1"/>
                </a:solidFill>
              </a:rPr>
              <a:t>AI’s Role in the Tech Landscape</a:t>
            </a:r>
            <a:endParaRPr b="1" sz="2100">
              <a:solidFill>
                <a:schemeClr val="lt1"/>
              </a:solidFill>
            </a:endParaRPr>
          </a:p>
          <a:p>
            <a:pPr indent="0" lvl="0" marL="457200" rtl="0" algn="l">
              <a:spcBef>
                <a:spcPts val="480"/>
              </a:spcBef>
              <a:spcAft>
                <a:spcPts val="0"/>
              </a:spcAft>
              <a:buClr>
                <a:schemeClr val="dk1"/>
              </a:buClr>
              <a:buSzPts val="1100"/>
              <a:buFont typeface="Arial"/>
              <a:buNone/>
            </a:pPr>
            <a:r>
              <a:t/>
            </a:r>
            <a:endParaRPr sz="2100">
              <a:solidFill>
                <a:schemeClr val="lt1"/>
              </a:solidFill>
            </a:endParaRPr>
          </a:p>
          <a:p>
            <a:pPr indent="-355600" lvl="0" marL="457200" rtl="0" algn="l">
              <a:spcBef>
                <a:spcPts val="480"/>
              </a:spcBef>
              <a:spcAft>
                <a:spcPts val="0"/>
              </a:spcAft>
              <a:buClr>
                <a:schemeClr val="lt1"/>
              </a:buClr>
              <a:buSzPts val="2000"/>
              <a:buAutoNum type="arabicParenR"/>
            </a:pPr>
            <a:r>
              <a:rPr lang="en-GB" sz="2000">
                <a:solidFill>
                  <a:schemeClr val="lt1"/>
                </a:solidFill>
              </a:rPr>
              <a:t>Automation and Efficiency</a:t>
            </a:r>
            <a:endParaRPr sz="2000">
              <a:solidFill>
                <a:schemeClr val="lt1"/>
              </a:solidFill>
            </a:endParaRPr>
          </a:p>
          <a:p>
            <a:pPr indent="0" lvl="0" marL="457200" rtl="0" algn="l">
              <a:spcBef>
                <a:spcPts val="480"/>
              </a:spcBef>
              <a:spcAft>
                <a:spcPts val="0"/>
              </a:spcAft>
              <a:buClr>
                <a:schemeClr val="dk1"/>
              </a:buClr>
              <a:buSzPts val="1100"/>
              <a:buFont typeface="Arial"/>
              <a:buNone/>
            </a:pPr>
            <a:r>
              <a:rPr lang="en-GB" sz="2000">
                <a:solidFill>
                  <a:schemeClr val="lt1"/>
                </a:solidFill>
              </a:rPr>
              <a:t>AI-driven automation reduces manual tasks, increases efficiency, and lowers operational costs. Robotic process automation (RPA) and intelligent process automation (IPA) are widely adopted across industries. In manufacturing, AI-powered robots streamline production lines, while in finance, AI algorithms handle repetitive tasks such as data entry and reconciliation.</a:t>
            </a:r>
            <a:endParaRPr sz="2000">
              <a:solidFill>
                <a:schemeClr val="lt1"/>
              </a:solidFill>
            </a:endParaRPr>
          </a:p>
          <a:p>
            <a:pPr indent="0" lvl="0" marL="457200" rtl="0" algn="l">
              <a:spcBef>
                <a:spcPts val="480"/>
              </a:spcBef>
              <a:spcAft>
                <a:spcPts val="0"/>
              </a:spcAft>
              <a:buClr>
                <a:schemeClr val="dk1"/>
              </a:buClr>
              <a:buSzPts val="1100"/>
              <a:buFont typeface="Arial"/>
              <a:buNone/>
            </a:pPr>
            <a:r>
              <a:t/>
            </a:r>
            <a:endParaRPr sz="2000">
              <a:solidFill>
                <a:schemeClr val="lt1"/>
              </a:solidFill>
            </a:endParaRPr>
          </a:p>
          <a:p>
            <a:pPr indent="-355600" lvl="0" marL="457200" rtl="0" algn="l">
              <a:spcBef>
                <a:spcPts val="480"/>
              </a:spcBef>
              <a:spcAft>
                <a:spcPts val="0"/>
              </a:spcAft>
              <a:buClr>
                <a:schemeClr val="lt1"/>
              </a:buClr>
              <a:buSzPts val="2000"/>
              <a:buAutoNum type="arabicParenR"/>
            </a:pPr>
            <a:r>
              <a:rPr lang="en-GB" sz="2000">
                <a:solidFill>
                  <a:schemeClr val="lt1"/>
                </a:solidFill>
              </a:rPr>
              <a:t>Personalization and Customer Experience</a:t>
            </a:r>
            <a:endParaRPr sz="2000">
              <a:solidFill>
                <a:schemeClr val="lt1"/>
              </a:solidFill>
            </a:endParaRPr>
          </a:p>
          <a:p>
            <a:pPr indent="0" lvl="0" marL="457200" rtl="0" algn="l">
              <a:spcBef>
                <a:spcPts val="480"/>
              </a:spcBef>
              <a:spcAft>
                <a:spcPts val="0"/>
              </a:spcAft>
              <a:buClr>
                <a:schemeClr val="dk1"/>
              </a:buClr>
              <a:buSzPts val="1100"/>
              <a:buFont typeface="Arial"/>
              <a:buNone/>
            </a:pPr>
            <a:r>
              <a:rPr lang="en-GB" sz="2000">
                <a:solidFill>
                  <a:schemeClr val="lt1"/>
                </a:solidFill>
              </a:rPr>
              <a:t>AI enhances customer experiences by providing personalized recommendations and support. Chatbots and virtual assistants powered by natural language processing (NLP) improve customer interactions and satisfaction. Retailers use AI to analyze customer behavior and preferences, delivering tailored product recommendations and promotions.</a:t>
            </a:r>
            <a:endParaRPr sz="2000">
              <a:solidFill>
                <a:schemeClr val="lt1"/>
              </a:solidFill>
            </a:endParaRPr>
          </a:p>
          <a:p>
            <a:pPr indent="0" lvl="0" marL="457200" rtl="0" algn="l">
              <a:spcBef>
                <a:spcPts val="480"/>
              </a:spcBef>
              <a:spcAft>
                <a:spcPts val="0"/>
              </a:spcAft>
              <a:buClr>
                <a:schemeClr val="dk1"/>
              </a:buClr>
              <a:buSzPts val="1100"/>
              <a:buFont typeface="Arial"/>
              <a:buNone/>
            </a:pPr>
            <a:r>
              <a:t/>
            </a:r>
            <a:endParaRPr sz="2100">
              <a:solidFill>
                <a:schemeClr val="lt1"/>
              </a:solidFill>
            </a:endParaRPr>
          </a:p>
          <a:p>
            <a:pPr indent="0" lvl="0" marL="457200" rtl="0" algn="l">
              <a:spcBef>
                <a:spcPts val="480"/>
              </a:spcBef>
              <a:spcAft>
                <a:spcPts val="0"/>
              </a:spcAft>
              <a:buClr>
                <a:schemeClr val="dk1"/>
              </a:buClr>
              <a:buSzPts val="1100"/>
              <a:buFont typeface="Arial"/>
              <a:buNone/>
            </a:pPr>
            <a:r>
              <a:t/>
            </a:r>
            <a:endParaRPr sz="2100">
              <a:solidFill>
                <a:schemeClr val="lt1"/>
              </a:solidFill>
            </a:endParaRPr>
          </a:p>
          <a:p>
            <a:pPr indent="0" lvl="0" marL="457200" marR="0" rtl="0" algn="l">
              <a:lnSpc>
                <a:spcPct val="100000"/>
              </a:lnSpc>
              <a:spcBef>
                <a:spcPts val="480"/>
              </a:spcBef>
              <a:spcAft>
                <a:spcPts val="0"/>
              </a:spcAft>
              <a:buClr>
                <a:schemeClr val="dk1"/>
              </a:buClr>
              <a:buSzPts val="1100"/>
              <a:buFont typeface="Arial"/>
              <a:buNone/>
            </a:pPr>
            <a:r>
              <a:t/>
            </a:r>
            <a:endParaRPr sz="2100">
              <a:solidFill>
                <a:schemeClr val="lt1"/>
              </a:solidFill>
            </a:endParaRPr>
          </a:p>
          <a:p>
            <a:pPr indent="0" lvl="0" marL="4572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e91358b6e2_0_11"/>
          <p:cNvSpPr txBox="1"/>
          <p:nvPr/>
        </p:nvSpPr>
        <p:spPr>
          <a:xfrm>
            <a:off x="547700" y="236475"/>
            <a:ext cx="8048700" cy="6227100"/>
          </a:xfrm>
          <a:prstGeom prst="rect">
            <a:avLst/>
          </a:prstGeom>
          <a:noFill/>
          <a:ln>
            <a:noFill/>
          </a:ln>
        </p:spPr>
        <p:txBody>
          <a:bodyPr anchorCtr="0" anchor="t" bIns="45700" lIns="91425" spcFirstLastPara="1" rIns="91425" wrap="square" tIns="45700">
            <a:noAutofit/>
          </a:bodyPr>
          <a:lstStyle/>
          <a:p>
            <a:pPr indent="0" lvl="0" marL="457200" rtl="0" algn="l">
              <a:spcBef>
                <a:spcPts val="480"/>
              </a:spcBef>
              <a:spcAft>
                <a:spcPts val="0"/>
              </a:spcAft>
              <a:buClr>
                <a:schemeClr val="dk1"/>
              </a:buClr>
              <a:buSzPts val="1100"/>
              <a:buFont typeface="Arial"/>
              <a:buNone/>
            </a:pPr>
            <a:r>
              <a:rPr lang="en-GB" sz="2100">
                <a:solidFill>
                  <a:schemeClr val="lt1"/>
                </a:solidFill>
              </a:rPr>
              <a:t>3)  Predictive Analytics</a:t>
            </a:r>
            <a:endParaRPr sz="2100">
              <a:solidFill>
                <a:schemeClr val="lt1"/>
              </a:solidFill>
            </a:endParaRPr>
          </a:p>
          <a:p>
            <a:pPr indent="0" lvl="0" marL="457200" rtl="0" algn="l">
              <a:spcBef>
                <a:spcPts val="480"/>
              </a:spcBef>
              <a:spcAft>
                <a:spcPts val="0"/>
              </a:spcAft>
              <a:buClr>
                <a:schemeClr val="dk1"/>
              </a:buClr>
              <a:buSzPts val="1100"/>
              <a:buFont typeface="Arial"/>
              <a:buNone/>
            </a:pPr>
            <a:r>
              <a:rPr lang="en-GB" sz="2100">
                <a:solidFill>
                  <a:schemeClr val="lt1"/>
                </a:solidFill>
              </a:rPr>
              <a:t>AI algorithms analyze historical data to predict future outcomes. This capability is invaluable in finance, healthcare, and supply chain management, helping businesses anticipate trends and mitigate risks. In agriculture, AI-driven predictive analytics optimize crop yields by analyzing weather patterns, soil conditions, and pest activity.</a:t>
            </a:r>
            <a:endParaRPr sz="2100">
              <a:solidFill>
                <a:schemeClr val="lt1"/>
              </a:solidFill>
            </a:endParaRPr>
          </a:p>
          <a:p>
            <a:pPr indent="0" lvl="0" marL="457200" rtl="0" algn="l">
              <a:spcBef>
                <a:spcPts val="480"/>
              </a:spcBef>
              <a:spcAft>
                <a:spcPts val="0"/>
              </a:spcAft>
              <a:buClr>
                <a:schemeClr val="dk1"/>
              </a:buClr>
              <a:buSzPts val="1100"/>
              <a:buFont typeface="Arial"/>
              <a:buNone/>
            </a:pPr>
            <a:r>
              <a:t/>
            </a:r>
            <a:endParaRPr sz="2100">
              <a:solidFill>
                <a:schemeClr val="lt1"/>
              </a:solidFill>
            </a:endParaRPr>
          </a:p>
          <a:p>
            <a:pPr indent="0" lvl="0" marL="457200" rtl="0" algn="l">
              <a:spcBef>
                <a:spcPts val="480"/>
              </a:spcBef>
              <a:spcAft>
                <a:spcPts val="0"/>
              </a:spcAft>
              <a:buClr>
                <a:schemeClr val="dk1"/>
              </a:buClr>
              <a:buSzPts val="1100"/>
              <a:buFont typeface="Arial"/>
              <a:buNone/>
            </a:pPr>
            <a:r>
              <a:t/>
            </a:r>
            <a:endParaRPr sz="2100">
              <a:solidFill>
                <a:schemeClr val="lt1"/>
              </a:solidFill>
            </a:endParaRPr>
          </a:p>
          <a:p>
            <a:pPr indent="0" lvl="0" marL="457200" rtl="0" algn="l">
              <a:spcBef>
                <a:spcPts val="480"/>
              </a:spcBef>
              <a:spcAft>
                <a:spcPts val="0"/>
              </a:spcAft>
              <a:buClr>
                <a:schemeClr val="dk1"/>
              </a:buClr>
              <a:buSzPts val="1100"/>
              <a:buFont typeface="Arial"/>
              <a:buNone/>
            </a:pPr>
            <a:r>
              <a:rPr lang="en-GB" sz="2100">
                <a:solidFill>
                  <a:schemeClr val="lt1"/>
                </a:solidFill>
              </a:rPr>
              <a:t>4) Innovation in Products and Services</a:t>
            </a:r>
            <a:endParaRPr sz="2100">
              <a:solidFill>
                <a:schemeClr val="lt1"/>
              </a:solidFill>
            </a:endParaRPr>
          </a:p>
          <a:p>
            <a:pPr indent="0" lvl="0" marL="457200" rtl="0" algn="l">
              <a:spcBef>
                <a:spcPts val="480"/>
              </a:spcBef>
              <a:spcAft>
                <a:spcPts val="0"/>
              </a:spcAft>
              <a:buClr>
                <a:schemeClr val="dk1"/>
              </a:buClr>
              <a:buSzPts val="1100"/>
              <a:buFont typeface="Arial"/>
              <a:buNone/>
            </a:pPr>
            <a:r>
              <a:rPr lang="en-GB" sz="2100">
                <a:solidFill>
                  <a:schemeClr val="lt1"/>
                </a:solidFill>
              </a:rPr>
              <a:t>AI fosters innovation, enabling the development of smart products and services. In healthcare, AI assists in diagnostics and personalized treatment plans. In automotive, it powers autonomous vehicles and advanced driver-assistance systems (ADAS). AI also plays a role in content creation, with tools that generate articles, music, and artwork, pushing the boundaries of creativity.</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e91289a7ce_0_4"/>
          <p:cNvSpPr txBox="1"/>
          <p:nvPr/>
        </p:nvSpPr>
        <p:spPr>
          <a:xfrm>
            <a:off x="547700" y="49350"/>
            <a:ext cx="8048700" cy="6414300"/>
          </a:xfrm>
          <a:prstGeom prst="rect">
            <a:avLst/>
          </a:prstGeom>
          <a:noFill/>
          <a:ln>
            <a:noFill/>
          </a:ln>
        </p:spPr>
        <p:txBody>
          <a:bodyPr anchorCtr="0" anchor="t" bIns="45700" lIns="91425" spcFirstLastPara="1" rIns="91425" wrap="square" tIns="45700">
            <a:noAutofit/>
          </a:bodyPr>
          <a:lstStyle/>
          <a:p>
            <a:pPr indent="0" lvl="0" marL="457200" rtl="0" algn="l">
              <a:spcBef>
                <a:spcPts val="480"/>
              </a:spcBef>
              <a:spcAft>
                <a:spcPts val="0"/>
              </a:spcAft>
              <a:buClr>
                <a:schemeClr val="dk1"/>
              </a:buClr>
              <a:buSzPts val="1100"/>
              <a:buFont typeface="Arial"/>
              <a:buNone/>
            </a:pPr>
            <a:r>
              <a:t/>
            </a:r>
            <a:endParaRPr sz="2000">
              <a:solidFill>
                <a:schemeClr val="lt1"/>
              </a:solidFill>
            </a:endParaRPr>
          </a:p>
          <a:p>
            <a:pPr indent="0" lvl="0" marL="457200" rtl="0" algn="l">
              <a:spcBef>
                <a:spcPts val="480"/>
              </a:spcBef>
              <a:spcAft>
                <a:spcPts val="0"/>
              </a:spcAft>
              <a:buClr>
                <a:schemeClr val="dk1"/>
              </a:buClr>
              <a:buSzPts val="1100"/>
              <a:buFont typeface="Arial"/>
              <a:buNone/>
            </a:pPr>
            <a:r>
              <a:rPr lang="en-GB" sz="2000">
                <a:solidFill>
                  <a:schemeClr val="lt1"/>
                </a:solidFill>
              </a:rPr>
              <a:t>5) Ethical and Responsible AI</a:t>
            </a:r>
            <a:endParaRPr sz="2000">
              <a:solidFill>
                <a:schemeClr val="lt1"/>
              </a:solidFill>
            </a:endParaRPr>
          </a:p>
          <a:p>
            <a:pPr indent="0" lvl="0" marL="457200" rtl="0" algn="l">
              <a:spcBef>
                <a:spcPts val="480"/>
              </a:spcBef>
              <a:spcAft>
                <a:spcPts val="0"/>
              </a:spcAft>
              <a:buClr>
                <a:schemeClr val="dk1"/>
              </a:buClr>
              <a:buSzPts val="1100"/>
              <a:buFont typeface="Arial"/>
              <a:buNone/>
            </a:pPr>
            <a:r>
              <a:rPr lang="en-GB" sz="2000">
                <a:solidFill>
                  <a:schemeClr val="lt1"/>
                </a:solidFill>
              </a:rPr>
              <a:t>As AI technology advances, ethical considerations become paramount. Ensuring fairness, transparency, and accountability in AI systems is essential. Organizations are increasingly focusing on responsible AI practices to build trust and mitigate biases. Regulatory bodies and industry groups are developing frameworks to guide the ethical use of AI, promoting standards for data privacy, bias mitigation, and explainability.</a:t>
            </a:r>
            <a:endParaRPr sz="2000">
              <a:solidFill>
                <a:schemeClr val="lt1"/>
              </a:solidFill>
            </a:endParaRPr>
          </a:p>
          <a:p>
            <a:pPr indent="0" lvl="0" marL="0" rtl="0" algn="l">
              <a:spcBef>
                <a:spcPts val="480"/>
              </a:spcBef>
              <a:spcAft>
                <a:spcPts val="0"/>
              </a:spcAft>
              <a:buClr>
                <a:schemeClr val="dk1"/>
              </a:buClr>
              <a:buSzPts val="1100"/>
              <a:buFont typeface="Arial"/>
              <a:buNone/>
            </a:pPr>
            <a:r>
              <a:t/>
            </a:r>
            <a:endParaRPr sz="2000">
              <a:solidFill>
                <a:schemeClr val="lt1"/>
              </a:solidFill>
            </a:endParaRPr>
          </a:p>
          <a:p>
            <a:pPr indent="0" lvl="0" marL="0" rtl="0" algn="l">
              <a:spcBef>
                <a:spcPts val="480"/>
              </a:spcBef>
              <a:spcAft>
                <a:spcPts val="0"/>
              </a:spcAft>
              <a:buClr>
                <a:schemeClr val="dk1"/>
              </a:buClr>
              <a:buSzPts val="1100"/>
              <a:buFont typeface="Arial"/>
              <a:buNone/>
            </a:pPr>
            <a:r>
              <a:rPr lang="en-GB" sz="2000">
                <a:solidFill>
                  <a:schemeClr val="lt1"/>
                </a:solidFill>
              </a:rPr>
              <a:t>      6) Augmented Reality (AR) and Virtual Reality (VR)</a:t>
            </a:r>
            <a:endParaRPr sz="2000">
              <a:solidFill>
                <a:schemeClr val="lt1"/>
              </a:solidFill>
            </a:endParaRPr>
          </a:p>
          <a:p>
            <a:pPr indent="0" lvl="0" marL="457200" rtl="0" algn="l">
              <a:spcBef>
                <a:spcPts val="480"/>
              </a:spcBef>
              <a:spcAft>
                <a:spcPts val="0"/>
              </a:spcAft>
              <a:buClr>
                <a:schemeClr val="dk1"/>
              </a:buClr>
              <a:buSzPts val="1100"/>
              <a:buFont typeface="Arial"/>
              <a:buNone/>
            </a:pPr>
            <a:r>
              <a:rPr lang="en-GB" sz="2000">
                <a:solidFill>
                  <a:schemeClr val="lt1"/>
                </a:solidFill>
              </a:rPr>
              <a:t>AI enhances AR and VR experiences by providing realistic simulations and interactive environments. In education, AR and VR facilitate immersive learning experiences, while in healthcare, they are used for surgical simulations and patient therapy. The gaming industry continues to push the envelope with AI-driven NPCs (non-playable characters) that react intelligently to player actions.</a:t>
            </a:r>
            <a:endParaRPr sz="2000">
              <a:solidFill>
                <a:schemeClr val="lt1"/>
              </a:solidFill>
            </a:endParaRPr>
          </a:p>
          <a:p>
            <a:pPr indent="0" lvl="0" marL="457200" marR="0" rtl="0" algn="l">
              <a:lnSpc>
                <a:spcPct val="100000"/>
              </a:lnSpc>
              <a:spcBef>
                <a:spcPts val="480"/>
              </a:spcBef>
              <a:spcAft>
                <a:spcPts val="0"/>
              </a:spcAft>
              <a:buClr>
                <a:srgbClr val="000000"/>
              </a:buClr>
              <a:buSzPts val="2400"/>
              <a:buFont typeface="Arial"/>
              <a:buNone/>
            </a:pPr>
            <a:r>
              <a:t/>
            </a:r>
            <a:endParaRPr sz="2400">
              <a:solidFill>
                <a:schemeClr val="lt1"/>
              </a:solidFill>
              <a:latin typeface="Calibri"/>
              <a:ea typeface="Calibri"/>
              <a:cs typeface="Calibri"/>
              <a:sym typeface="Calibri"/>
            </a:endParaRPr>
          </a:p>
          <a:p>
            <a:pPr indent="0" lvl="0" marL="4572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a:p>
            <a:pPr indent="0" lvl="0" marL="4572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e91289a7ce_0_9"/>
          <p:cNvSpPr txBox="1"/>
          <p:nvPr/>
        </p:nvSpPr>
        <p:spPr>
          <a:xfrm>
            <a:off x="547688" y="1180225"/>
            <a:ext cx="8048700" cy="5283300"/>
          </a:xfrm>
          <a:prstGeom prst="rect">
            <a:avLst/>
          </a:prstGeom>
          <a:noFill/>
          <a:ln>
            <a:noFill/>
          </a:ln>
        </p:spPr>
        <p:txBody>
          <a:bodyPr anchorCtr="0" anchor="t" bIns="45700" lIns="91425" spcFirstLastPara="1" rIns="91425" wrap="square" tIns="45700">
            <a:noAutofit/>
          </a:bodyPr>
          <a:lstStyle/>
          <a:p>
            <a:pPr indent="0" lvl="0" marL="457200" rtl="0" algn="l">
              <a:spcBef>
                <a:spcPts val="480"/>
              </a:spcBef>
              <a:spcAft>
                <a:spcPts val="0"/>
              </a:spcAft>
              <a:buClr>
                <a:schemeClr val="dk1"/>
              </a:buClr>
              <a:buSzPts val="1100"/>
              <a:buFont typeface="Arial"/>
              <a:buNone/>
            </a:pPr>
            <a:r>
              <a:rPr lang="en-GB" sz="2400">
                <a:solidFill>
                  <a:schemeClr val="lt1"/>
                </a:solidFill>
                <a:latin typeface="Calibri"/>
                <a:ea typeface="Calibri"/>
                <a:cs typeface="Calibri"/>
                <a:sym typeface="Calibri"/>
              </a:rPr>
              <a:t>Conclusion</a:t>
            </a:r>
            <a:endParaRPr sz="2400">
              <a:solidFill>
                <a:schemeClr val="lt1"/>
              </a:solidFill>
              <a:latin typeface="Calibri"/>
              <a:ea typeface="Calibri"/>
              <a:cs typeface="Calibri"/>
              <a:sym typeface="Calibri"/>
            </a:endParaRPr>
          </a:p>
          <a:p>
            <a:pPr indent="0" lvl="0" marL="457200" rtl="0" algn="l">
              <a:spcBef>
                <a:spcPts val="480"/>
              </a:spcBef>
              <a:spcAft>
                <a:spcPts val="0"/>
              </a:spcAft>
              <a:buClr>
                <a:schemeClr val="dk1"/>
              </a:buClr>
              <a:buSzPts val="1100"/>
              <a:buFont typeface="Arial"/>
              <a:buNone/>
            </a:pPr>
            <a:r>
              <a:rPr lang="en-GB" sz="2400">
                <a:solidFill>
                  <a:schemeClr val="lt1"/>
                </a:solidFill>
                <a:latin typeface="Calibri"/>
                <a:ea typeface="Calibri"/>
                <a:cs typeface="Calibri"/>
                <a:sym typeface="Calibri"/>
              </a:rPr>
              <a:t>The tech landscape is rapidly evolving, with AI playing a central role in driving innovation and transformation. As businesses adapt to these changes, embracing AI and related technologies is crucial for staying competitive. By leveraging AI’s capabilities, organizations can enhance efficiency, improve customer experiences, and unlock new growth opportunities, shaping the future of various industries. As we move forward, balancing innovation with ethical considerations will be key to ensuring that technology serves humanity positively.</a:t>
            </a:r>
            <a:endParaRPr sz="2400">
              <a:solidFill>
                <a:schemeClr val="lt1"/>
              </a:solidFill>
              <a:latin typeface="Calibri"/>
              <a:ea typeface="Calibri"/>
              <a:cs typeface="Calibri"/>
              <a:sym typeface="Calibri"/>
            </a:endParaRPr>
          </a:p>
          <a:p>
            <a:pPr indent="0" lvl="0" marL="457200" marR="0" rtl="0" algn="l">
              <a:lnSpc>
                <a:spcPct val="100000"/>
              </a:lnSpc>
              <a:spcBef>
                <a:spcPts val="480"/>
              </a:spcBef>
              <a:spcAft>
                <a:spcPts val="0"/>
              </a:spcAft>
              <a:buClr>
                <a:srgbClr val="000000"/>
              </a:buClr>
              <a:buSzPts val="2400"/>
              <a:buFont typeface="Arial"/>
              <a:buNone/>
            </a:pPr>
            <a:r>
              <a:t/>
            </a:r>
            <a:endParaRPr sz="2400">
              <a:solidFill>
                <a:schemeClr val="lt1"/>
              </a:solidFill>
              <a:latin typeface="Calibri"/>
              <a:ea typeface="Calibri"/>
              <a:cs typeface="Calibri"/>
              <a:sym typeface="Calibri"/>
            </a:endParaRPr>
          </a:p>
          <a:p>
            <a:pPr indent="0" lvl="0" marL="457200" marR="0" rtl="0" algn="l">
              <a:lnSpc>
                <a:spcPct val="100000"/>
              </a:lnSpc>
              <a:spcBef>
                <a:spcPts val="48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e91289a7ce_0_32"/>
          <p:cNvSpPr txBox="1"/>
          <p:nvPr/>
        </p:nvSpPr>
        <p:spPr>
          <a:xfrm>
            <a:off x="540000" y="1467181"/>
            <a:ext cx="72360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GB" sz="3200" u="none" cap="none" strike="noStrike">
                <a:solidFill>
                  <a:schemeClr val="lt1"/>
                </a:solidFill>
                <a:latin typeface="Merriweather"/>
                <a:ea typeface="Merriweather"/>
                <a:cs typeface="Merriweather"/>
                <a:sym typeface="Merriweather"/>
              </a:rPr>
              <a:t>Questions?</a:t>
            </a:r>
            <a:endParaRPr b="0" i="0" sz="1400" u="none" cap="none" strike="noStrike">
              <a:solidFill>
                <a:srgbClr val="000000"/>
              </a:solidFill>
              <a:latin typeface="Arial"/>
              <a:ea typeface="Arial"/>
              <a:cs typeface="Arial"/>
              <a:sym typeface="Arial"/>
            </a:endParaRPr>
          </a:p>
        </p:txBody>
      </p:sp>
      <p:sp>
        <p:nvSpPr>
          <p:cNvPr id="139" name="Google Shape;139;g2e91289a7ce_0_3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2016-11-26T15:25:18Z</dcterms:created>
  <dc:creator>Pritesh Mistry</dc:creator>
</cp:coreProperties>
</file>