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94A"/>
    <a:srgbClr val="0640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3691F-CE7F-49E5-ABD5-9D5390FB6415}"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8DDF5-872D-4865-AF3E-DCD2D40F7CF4}" type="slidenum">
              <a:rPr lang="en-US" smtClean="0"/>
              <a:t>‹#›</a:t>
            </a:fld>
            <a:endParaRPr lang="en-US"/>
          </a:p>
        </p:txBody>
      </p:sp>
    </p:spTree>
    <p:extLst>
      <p:ext uri="{BB962C8B-B14F-4D97-AF65-F5344CB8AC3E}">
        <p14:creationId xmlns:p14="http://schemas.microsoft.com/office/powerpoint/2010/main" val="231583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c435781cd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c435781cd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c435781cd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c435781cd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c435781cd_0_1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c435781cd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7520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96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203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99715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393162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63837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05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09378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1796261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3494237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0"/>
        <p:cNvGrpSpPr/>
        <p:nvPr/>
      </p:nvGrpSpPr>
      <p:grpSpPr>
        <a:xfrm>
          <a:off x="0" y="0"/>
          <a:ext cx="0" cy="0"/>
          <a:chOff x="0" y="0"/>
          <a:chExt cx="0" cy="0"/>
        </a:xfrm>
      </p:grpSpPr>
      <p:sp>
        <p:nvSpPr>
          <p:cNvPr id="131" name="Google Shape;131;p13"/>
          <p:cNvSpPr/>
          <p:nvPr/>
        </p:nvSpPr>
        <p:spPr>
          <a:xfrm>
            <a:off x="0" y="0"/>
            <a:ext cx="12192000" cy="6858000"/>
          </a:xfrm>
          <a:prstGeom prst="rect">
            <a:avLst/>
          </a:prstGeom>
          <a:solidFill>
            <a:srgbClr val="11294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2" name="Google Shape;132;p13" descr="Green ribbon graphic element" title="Graphic ribbon"/>
          <p:cNvPicPr preferRelativeResize="0"/>
          <p:nvPr/>
        </p:nvPicPr>
        <p:blipFill rotWithShape="1">
          <a:blip r:embed="rId2">
            <a:alphaModFix/>
          </a:blip>
          <a:srcRect l="38684"/>
          <a:stretch/>
        </p:blipFill>
        <p:spPr>
          <a:xfrm>
            <a:off x="3055" y="1343133"/>
            <a:ext cx="1696133" cy="4171741"/>
          </a:xfrm>
          <a:prstGeom prst="rect">
            <a:avLst/>
          </a:prstGeom>
          <a:noFill/>
          <a:ln>
            <a:noFill/>
          </a:ln>
        </p:spPr>
      </p:pic>
      <p:sp>
        <p:nvSpPr>
          <p:cNvPr id="133" name="Google Shape;133;p13"/>
          <p:cNvSpPr txBox="1">
            <a:spLocks noGrp="1"/>
          </p:cNvSpPr>
          <p:nvPr>
            <p:ph type="ctrTitle"/>
          </p:nvPr>
        </p:nvSpPr>
        <p:spPr>
          <a:xfrm>
            <a:off x="2513000" y="948433"/>
            <a:ext cx="9263600" cy="13280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3000"/>
              <a:buNone/>
              <a:defRPr sz="4000">
                <a:solidFill>
                  <a:srgbClr val="FFFFFF"/>
                </a:solidFill>
              </a:defRPr>
            </a:lvl1pPr>
            <a:lvl2pPr lvl="1" algn="l" rtl="0">
              <a:lnSpc>
                <a:spcPct val="100000"/>
              </a:lnSpc>
              <a:spcBef>
                <a:spcPts val="0"/>
              </a:spcBef>
              <a:spcAft>
                <a:spcPts val="0"/>
              </a:spcAft>
              <a:buClr>
                <a:srgbClr val="FFFFFF"/>
              </a:buClr>
              <a:buSzPts val="3000"/>
              <a:buNone/>
              <a:defRPr sz="4000">
                <a:solidFill>
                  <a:srgbClr val="FFFFFF"/>
                </a:solidFill>
              </a:defRPr>
            </a:lvl2pPr>
            <a:lvl3pPr lvl="2" algn="l" rtl="0">
              <a:lnSpc>
                <a:spcPct val="100000"/>
              </a:lnSpc>
              <a:spcBef>
                <a:spcPts val="0"/>
              </a:spcBef>
              <a:spcAft>
                <a:spcPts val="0"/>
              </a:spcAft>
              <a:buClr>
                <a:srgbClr val="FFFFFF"/>
              </a:buClr>
              <a:buSzPts val="3000"/>
              <a:buNone/>
              <a:defRPr sz="4000">
                <a:solidFill>
                  <a:srgbClr val="FFFFFF"/>
                </a:solidFill>
              </a:defRPr>
            </a:lvl3pPr>
            <a:lvl4pPr lvl="3" algn="l" rtl="0">
              <a:lnSpc>
                <a:spcPct val="100000"/>
              </a:lnSpc>
              <a:spcBef>
                <a:spcPts val="0"/>
              </a:spcBef>
              <a:spcAft>
                <a:spcPts val="0"/>
              </a:spcAft>
              <a:buClr>
                <a:srgbClr val="FFFFFF"/>
              </a:buClr>
              <a:buSzPts val="3000"/>
              <a:buNone/>
              <a:defRPr sz="4000">
                <a:solidFill>
                  <a:srgbClr val="FFFFFF"/>
                </a:solidFill>
              </a:defRPr>
            </a:lvl4pPr>
            <a:lvl5pPr lvl="4" algn="l" rtl="0">
              <a:lnSpc>
                <a:spcPct val="100000"/>
              </a:lnSpc>
              <a:spcBef>
                <a:spcPts val="0"/>
              </a:spcBef>
              <a:spcAft>
                <a:spcPts val="0"/>
              </a:spcAft>
              <a:buClr>
                <a:srgbClr val="FFFFFF"/>
              </a:buClr>
              <a:buSzPts val="3000"/>
              <a:buNone/>
              <a:defRPr sz="4000">
                <a:solidFill>
                  <a:srgbClr val="FFFFFF"/>
                </a:solidFill>
              </a:defRPr>
            </a:lvl5pPr>
            <a:lvl6pPr lvl="5" algn="l" rtl="0">
              <a:lnSpc>
                <a:spcPct val="100000"/>
              </a:lnSpc>
              <a:spcBef>
                <a:spcPts val="0"/>
              </a:spcBef>
              <a:spcAft>
                <a:spcPts val="0"/>
              </a:spcAft>
              <a:buClr>
                <a:srgbClr val="FFFFFF"/>
              </a:buClr>
              <a:buSzPts val="3000"/>
              <a:buNone/>
              <a:defRPr sz="4000">
                <a:solidFill>
                  <a:srgbClr val="FFFFFF"/>
                </a:solidFill>
              </a:defRPr>
            </a:lvl6pPr>
            <a:lvl7pPr lvl="6" algn="l" rtl="0">
              <a:lnSpc>
                <a:spcPct val="100000"/>
              </a:lnSpc>
              <a:spcBef>
                <a:spcPts val="0"/>
              </a:spcBef>
              <a:spcAft>
                <a:spcPts val="0"/>
              </a:spcAft>
              <a:buClr>
                <a:srgbClr val="FFFFFF"/>
              </a:buClr>
              <a:buSzPts val="3000"/>
              <a:buNone/>
              <a:defRPr sz="4000">
                <a:solidFill>
                  <a:srgbClr val="FFFFFF"/>
                </a:solidFill>
              </a:defRPr>
            </a:lvl7pPr>
            <a:lvl8pPr lvl="7" algn="l" rtl="0">
              <a:lnSpc>
                <a:spcPct val="100000"/>
              </a:lnSpc>
              <a:spcBef>
                <a:spcPts val="0"/>
              </a:spcBef>
              <a:spcAft>
                <a:spcPts val="0"/>
              </a:spcAft>
              <a:buClr>
                <a:srgbClr val="FFFFFF"/>
              </a:buClr>
              <a:buSzPts val="3000"/>
              <a:buNone/>
              <a:defRPr sz="4000">
                <a:solidFill>
                  <a:srgbClr val="FFFFFF"/>
                </a:solidFill>
              </a:defRPr>
            </a:lvl8pPr>
            <a:lvl9pPr lvl="8" algn="l" rtl="0">
              <a:lnSpc>
                <a:spcPct val="100000"/>
              </a:lnSpc>
              <a:spcBef>
                <a:spcPts val="0"/>
              </a:spcBef>
              <a:spcAft>
                <a:spcPts val="0"/>
              </a:spcAft>
              <a:buClr>
                <a:srgbClr val="FFFFFF"/>
              </a:buClr>
              <a:buSzPts val="3000"/>
              <a:buNone/>
              <a:defRPr sz="4000">
                <a:solidFill>
                  <a:srgbClr val="FFFFFF"/>
                </a:solidFill>
              </a:defRPr>
            </a:lvl9pPr>
          </a:lstStyle>
          <a:p>
            <a:endParaRPr/>
          </a:p>
        </p:txBody>
      </p:sp>
      <p:sp>
        <p:nvSpPr>
          <p:cNvPr id="134" name="Google Shape;134;p13"/>
          <p:cNvSpPr txBox="1">
            <a:spLocks noGrp="1"/>
          </p:cNvSpPr>
          <p:nvPr>
            <p:ph type="body" idx="1"/>
          </p:nvPr>
        </p:nvSpPr>
        <p:spPr>
          <a:xfrm>
            <a:off x="2513000" y="2434100"/>
            <a:ext cx="9263600" cy="3657600"/>
          </a:xfrm>
          <a:prstGeom prst="rect">
            <a:avLst/>
          </a:prstGeom>
          <a:noFill/>
        </p:spPr>
        <p:txBody>
          <a:bodyPr spcFirstLastPara="1" wrap="square" lIns="91425" tIns="91425" rIns="91425" bIns="91425" anchor="t" anchorCtr="0">
            <a:normAutofit/>
          </a:bodyPr>
          <a:lstStyle>
            <a:lvl1pPr marL="609585" lvl="0" indent="-440256" algn="l" rtl="0">
              <a:lnSpc>
                <a:spcPct val="115000"/>
              </a:lnSpc>
              <a:spcBef>
                <a:spcPts val="0"/>
              </a:spcBef>
              <a:spcAft>
                <a:spcPts val="0"/>
              </a:spcAft>
              <a:buClr>
                <a:srgbClr val="FFFFFF"/>
              </a:buClr>
              <a:buSzPts val="1600"/>
              <a:buChar char="●"/>
              <a:defRPr sz="2133">
                <a:solidFill>
                  <a:srgbClr val="FFFFFF"/>
                </a:solidFill>
              </a:defRPr>
            </a:lvl1pPr>
            <a:lvl2pPr marL="1219170" lvl="1" indent="-397923" algn="l" rtl="0">
              <a:lnSpc>
                <a:spcPct val="115000"/>
              </a:lnSpc>
              <a:spcBef>
                <a:spcPts val="0"/>
              </a:spcBef>
              <a:spcAft>
                <a:spcPts val="0"/>
              </a:spcAft>
              <a:buClr>
                <a:srgbClr val="FFFFFF"/>
              </a:buClr>
              <a:buSzPts val="1100"/>
              <a:buChar char="○"/>
              <a:defRPr sz="1867">
                <a:solidFill>
                  <a:srgbClr val="FFFFFF"/>
                </a:solidFill>
              </a:defRPr>
            </a:lvl2pPr>
            <a:lvl3pPr marL="1828754" lvl="2" indent="-397923" algn="l" rtl="0">
              <a:lnSpc>
                <a:spcPct val="115000"/>
              </a:lnSpc>
              <a:spcBef>
                <a:spcPts val="0"/>
              </a:spcBef>
              <a:spcAft>
                <a:spcPts val="0"/>
              </a:spcAft>
              <a:buClr>
                <a:srgbClr val="FFFFFF"/>
              </a:buClr>
              <a:buSzPts val="1100"/>
              <a:buChar char="■"/>
              <a:defRPr sz="1867">
                <a:solidFill>
                  <a:srgbClr val="FFFFFF"/>
                </a:solidFill>
              </a:defRPr>
            </a:lvl3pPr>
            <a:lvl4pPr marL="2438339" lvl="3" indent="-397923" algn="l" rtl="0">
              <a:lnSpc>
                <a:spcPct val="115000"/>
              </a:lnSpc>
              <a:spcBef>
                <a:spcPts val="0"/>
              </a:spcBef>
              <a:spcAft>
                <a:spcPts val="0"/>
              </a:spcAft>
              <a:buClr>
                <a:srgbClr val="FFFFFF"/>
              </a:buClr>
              <a:buSzPts val="1100"/>
              <a:buChar char="●"/>
              <a:defRPr sz="1867">
                <a:solidFill>
                  <a:srgbClr val="FFFFFF"/>
                </a:solidFill>
              </a:defRPr>
            </a:lvl4pPr>
            <a:lvl5pPr marL="3047924" lvl="4" indent="-397923" algn="l" rtl="0">
              <a:lnSpc>
                <a:spcPct val="115000"/>
              </a:lnSpc>
              <a:spcBef>
                <a:spcPts val="0"/>
              </a:spcBef>
              <a:spcAft>
                <a:spcPts val="0"/>
              </a:spcAft>
              <a:buClr>
                <a:srgbClr val="FFFFFF"/>
              </a:buClr>
              <a:buSzPts val="1100"/>
              <a:buChar char="○"/>
              <a:defRPr sz="1867">
                <a:solidFill>
                  <a:srgbClr val="FFFFFF"/>
                </a:solidFill>
              </a:defRPr>
            </a:lvl5pPr>
            <a:lvl6pPr marL="3657509" lvl="5" indent="-397923" algn="l" rtl="0">
              <a:lnSpc>
                <a:spcPct val="115000"/>
              </a:lnSpc>
              <a:spcBef>
                <a:spcPts val="0"/>
              </a:spcBef>
              <a:spcAft>
                <a:spcPts val="0"/>
              </a:spcAft>
              <a:buClr>
                <a:srgbClr val="FFFFFF"/>
              </a:buClr>
              <a:buSzPts val="1100"/>
              <a:buChar char="■"/>
              <a:defRPr sz="1867">
                <a:solidFill>
                  <a:srgbClr val="FFFFFF"/>
                </a:solidFill>
              </a:defRPr>
            </a:lvl6pPr>
            <a:lvl7pPr marL="4267093" lvl="6" indent="-397923" algn="l" rtl="0">
              <a:lnSpc>
                <a:spcPct val="115000"/>
              </a:lnSpc>
              <a:spcBef>
                <a:spcPts val="0"/>
              </a:spcBef>
              <a:spcAft>
                <a:spcPts val="0"/>
              </a:spcAft>
              <a:buClr>
                <a:srgbClr val="FFFFFF"/>
              </a:buClr>
              <a:buSzPts val="1100"/>
              <a:buChar char="●"/>
              <a:defRPr sz="1867">
                <a:solidFill>
                  <a:srgbClr val="FFFFFF"/>
                </a:solidFill>
              </a:defRPr>
            </a:lvl7pPr>
            <a:lvl8pPr marL="4876678" lvl="7" indent="-397923" algn="l" rtl="0">
              <a:lnSpc>
                <a:spcPct val="115000"/>
              </a:lnSpc>
              <a:spcBef>
                <a:spcPts val="0"/>
              </a:spcBef>
              <a:spcAft>
                <a:spcPts val="0"/>
              </a:spcAft>
              <a:buClr>
                <a:srgbClr val="FFFFFF"/>
              </a:buClr>
              <a:buSzPts val="1100"/>
              <a:buChar char="○"/>
              <a:defRPr sz="1867">
                <a:solidFill>
                  <a:srgbClr val="FFFFFF"/>
                </a:solidFill>
              </a:defRPr>
            </a:lvl8pPr>
            <a:lvl9pPr marL="5486263" lvl="8" indent="-397923" algn="l" rtl="0">
              <a:lnSpc>
                <a:spcPct val="115000"/>
              </a:lnSpc>
              <a:spcBef>
                <a:spcPts val="0"/>
              </a:spcBef>
              <a:spcAft>
                <a:spcPts val="0"/>
              </a:spcAft>
              <a:buClr>
                <a:srgbClr val="FFFFFF"/>
              </a:buClr>
              <a:buSzPts val="1100"/>
              <a:buChar char="■"/>
              <a:defRPr sz="1867">
                <a:solidFill>
                  <a:srgbClr val="FFFFFF"/>
                </a:solidFill>
              </a:defRPr>
            </a:lvl9pPr>
          </a:lstStyle>
          <a:p>
            <a:endParaRPr/>
          </a:p>
        </p:txBody>
      </p:sp>
      <p:sp>
        <p:nvSpPr>
          <p:cNvPr id="135" name="Google Shape;135;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27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2447861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861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699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013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2412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0183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pPr/>
              <a:t>‹#›</a:t>
            </a:fld>
            <a:endParaRPr lang="en-US"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4273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9963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6D22F896-40B5-4ADD-8801-0D06FADFA095}" type="slidenum">
              <a:rPr lang="en-US" smtClean="0"/>
              <a:t>‹#›</a:t>
            </a:fld>
            <a:endParaRPr lang="en-US"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2861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
        <p:nvSpPr>
          <p:cNvPr id="5" name="Rectangle 4">
            <a:extLst>
              <a:ext uri="{FF2B5EF4-FFF2-40B4-BE49-F238E27FC236}">
                <a16:creationId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60638395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2D88-CB24-473D-81FE-44FF54D90804}"/>
              </a:ext>
            </a:extLst>
          </p:cNvPr>
          <p:cNvSpPr>
            <a:spLocks noGrp="1"/>
          </p:cNvSpPr>
          <p:nvPr>
            <p:ph type="ctrTitle"/>
          </p:nvPr>
        </p:nvSpPr>
        <p:spPr>
          <a:xfrm>
            <a:off x="1700212" y="1139687"/>
            <a:ext cx="8791575" cy="2387600"/>
          </a:xfrm>
        </p:spPr>
        <p:txBody>
          <a:bodyPr/>
          <a:lstStyle/>
          <a:p>
            <a:pPr algn="ctr"/>
            <a:r>
              <a:rPr lang="en-US" dirty="0"/>
              <a:t>Voice Assistant Using Python</a:t>
            </a:r>
          </a:p>
        </p:txBody>
      </p:sp>
      <p:sp>
        <p:nvSpPr>
          <p:cNvPr id="3" name="Subtitle 2">
            <a:extLst>
              <a:ext uri="{FF2B5EF4-FFF2-40B4-BE49-F238E27FC236}">
                <a16:creationId xmlns:a16="http://schemas.microsoft.com/office/drawing/2014/main" id="{6110A041-551F-4FFC-9236-59F27C4B0560}"/>
              </a:ext>
            </a:extLst>
          </p:cNvPr>
          <p:cNvSpPr>
            <a:spLocks noGrp="1"/>
          </p:cNvSpPr>
          <p:nvPr>
            <p:ph type="subTitle" idx="1"/>
          </p:nvPr>
        </p:nvSpPr>
        <p:spPr>
          <a:xfrm>
            <a:off x="5367128" y="3786257"/>
            <a:ext cx="2226367" cy="1368287"/>
          </a:xfrm>
        </p:spPr>
        <p:txBody>
          <a:bodyPr>
            <a:normAutofit/>
          </a:bodyPr>
          <a:lstStyle/>
          <a:p>
            <a:r>
              <a:rPr lang="en-US" b="1" dirty="0">
                <a:solidFill>
                  <a:schemeClr val="tx1"/>
                </a:solidFill>
              </a:rPr>
              <a:t>Balram</a:t>
            </a:r>
          </a:p>
          <a:p>
            <a:r>
              <a:rPr lang="en-US" b="1" dirty="0">
                <a:solidFill>
                  <a:schemeClr val="tx1"/>
                </a:solidFill>
              </a:rPr>
              <a:t>200150800007</a:t>
            </a:r>
          </a:p>
          <a:p>
            <a:r>
              <a:rPr lang="en-US" b="1" dirty="0">
                <a:solidFill>
                  <a:schemeClr val="tx1"/>
                </a:solidFill>
              </a:rPr>
              <a:t>Coe(A)</a:t>
            </a:r>
          </a:p>
        </p:txBody>
      </p:sp>
    </p:spTree>
    <p:extLst>
      <p:ext uri="{BB962C8B-B14F-4D97-AF65-F5344CB8AC3E}">
        <p14:creationId xmlns:p14="http://schemas.microsoft.com/office/powerpoint/2010/main" val="244924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909B-AC70-47E7-939D-37DBD34E1474}"/>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8FCD0F28-D12A-4279-9D8B-595E3F1D3727}"/>
              </a:ext>
            </a:extLst>
          </p:cNvPr>
          <p:cNvSpPr>
            <a:spLocks noGrp="1"/>
          </p:cNvSpPr>
          <p:nvPr>
            <p:ph idx="1"/>
          </p:nvPr>
        </p:nvSpPr>
        <p:spPr/>
        <p:txBody>
          <a:bodyPr/>
          <a:lstStyle/>
          <a:p>
            <a:r>
              <a:rPr lang="en-US" dirty="0"/>
              <a:t>What is python?</a:t>
            </a:r>
          </a:p>
          <a:p>
            <a:r>
              <a:rPr lang="en-US" dirty="0"/>
              <a:t>Project overview</a:t>
            </a:r>
          </a:p>
          <a:p>
            <a:r>
              <a:rPr lang="en-US" dirty="0"/>
              <a:t>Basic idea</a:t>
            </a:r>
          </a:p>
          <a:p>
            <a:r>
              <a:rPr lang="en-US" dirty="0"/>
              <a:t>Features</a:t>
            </a:r>
          </a:p>
          <a:p>
            <a:r>
              <a:rPr lang="en-US" dirty="0"/>
              <a:t>Project</a:t>
            </a:r>
          </a:p>
          <a:p>
            <a:endParaRPr lang="en-US" dirty="0"/>
          </a:p>
        </p:txBody>
      </p:sp>
    </p:spTree>
    <p:extLst>
      <p:ext uri="{BB962C8B-B14F-4D97-AF65-F5344CB8AC3E}">
        <p14:creationId xmlns:p14="http://schemas.microsoft.com/office/powerpoint/2010/main" val="95884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342984"/>
            <a:ext cx="6787024" cy="2605727"/>
          </a:xfrm>
        </p:spPr>
        <p:txBody>
          <a:bodyPr>
            <a:normAutofit/>
          </a:bodyPr>
          <a:lstStyle/>
          <a:p>
            <a:pPr marL="285750" indent="-285750">
              <a:buFont typeface="Arial" panose="020B0604020202020204" pitchFamily="34" charset="0"/>
              <a:buChar char="•"/>
            </a:pPr>
            <a:r>
              <a:rPr lang="en-US" dirty="0"/>
              <a:t>Python is an interpreted, object-oriented, high-level programming language with dynamic semantic.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created by </a:t>
            </a:r>
            <a:r>
              <a:rPr lang="en-US" b="1" i="0" dirty="0">
                <a:solidFill>
                  <a:srgbClr val="BDC1C6"/>
                </a:solidFill>
                <a:effectLst/>
                <a:latin typeface="arial" panose="020B0604020202020204" pitchFamily="34" charset="0"/>
              </a:rPr>
              <a:t>Guido van Rossum </a:t>
            </a:r>
            <a:r>
              <a:rPr lang="en-US" i="0" dirty="0">
                <a:solidFill>
                  <a:srgbClr val="BDC1C6"/>
                </a:solidFill>
                <a:effectLst/>
                <a:latin typeface="arial" panose="020B0604020202020204" pitchFamily="34" charset="0"/>
              </a:rPr>
              <a:t>in </a:t>
            </a:r>
            <a:r>
              <a:rPr lang="en-US" b="0" i="0" dirty="0">
                <a:solidFill>
                  <a:srgbClr val="BDC1C6"/>
                </a:solidFill>
                <a:effectLst/>
                <a:latin typeface="arial" panose="020B0604020202020204" pitchFamily="34" charset="0"/>
              </a:rPr>
              <a:t>1991</a:t>
            </a:r>
            <a:endParaRPr lang="en-US" dirty="0"/>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1050235"/>
            <a:ext cx="7781544" cy="859055"/>
          </a:xfrm>
        </p:spPr>
        <p:txBody>
          <a:bodyPr>
            <a:normAutofit/>
          </a:bodyPr>
          <a:lstStyle/>
          <a:p>
            <a:r>
              <a:rPr lang="en-US" dirty="0">
                <a:latin typeface="Trebuchet MS (Headings)Trebuchet MS (Headings)"/>
              </a:rPr>
              <a:t>WHAT IS PYTHON?</a:t>
            </a:r>
          </a:p>
        </p:txBody>
      </p:sp>
      <p:pic>
        <p:nvPicPr>
          <p:cNvPr id="6" name="Picture 5">
            <a:extLst>
              <a:ext uri="{FF2B5EF4-FFF2-40B4-BE49-F238E27FC236}">
                <a16:creationId xmlns:a16="http://schemas.microsoft.com/office/drawing/2014/main" id="{A9A81E93-25C6-4580-95B4-E8D515727F35}"/>
              </a:ext>
            </a:extLst>
          </p:cNvPr>
          <p:cNvPicPr>
            <a:picLocks noChangeAspect="1"/>
          </p:cNvPicPr>
          <p:nvPr/>
        </p:nvPicPr>
        <p:blipFill>
          <a:blip r:embed="rId2"/>
          <a:stretch>
            <a:fillRect/>
          </a:stretch>
        </p:blipFill>
        <p:spPr>
          <a:xfrm>
            <a:off x="6692348" y="254702"/>
            <a:ext cx="1912499" cy="1912499"/>
          </a:xfrm>
          <a:prstGeom prst="rect">
            <a:avLst/>
          </a:prstGeom>
        </p:spPr>
      </p:pic>
      <p:pic>
        <p:nvPicPr>
          <p:cNvPr id="9" name="Picture 8">
            <a:extLst>
              <a:ext uri="{FF2B5EF4-FFF2-40B4-BE49-F238E27FC236}">
                <a16:creationId xmlns:a16="http://schemas.microsoft.com/office/drawing/2014/main" id="{EC98B4F8-CC48-4565-841C-9B8F50E81524}"/>
              </a:ext>
            </a:extLst>
          </p:cNvPr>
          <p:cNvPicPr>
            <a:picLocks noChangeAspect="1"/>
          </p:cNvPicPr>
          <p:nvPr/>
        </p:nvPicPr>
        <p:blipFill>
          <a:blip r:embed="rId3"/>
          <a:stretch>
            <a:fillRect/>
          </a:stretch>
        </p:blipFill>
        <p:spPr>
          <a:xfrm>
            <a:off x="5614871" y="4071545"/>
            <a:ext cx="3029597" cy="2426092"/>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E794-C740-6A09-DA8B-E0513A09FFE5}"/>
              </a:ext>
            </a:extLst>
          </p:cNvPr>
          <p:cNvSpPr>
            <a:spLocks noGrp="1"/>
          </p:cNvSpPr>
          <p:nvPr>
            <p:ph type="title"/>
          </p:nvPr>
        </p:nvSpPr>
        <p:spPr>
          <a:xfrm>
            <a:off x="444500" y="542925"/>
            <a:ext cx="11214100" cy="1144929"/>
          </a:xfrm>
        </p:spPr>
        <p:txBody>
          <a:bodyPr/>
          <a:lstStyle/>
          <a:p>
            <a:r>
              <a:rPr lang="en-IN" sz="4400" b="1" i="0" dirty="0">
                <a:effectLst/>
                <a:latin typeface="Bahnschrift SemiBold" panose="020B0502040204020203" pitchFamily="34" charset="0"/>
              </a:rPr>
              <a:t>Project Overview</a:t>
            </a:r>
            <a:br>
              <a:rPr lang="en-IN" sz="4400" b="1" i="0" dirty="0">
                <a:solidFill>
                  <a:srgbClr val="111111"/>
                </a:solidFill>
                <a:effectLst/>
                <a:latin typeface="Bahnschrift SemiBold"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CA198B0A-0CE5-EC1C-3BF2-349D61E61DD8}"/>
              </a:ext>
            </a:extLst>
          </p:cNvPr>
          <p:cNvGraphicFramePr>
            <a:graphicFrameLocks noGrp="1"/>
          </p:cNvGraphicFramePr>
          <p:nvPr>
            <p:ph idx="1"/>
            <p:extLst>
              <p:ext uri="{D42A27DB-BD31-4B8C-83A1-F6EECF244321}">
                <p14:modId xmlns:p14="http://schemas.microsoft.com/office/powerpoint/2010/main" val="1692330496"/>
              </p:ext>
            </p:extLst>
          </p:nvPr>
        </p:nvGraphicFramePr>
        <p:xfrm>
          <a:off x="821635" y="1705506"/>
          <a:ext cx="8673548" cy="3446988"/>
        </p:xfrm>
        <a:graphic>
          <a:graphicData uri="http://schemas.openxmlformats.org/drawingml/2006/table">
            <a:tbl>
              <a:tblPr/>
              <a:tblGrid>
                <a:gridCol w="4070870">
                  <a:extLst>
                    <a:ext uri="{9D8B030D-6E8A-4147-A177-3AD203B41FA5}">
                      <a16:colId xmlns:a16="http://schemas.microsoft.com/office/drawing/2014/main" val="2260815946"/>
                    </a:ext>
                  </a:extLst>
                </a:gridCol>
                <a:gridCol w="4602678">
                  <a:extLst>
                    <a:ext uri="{9D8B030D-6E8A-4147-A177-3AD203B41FA5}">
                      <a16:colId xmlns:a16="http://schemas.microsoft.com/office/drawing/2014/main" val="2050298798"/>
                    </a:ext>
                  </a:extLst>
                </a:gridCol>
              </a:tblGrid>
              <a:tr h="689397">
                <a:tc>
                  <a:txBody>
                    <a:bodyPr/>
                    <a:lstStyle/>
                    <a:p>
                      <a:pPr algn="l" fontAlgn="base"/>
                      <a:r>
                        <a:rPr lang="en-IN" sz="1600" b="1" dirty="0">
                          <a:effectLst/>
                          <a:latin typeface="inherit"/>
                        </a:rPr>
                        <a:t>Project Name</a:t>
                      </a:r>
                      <a:endParaRPr lang="en-IN" sz="1600" b="0" dirty="0">
                        <a:effectLst/>
                        <a:latin typeface="inherit"/>
                      </a:endParaRPr>
                    </a:p>
                  </a:txBody>
                  <a:tcPr marL="40259" marR="40259" marT="32207" marB="32207" anchor="ctr">
                    <a:lnL>
                      <a:noFill/>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base"/>
                      <a:r>
                        <a:rPr lang="en-US" sz="1600" b="0" dirty="0">
                          <a:effectLst/>
                          <a:latin typeface="inherit"/>
                        </a:rPr>
                        <a:t>Voice Assistant</a:t>
                      </a:r>
                      <a:endParaRPr lang="en-IN" sz="1600" b="0" dirty="0">
                        <a:effectLst/>
                        <a:latin typeface="inherit"/>
                      </a:endParaRPr>
                    </a:p>
                  </a:txBody>
                  <a:tcPr marL="40259" marR="40259" marT="32207" marB="32207" anchor="ctr">
                    <a:lnL w="6350" cap="flat" cmpd="sng" algn="ctr">
                      <a:solidFill>
                        <a:srgbClr val="EEEEEE"/>
                      </a:solidFill>
                      <a:prstDash val="solid"/>
                      <a:round/>
                      <a:headEnd type="none" w="med" len="med"/>
                      <a:tailEnd type="none" w="med" len="med"/>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39919642"/>
                  </a:ext>
                </a:extLst>
              </a:tr>
              <a:tr h="1303038">
                <a:tc>
                  <a:txBody>
                    <a:bodyPr/>
                    <a:lstStyle/>
                    <a:p>
                      <a:pPr algn="l" fontAlgn="base"/>
                      <a:r>
                        <a:rPr lang="en-US" sz="1600" b="1" dirty="0">
                          <a:effectLst/>
                          <a:latin typeface="inherit"/>
                        </a:rPr>
                        <a:t>Define</a:t>
                      </a:r>
                      <a:endParaRPr lang="en-IN" sz="1600" b="0" dirty="0">
                        <a:effectLst/>
                        <a:latin typeface="inherit"/>
                      </a:endParaRPr>
                    </a:p>
                  </a:txBody>
                  <a:tcPr marL="40259" marR="40259" marT="32207" marB="32207" anchor="ctr">
                    <a:lnL>
                      <a:noFill/>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tc>
                  <a:txBody>
                    <a:bodyPr/>
                    <a:lstStyle/>
                    <a:p>
                      <a:pPr algn="l" fontAlgn="base"/>
                      <a:r>
                        <a:rPr lang="en-US" sz="1600" b="0" dirty="0">
                          <a:effectLst/>
                          <a:latin typeface="inherit"/>
                        </a:rPr>
                        <a:t>This is a </a:t>
                      </a:r>
                      <a:r>
                        <a:rPr lang="en-US" sz="1600" b="1" dirty="0" err="1">
                          <a:effectLst/>
                          <a:latin typeface="inherit"/>
                        </a:rPr>
                        <a:t>cmd</a:t>
                      </a:r>
                      <a:r>
                        <a:rPr lang="en-US" sz="1600" b="1" dirty="0">
                          <a:effectLst/>
                          <a:latin typeface="inherit"/>
                        </a:rPr>
                        <a:t> based </a:t>
                      </a:r>
                      <a:r>
                        <a:rPr lang="en-US" sz="1600" b="0" dirty="0">
                          <a:effectLst/>
                          <a:latin typeface="inherit"/>
                        </a:rPr>
                        <a:t>in python that includes basically</a:t>
                      </a:r>
                      <a:br>
                        <a:rPr lang="en-US" sz="1600" b="0" dirty="0">
                          <a:effectLst/>
                          <a:latin typeface="inherit"/>
                        </a:rPr>
                      </a:br>
                      <a:r>
                        <a:rPr lang="en-US" sz="1600" b="0" dirty="0">
                          <a:effectLst/>
                          <a:latin typeface="inherit"/>
                        </a:rPr>
                        <a:t>make use of the pyttsx3,sppechrecognitionetc</a:t>
                      </a:r>
                    </a:p>
                  </a:txBody>
                  <a:tcPr marL="40259" marR="40259" marT="32207" marB="32207" anchor="ctr">
                    <a:lnL w="6350" cap="flat" cmpd="sng" algn="ctr">
                      <a:solidFill>
                        <a:srgbClr val="EEEEEE"/>
                      </a:solidFill>
                      <a:prstDash val="solid"/>
                      <a:round/>
                      <a:headEnd type="none" w="med" len="med"/>
                      <a:tailEnd type="none" w="med" len="med"/>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extLst>
                  <a:ext uri="{0D108BD9-81ED-4DB2-BD59-A6C34878D82A}">
                    <a16:rowId xmlns:a16="http://schemas.microsoft.com/office/drawing/2014/main" val="2942991459"/>
                  </a:ext>
                </a:extLst>
              </a:tr>
              <a:tr h="484851">
                <a:tc>
                  <a:txBody>
                    <a:bodyPr/>
                    <a:lstStyle/>
                    <a:p>
                      <a:pPr algn="l" fontAlgn="base"/>
                      <a:r>
                        <a:rPr lang="en-IN" sz="1600" b="1" dirty="0">
                          <a:effectLst/>
                          <a:latin typeface="inherit"/>
                        </a:rPr>
                        <a:t>Technologies Used</a:t>
                      </a:r>
                      <a:endParaRPr lang="en-IN" sz="1600" b="0" dirty="0">
                        <a:effectLst/>
                        <a:latin typeface="inherit"/>
                      </a:endParaRPr>
                    </a:p>
                  </a:txBody>
                  <a:tcPr marL="40259" marR="40259" marT="32207" marB="32207" anchor="ctr">
                    <a:lnL>
                      <a:noFill/>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b="0" dirty="0">
                          <a:effectLst/>
                          <a:latin typeface="inherit"/>
                        </a:rPr>
                        <a:t>Python, speech recognition,pyttsx3,bueatifullsoup</a:t>
                      </a:r>
                    </a:p>
                  </a:txBody>
                  <a:tcPr marL="40259" marR="40259" marT="32207" marB="32207" anchor="ctr">
                    <a:lnL w="6350" cap="flat" cmpd="sng" algn="ctr">
                      <a:solidFill>
                        <a:srgbClr val="EEEEEE"/>
                      </a:solidFill>
                      <a:prstDash val="solid"/>
                      <a:round/>
                      <a:headEnd type="none" w="med" len="med"/>
                      <a:tailEnd type="none" w="med" len="med"/>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131242295"/>
                  </a:ext>
                </a:extLst>
              </a:tr>
              <a:tr h="484851">
                <a:tc>
                  <a:txBody>
                    <a:bodyPr/>
                    <a:lstStyle/>
                    <a:p>
                      <a:pPr algn="l" fontAlgn="base"/>
                      <a:r>
                        <a:rPr lang="en-IN" sz="1600" b="1" dirty="0">
                          <a:effectLst/>
                          <a:latin typeface="inherit"/>
                        </a:rPr>
                        <a:t>IDE</a:t>
                      </a:r>
                      <a:endParaRPr lang="en-IN" sz="1600" b="0" dirty="0">
                        <a:effectLst/>
                        <a:latin typeface="inherit"/>
                      </a:endParaRPr>
                    </a:p>
                  </a:txBody>
                  <a:tcPr marL="40259" marR="40259" marT="32207" marB="32207" anchor="ctr">
                    <a:lnL>
                      <a:noFill/>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tc>
                  <a:txBody>
                    <a:bodyPr/>
                    <a:lstStyle/>
                    <a:p>
                      <a:pPr algn="l" fontAlgn="base"/>
                      <a:r>
                        <a:rPr lang="en-IN" sz="1600" b="0" dirty="0" err="1">
                          <a:effectLst/>
                          <a:latin typeface="inherit"/>
                        </a:rPr>
                        <a:t>Pycharm</a:t>
                      </a:r>
                      <a:r>
                        <a:rPr lang="en-IN" sz="1600" b="0" dirty="0">
                          <a:effectLst/>
                          <a:latin typeface="inherit"/>
                        </a:rPr>
                        <a:t>(Recommended)</a:t>
                      </a:r>
                    </a:p>
                  </a:txBody>
                  <a:tcPr marL="40259" marR="40259" marT="32207" marB="32207" anchor="ctr">
                    <a:lnL w="6350" cap="flat" cmpd="sng" algn="ctr">
                      <a:solidFill>
                        <a:srgbClr val="EEEEEE"/>
                      </a:solidFill>
                      <a:prstDash val="solid"/>
                      <a:round/>
                      <a:headEnd type="none" w="med" len="med"/>
                      <a:tailEnd type="none" w="med" len="med"/>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extLst>
                  <a:ext uri="{0D108BD9-81ED-4DB2-BD59-A6C34878D82A}">
                    <a16:rowId xmlns:a16="http://schemas.microsoft.com/office/drawing/2014/main" val="258704088"/>
                  </a:ext>
                </a:extLst>
              </a:tr>
              <a:tr h="484851">
                <a:tc>
                  <a:txBody>
                    <a:bodyPr/>
                    <a:lstStyle/>
                    <a:p>
                      <a:pPr algn="l" fontAlgn="base"/>
                      <a:r>
                        <a:rPr lang="en-IN" sz="1600" b="1" dirty="0">
                          <a:effectLst/>
                          <a:latin typeface="inherit"/>
                        </a:rPr>
                        <a:t>Python version (Recommended):</a:t>
                      </a:r>
                      <a:endParaRPr lang="en-IN" sz="1600" b="0" dirty="0">
                        <a:effectLst/>
                        <a:latin typeface="inherit"/>
                      </a:endParaRPr>
                    </a:p>
                  </a:txBody>
                  <a:tcPr marL="40259" marR="40259" marT="32207" marB="32207" anchor="ctr">
                    <a:lnL>
                      <a:noFill/>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tc>
                  <a:txBody>
                    <a:bodyPr/>
                    <a:lstStyle/>
                    <a:p>
                      <a:pPr algn="l" fontAlgn="base"/>
                      <a:r>
                        <a:rPr lang="en-IN" sz="1600" b="0" dirty="0">
                          <a:effectLst/>
                          <a:latin typeface="inherit"/>
                        </a:rPr>
                        <a:t>3.8 or 3.9</a:t>
                      </a:r>
                    </a:p>
                  </a:txBody>
                  <a:tcPr marL="40259" marR="40259" marT="32207" marB="32207" anchor="ctr">
                    <a:lnL w="6350" cap="flat" cmpd="sng" algn="ctr">
                      <a:solidFill>
                        <a:srgbClr val="EEEEEE"/>
                      </a:solidFill>
                      <a:prstDash val="solid"/>
                      <a:round/>
                      <a:headEnd type="none" w="med" len="med"/>
                      <a:tailEnd type="none" w="med" len="med"/>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8F8F8"/>
                    </a:solidFill>
                  </a:tcPr>
                </a:tc>
                <a:extLst>
                  <a:ext uri="{0D108BD9-81ED-4DB2-BD59-A6C34878D82A}">
                    <a16:rowId xmlns:a16="http://schemas.microsoft.com/office/drawing/2014/main" val="478534275"/>
                  </a:ext>
                </a:extLst>
              </a:tr>
            </a:tbl>
          </a:graphicData>
        </a:graphic>
      </p:graphicFrame>
    </p:spTree>
    <p:extLst>
      <p:ext uri="{BB962C8B-B14F-4D97-AF65-F5344CB8AC3E}">
        <p14:creationId xmlns:p14="http://schemas.microsoft.com/office/powerpoint/2010/main" val="409634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prstGeom prst="rect">
            <a:avLst/>
          </a:prstGeom>
        </p:spPr>
        <p:txBody>
          <a:bodyPr spcFirstLastPara="1" vert="horz" wrap="square" lIns="121900" tIns="121900" rIns="121900" bIns="121900" rtlCol="0" anchor="b" anchorCtr="0">
            <a:normAutofit fontScale="90000"/>
          </a:bodyPr>
          <a:lstStyle/>
          <a:p>
            <a:r>
              <a:rPr lang="en" dirty="0"/>
              <a:t>What Is Voice Assistant </a:t>
            </a:r>
            <a:endParaRPr dirty="0"/>
          </a:p>
        </p:txBody>
      </p:sp>
      <p:sp>
        <p:nvSpPr>
          <p:cNvPr id="3" name="Text Placeholder 2">
            <a:extLst>
              <a:ext uri="{FF2B5EF4-FFF2-40B4-BE49-F238E27FC236}">
                <a16:creationId xmlns:a16="http://schemas.microsoft.com/office/drawing/2014/main" id="{D1CCF382-8A24-4C81-8E08-9B7CC3668571}"/>
              </a:ext>
            </a:extLst>
          </p:cNvPr>
          <p:cNvSpPr>
            <a:spLocks noGrp="1"/>
          </p:cNvSpPr>
          <p:nvPr>
            <p:ph type="body" sz="quarter" idx="13"/>
          </p:nvPr>
        </p:nvSpPr>
        <p:spPr>
          <a:xfrm>
            <a:off x="444500" y="1625386"/>
            <a:ext cx="6718300" cy="4311588"/>
          </a:xfrm>
        </p:spPr>
        <p:txBody>
          <a:bodyPr/>
          <a:lstStyle/>
          <a:p>
            <a:r>
              <a:rPr lang="en-US" dirty="0"/>
              <a:t>A voice assistant is a digital assistant that uses voice recognition, language processing algorithms, and voice synthesis to listen to specific voice commands and return relevant information or perform specific functions as requested by the user</a:t>
            </a:r>
          </a:p>
          <a:p>
            <a:endParaRPr lang="en-US" dirty="0"/>
          </a:p>
          <a:p>
            <a:pPr marL="0" indent="0">
              <a:buNone/>
            </a:pPr>
            <a:r>
              <a:rPr lang="en-US" sz="2800" dirty="0"/>
              <a:t>Examples of Voice Assistant:</a:t>
            </a:r>
          </a:p>
          <a:p>
            <a:pPr marL="0" indent="0">
              <a:buNone/>
            </a:pPr>
            <a:r>
              <a:rPr lang="en-US" dirty="0"/>
              <a:t>Siri</a:t>
            </a:r>
          </a:p>
          <a:p>
            <a:pPr marL="0" indent="0">
              <a:buNone/>
            </a:pPr>
            <a:r>
              <a:rPr lang="en-US" dirty="0"/>
              <a:t>Google</a:t>
            </a:r>
          </a:p>
          <a:p>
            <a:pPr marL="0" indent="0">
              <a:buNone/>
            </a:pPr>
            <a:r>
              <a:rPr lang="en-US" dirty="0"/>
              <a:t>Cortana</a:t>
            </a:r>
          </a:p>
          <a:p>
            <a:pPr marL="0" indent="0">
              <a:buNone/>
            </a:pPr>
            <a:r>
              <a:rPr lang="en-US" dirty="0"/>
              <a:t>Facebook “M”</a:t>
            </a:r>
          </a:p>
          <a:p>
            <a:pPr marL="0" indent="0">
              <a:buNone/>
            </a:pPr>
            <a:r>
              <a:rPr lang="en-US" dirty="0"/>
              <a:t>Blackberry Assistant</a:t>
            </a:r>
          </a:p>
          <a:p>
            <a:pPr marL="0" indent="0">
              <a:buNone/>
            </a:pPr>
            <a:r>
              <a:rPr lang="en-US" dirty="0"/>
              <a:t>Alexa </a:t>
            </a:r>
          </a:p>
          <a:p>
            <a:pPr marL="0" indent="0">
              <a:buNone/>
            </a:pPr>
            <a:endParaRPr lang="en-US" sz="2800" dirty="0"/>
          </a:p>
          <a:p>
            <a:pPr marL="0" indent="0">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1"/>
          <p:cNvPicPr preferRelativeResize="0"/>
          <p:nvPr/>
        </p:nvPicPr>
        <p:blipFill rotWithShape="1">
          <a:blip r:embed="rId3">
            <a:alphaModFix/>
          </a:blip>
          <a:srcRect l="8519" r="8519"/>
          <a:stretch/>
        </p:blipFill>
        <p:spPr>
          <a:xfrm>
            <a:off x="4598504" y="-198782"/>
            <a:ext cx="7593496" cy="7056148"/>
          </a:xfrm>
          <a:prstGeom prst="rect">
            <a:avLst/>
          </a:prstGeom>
          <a:noFill/>
          <a:ln>
            <a:noFill/>
          </a:ln>
        </p:spPr>
      </p:pic>
      <p:sp>
        <p:nvSpPr>
          <p:cNvPr id="187" name="Google Shape;187;p2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solidFill>
                  <a:schemeClr val="bg1"/>
                </a:solidFill>
              </a:rPr>
              <a:t>How Voice Assistant Works </a:t>
            </a:r>
            <a:endParaRPr dirty="0">
              <a:solidFill>
                <a:schemeClr val="bg1"/>
              </a:solidFill>
            </a:endParaRPr>
          </a:p>
        </p:txBody>
      </p:sp>
      <p:sp>
        <p:nvSpPr>
          <p:cNvPr id="188" name="Google Shape;188;p21"/>
          <p:cNvSpPr/>
          <p:nvPr/>
        </p:nvSpPr>
        <p:spPr>
          <a:xfrm>
            <a:off x="8988050" y="2385392"/>
            <a:ext cx="2545600" cy="1370000"/>
          </a:xfrm>
          <a:prstGeom prst="roundRect">
            <a:avLst>
              <a:gd name="adj" fmla="val 16667"/>
            </a:avLst>
          </a:prstGeom>
          <a:solidFill>
            <a:srgbClr val="C27BA0"/>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dirty="0"/>
          </a:p>
          <a:p>
            <a:r>
              <a:rPr lang="en-US" dirty="0"/>
              <a:t>Acoustic model</a:t>
            </a:r>
          </a:p>
          <a:p>
            <a:r>
              <a:rPr lang="en" dirty="0"/>
              <a:t>Pronunciation model</a:t>
            </a:r>
            <a:endParaRPr dirty="0"/>
          </a:p>
          <a:p>
            <a:r>
              <a:rPr lang="en" dirty="0"/>
              <a:t>Language model</a:t>
            </a:r>
            <a:endParaRPr dirty="0"/>
          </a:p>
        </p:txBody>
      </p:sp>
      <p:pic>
        <p:nvPicPr>
          <p:cNvPr id="189" name="Google Shape;189;p21"/>
          <p:cNvPicPr preferRelativeResize="0"/>
          <p:nvPr/>
        </p:nvPicPr>
        <p:blipFill rotWithShape="1">
          <a:blip r:embed="rId4">
            <a:alphaModFix/>
          </a:blip>
          <a:srcRect l="1990" r="-1990"/>
          <a:stretch/>
        </p:blipFill>
        <p:spPr>
          <a:xfrm>
            <a:off x="651133" y="2744374"/>
            <a:ext cx="4212433" cy="3429965"/>
          </a:xfrm>
          <a:prstGeom prst="rect">
            <a:avLst/>
          </a:prstGeom>
          <a:noFill/>
          <a:ln>
            <a:noFill/>
          </a:ln>
          <a:effectLst>
            <a:outerShdw blurRad="300038" dist="409575" dir="9300000" algn="bl" rotWithShape="0">
              <a:srgbClr val="000000">
                <a:alpha val="69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prstGeom prst="rect">
            <a:avLst/>
          </a:prstGeom>
        </p:spPr>
        <p:txBody>
          <a:bodyPr spcFirstLastPara="1" vert="horz" wrap="square" lIns="121900" tIns="121900" rIns="121900" bIns="121900" rtlCol="0" anchor="b" anchorCtr="0">
            <a:normAutofit fontScale="90000"/>
          </a:bodyPr>
          <a:lstStyle/>
          <a:p>
            <a:r>
              <a:rPr lang="en" dirty="0">
                <a:solidFill>
                  <a:schemeClr val="dk1"/>
                </a:solidFill>
              </a:rPr>
              <a:t> </a:t>
            </a:r>
            <a:r>
              <a:rPr lang="en" dirty="0">
                <a:solidFill>
                  <a:schemeClr val="bg1"/>
                </a:solidFill>
              </a:rPr>
              <a:t>Features of Voice Assistant </a:t>
            </a:r>
            <a:endParaRPr dirty="0">
              <a:solidFill>
                <a:schemeClr val="bg1"/>
              </a:solidFill>
            </a:endParaRPr>
          </a:p>
        </p:txBody>
      </p:sp>
      <p:sp>
        <p:nvSpPr>
          <p:cNvPr id="175" name="Google Shape;175;p19"/>
          <p:cNvSpPr txBox="1">
            <a:spLocks noGrp="1"/>
          </p:cNvSpPr>
          <p:nvPr>
            <p:ph type="body" sz="quarter" idx="13"/>
          </p:nvPr>
        </p:nvSpPr>
        <p:spPr>
          <a:xfrm>
            <a:off x="709544" y="1382378"/>
            <a:ext cx="6718300" cy="4093243"/>
          </a:xfrm>
          <a:prstGeom prst="rect">
            <a:avLst/>
          </a:prstGeom>
          <a:solidFill>
            <a:srgbClr val="11294A"/>
          </a:solidFill>
        </p:spPr>
        <p:txBody>
          <a:bodyPr spcFirstLastPara="1" vert="horz" wrap="square" lIns="121900" tIns="121900" rIns="121900" bIns="121900" rtlCol="0" anchor="t" anchorCtr="0">
            <a:normAutofit/>
          </a:bodyPr>
          <a:lstStyle/>
          <a:p>
            <a:pPr marL="0" indent="0">
              <a:spcBef>
                <a:spcPts val="400"/>
              </a:spcBef>
              <a:spcAft>
                <a:spcPts val="2133"/>
              </a:spcAft>
              <a:buNone/>
            </a:pPr>
            <a:r>
              <a:rPr lang="en-US" dirty="0"/>
              <a:t>Eradicates Language Barriers</a:t>
            </a:r>
          </a:p>
          <a:p>
            <a:pPr marL="0" indent="0">
              <a:spcBef>
                <a:spcPts val="400"/>
              </a:spcBef>
              <a:spcAft>
                <a:spcPts val="2133"/>
              </a:spcAft>
              <a:buNone/>
            </a:pPr>
            <a:r>
              <a:rPr lang="en-US" dirty="0"/>
              <a:t>Helps Streamline Operations</a:t>
            </a:r>
          </a:p>
          <a:p>
            <a:pPr marL="0" indent="0">
              <a:spcBef>
                <a:spcPts val="400"/>
              </a:spcBef>
              <a:spcAft>
                <a:spcPts val="2133"/>
              </a:spcAft>
              <a:buNone/>
            </a:pPr>
            <a:r>
              <a:rPr lang="en-US" dirty="0"/>
              <a:t>Saves Time by Automating Repetitive Tasks</a:t>
            </a:r>
          </a:p>
          <a:p>
            <a:pPr marL="0" indent="0">
              <a:spcBef>
                <a:spcPts val="400"/>
              </a:spcBef>
              <a:spcAft>
                <a:spcPts val="2133"/>
              </a:spcAft>
              <a:buNone/>
            </a:pPr>
            <a:r>
              <a:rPr lang="en-US" dirty="0"/>
              <a:t>Enables Smart Offices</a:t>
            </a:r>
          </a:p>
          <a:p>
            <a:pPr marL="0" indent="0">
              <a:spcBef>
                <a:spcPts val="400"/>
              </a:spcBef>
              <a:spcAft>
                <a:spcPts val="2133"/>
              </a:spcAft>
              <a:buNone/>
            </a:pPr>
            <a:r>
              <a:rPr lang="en-US" dirty="0"/>
              <a:t>Aids Hand-free Operation</a:t>
            </a:r>
          </a:p>
          <a:p>
            <a:pPr marL="0" indent="0">
              <a:spcBef>
                <a:spcPts val="400"/>
              </a:spcBef>
              <a:spcAft>
                <a:spcPts val="2133"/>
              </a:spcAft>
              <a:buNone/>
            </a:pP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87A9-D1CF-41B3-99AF-BB2AD307211A}"/>
              </a:ext>
            </a:extLst>
          </p:cNvPr>
          <p:cNvSpPr>
            <a:spLocks noGrp="1"/>
          </p:cNvSpPr>
          <p:nvPr>
            <p:ph type="title"/>
          </p:nvPr>
        </p:nvSpPr>
        <p:spPr>
          <a:xfrm>
            <a:off x="444500" y="542925"/>
            <a:ext cx="11214100" cy="978729"/>
          </a:xfrm>
        </p:spPr>
        <p:txBody>
          <a:bodyPr/>
          <a:lstStyle/>
          <a:p>
            <a:r>
              <a:rPr lang="en-US" dirty="0"/>
              <a:t>PROJECT :</a:t>
            </a:r>
            <a:br>
              <a:rPr lang="en-US" dirty="0"/>
            </a:br>
            <a:endParaRPr lang="en-US" dirty="0"/>
          </a:p>
        </p:txBody>
      </p:sp>
      <p:pic>
        <p:nvPicPr>
          <p:cNvPr id="6" name="Picture 5">
            <a:extLst>
              <a:ext uri="{FF2B5EF4-FFF2-40B4-BE49-F238E27FC236}">
                <a16:creationId xmlns:a16="http://schemas.microsoft.com/office/drawing/2014/main" id="{1B5F9071-6438-41AE-A63D-EFA9D465AD0D}"/>
              </a:ext>
            </a:extLst>
          </p:cNvPr>
          <p:cNvPicPr>
            <a:picLocks noChangeAspect="1"/>
          </p:cNvPicPr>
          <p:nvPr/>
        </p:nvPicPr>
        <p:blipFill>
          <a:blip r:embed="rId2"/>
          <a:stretch>
            <a:fillRect/>
          </a:stretch>
        </p:blipFill>
        <p:spPr>
          <a:xfrm>
            <a:off x="783082" y="1370910"/>
            <a:ext cx="8586205" cy="4944165"/>
          </a:xfrm>
          <a:prstGeom prst="rect">
            <a:avLst/>
          </a:prstGeom>
        </p:spPr>
      </p:pic>
    </p:spTree>
    <p:extLst>
      <p:ext uri="{BB962C8B-B14F-4D97-AF65-F5344CB8AC3E}">
        <p14:creationId xmlns:p14="http://schemas.microsoft.com/office/powerpoint/2010/main" val="3687700111"/>
      </p:ext>
    </p:extLst>
  </p:cSld>
  <p:clrMapOvr>
    <a:masterClrMapping/>
  </p:clrMapOvr>
</p:sld>
</file>

<file path=ppt/theme/theme1.xml><?xml version="1.0" encoding="utf-8"?>
<a:theme xmlns:a="http://schemas.openxmlformats.org/drawingml/2006/main" name="IDLE PYTHON INTRODUCTIO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193</Words>
  <Application>Microsoft Office PowerPoint</Application>
  <PresentationFormat>Widescreen</PresentationFormat>
  <Paragraphs>48</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vt:lpstr>
      <vt:lpstr>Bahnschrift SemiBold</vt:lpstr>
      <vt:lpstr>Calibri</vt:lpstr>
      <vt:lpstr>inherit</vt:lpstr>
      <vt:lpstr>Trade Gothic LT Pro</vt:lpstr>
      <vt:lpstr>Trebuchet MS</vt:lpstr>
      <vt:lpstr>Trebuchet MS (Headings)Trebuchet MS (Headings)</vt:lpstr>
      <vt:lpstr>IDLE PYTHON INTRODUCTION</vt:lpstr>
      <vt:lpstr>Voice Assistant Using Python</vt:lpstr>
      <vt:lpstr>Table of content</vt:lpstr>
      <vt:lpstr>WHAT IS PYTHON?</vt:lpstr>
      <vt:lpstr>Project Overview </vt:lpstr>
      <vt:lpstr>What Is Voice Assistant </vt:lpstr>
      <vt:lpstr>How Voice Assistant Works </vt:lpstr>
      <vt:lpstr> Features of Voice Assistant </vt:lpstr>
      <vt:lpstr>PROJECT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Using Python</dc:title>
  <dc:creator>balram dhiman</dc:creator>
  <cp:lastModifiedBy>balram dhiman</cp:lastModifiedBy>
  <cp:revision>2</cp:revision>
  <dcterms:created xsi:type="dcterms:W3CDTF">2022-12-23T12:42:00Z</dcterms:created>
  <dcterms:modified xsi:type="dcterms:W3CDTF">2022-12-23T13:21:45Z</dcterms:modified>
</cp:coreProperties>
</file>