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b6bcdab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b6bcdab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b6bcdab2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b6bcdab2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b6bcdab2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b6bcdab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b6bcda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b6bcda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b6bcdab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b6bcdab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b6bcdab2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b6bcdab2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b6bcdab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b6bcdab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b6bcdab2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b6bcdab2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b6bcdab2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b6bcdab2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00edd4e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00edd4e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bc34071a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bc34071a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b6bcdab2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b6bcdab2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b6bcdab2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b6bcdab2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b6bcdab2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b6bcdab2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0325a5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0325a5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b95c222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b95c222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b95c2229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b95c2229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b95c2229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b95c2229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b95c2229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b95c2229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cc5f8c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cc5f8c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bc34071a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bc34071a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00edd4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00edd4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c34071a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c34071a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00edd4e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00edd4e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00edd4e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00edd4e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00edd4e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00edd4e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b66050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b66050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b66050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b66050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9200/spotify/records/_search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9200/spotify/records/_search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kubernetes.io/docs/tasks/tools/install-kubectl-macos/" TargetMode="External"/><Relationship Id="rId4" Type="http://schemas.openxmlformats.org/officeDocument/2006/relationships/hyperlink" Target="https://minikube.sigs.k8s.io/docs/start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E8nuoPpGG2PCqb8LohyfcEJv3IzLp9g4/view" TargetMode="External"/><Relationship Id="rId4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lastic/elasticsearch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56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780">
                <a:latin typeface="Times New Roman"/>
                <a:ea typeface="Times New Roman"/>
                <a:cs typeface="Times New Roman"/>
                <a:sym typeface="Times New Roman"/>
              </a:rPr>
              <a:t>Spark integrácia s ďalšími technológiami </a:t>
            </a:r>
            <a:endParaRPr sz="37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380">
                <a:latin typeface="Times New Roman"/>
                <a:ea typeface="Times New Roman"/>
                <a:cs typeface="Times New Roman"/>
                <a:sym typeface="Times New Roman"/>
              </a:rPr>
              <a:t>(Elasticsearch a Kubernetes)</a:t>
            </a:r>
            <a:endParaRPr sz="3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84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Bc. Juraj Lapčák, Bc.Martin Kubečka, Bc.Juraj Budai, </a:t>
            </a:r>
            <a:endParaRPr sz="184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84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Bc. Ľubomír Ševčík, Bc.Viliam Alakša</a:t>
            </a:r>
            <a:endParaRPr sz="184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25" y="3729500"/>
            <a:ext cx="859525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86250"/>
            <a:ext cx="1157874" cy="6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75050"/>
            <a:ext cx="9143997" cy="439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Docker compose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architektúra klient-server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projekte a dokumentácii alebo https://www.elastic.co/guide/en/elasticsearch/reference/current/docker.html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.env nastaviť heslo pre ES a Kibanu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288" y="2535350"/>
            <a:ext cx="4159424" cy="23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Apache Spark Elasticsearch pre Docker - konfigurácia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SparkConf config = new SparkConf().setAppName(appName).setMaster("local");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"spark.es.net.http.auth.user" , userName)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"spark.es.net.http.auth.pass" , password)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"es.nodes" , “localhost”)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"es.port" , “9200”)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"es.nodes.wan.only" , "false" 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"es.net.ssl" , "true" 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config.set( "es.net.ssl.keystore.location" , "hdfs:///user/project-location/ca.p12")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docker exec es01 keytool -importkeystore \ -srckeystore ./config/elastic-certificates.p12 -srcstorepass "" -srcalias ca \ -destkeystore ./ca.p12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Integrácia </a:t>
            </a: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Elasticsearch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pustiteľný jar súbor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400">
                <a:solidFill>
                  <a:schemeClr val="dk1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i="1" lang="sk" sz="1400">
                <a:solidFill>
                  <a:schemeClr val="dk1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wget https://artifacts.elastic.co/downloads/elasticsearch/elasticsearch-6.0.0.tar.gz </a:t>
            </a:r>
            <a:endParaRPr i="1" sz="1400">
              <a:solidFill>
                <a:schemeClr val="dk1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./elasticsearch-6.0.0/bin/elasticsearch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Apache Spark a Elasticsearch pre Javu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121000" y="1152475"/>
            <a:ext cx="37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min. verzie 6.0.0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podporuje natívnu Javu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nej spark 2.x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800" y="4197775"/>
            <a:ext cx="2349500" cy="5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816201" cy="363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13146" cy="13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78150"/>
            <a:ext cx="7317542" cy="13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curl </a:t>
            </a:r>
            <a:r>
              <a:rPr i="1" lang="sk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http://localhost:9200/spotify/records/_search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13141" l="0" r="0" t="0"/>
          <a:stretch/>
        </p:blipFill>
        <p:spPr>
          <a:xfrm>
            <a:off x="5154750" y="1152475"/>
            <a:ext cx="3677550" cy="3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curl </a:t>
            </a:r>
            <a:r>
              <a:rPr i="1" lang="sk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http://localhost:9200/spotify/records/_search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"query": {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"match": {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"region": "Mexico"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4">
            <a:alphaModFix/>
          </a:blip>
          <a:srcRect b="24017" l="0" r="0" t="0"/>
          <a:stretch/>
        </p:blipFill>
        <p:spPr>
          <a:xfrm>
            <a:off x="5093225" y="1152475"/>
            <a:ext cx="373907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33098" cy="15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98975"/>
            <a:ext cx="6317450" cy="1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Kubernetes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orchestračná služba obľúbená pre svoju účinnosť pri automatizovanom nasadzovaní, škálovaní a správe aplikačnej infraštruktúry založenej na kontajneroch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agnostický voči prostrediu, je možné prevziať aplikácie z vývojových prostredí na svojich počítačoch a preniesť ich do cloudu bez problémov spôsobených rozdielmi v prostredí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075" y="2893925"/>
            <a:ext cx="2844200" cy="1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Obsah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Spark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Elasticsearch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Spark Elasticsearch pre Docker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Spark a Elasticsearch pre Javu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Kubernetes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Spark + Kubernetes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Prečo použiť niečo iné ako Kubernetes?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Apache </a:t>
            </a: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Spark + Kubernetes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159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1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automatizácia, ktorá je synonymom pre K8s, robustnejší plánovač ako predvolený samostatný plánovač, ktorý je dodávaný so Sparkom. </a:t>
            </a:r>
            <a:endParaRPr sz="19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59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1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nasadzovať a spravovať klastre Spark v systéme Kubernetes a využívať funkcie, ako je automatické škálovanie a samoobnovenie, aby zabezpečili vysokú dostupnosť a výkonnosť svojich aplikácií</a:t>
            </a:r>
            <a:endParaRPr sz="19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59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19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uľahčiť integráciu Sparku s inými cloudovými technológiami, ako sú mikroslužby a serverless funkcie</a:t>
            </a:r>
            <a:endParaRPr sz="19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625" y="3458850"/>
            <a:ext cx="1443675" cy="1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Výhody tejto kombinácie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Jednoduché nasadenie inštancií Spark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automatizované nasadenie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bezproblémové presúvanie aplikácií Spark medzi rôznymi poskytovateľmi služieb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 to bezplatná stratégia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projekt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Zjednodušený a jednotný priestor na správu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projekty Spark často obsahujú kombinácie rôznych komponentov, ktoré sú k dispozícii na spracovanie údajov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ôžu to byť rôzne backendy, úložiská dát Spark SQL a ďalšie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Konfigurácia a inštalácia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kubernetes: </a:t>
            </a:r>
            <a:r>
              <a:rPr lang="sk" sz="4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https://kubernetes.io/docs/tasks/tools/install-kubectl-macos/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minikube: </a:t>
            </a:r>
            <a:r>
              <a:rPr lang="sk" sz="4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https://minikube.sigs.k8s.io/docs/start/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driver 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 SPARK 3.1.1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nastavenie rolí 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cluster deploy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client deploy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46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sk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cluster deploy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 title="ukazka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475" y="203438"/>
            <a:ext cx="6315500" cy="47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Alternatívy na Elasticsearch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Elasticsearch nie je open-source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OpenSearch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 Elasticsearchu 7.10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Vizualizácia vzorov v logoch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Vyhľadávací nastroj, založený na Apache Lucene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Dotazy sú vo dormáte JSON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Vyvinutý v roku 2004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Integrácia so Spark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450" y="1443900"/>
            <a:ext cx="1678525" cy="16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724" y="3177650"/>
            <a:ext cx="1389800" cy="13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Prečo použiť niečo iné ako Kubernetes?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Kubernetes môže byť nadbytočný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 to pomerne zložitá technológia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Komplikovaná migrácia na Kubernetes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Vysoké celkové náklady na vlastníctvo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28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Iné kontajnerové orchestrátory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352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Swarm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s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Nomad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0" y="978424"/>
            <a:ext cx="2425725" cy="20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188" y="2996700"/>
            <a:ext cx="1847850" cy="18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Container as a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Fargate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Container Instances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Run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524" y="387324"/>
            <a:ext cx="3886800" cy="16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2525675"/>
            <a:ext cx="3190126" cy="23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 rotWithShape="1">
          <a:blip r:embed="rId5">
            <a:alphaModFix/>
          </a:blip>
          <a:srcRect b="0" l="0" r="51667" t="0"/>
          <a:stretch/>
        </p:blipFill>
        <p:spPr>
          <a:xfrm>
            <a:off x="5225275" y="2131950"/>
            <a:ext cx="2697299" cy="269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Spravované Kubernetes služby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Kubernetes Engine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Elastic Kubernetes Service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Kubernetes Service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75" y="317575"/>
            <a:ext cx="3779176" cy="2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463" y="2443344"/>
            <a:ext cx="4052001" cy="227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75" y="3109600"/>
            <a:ext cx="3933500" cy="10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Otázka ku skúške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1700">
                <a:solidFill>
                  <a:schemeClr val="dk1"/>
                </a:solidFill>
              </a:rPr>
              <a:t>Aký typ architektúry používa Docker?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sk" sz="1700">
                <a:solidFill>
                  <a:schemeClr val="dk1"/>
                </a:solidFill>
              </a:rPr>
              <a:t>Peer-to-peer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sk" sz="1700">
                <a:solidFill>
                  <a:schemeClr val="dk1"/>
                </a:solidFill>
                <a:highlight>
                  <a:srgbClr val="39C026"/>
                </a:highlight>
              </a:rPr>
              <a:t>Klient-Server</a:t>
            </a:r>
            <a:endParaRPr sz="1700">
              <a:solidFill>
                <a:schemeClr val="dk1"/>
              </a:solidFill>
              <a:highlight>
                <a:srgbClr val="39C026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sk" sz="1700">
                <a:solidFill>
                  <a:schemeClr val="dk1"/>
                </a:solidFill>
              </a:rPr>
              <a:t>Event-driven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sk" sz="1700">
                <a:solidFill>
                  <a:schemeClr val="dk1"/>
                </a:solidFill>
              </a:rPr>
              <a:t>REST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700">
                <a:solidFill>
                  <a:schemeClr val="dk1"/>
                </a:solidFill>
              </a:rPr>
              <a:t>     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Ďakujeme za pozornosť.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25" y="2970925"/>
            <a:ext cx="1047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Apache Spark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sk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multi-jazyčný distribuovaný nástroj pre prácu s veľkým objemom dát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sk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vznikol v roku 2009 na UC Berkeley’s a v roku 2013 prešiel pod Apache licenciu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sk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dostupný pre mnoho programovacích jazykov, ako napríklad Java, Scala, Python, R, C#, F#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sk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 rámci implementácie a demonštrácie nášho zadanie sme používali Apache Spark API pre jazyk Java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sk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najväčšou výhodou Sparku je jeho horizontálna škálovateľnosť a možnosť pracovať v in-memory režime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sk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výhodu využívajú najmä iteratívne algoritmy z prostredia strojového učenia, pri ktorej sa tie isté dáta spracúvajú niekoľkokrát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50" y="3062075"/>
            <a:ext cx="3562798" cy="189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800" y="0"/>
            <a:ext cx="2501226" cy="1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2500">
                <a:latin typeface="Times New Roman"/>
                <a:ea typeface="Times New Roman"/>
                <a:cs typeface="Times New Roman"/>
                <a:sym typeface="Times New Roman"/>
              </a:rPr>
              <a:t>Komponenty Apache Spark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 u="sng">
                <a:solidFill>
                  <a:schemeClr val="dk1"/>
                </a:solidFill>
              </a:rPr>
              <a:t>Spark SQL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knižnica na prácu so </a:t>
            </a:r>
            <a:r>
              <a:rPr b="1" lang="sk" sz="1100">
                <a:solidFill>
                  <a:schemeClr val="dk1"/>
                </a:solidFill>
              </a:rPr>
              <a:t>štrukturovanými dátami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vo výsledkoch sa SQL dotazy prepíšu do </a:t>
            </a:r>
            <a:r>
              <a:rPr b="1" lang="sk" sz="1100">
                <a:solidFill>
                  <a:schemeClr val="dk1"/>
                </a:solidFill>
              </a:rPr>
              <a:t>Map-Reduce </a:t>
            </a:r>
            <a:r>
              <a:rPr lang="sk" sz="1100">
                <a:solidFill>
                  <a:schemeClr val="dk1"/>
                </a:solidFill>
              </a:rPr>
              <a:t>programy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k" sz="1100" u="sng">
                <a:solidFill>
                  <a:schemeClr val="dk1"/>
                </a:solidFill>
              </a:rPr>
              <a:t>Spark Streaming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knižnica, ktorá dovoľuje </a:t>
            </a:r>
            <a:r>
              <a:rPr b="1" lang="sk" sz="1100">
                <a:solidFill>
                  <a:schemeClr val="dk1"/>
                </a:solidFill>
              </a:rPr>
              <a:t>spracovať</a:t>
            </a:r>
            <a:r>
              <a:rPr lang="sk" sz="1100">
                <a:solidFill>
                  <a:schemeClr val="dk1"/>
                </a:solidFill>
              </a:rPr>
              <a:t> a </a:t>
            </a:r>
            <a:r>
              <a:rPr b="1" lang="sk" sz="1100">
                <a:solidFill>
                  <a:schemeClr val="dk1"/>
                </a:solidFill>
              </a:rPr>
              <a:t>analyzovať dáta v reálnom čase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vstupné dáta sa rozdelia na snímky zvané </a:t>
            </a:r>
            <a:r>
              <a:rPr b="1" lang="sk" sz="1100">
                <a:solidFill>
                  <a:schemeClr val="dk1"/>
                </a:solidFill>
              </a:rPr>
              <a:t>DStreami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k" sz="1100" u="sng">
                <a:solidFill>
                  <a:schemeClr val="dk1"/>
                </a:solidFill>
              </a:rPr>
              <a:t>Spark MLlib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knižnica, ktorá </a:t>
            </a:r>
            <a:r>
              <a:rPr b="1" lang="sk" sz="1100">
                <a:solidFill>
                  <a:schemeClr val="dk1"/>
                </a:solidFill>
              </a:rPr>
              <a:t>združuje distribuované algoritmy pre strojové učenie a štatistiku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obsahuje implementácie algoritmov pre účely klasifikácie, regresie a klastrovania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taktiež má zakomponované algoritmy pre delenie dát na trénovacie a testovacie množiny, ako aj implementáciu cross-validácie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 u="sng">
                <a:solidFill>
                  <a:schemeClr val="dk1"/>
                </a:solidFill>
              </a:rPr>
              <a:t>GraphX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k" sz="1100">
                <a:solidFill>
                  <a:schemeClr val="dk1"/>
                </a:solidFill>
              </a:rPr>
              <a:t>knižnica obsahujúca množstvo distribuovaných algoritmov pre prácu s grafmi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75" y="445025"/>
            <a:ext cx="3617024" cy="17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Elasticsearch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analytický a vyhľadávací nástroj, založený na apache Lucene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vyvinutý v roku 2010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prvý komerčný release pod spoločnosťou Elasticsearch N.V verzia 1.0.0 v roku 2014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01" y="2571744"/>
            <a:ext cx="4422999" cy="23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Ako funguje Elasticsearch?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s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funguje na princípe vyhľadávania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s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spracúva dokumentové a pološtruktúrované údaje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s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funguje na architektúre “Share nothing”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s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primárna dátová štruktúra </a:t>
            </a:r>
            <a:r>
              <a:rPr b="1" lang="s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Invertovaný index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s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informácie o indexe sa ukladajú do shardov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534725" y="1152475"/>
            <a:ext cx="34650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r>
              <a:rPr b="1"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zbierka dokumentov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Shards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podmnožina indexovaných dokumentov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Dokument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zakladna jednotka informacii v 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b="1"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inštancia procesu 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Klaster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množina uzlov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Replika</a:t>
            </a: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kopia indexov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0" y="3082500"/>
            <a:ext cx="3465000" cy="195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Využitie Elasticsearch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vyhľadávanie v aplikáciách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vyhľadávanie vo webových stránkach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logovanie a analýza logov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monitorovanie kontajnerov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monitorovanie výkonu aplikácií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bezpečnostné monitorovanie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526" y="1326388"/>
            <a:ext cx="3526401" cy="24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Ďalšie využitie </a:t>
            </a: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Elasticsearch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https://github.com/elastic/elasticsearch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s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Wikimedia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675" y="1876350"/>
            <a:ext cx="2716725" cy="2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Integrácia </a:t>
            </a:r>
            <a:r>
              <a:rPr lang="sk">
                <a:latin typeface="Times New Roman"/>
                <a:ea typeface="Times New Roman"/>
                <a:cs typeface="Times New Roman"/>
                <a:sym typeface="Times New Roman"/>
              </a:rPr>
              <a:t>Elasticsearch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docker pull docker.elastic.co/elasticsearch/elasticsearch:8.5.2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docker run --name es-node01 --net elastic -p 9200:9200 -p 9300:9300 -t docker.elastic.co/elasticsearch/elasticsearch:8.5.2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uložiť heslo pre elastic usera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uloži Kibana enrollment a Elastic node enrollment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docker pull docker.elastic.co/kibana/kibana:8.5.2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4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docker run --name kib-01 --net elastic -p 5601:5601 docker.elastic.co/kibana/kibana:8.5.2</a:t>
            </a:r>
            <a:endParaRPr i="1" sz="14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zadať enrollment =≥ prihlásiť sa na </a:t>
            </a:r>
            <a:r>
              <a:rPr i="1" lang="sk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http://localhost:5601/</a:t>
            </a:r>
            <a:r>
              <a:rPr lang="s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pomocou elastic:heslo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