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Nunito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f5cc8605d7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f5cc8605d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f5cc8605d7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f5cc8605d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525250"/>
            <a:ext cx="7620300" cy="16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NUMÉRISATION</a:t>
            </a:r>
            <a:r>
              <a:rPr lang="en" sz="3600"/>
              <a:t> DES CARTES  </a:t>
            </a:r>
            <a:r>
              <a:rPr lang="en" sz="3600"/>
              <a:t>D'IDENTITÉS</a:t>
            </a:r>
            <a:r>
              <a:rPr lang="en" sz="3600"/>
              <a:t> À L’AIDE DE LA BLOCKCHAIN</a:t>
            </a:r>
            <a:endParaRPr sz="36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35541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Projet: </a:t>
            </a:r>
            <a:r>
              <a:rPr b="1" lang="en" sz="2800">
                <a:latin typeface="Nunito"/>
                <a:ea typeface="Nunito"/>
                <a:cs typeface="Nunito"/>
                <a:sym typeface="Nunito"/>
              </a:rPr>
              <a:t>CITID</a:t>
            </a:r>
            <a:endParaRPr b="1" sz="2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91" name="Google Shape;91;p14"/>
          <p:cNvSpPr/>
          <p:nvPr/>
        </p:nvSpPr>
        <p:spPr>
          <a:xfrm>
            <a:off x="416650" y="2725698"/>
            <a:ext cx="1831800" cy="782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4294967295" type="body"/>
          </p:nvPr>
        </p:nvSpPr>
        <p:spPr>
          <a:xfrm>
            <a:off x="416625" y="2907099"/>
            <a:ext cx="1444200" cy="4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INTRODUCTION</a:t>
            </a:r>
            <a:endParaRPr sz="1400">
              <a:solidFill>
                <a:schemeClr val="lt1"/>
              </a:solidFill>
            </a:endParaRPr>
          </a:p>
        </p:txBody>
      </p:sp>
      <p:grpSp>
        <p:nvGrpSpPr>
          <p:cNvPr id="93" name="Google Shape;93;p14"/>
          <p:cNvGrpSpPr/>
          <p:nvPr/>
        </p:nvGrpSpPr>
        <p:grpSpPr>
          <a:xfrm>
            <a:off x="1031414" y="2356616"/>
            <a:ext cx="194604" cy="512207"/>
            <a:chOff x="777447" y="1610215"/>
            <a:chExt cx="198900" cy="593656"/>
          </a:xfrm>
        </p:grpSpPr>
        <p:cxnSp>
          <p:nvCxnSpPr>
            <p:cNvPr id="94" name="Google Shape;94;p14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5" name="Google Shape;95;p14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394575" y="1604874"/>
            <a:ext cx="21942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Evaluation de la </a:t>
            </a:r>
            <a:r>
              <a:rPr lang="en" sz="1600"/>
              <a:t>communauté</a:t>
            </a:r>
            <a:r>
              <a:rPr lang="en" sz="1600"/>
              <a:t> etudier</a:t>
            </a:r>
            <a:endParaRPr sz="1600"/>
          </a:p>
        </p:txBody>
      </p:sp>
      <p:sp>
        <p:nvSpPr>
          <p:cNvPr descr="Background pointer shape in timeline graphic" id="97" name="Google Shape;97;p14"/>
          <p:cNvSpPr/>
          <p:nvPr/>
        </p:nvSpPr>
        <p:spPr>
          <a:xfrm>
            <a:off x="1860824" y="2725699"/>
            <a:ext cx="2135100" cy="78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idx="4294967295" type="body"/>
          </p:nvPr>
        </p:nvSpPr>
        <p:spPr>
          <a:xfrm>
            <a:off x="2163409" y="2907088"/>
            <a:ext cx="1287000" cy="4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PROBLEMS &amp;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SOLUTION PROPOSE</a:t>
            </a:r>
            <a:endParaRPr sz="1400">
              <a:solidFill>
                <a:schemeClr val="lt1"/>
              </a:solidFill>
            </a:endParaRPr>
          </a:p>
        </p:txBody>
      </p:sp>
      <p:grpSp>
        <p:nvGrpSpPr>
          <p:cNvPr id="99" name="Google Shape;99;p14"/>
          <p:cNvGrpSpPr/>
          <p:nvPr/>
        </p:nvGrpSpPr>
        <p:grpSpPr>
          <a:xfrm>
            <a:off x="2709717" y="3503055"/>
            <a:ext cx="194604" cy="512206"/>
            <a:chOff x="2223534" y="2938958"/>
            <a:chExt cx="198900" cy="593656"/>
          </a:xfrm>
        </p:grpSpPr>
        <p:cxnSp>
          <p:nvCxnSpPr>
            <p:cNvPr id="100" name="Google Shape;100;p14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1" name="Google Shape;101;p14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1452899" y="4057075"/>
            <a:ext cx="24138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Les faibles du </a:t>
            </a:r>
            <a:r>
              <a:rPr lang="en" sz="1600"/>
              <a:t>système</a:t>
            </a:r>
            <a:r>
              <a:rPr lang="en" sz="1600"/>
              <a:t> actuel et solution propose</a:t>
            </a:r>
            <a:endParaRPr sz="1600"/>
          </a:p>
        </p:txBody>
      </p:sp>
      <p:sp>
        <p:nvSpPr>
          <p:cNvPr descr="Background pointer shape in timeline graphic" id="103" name="Google Shape;103;p14"/>
          <p:cNvSpPr/>
          <p:nvPr/>
        </p:nvSpPr>
        <p:spPr>
          <a:xfrm>
            <a:off x="3479950" y="2725697"/>
            <a:ext cx="2006700" cy="78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 txBox="1"/>
          <p:nvPr>
            <p:ph idx="4294967295" type="body"/>
          </p:nvPr>
        </p:nvSpPr>
        <p:spPr>
          <a:xfrm>
            <a:off x="3769340" y="2907088"/>
            <a:ext cx="1287000" cy="4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ROLE DE LA 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BLOCKCHAIN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05" name="Google Shape;105;p14"/>
          <p:cNvGrpSpPr/>
          <p:nvPr/>
        </p:nvGrpSpPr>
        <p:grpSpPr>
          <a:xfrm>
            <a:off x="4309317" y="2356616"/>
            <a:ext cx="194604" cy="512207"/>
            <a:chOff x="3918084" y="1610215"/>
            <a:chExt cx="198900" cy="593656"/>
          </a:xfrm>
        </p:grpSpPr>
        <p:cxnSp>
          <p:nvCxnSpPr>
            <p:cNvPr id="106" name="Google Shape;106;p1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7" name="Google Shape;107;p1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14"/>
          <p:cNvSpPr txBox="1"/>
          <p:nvPr>
            <p:ph idx="4294967295" type="body"/>
          </p:nvPr>
        </p:nvSpPr>
        <p:spPr>
          <a:xfrm>
            <a:off x="3315700" y="1604875"/>
            <a:ext cx="23097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Blockchain un catalyseur d’innovation</a:t>
            </a:r>
            <a:endParaRPr sz="1600"/>
          </a:p>
        </p:txBody>
      </p:sp>
      <p:sp>
        <p:nvSpPr>
          <p:cNvPr descr="Background pointer shape in timeline graphic" id="109" name="Google Shape;109;p14"/>
          <p:cNvSpPr/>
          <p:nvPr/>
        </p:nvSpPr>
        <p:spPr>
          <a:xfrm>
            <a:off x="5099075" y="2725700"/>
            <a:ext cx="2413800" cy="78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 txBox="1"/>
          <p:nvPr>
            <p:ph idx="4294967295" type="body"/>
          </p:nvPr>
        </p:nvSpPr>
        <p:spPr>
          <a:xfrm>
            <a:off x="5382625" y="2907100"/>
            <a:ext cx="1831800" cy="4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CARACTERISTIQUE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DU PROJET</a:t>
            </a:r>
            <a:endParaRPr sz="1400">
              <a:solidFill>
                <a:schemeClr val="lt1"/>
              </a:solidFill>
            </a:endParaRPr>
          </a:p>
        </p:txBody>
      </p:sp>
      <p:grpSp>
        <p:nvGrpSpPr>
          <p:cNvPr id="111" name="Google Shape;111;p14"/>
          <p:cNvGrpSpPr/>
          <p:nvPr/>
        </p:nvGrpSpPr>
        <p:grpSpPr>
          <a:xfrm>
            <a:off x="5927138" y="3503055"/>
            <a:ext cx="194604" cy="512206"/>
            <a:chOff x="5958946" y="2938958"/>
            <a:chExt cx="198900" cy="593656"/>
          </a:xfrm>
        </p:grpSpPr>
        <p:cxnSp>
          <p:nvCxnSpPr>
            <p:cNvPr id="112" name="Google Shape;112;p1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3" name="Google Shape;113;p14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4"/>
          <p:cNvSpPr txBox="1"/>
          <p:nvPr>
            <p:ph idx="4294967295" type="body"/>
          </p:nvPr>
        </p:nvSpPr>
        <p:spPr>
          <a:xfrm>
            <a:off x="5099088" y="4209472"/>
            <a:ext cx="21942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Transformation des </a:t>
            </a:r>
            <a:r>
              <a:rPr lang="en" sz="1600"/>
              <a:t>besoins</a:t>
            </a:r>
            <a:r>
              <a:rPr lang="en" sz="1600"/>
              <a:t> clients </a:t>
            </a:r>
            <a:endParaRPr sz="1600"/>
          </a:p>
        </p:txBody>
      </p:sp>
      <p:sp>
        <p:nvSpPr>
          <p:cNvPr descr="Background pointer shape in timeline graphic" id="115" name="Google Shape;115;p14"/>
          <p:cNvSpPr/>
          <p:nvPr/>
        </p:nvSpPr>
        <p:spPr>
          <a:xfrm>
            <a:off x="7099200" y="2725698"/>
            <a:ext cx="2006700" cy="78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"/>
          <p:cNvSpPr txBox="1"/>
          <p:nvPr>
            <p:ph idx="4294967295" type="body"/>
          </p:nvPr>
        </p:nvSpPr>
        <p:spPr>
          <a:xfrm>
            <a:off x="7497968" y="2907088"/>
            <a:ext cx="1287000" cy="4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ROADMAP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17" name="Google Shape;117;p14"/>
          <p:cNvGrpSpPr/>
          <p:nvPr/>
        </p:nvGrpSpPr>
        <p:grpSpPr>
          <a:xfrm>
            <a:off x="7587109" y="2356616"/>
            <a:ext cx="194604" cy="512207"/>
            <a:chOff x="3918084" y="1610215"/>
            <a:chExt cx="198900" cy="593656"/>
          </a:xfrm>
        </p:grpSpPr>
        <p:cxnSp>
          <p:nvCxnSpPr>
            <p:cNvPr id="118" name="Google Shape;118;p1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9" name="Google Shape;119;p1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4"/>
          <p:cNvSpPr txBox="1"/>
          <p:nvPr>
            <p:ph idx="4294967295" type="body"/>
          </p:nvPr>
        </p:nvSpPr>
        <p:spPr>
          <a:xfrm>
            <a:off x="6536750" y="1681075"/>
            <a:ext cx="23097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Etablissement</a:t>
            </a:r>
            <a:r>
              <a:rPr lang="en" sz="1600"/>
              <a:t>  et structuration du projet</a:t>
            </a:r>
            <a:endParaRPr sz="1600"/>
          </a:p>
        </p:txBody>
      </p:sp>
      <p:sp>
        <p:nvSpPr>
          <p:cNvPr id="121" name="Google Shape;121;p14"/>
          <p:cNvSpPr txBox="1"/>
          <p:nvPr/>
        </p:nvSpPr>
        <p:spPr>
          <a:xfrm>
            <a:off x="345100" y="325900"/>
            <a:ext cx="70422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TABLE DES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MATIÈRES</a:t>
            </a: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MATIÈRES</a:t>
            </a:r>
            <a:endParaRPr b="1" sz="3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127" name="Google Shape;127;p15" title="HD wallpaper: globe, earth, world, hand, keep, presentation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16175"/>
            <a:ext cx="4571999" cy="32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Problemes</a:t>
            </a:r>
            <a:endParaRPr/>
          </a:p>
        </p:txBody>
      </p:sp>
      <p:grpSp>
        <p:nvGrpSpPr>
          <p:cNvPr id="133" name="Google Shape;133;p16"/>
          <p:cNvGrpSpPr/>
          <p:nvPr/>
        </p:nvGrpSpPr>
        <p:grpSpPr>
          <a:xfrm>
            <a:off x="431937" y="1076827"/>
            <a:ext cx="2812950" cy="3644274"/>
            <a:chOff x="431925" y="1304875"/>
            <a:chExt cx="2628925" cy="3416400"/>
          </a:xfrm>
        </p:grpSpPr>
        <p:sp>
          <p:nvSpPr>
            <p:cNvPr id="134" name="Google Shape;134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6"/>
          <p:cNvSpPr txBox="1"/>
          <p:nvPr>
            <p:ph idx="4294967295" type="body"/>
          </p:nvPr>
        </p:nvSpPr>
        <p:spPr>
          <a:xfrm>
            <a:off x="506425" y="1076275"/>
            <a:ext cx="27384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DÉMARCHE</a:t>
            </a:r>
            <a:r>
              <a:rPr lang="en" sz="1600">
                <a:solidFill>
                  <a:schemeClr val="lt1"/>
                </a:solidFill>
              </a:rPr>
              <a:t> FASTIDIEUSE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37" name="Google Shape;137;p16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Les demandeurs peuvent faire face a des nombreuses </a:t>
            </a:r>
            <a:r>
              <a:rPr lang="en" sz="1600"/>
              <a:t>étapes</a:t>
            </a:r>
            <a:r>
              <a:rPr lang="en" sz="1600"/>
              <a:t>, documents a fournir, </a:t>
            </a:r>
            <a:r>
              <a:rPr lang="en" sz="1600"/>
              <a:t>déplacements</a:t>
            </a:r>
            <a:r>
              <a:rPr lang="en" sz="1600"/>
              <a:t> et longue fil d’attente.</a:t>
            </a:r>
            <a:endParaRPr sz="1600"/>
          </a:p>
        </p:txBody>
      </p:sp>
      <p:grpSp>
        <p:nvGrpSpPr>
          <p:cNvPr id="138" name="Google Shape;138;p16"/>
          <p:cNvGrpSpPr/>
          <p:nvPr/>
        </p:nvGrpSpPr>
        <p:grpSpPr>
          <a:xfrm>
            <a:off x="3320450" y="1077000"/>
            <a:ext cx="2632500" cy="3644274"/>
            <a:chOff x="3320450" y="1304875"/>
            <a:chExt cx="2632500" cy="3416400"/>
          </a:xfrm>
        </p:grpSpPr>
        <p:sp>
          <p:nvSpPr>
            <p:cNvPr id="139" name="Google Shape;139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6"/>
          <p:cNvSpPr txBox="1"/>
          <p:nvPr>
            <p:ph idx="4294967295" type="body"/>
          </p:nvPr>
        </p:nvSpPr>
        <p:spPr>
          <a:xfrm>
            <a:off x="3389450" y="10762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DOUBLE IDENTITY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42" name="Google Shape;142;p16"/>
          <p:cNvSpPr txBox="1"/>
          <p:nvPr>
            <p:ph idx="4294967295" type="body"/>
          </p:nvPr>
        </p:nvSpPr>
        <p:spPr>
          <a:xfrm>
            <a:off x="3396775" y="1850300"/>
            <a:ext cx="24945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Un grand defis lies a la mise a jour, au remplacements des cartes perdues ou </a:t>
            </a:r>
            <a:r>
              <a:rPr lang="en" sz="1600"/>
              <a:t>endommagées,</a:t>
            </a:r>
            <a:r>
              <a:rPr lang="en" sz="1600"/>
              <a:t> </a:t>
            </a:r>
            <a:r>
              <a:rPr lang="en" sz="1600"/>
              <a:t>d'où</a:t>
            </a:r>
            <a:r>
              <a:rPr lang="en" sz="1600"/>
              <a:t> la restriction sur le nombre d’identification n’est pas verifier.</a:t>
            </a:r>
            <a:endParaRPr sz="1600"/>
          </a:p>
        </p:txBody>
      </p:sp>
      <p:grpSp>
        <p:nvGrpSpPr>
          <p:cNvPr id="143" name="Google Shape;143;p16"/>
          <p:cNvGrpSpPr/>
          <p:nvPr/>
        </p:nvGrpSpPr>
        <p:grpSpPr>
          <a:xfrm>
            <a:off x="6212550" y="1077000"/>
            <a:ext cx="2632500" cy="3644274"/>
            <a:chOff x="6212550" y="1304875"/>
            <a:chExt cx="2632500" cy="3416400"/>
          </a:xfrm>
        </p:grpSpPr>
        <p:sp>
          <p:nvSpPr>
            <p:cNvPr id="144" name="Google Shape;144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16"/>
          <p:cNvSpPr txBox="1"/>
          <p:nvPr>
            <p:ph idx="4294967295" type="body"/>
          </p:nvPr>
        </p:nvSpPr>
        <p:spPr>
          <a:xfrm>
            <a:off x="6272475" y="10762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SECURITE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47" name="Google Shape;147;p16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Difficulte a verifier l’authenticite, l’audit et un </a:t>
            </a:r>
            <a:r>
              <a:rPr lang="en" sz="1600"/>
              <a:t>accès</a:t>
            </a:r>
            <a:r>
              <a:rPr lang="en" sz="1600"/>
              <a:t> </a:t>
            </a:r>
            <a:r>
              <a:rPr lang="en" sz="1600"/>
              <a:t>limité</a:t>
            </a:r>
            <a:r>
              <a:rPr lang="en" sz="1600"/>
              <a:t> aux services </a:t>
            </a:r>
            <a:r>
              <a:rPr lang="en" sz="1600"/>
              <a:t>gouvernementaux</a:t>
            </a:r>
            <a:r>
              <a:rPr lang="en" sz="1600"/>
              <a:t> et autres</a:t>
            </a:r>
            <a:endParaRPr sz="1600"/>
          </a:p>
        </p:txBody>
      </p:sp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PROPOSITION DE SOLUTIONS</a:t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432350" y="1304875"/>
            <a:ext cx="20757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Digitalisation des cartes physiques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17"/>
          <p:cNvSpPr txBox="1"/>
          <p:nvPr>
            <p:ph idx="4294967295" type="body"/>
          </p:nvPr>
        </p:nvSpPr>
        <p:spPr>
          <a:xfrm>
            <a:off x="432350" y="2070575"/>
            <a:ext cx="17430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Cartes d'identité numériques stockées sur la blockchain, accessibles via les appareils mobiles</a:t>
            </a:r>
            <a:r>
              <a:rPr lang="en" sz="1600"/>
              <a:t>. </a:t>
            </a:r>
            <a:endParaRPr sz="1600"/>
          </a:p>
        </p:txBody>
      </p:sp>
      <p:sp>
        <p:nvSpPr>
          <p:cNvPr id="156" name="Google Shape;156;p17"/>
          <p:cNvSpPr/>
          <p:nvPr/>
        </p:nvSpPr>
        <p:spPr>
          <a:xfrm>
            <a:off x="2308550" y="1304875"/>
            <a:ext cx="26949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 txBox="1"/>
          <p:nvPr>
            <p:ph idx="4294967295" type="body"/>
          </p:nvPr>
        </p:nvSpPr>
        <p:spPr>
          <a:xfrm>
            <a:off x="2574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Identite inviolable et verifiable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8" name="Google Shape;158;p17"/>
          <p:cNvSpPr txBox="1"/>
          <p:nvPr>
            <p:ph idx="4294967295" type="body"/>
          </p:nvPr>
        </p:nvSpPr>
        <p:spPr>
          <a:xfrm>
            <a:off x="2308551" y="2070575"/>
            <a:ext cx="22572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Données d’identité infalsifiables et vérifiables grâce à des techniques cryptographiques</a:t>
            </a:r>
            <a:r>
              <a:rPr lang="en" sz="1600"/>
              <a:t> </a:t>
            </a:r>
            <a:endParaRPr sz="1600"/>
          </a:p>
        </p:txBody>
      </p:sp>
      <p:sp>
        <p:nvSpPr>
          <p:cNvPr id="159" name="Google Shape;159;p17"/>
          <p:cNvSpPr/>
          <p:nvPr/>
        </p:nvSpPr>
        <p:spPr>
          <a:xfrm>
            <a:off x="4779125" y="1304875"/>
            <a:ext cx="22572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>
            <p:ph idx="4294967295" type="body"/>
          </p:nvPr>
        </p:nvSpPr>
        <p:spPr>
          <a:xfrm>
            <a:off x="5035025" y="1451575"/>
            <a:ext cx="18015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Sécurité cryptographique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161" name="Google Shape;161;p17"/>
          <p:cNvSpPr txBox="1"/>
          <p:nvPr>
            <p:ph idx="4294967295" type="body"/>
          </p:nvPr>
        </p:nvSpPr>
        <p:spPr>
          <a:xfrm>
            <a:off x="4648200" y="2070575"/>
            <a:ext cx="19956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Protection sécurisé </a:t>
            </a:r>
            <a:r>
              <a:rPr lang="en" sz="1600"/>
              <a:t>tels que les signatures numériques et le hachage, pour sécuriser les données d'identité</a:t>
            </a:r>
            <a:endParaRPr sz="1600"/>
          </a:p>
        </p:txBody>
      </p:sp>
      <p:sp>
        <p:nvSpPr>
          <p:cNvPr id="162" name="Google Shape;162;p17"/>
          <p:cNvSpPr/>
          <p:nvPr/>
        </p:nvSpPr>
        <p:spPr>
          <a:xfrm>
            <a:off x="6836525" y="1304875"/>
            <a:ext cx="21372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/>
        </p:nvSpPr>
        <p:spPr>
          <a:xfrm>
            <a:off x="7119975" y="1223600"/>
            <a:ext cx="174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Transparence et auditabilité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7"/>
          <p:cNvSpPr txBox="1"/>
          <p:nvPr>
            <p:ph idx="4294967295" type="body"/>
          </p:nvPr>
        </p:nvSpPr>
        <p:spPr>
          <a:xfrm>
            <a:off x="6760325" y="2070575"/>
            <a:ext cx="17430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la vérification des données d'identité par les parties autorisées, facilitant une vérification transparente de l'identité.</a:t>
            </a:r>
            <a:endParaRPr sz="1600"/>
          </a:p>
        </p:txBody>
      </p:sp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de la blockchain</a:t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432350" y="1304875"/>
            <a:ext cx="20757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Systeme decentraliser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2" name="Google Shape;172;p18"/>
          <p:cNvSpPr txBox="1"/>
          <p:nvPr>
            <p:ph idx="4294967295" type="body"/>
          </p:nvPr>
        </p:nvSpPr>
        <p:spPr>
          <a:xfrm>
            <a:off x="432350" y="2070575"/>
            <a:ext cx="17430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Cette approche décentralisée élimine le risque d'un point de défaillance unique et réduit la vulnérabilité au piratage ou à l'accès non autorisé.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 </a:t>
            </a:r>
            <a:endParaRPr sz="1600"/>
          </a:p>
        </p:txBody>
      </p:sp>
      <p:sp>
        <p:nvSpPr>
          <p:cNvPr id="173" name="Google Shape;173;p18"/>
          <p:cNvSpPr/>
          <p:nvPr/>
        </p:nvSpPr>
        <p:spPr>
          <a:xfrm>
            <a:off x="2308550" y="1304875"/>
            <a:ext cx="26949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 txBox="1"/>
          <p:nvPr>
            <p:ph idx="4294967295" type="body"/>
          </p:nvPr>
        </p:nvSpPr>
        <p:spPr>
          <a:xfrm>
            <a:off x="2574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Immuabilité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5" name="Google Shape;175;p18"/>
          <p:cNvSpPr txBox="1"/>
          <p:nvPr>
            <p:ph idx="4294967295" type="body"/>
          </p:nvPr>
        </p:nvSpPr>
        <p:spPr>
          <a:xfrm>
            <a:off x="2308550" y="2070575"/>
            <a:ext cx="23595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Cette immuabilité garantit que les données d'identité ne peuvent pas être modifiées sans détection, fournissant ainsi un enregistrement infalsifiable des informations d'identité d'un individu.</a:t>
            </a:r>
            <a:r>
              <a:rPr lang="en" sz="1600"/>
              <a:t> </a:t>
            </a:r>
            <a:endParaRPr sz="1600"/>
          </a:p>
        </p:txBody>
      </p:sp>
      <p:sp>
        <p:nvSpPr>
          <p:cNvPr id="176" name="Google Shape;176;p18"/>
          <p:cNvSpPr/>
          <p:nvPr/>
        </p:nvSpPr>
        <p:spPr>
          <a:xfrm>
            <a:off x="4779125" y="1304875"/>
            <a:ext cx="21372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 txBox="1"/>
          <p:nvPr>
            <p:ph idx="4294967295" type="body"/>
          </p:nvPr>
        </p:nvSpPr>
        <p:spPr>
          <a:xfrm>
            <a:off x="5035025" y="1451575"/>
            <a:ext cx="17430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Sécurité cryptographique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178" name="Google Shape;178;p18"/>
          <p:cNvSpPr txBox="1"/>
          <p:nvPr>
            <p:ph idx="4294967295" type="body"/>
          </p:nvPr>
        </p:nvSpPr>
        <p:spPr>
          <a:xfrm>
            <a:off x="4779125" y="2070575"/>
            <a:ext cx="22572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Ces mécanismes cryptographiques garantissent la confidentialité, l'intégrité et l'authenticité des informations d'identité, même si les données sous-jacentes sont exposées.</a:t>
            </a:r>
            <a:endParaRPr sz="1600"/>
          </a:p>
        </p:txBody>
      </p:sp>
      <p:sp>
        <p:nvSpPr>
          <p:cNvPr id="179" name="Google Shape;179;p18"/>
          <p:cNvSpPr/>
          <p:nvPr/>
        </p:nvSpPr>
        <p:spPr>
          <a:xfrm>
            <a:off x="6684125" y="1304875"/>
            <a:ext cx="21372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 txBox="1"/>
          <p:nvPr/>
        </p:nvSpPr>
        <p:spPr>
          <a:xfrm>
            <a:off x="6891375" y="1223600"/>
            <a:ext cx="174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Résilience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et 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disponibilité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18"/>
          <p:cNvSpPr txBox="1"/>
          <p:nvPr>
            <p:ph idx="4294967295" type="body"/>
          </p:nvPr>
        </p:nvSpPr>
        <p:spPr>
          <a:xfrm>
            <a:off x="6988925" y="2146775"/>
            <a:ext cx="17430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Les données d'identité sont stockées sur plusieurs nœuds, améliorant ainsi la résilience et la disponibilité globales du système.</a:t>
            </a:r>
            <a:endParaRPr sz="1600"/>
          </a:p>
        </p:txBody>
      </p:sp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Caracteristiques</a:t>
            </a:r>
            <a:r>
              <a:rPr lang="en"/>
              <a:t> du projet</a:t>
            </a:r>
            <a:endParaRPr/>
          </a:p>
        </p:txBody>
      </p:sp>
      <p:grpSp>
        <p:nvGrpSpPr>
          <p:cNvPr id="187" name="Google Shape;187;p19"/>
          <p:cNvGrpSpPr/>
          <p:nvPr/>
        </p:nvGrpSpPr>
        <p:grpSpPr>
          <a:xfrm rot="2700000">
            <a:off x="240179" y="171744"/>
            <a:ext cx="2896442" cy="2871313"/>
            <a:chOff x="1293736" y="1258050"/>
            <a:chExt cx="2896469" cy="2822247"/>
          </a:xfrm>
        </p:grpSpPr>
        <p:sp>
          <p:nvSpPr>
            <p:cNvPr id="188" name="Google Shape;188;p19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 rot="-2700000">
              <a:off x="1510773" y="3205343"/>
              <a:ext cx="374201" cy="37420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942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0942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" name="Google Shape;190;p19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Fonctionnalite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" name="Google Shape;191;p19"/>
            <p:cNvSpPr txBox="1"/>
            <p:nvPr/>
          </p:nvSpPr>
          <p:spPr>
            <a:xfrm rot="-2700000">
              <a:off x="1545773" y="2626137"/>
              <a:ext cx="2887966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Création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d'identité</a:t>
              </a:r>
              <a:r>
                <a:rPr lang="en" sz="1500">
                  <a:solidFill>
                    <a:srgbClr val="E8E8E8"/>
                  </a:solidFill>
                  <a:highlight>
                    <a:srgbClr val="1F1F1F"/>
                  </a:highlight>
                </a:rPr>
                <a:t>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numériques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des citoyens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stockées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sur la blockchain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Accès sécurisé aux services gouvernementaux et autres applications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Mise à  jour des informations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d'identités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Processus de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vérification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d’identité robuste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L’identification multifactorielle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2" name="Google Shape;192;p19"/>
          <p:cNvGrpSpPr/>
          <p:nvPr/>
        </p:nvGrpSpPr>
        <p:grpSpPr>
          <a:xfrm rot="2700000">
            <a:off x="3838782" y="-888309"/>
            <a:ext cx="4410258" cy="4789156"/>
            <a:chOff x="1301410" y="-604825"/>
            <a:chExt cx="4410300" cy="4789202"/>
          </a:xfrm>
        </p:grpSpPr>
        <p:sp>
          <p:nvSpPr>
            <p:cNvPr id="193" name="Google Shape;193;p19"/>
            <p:cNvSpPr/>
            <p:nvPr/>
          </p:nvSpPr>
          <p:spPr>
            <a:xfrm rot="2700000">
              <a:off x="3231213" y="-1242881"/>
              <a:ext cx="550695" cy="5686411"/>
            </a:xfrm>
            <a:prstGeom prst="roundRect">
              <a:avLst>
                <a:gd fmla="val 50000" name="adj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 rot="-2700000">
              <a:off x="1510773" y="3205343"/>
              <a:ext cx="374201" cy="37420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942A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200">
                <a:solidFill>
                  <a:srgbClr val="0942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" name="Google Shape;195;p19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Business</a:t>
              </a:r>
              <a:r>
                <a:rPr b="1" lang="en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model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" name="Google Shape;196;p19"/>
            <p:cNvSpPr txBox="1"/>
            <p:nvPr/>
          </p:nvSpPr>
          <p:spPr>
            <a:xfrm rot="-2700000">
              <a:off x="1399238" y="2636617"/>
              <a:ext cx="3152706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Proposition de valeur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1" marL="9144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○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Conformité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et alignement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réglementaire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1" marL="9144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○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Rationaliser la gestion des identitées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Faiblesse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1" marL="9144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○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Complexité technique et adoption limitées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1" marL="9144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○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Dépendance technologique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1" marL="9144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○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Coûts de déploiement et maintenance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Opportunité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1" marL="9144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○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Amélioration de la transparence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7" name="Google Shape;197;p19"/>
          <p:cNvSpPr txBox="1"/>
          <p:nvPr/>
        </p:nvSpPr>
        <p:spPr>
          <a:xfrm>
            <a:off x="6163075" y="1232825"/>
            <a:ext cx="28878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Portabilité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et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contrôle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des données par les citoyens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Interoperabilite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Réduction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de la fraude et l’usurpation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d'identité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Revenus attendus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Les sources de revenues peuvent inclure les frais de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délivrance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de carte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d'identité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l'intégration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avec les services tiers, l’analyse de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données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>
            <p:ph type="title"/>
          </p:nvPr>
        </p:nvSpPr>
        <p:spPr>
          <a:xfrm>
            <a:off x="69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 Map</a:t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3297500" y="708542"/>
            <a:ext cx="2540100" cy="25401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" name="Google Shape;204;p20"/>
          <p:cNvGrpSpPr/>
          <p:nvPr/>
        </p:nvGrpSpPr>
        <p:grpSpPr>
          <a:xfrm>
            <a:off x="1034370" y="857925"/>
            <a:ext cx="2578099" cy="669600"/>
            <a:chOff x="1034370" y="1315125"/>
            <a:chExt cx="2578099" cy="669600"/>
          </a:xfrm>
        </p:grpSpPr>
        <p:cxnSp>
          <p:nvCxnSpPr>
            <p:cNvPr id="205" name="Google Shape;205;p20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65F0AC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06" name="Google Shape;206;p20"/>
            <p:cNvSpPr txBox="1"/>
            <p:nvPr/>
          </p:nvSpPr>
          <p:spPr>
            <a:xfrm>
              <a:off x="1034370" y="1315125"/>
              <a:ext cx="21417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307AF3"/>
                  </a:solidFill>
                  <a:latin typeface="Roboto"/>
                  <a:ea typeface="Roboto"/>
                  <a:cs typeface="Roboto"/>
                  <a:sym typeface="Roboto"/>
                </a:rPr>
                <a:t>ETAPE </a:t>
              </a:r>
              <a:r>
                <a:rPr b="1" lang="en" sz="1500">
                  <a:solidFill>
                    <a:srgbClr val="307AF3"/>
                  </a:solidFill>
                  <a:latin typeface="Roboto"/>
                  <a:ea typeface="Roboto"/>
                  <a:cs typeface="Roboto"/>
                  <a:sym typeface="Roboto"/>
                </a:rPr>
                <a:t> 3</a:t>
              </a:r>
              <a:endParaRPr b="1" sz="1500">
                <a:solidFill>
                  <a:srgbClr val="307AF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latin typeface="Roboto"/>
                <a:ea typeface="Roboto"/>
                <a:cs typeface="Roboto"/>
                <a:sym typeface="Roboto"/>
              </a:endParaRPr>
            </a:p>
            <a:p>
              <a:pPr indent="-3238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Roboto"/>
                <a:buChar char="●"/>
              </a:pPr>
              <a:r>
                <a:rPr b="1" lang="en" sz="1500">
                  <a:latin typeface="Roboto"/>
                  <a:ea typeface="Roboto"/>
                  <a:cs typeface="Roboto"/>
                  <a:sym typeface="Roboto"/>
                </a:rPr>
                <a:t>Effectuer des tests pilotes avec un groupe sélectionné de citoyens</a:t>
              </a:r>
              <a:endParaRPr b="1" sz="1500">
                <a:latin typeface="Roboto"/>
                <a:ea typeface="Roboto"/>
                <a:cs typeface="Roboto"/>
                <a:sym typeface="Roboto"/>
              </a:endParaRPr>
            </a:p>
            <a:p>
              <a:pPr indent="-3238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Roboto"/>
                <a:buChar char="●"/>
              </a:pPr>
              <a:r>
                <a:rPr b="1" lang="en" sz="1500">
                  <a:latin typeface="Roboto"/>
                  <a:ea typeface="Roboto"/>
                  <a:cs typeface="Roboto"/>
                  <a:sym typeface="Roboto"/>
                </a:rPr>
                <a:t>Innovation et Maintenance</a:t>
              </a:r>
              <a:endParaRPr b="1" sz="15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7" name="Google Shape;207;p20"/>
          <p:cNvGrpSpPr/>
          <p:nvPr/>
        </p:nvGrpSpPr>
        <p:grpSpPr>
          <a:xfrm>
            <a:off x="5517319" y="857925"/>
            <a:ext cx="3508706" cy="669600"/>
            <a:chOff x="5517319" y="1315125"/>
            <a:chExt cx="3508706" cy="669600"/>
          </a:xfrm>
        </p:grpSpPr>
        <p:cxnSp>
          <p:nvCxnSpPr>
            <p:cNvPr id="208" name="Google Shape;208;p20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085630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09" name="Google Shape;209;p20"/>
            <p:cNvSpPr txBox="1"/>
            <p:nvPr/>
          </p:nvSpPr>
          <p:spPr>
            <a:xfrm>
              <a:off x="5962125" y="1315125"/>
              <a:ext cx="30639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307AF3"/>
                  </a:solidFill>
                  <a:latin typeface="Roboto"/>
                  <a:ea typeface="Roboto"/>
                  <a:cs typeface="Roboto"/>
                  <a:sym typeface="Roboto"/>
                </a:rPr>
                <a:t>ETAPE 1</a:t>
              </a:r>
              <a:endParaRPr b="1" sz="1500">
                <a:solidFill>
                  <a:srgbClr val="307AF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238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Roboto"/>
                <a:buChar char="●"/>
              </a:pPr>
              <a:r>
                <a:rPr b="1" lang="en" sz="1500">
                  <a:latin typeface="Roboto"/>
                  <a:ea typeface="Roboto"/>
                  <a:cs typeface="Roboto"/>
                  <a:sym typeface="Roboto"/>
                </a:rPr>
                <a:t>Analyser les besoins et les défis actuels en matière d'identification des citoyens</a:t>
              </a:r>
              <a:endParaRPr b="1" sz="15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-3238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Roboto"/>
                <a:buChar char="●"/>
              </a:pPr>
              <a:r>
                <a:rPr b="1" lang="en" sz="1500">
                  <a:latin typeface="Roboto"/>
                  <a:ea typeface="Roboto"/>
                  <a:cs typeface="Roboto"/>
                  <a:sym typeface="Roboto"/>
                </a:rPr>
                <a:t>Établir l'infrastructure technique pour le système d'identité basé sur la blockchain </a:t>
              </a:r>
              <a:endParaRPr b="1" sz="15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0" name="Google Shape;210;p20"/>
          <p:cNvGrpSpPr/>
          <p:nvPr/>
        </p:nvGrpSpPr>
        <p:grpSpPr>
          <a:xfrm>
            <a:off x="3060609" y="3077982"/>
            <a:ext cx="3675909" cy="1067585"/>
            <a:chOff x="3060600" y="3535140"/>
            <a:chExt cx="3216300" cy="1067585"/>
          </a:xfrm>
        </p:grpSpPr>
        <p:cxnSp>
          <p:nvCxnSpPr>
            <p:cNvPr id="211" name="Google Shape;211;p20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cap="flat" cmpd="sng" w="19050">
              <a:solidFill>
                <a:srgbClr val="0E9453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12" name="Google Shape;212;p20"/>
            <p:cNvSpPr txBox="1"/>
            <p:nvPr/>
          </p:nvSpPr>
          <p:spPr>
            <a:xfrm>
              <a:off x="3060600" y="3933125"/>
              <a:ext cx="32163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307AF3"/>
                  </a:solidFill>
                  <a:latin typeface="Roboto"/>
                  <a:ea typeface="Roboto"/>
                  <a:cs typeface="Roboto"/>
                  <a:sym typeface="Roboto"/>
                </a:rPr>
                <a:t>ETAPE </a:t>
              </a:r>
              <a:r>
                <a:rPr b="1" lang="en" sz="1500">
                  <a:solidFill>
                    <a:srgbClr val="307AF3"/>
                  </a:solidFill>
                  <a:latin typeface="Roboto"/>
                  <a:ea typeface="Roboto"/>
                  <a:cs typeface="Roboto"/>
                  <a:sym typeface="Roboto"/>
                </a:rPr>
                <a:t> 2</a:t>
              </a:r>
              <a:endParaRPr b="1" sz="1500">
                <a:solidFill>
                  <a:srgbClr val="307AF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latin typeface="Roboto"/>
                <a:ea typeface="Roboto"/>
                <a:cs typeface="Roboto"/>
                <a:sym typeface="Roboto"/>
              </a:endParaRPr>
            </a:p>
            <a:p>
              <a:pPr indent="-3238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Roboto"/>
                <a:buChar char="●"/>
              </a:pPr>
              <a:r>
                <a:rPr b="1" lang="en" sz="1500">
                  <a:latin typeface="Roboto"/>
                  <a:ea typeface="Roboto"/>
                  <a:cs typeface="Roboto"/>
                  <a:sym typeface="Roboto"/>
                </a:rPr>
                <a:t>D</a:t>
              </a:r>
              <a:r>
                <a:rPr b="1" lang="en" sz="1500">
                  <a:latin typeface="Roboto"/>
                  <a:ea typeface="Roboto"/>
                  <a:cs typeface="Roboto"/>
                  <a:sym typeface="Roboto"/>
                </a:rPr>
                <a:t>évelopper l'application de carte d'identité numérique et l'intégration avec les bases de données gouvernementales</a:t>
              </a:r>
              <a:endParaRPr b="1" sz="15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15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3" name="Google Shape;213;p20"/>
          <p:cNvSpPr txBox="1"/>
          <p:nvPr/>
        </p:nvSpPr>
        <p:spPr>
          <a:xfrm>
            <a:off x="3831525" y="1431100"/>
            <a:ext cx="1458000" cy="10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Now,Next,Later</a:t>
            </a:r>
            <a:endParaRPr b="1" sz="13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(NNL)</a:t>
            </a:r>
            <a:endParaRPr b="1" sz="1300"/>
          </a:p>
        </p:txBody>
      </p:sp>
      <p:sp>
        <p:nvSpPr>
          <p:cNvPr id="214" name="Google Shape;214;p20"/>
          <p:cNvSpPr/>
          <p:nvPr/>
        </p:nvSpPr>
        <p:spPr>
          <a:xfrm rot="1800047">
            <a:off x="3219843" y="629234"/>
            <a:ext cx="2690936" cy="2690936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chemeClr val="accent6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"/>
          <p:cNvSpPr/>
          <p:nvPr/>
        </p:nvSpPr>
        <p:spPr>
          <a:xfrm flipH="1" rot="-1800047">
            <a:off x="3221956" y="629234"/>
            <a:ext cx="2690936" cy="2690936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 rot="-8100000">
            <a:off x="4382715" y="570193"/>
            <a:ext cx="363170" cy="363170"/>
          </a:xfrm>
          <a:prstGeom prst="rtTriangle">
            <a:avLst/>
          </a:prstGeom>
          <a:solidFill>
            <a:srgbClr val="65F0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 flipH="1" rot="-9000757">
            <a:off x="3220953" y="627608"/>
            <a:ext cx="2690226" cy="2690226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rgbClr val="0D5CDF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 rot="-1027861">
            <a:off x="5485874" y="2392632"/>
            <a:ext cx="312672" cy="312672"/>
          </a:xfrm>
          <a:prstGeom prst="rtTriangle">
            <a:avLst/>
          </a:prstGeom>
          <a:solidFill>
            <a:srgbClr val="0856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/>
          <p:nvPr/>
        </p:nvSpPr>
        <p:spPr>
          <a:xfrm rot="6359841">
            <a:off x="3315801" y="2390562"/>
            <a:ext cx="363580" cy="363580"/>
          </a:xfrm>
          <a:prstGeom prst="rtTriangle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Merci pour votre attention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