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ru Abhinash" initials="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showGuides="1">
      <p:cViewPr>
        <p:scale>
          <a:sx n="25" d="100"/>
          <a:sy n="25" d="100"/>
        </p:scale>
        <p:origin x="283" y="58"/>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579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341" y="0"/>
            <a:ext cx="3035088" cy="465797"/>
          </a:xfrm>
          <a:prstGeom prst="rect">
            <a:avLst/>
          </a:prstGeom>
        </p:spPr>
        <p:txBody>
          <a:bodyPr vert="horz" lIns="91440" tIns="45720" rIns="91440" bIns="45720" rtlCol="0"/>
          <a:lstStyle>
            <a:lvl1pPr algn="r">
              <a:defRPr sz="1200"/>
            </a:lvl1pPr>
          </a:lstStyle>
          <a:p>
            <a:fld id="{3EFD42F7-718C-4B98-AAEC-167E6DDD60A7}" type="datetimeFigureOut">
              <a:rPr lang="en-US" smtClean="0"/>
              <a:t>2/29/2024</a:t>
            </a:fld>
            <a:endParaRPr lang="en-US"/>
          </a:p>
        </p:txBody>
      </p:sp>
      <p:sp>
        <p:nvSpPr>
          <p:cNvPr id="4" name="Slide Image Placeholder 3"/>
          <p:cNvSpPr>
            <a:spLocks noGrp="1" noRot="1" noChangeAspect="1"/>
          </p:cNvSpPr>
          <p:nvPr>
            <p:ph type="sldImg" idx="2"/>
          </p:nvPr>
        </p:nvSpPr>
        <p:spPr>
          <a:xfrm>
            <a:off x="716915" y="1160463"/>
            <a:ext cx="5570220" cy="3133249"/>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405" y="4467781"/>
            <a:ext cx="5603240" cy="365545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5088" cy="46579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341" y="8817904"/>
            <a:ext cx="3035088" cy="465796"/>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8300" y="1160463"/>
            <a:ext cx="6267450" cy="3133725"/>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Poster Print Size:</a:t>
            </a:r>
            <a:endParaRPr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This poster template is 24” high by 48” wide .</a:t>
            </a:r>
            <a:r>
              <a:rPr lang="en-US" sz="3200" baseline="0" dirty="0">
                <a:solidFill>
                  <a:srgbClr val="7F7F7F"/>
                </a:solidFill>
                <a:latin typeface="Calibri" panose="020F0502020204030204" pitchFamily="34" charset="0"/>
                <a:cs typeface="Calibri" panose="020F0502020204030204" pitchFamily="34" charset="0"/>
              </a:rPr>
              <a:t> </a:t>
            </a:r>
            <a:r>
              <a:rPr lang="en-US" sz="3200" dirty="0">
                <a:solidFill>
                  <a:srgbClr val="7F7F7F"/>
                </a:solidFill>
                <a:latin typeface="Calibri" panose="020F0502020204030204" pitchFamily="34" charset="0"/>
                <a:cs typeface="Calibri" panose="020F0502020204030204" pitchFamily="34" charset="0"/>
              </a:rPr>
              <a:t>It can be used to print any poster with a 1:2 aspect ratio including 30x60, 36x72, 42x84, and 48x96. </a:t>
            </a:r>
          </a:p>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Placeholders</a:t>
            </a:r>
            <a:r>
              <a:rPr sz="5400" dirty="0">
                <a:solidFill>
                  <a:srgbClr val="7F7F7F"/>
                </a:solidFill>
                <a:latin typeface="Calibri" panose="020F0502020204030204" pitchFamily="34" charset="0"/>
                <a:cs typeface="Calibri" panose="020F0502020204030204" pitchFamily="34" charset="0"/>
              </a:rPr>
              <a:t>:</a:t>
            </a:r>
          </a:p>
          <a:p>
            <a:pPr lvl="0">
              <a:spcBef>
                <a:spcPts val="0"/>
              </a:spcBef>
              <a:spcAft>
                <a:spcPts val="1545"/>
              </a:spcAft>
            </a:pPr>
            <a:r>
              <a:rPr sz="3200" dirty="0">
                <a:solidFill>
                  <a:srgbClr val="7F7F7F"/>
                </a:solidFill>
                <a:latin typeface="Calibri" panose="020F0502020204030204" pitchFamily="34" charset="0"/>
                <a:cs typeface="Calibri" panose="020F0502020204030204" pitchFamily="34" charset="0"/>
              </a:rPr>
              <a:t>The </a:t>
            </a:r>
            <a:r>
              <a:rPr lang="en-US" sz="3200" dirty="0">
                <a:solidFill>
                  <a:srgbClr val="7F7F7F"/>
                </a:solidFill>
                <a:latin typeface="Calibri" panose="020F0502020204030204" pitchFamily="34" charset="0"/>
                <a:cs typeface="Calibri" panose="020F0502020204030204" pitchFamily="34" charset="0"/>
              </a:rPr>
              <a:t>various elements included</a:t>
            </a:r>
            <a:r>
              <a:rPr sz="3200" dirty="0">
                <a:solidFill>
                  <a:srgbClr val="7F7F7F"/>
                </a:solidFill>
                <a:latin typeface="Calibri" panose="020F0502020204030204" pitchFamily="34" charset="0"/>
                <a:cs typeface="Calibri" panose="020F0502020204030204" pitchFamily="34" charset="0"/>
              </a:rPr>
              <a:t> in this </a:t>
            </a:r>
            <a:r>
              <a:rPr lang="en-US" sz="3200" dirty="0">
                <a:solidFill>
                  <a:srgbClr val="7F7F7F"/>
                </a:solidFill>
                <a:latin typeface="Calibri" panose="020F0502020204030204" pitchFamily="34" charset="0"/>
                <a:cs typeface="Calibri" panose="020F0502020204030204" pitchFamily="34" charset="0"/>
              </a:rPr>
              <a:t>poster are ones</a:t>
            </a:r>
            <a:r>
              <a:rPr lang="en-US" sz="3200" baseline="0" dirty="0">
                <a:solidFill>
                  <a:srgbClr val="7F7F7F"/>
                </a:solidFill>
                <a:latin typeface="Calibri" panose="020F0502020204030204" pitchFamily="34" charset="0"/>
                <a:cs typeface="Calibri" panose="020F0502020204030204" pitchFamily="34" charset="0"/>
              </a:rPr>
              <a:t> we often see in medical, research, and scientific posters.</a:t>
            </a:r>
            <a:r>
              <a:rPr sz="3200" dirty="0">
                <a:solidFill>
                  <a:srgbClr val="7F7F7F"/>
                </a:solidFill>
                <a:latin typeface="Calibri" panose="020F0502020204030204" pitchFamily="34" charset="0"/>
                <a:cs typeface="Calibri" panose="020F0502020204030204" pitchFamily="34" charset="0"/>
              </a:rPr>
              <a:t> </a:t>
            </a:r>
            <a:r>
              <a:rPr lang="en-US" sz="3200" dirty="0">
                <a:solidFill>
                  <a:srgbClr val="7F7F7F"/>
                </a:solidFill>
                <a:latin typeface="Calibri" panose="020F0502020204030204" pitchFamily="34" charset="0"/>
                <a:cs typeface="Calibri" panose="020F0502020204030204" pitchFamily="34" charset="0"/>
              </a:rPr>
              <a:t>Feel</a:t>
            </a:r>
            <a:r>
              <a:rPr lang="en-US" sz="3200" baseline="0" dirty="0">
                <a:solidFill>
                  <a:srgbClr val="7F7F7F"/>
                </a:solidFill>
                <a:latin typeface="Calibri" panose="020F0502020204030204"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Image</a:t>
            </a:r>
            <a:r>
              <a:rPr lang="en-US" sz="5400" baseline="0" dirty="0">
                <a:solidFill>
                  <a:srgbClr val="7F7F7F"/>
                </a:solidFill>
                <a:latin typeface="Calibri" panose="020F0502020204030204" pitchFamily="34" charset="0"/>
                <a:cs typeface="Calibri" panose="020F0502020204030204" pitchFamily="34" charset="0"/>
              </a:rPr>
              <a:t> Quality</a:t>
            </a:r>
            <a:r>
              <a:rPr lang="en-US" sz="5400" dirty="0">
                <a:solidFill>
                  <a:srgbClr val="7F7F7F"/>
                </a:solidFill>
                <a:latin typeface="Calibri" panose="020F0502020204030204" pitchFamily="34" charset="0"/>
                <a:cs typeface="Calibri" panose="020F0502020204030204" pitchFamily="34" charset="0"/>
              </a:rPr>
              <a:t>:</a:t>
            </a: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anose="020F0502020204030204" pitchFamily="34" charset="0"/>
                <a:cs typeface="Calibri" panose="020F0502020204030204" pitchFamily="34" charset="0"/>
              </a:rPr>
              <a:t>Insert, Picture</a:t>
            </a:r>
            <a:r>
              <a:rPr lang="en-US" sz="3200" dirty="0">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anose="020F0502020204030204" pitchFamily="34" charset="0"/>
                <a:cs typeface="Calibri" panose="020F0502020204030204" pitchFamily="34" charset="0"/>
              </a:rPr>
              <a:t>150-200 pixels per inch in their final printed size</a:t>
            </a:r>
            <a:r>
              <a:rPr lang="en-US" sz="3200" dirty="0">
                <a:solidFill>
                  <a:srgbClr val="7F7F7F"/>
                </a:solidFill>
                <a:latin typeface="Calibri" panose="020F0502020204030204" pitchFamily="34" charset="0"/>
                <a:cs typeface="Calibri" panose="020F0502020204030204" pitchFamily="34" charset="0"/>
              </a:rPr>
              <a:t>. For instance, a 1600 x 1200 pixel</a:t>
            </a:r>
            <a:r>
              <a:rPr lang="en-US" sz="3200" baseline="0" dirty="0">
                <a:solidFill>
                  <a:srgbClr val="7F7F7F"/>
                </a:solidFill>
                <a:latin typeface="Calibri" panose="020F0502020204030204" pitchFamily="34" charset="0"/>
                <a:cs typeface="Calibri" panose="020F0502020204030204" pitchFamily="34" charset="0"/>
              </a:rPr>
              <a:t> photo will usually look fine up to </a:t>
            </a:r>
            <a:r>
              <a:rPr lang="en-US" sz="3200" dirty="0">
                <a:solidFill>
                  <a:srgbClr val="7F7F7F"/>
                </a:solidFill>
                <a:latin typeface="Calibri" panose="020F0502020204030204" pitchFamily="34" charset="0"/>
                <a:cs typeface="Calibri" panose="020F0502020204030204" pitchFamily="34" charset="0"/>
              </a:rPr>
              <a:t>8“-10” wide on your printed poster.</a:t>
            </a: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5"/>
              </a:spcAft>
            </a:pPr>
            <a:br>
              <a:rPr lang="en-US" sz="2800" dirty="0">
                <a:solidFill>
                  <a:srgbClr val="7F7F7F"/>
                </a:solidFill>
                <a:latin typeface="Calibri" panose="020F0502020204030204" pitchFamily="34" charset="0"/>
                <a:cs typeface="Calibri" panose="020F0502020204030204" pitchFamily="34" charset="0"/>
              </a:rPr>
            </a:br>
            <a:r>
              <a:rPr lang="en-US" sz="2800" dirty="0">
                <a:solidFill>
                  <a:srgbClr val="7F7F7F"/>
                </a:solidFill>
                <a:latin typeface="Calibri" panose="020F0502020204030204"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545"/>
                </a:spcAft>
              </a:pPr>
              <a:r>
                <a:rPr lang="en-US" sz="5400" dirty="0">
                  <a:solidFill>
                    <a:schemeClr val="bg1">
                      <a:lumMod val="50000"/>
                    </a:schemeClr>
                  </a:solidFill>
                  <a:latin typeface="Calibri" panose="020F0502020204030204" pitchFamily="34" charset="0"/>
                  <a:cs typeface="Calibri" panose="020F0502020204030204" pitchFamily="34" charset="0"/>
                </a:rPr>
                <a:t>Change</a:t>
              </a:r>
              <a:r>
                <a:rPr lang="en-US" sz="5400" baseline="0" dirty="0">
                  <a:solidFill>
                    <a:schemeClr val="bg1">
                      <a:lumMod val="50000"/>
                    </a:schemeClr>
                  </a:solidFill>
                  <a:latin typeface="Calibri" panose="020F0502020204030204" pitchFamily="34" charset="0"/>
                  <a:cs typeface="Calibri" panose="020F0502020204030204" pitchFamily="34" charset="0"/>
                </a:rPr>
                <a:t> Color Theme</a:t>
              </a:r>
              <a:r>
                <a:rPr lang="en-US" sz="5400" dirty="0">
                  <a:solidFill>
                    <a:schemeClr val="bg1">
                      <a:lumMod val="50000"/>
                    </a:schemeClr>
                  </a:solidFill>
                  <a:latin typeface="Calibri" panose="020F0502020204030204" pitchFamily="34" charset="0"/>
                  <a:cs typeface="Calibri" panose="020F0502020204030204" pitchFamily="34" charset="0"/>
                </a:rPr>
                <a:t>:</a:t>
              </a:r>
              <a:endParaRPr sz="54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chemeClr val="bg1">
                      <a:lumMod val="50000"/>
                    </a:schemeClr>
                  </a:solidFill>
                  <a:latin typeface="Calibri" panose="020F0502020204030204"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anose="020F0502020204030204" pitchFamily="34" charset="0"/>
                  <a:cs typeface="Calibri" panose="020F0502020204030204" pitchFamily="34" charset="0"/>
                </a:rPr>
                <a:t> the newer versions of PowerPoint.</a:t>
              </a: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anose="020F0502020204030204" pitchFamily="34" charset="0"/>
                  <a:cs typeface="Calibri" panose="020F0502020204030204" pitchFamily="34" charset="0"/>
                </a:rPr>
                <a:t>Design</a:t>
              </a:r>
              <a:r>
                <a:rPr lang="en-US" sz="3200" baseline="0" dirty="0">
                  <a:solidFill>
                    <a:schemeClr val="bg1">
                      <a:lumMod val="50000"/>
                    </a:schemeClr>
                  </a:solidFill>
                  <a:latin typeface="Calibri" panose="020F0502020204030204" pitchFamily="34" charset="0"/>
                  <a:cs typeface="Calibri" panose="020F0502020204030204" pitchFamily="34" charset="0"/>
                </a:rPr>
                <a:t> tab, then select the </a:t>
              </a:r>
              <a:r>
                <a:rPr lang="en-US" sz="3200" b="1" baseline="0" dirty="0">
                  <a:solidFill>
                    <a:schemeClr val="bg1">
                      <a:lumMod val="50000"/>
                    </a:schemeClr>
                  </a:solidFill>
                  <a:latin typeface="Calibri" panose="020F0502020204030204" pitchFamily="34" charset="0"/>
                  <a:cs typeface="Calibri" panose="020F0502020204030204" pitchFamily="34" charset="0"/>
                </a:rPr>
                <a:t>Colors</a:t>
              </a:r>
              <a:r>
                <a:rPr lang="en-US" sz="3200" baseline="0" dirty="0">
                  <a:solidFill>
                    <a:schemeClr val="bg1">
                      <a:lumMod val="50000"/>
                    </a:schemeClr>
                  </a:solidFill>
                  <a:latin typeface="Calibri" panose="020F0502020204030204" pitchFamily="34" charset="0"/>
                  <a:cs typeface="Calibri" panose="020F0502020204030204" pitchFamily="34" charset="0"/>
                </a:rPr>
                <a:t> drop-down list.</a:t>
              </a: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5"/>
                </a:spcAft>
              </a:pPr>
              <a:r>
                <a:rPr lang="en-US" sz="5400" dirty="0">
                  <a:solidFill>
                    <a:schemeClr val="bg1">
                      <a:lumMod val="50000"/>
                    </a:schemeClr>
                  </a:solidFill>
                  <a:latin typeface="Calibri" panose="020F0502020204030204" pitchFamily="34" charset="0"/>
                  <a:cs typeface="Calibri" panose="020F0502020204030204" pitchFamily="34" charset="0"/>
                </a:rPr>
                <a:t>Printing Your Poster:</a:t>
              </a:r>
            </a:p>
            <a:p>
              <a:pPr lvl="0">
                <a:spcBef>
                  <a:spcPts val="0"/>
                </a:spcBef>
                <a:spcAft>
                  <a:spcPts val="1545"/>
                </a:spcAft>
              </a:pPr>
              <a:r>
                <a:rPr lang="en-US" sz="3200" dirty="0">
                  <a:solidFill>
                    <a:schemeClr val="bg1">
                      <a:lumMod val="50000"/>
                    </a:schemeClr>
                  </a:solidFill>
                  <a:latin typeface="Calibri" panose="020F0502020204030204" pitchFamily="34" charset="0"/>
                  <a:cs typeface="Calibri" panose="020F0502020204030204" pitchFamily="34" charset="0"/>
                </a:rPr>
                <a:t>Once your poster file is ready, visit</a:t>
              </a:r>
              <a:r>
                <a:rPr lang="en-US" sz="3200" baseline="0" dirty="0">
                  <a:solidFill>
                    <a:schemeClr val="bg1">
                      <a:lumMod val="50000"/>
                    </a:schemeClr>
                  </a:solidFill>
                  <a:latin typeface="Calibri" panose="020F0502020204030204" pitchFamily="34" charset="0"/>
                  <a:cs typeface="Calibri" panose="020F0502020204030204" pitchFamily="34" charset="0"/>
                </a:rPr>
                <a:t> </a:t>
              </a:r>
              <a:r>
                <a:rPr lang="en-US" sz="3200" b="1" baseline="0" dirty="0">
                  <a:solidFill>
                    <a:schemeClr val="bg1">
                      <a:lumMod val="50000"/>
                    </a:schemeClr>
                  </a:solidFill>
                  <a:latin typeface="Calibri" panose="020F0502020204030204" pitchFamily="34" charset="0"/>
                  <a:cs typeface="Calibri" panose="020F0502020204030204" pitchFamily="34" charset="0"/>
                </a:rPr>
                <a:t>www.genigraphics.com</a:t>
              </a:r>
              <a:r>
                <a:rPr lang="en-US" sz="3200" baseline="0" dirty="0">
                  <a:solidFill>
                    <a:schemeClr val="bg1">
                      <a:lumMod val="50000"/>
                    </a:schemeClr>
                  </a:solidFill>
                  <a:latin typeface="Calibri" panose="020F0502020204030204"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anose="020F0502020204030204" pitchFamily="34" charset="0"/>
                  <a:cs typeface="Calibri" panose="020F0502020204030204" pitchFamily="34" charset="0"/>
                </a:rPr>
                <a:t>US and Canada:  1-800-790-4001</a:t>
              </a:r>
              <a:br>
                <a:rPr lang="en-US" sz="3200" baseline="0" dirty="0">
                  <a:solidFill>
                    <a:schemeClr val="bg1">
                      <a:lumMod val="50000"/>
                    </a:schemeClr>
                  </a:solidFill>
                  <a:latin typeface="Calibri" panose="020F0502020204030204" pitchFamily="34" charset="0"/>
                  <a:cs typeface="Calibri" panose="020F0502020204030204" pitchFamily="34" charset="0"/>
                </a:rPr>
              </a:br>
              <a:r>
                <a:rPr lang="en-US" sz="3200" baseline="0" dirty="0">
                  <a:solidFill>
                    <a:schemeClr val="bg1">
                      <a:lumMod val="50000"/>
                    </a:schemeClr>
                  </a:solidFill>
                  <a:latin typeface="Calibri" panose="020F0502020204030204"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anose="020F0502020204030204" pitchFamily="34" charset="0"/>
                  <a:cs typeface="Calibri" panose="020F0502020204030204" pitchFamily="34" charset="0"/>
                </a:rPr>
              </a:br>
              <a:r>
                <a:rPr lang="en-US" sz="2800" dirty="0">
                  <a:solidFill>
                    <a:schemeClr val="bg1">
                      <a:lumMod val="50000"/>
                    </a:schemeClr>
                  </a:solidFill>
                  <a:latin typeface="Calibri" panose="020F0502020204030204"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755"/>
            <a:endParaRPr lang="en-US" sz="4800" dirty="0">
              <a:latin typeface="Calibri" panose="020F0502020204030204"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anose="020F0502020204030204"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anose="020F0502020204030204"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anose="020F0502020204030204"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755" rtl="0" fontAlgn="base">
        <a:spcBef>
          <a:spcPct val="0"/>
        </a:spcBef>
        <a:spcAft>
          <a:spcPct val="0"/>
        </a:spcAft>
        <a:defRPr sz="21100">
          <a:solidFill>
            <a:schemeClr val="tx2"/>
          </a:solidFill>
          <a:latin typeface="+mj-lt"/>
          <a:ea typeface="+mj-ea"/>
          <a:cs typeface="+mj-cs"/>
        </a:defRPr>
      </a:lvl1pPr>
      <a:lvl2pPr algn="ctr" defTabSz="4389755" rtl="0" fontAlgn="base">
        <a:spcBef>
          <a:spcPct val="0"/>
        </a:spcBef>
        <a:spcAft>
          <a:spcPct val="0"/>
        </a:spcAft>
        <a:defRPr sz="21100">
          <a:solidFill>
            <a:schemeClr val="tx2"/>
          </a:solidFill>
          <a:latin typeface="Arial" panose="020B0604020202020204" pitchFamily="34" charset="0"/>
        </a:defRPr>
      </a:lvl2pPr>
      <a:lvl3pPr algn="ctr" defTabSz="4389755" rtl="0" fontAlgn="base">
        <a:spcBef>
          <a:spcPct val="0"/>
        </a:spcBef>
        <a:spcAft>
          <a:spcPct val="0"/>
        </a:spcAft>
        <a:defRPr sz="21100">
          <a:solidFill>
            <a:schemeClr val="tx2"/>
          </a:solidFill>
          <a:latin typeface="Arial" panose="020B0604020202020204" pitchFamily="34" charset="0"/>
        </a:defRPr>
      </a:lvl3pPr>
      <a:lvl4pPr algn="ctr" defTabSz="4389755" rtl="0" fontAlgn="base">
        <a:spcBef>
          <a:spcPct val="0"/>
        </a:spcBef>
        <a:spcAft>
          <a:spcPct val="0"/>
        </a:spcAft>
        <a:defRPr sz="21100">
          <a:solidFill>
            <a:schemeClr val="tx2"/>
          </a:solidFill>
          <a:latin typeface="Arial" panose="020B0604020202020204" pitchFamily="34" charset="0"/>
        </a:defRPr>
      </a:lvl4pPr>
      <a:lvl5pPr algn="ctr" defTabSz="4389755" rtl="0" fontAlgn="base">
        <a:spcBef>
          <a:spcPct val="0"/>
        </a:spcBef>
        <a:spcAft>
          <a:spcPct val="0"/>
        </a:spcAft>
        <a:defRPr sz="21100">
          <a:solidFill>
            <a:schemeClr val="tx2"/>
          </a:solidFill>
          <a:latin typeface="Arial" panose="020B0604020202020204" pitchFamily="34" charset="0"/>
        </a:defRPr>
      </a:lvl5pPr>
      <a:lvl6pPr marL="457200" algn="ctr" defTabSz="4389755" rtl="0" fontAlgn="base">
        <a:spcBef>
          <a:spcPct val="0"/>
        </a:spcBef>
        <a:spcAft>
          <a:spcPct val="0"/>
        </a:spcAft>
        <a:defRPr sz="21100">
          <a:solidFill>
            <a:schemeClr val="tx2"/>
          </a:solidFill>
          <a:latin typeface="Arial" panose="020B0604020202020204" pitchFamily="34" charset="0"/>
        </a:defRPr>
      </a:lvl6pPr>
      <a:lvl7pPr marL="914400" algn="ctr" defTabSz="4389755" rtl="0" fontAlgn="base">
        <a:spcBef>
          <a:spcPct val="0"/>
        </a:spcBef>
        <a:spcAft>
          <a:spcPct val="0"/>
        </a:spcAft>
        <a:defRPr sz="21100">
          <a:solidFill>
            <a:schemeClr val="tx2"/>
          </a:solidFill>
          <a:latin typeface="Arial" panose="020B0604020202020204" pitchFamily="34" charset="0"/>
        </a:defRPr>
      </a:lvl7pPr>
      <a:lvl8pPr marL="1371600" algn="ctr" defTabSz="4389755" rtl="0" fontAlgn="base">
        <a:spcBef>
          <a:spcPct val="0"/>
        </a:spcBef>
        <a:spcAft>
          <a:spcPct val="0"/>
        </a:spcAft>
        <a:defRPr sz="21100">
          <a:solidFill>
            <a:schemeClr val="tx2"/>
          </a:solidFill>
          <a:latin typeface="Arial" panose="020B0604020202020204" pitchFamily="34" charset="0"/>
        </a:defRPr>
      </a:lvl8pPr>
      <a:lvl9pPr marL="1828800" algn="ctr" defTabSz="4389755" rtl="0" fontAlgn="base">
        <a:spcBef>
          <a:spcPct val="0"/>
        </a:spcBef>
        <a:spcAft>
          <a:spcPct val="0"/>
        </a:spcAft>
        <a:defRPr sz="21100">
          <a:solidFill>
            <a:schemeClr val="tx2"/>
          </a:solidFill>
          <a:latin typeface="Arial" panose="020B0604020202020204" pitchFamily="34" charset="0"/>
        </a:defRPr>
      </a:lvl9pPr>
    </p:titleStyle>
    <p:bodyStyle>
      <a:lvl1pPr marL="1646555" indent="-1646555" algn="l" defTabSz="4389755" rtl="0" fontAlgn="base">
        <a:spcBef>
          <a:spcPct val="20000"/>
        </a:spcBef>
        <a:spcAft>
          <a:spcPct val="0"/>
        </a:spcAft>
        <a:buChar char="•"/>
        <a:defRPr sz="15400">
          <a:solidFill>
            <a:schemeClr val="tx1"/>
          </a:solidFill>
          <a:latin typeface="+mn-lt"/>
          <a:ea typeface="+mn-ea"/>
          <a:cs typeface="+mn-cs"/>
        </a:defRPr>
      </a:lvl1pPr>
      <a:lvl2pPr marL="3565525" indent="-1371600" algn="l" defTabSz="4389755" rtl="0" fontAlgn="base">
        <a:spcBef>
          <a:spcPct val="20000"/>
        </a:spcBef>
        <a:spcAft>
          <a:spcPct val="0"/>
        </a:spcAft>
        <a:buChar char="–"/>
        <a:defRPr sz="13400">
          <a:solidFill>
            <a:schemeClr val="tx1"/>
          </a:solidFill>
          <a:latin typeface="+mn-lt"/>
        </a:defRPr>
      </a:lvl2pPr>
      <a:lvl3pPr marL="5486400" indent="-1097280" algn="l" defTabSz="4389755" rtl="0" fontAlgn="base">
        <a:spcBef>
          <a:spcPct val="20000"/>
        </a:spcBef>
        <a:spcAft>
          <a:spcPct val="0"/>
        </a:spcAft>
        <a:buChar char="•"/>
        <a:defRPr sz="11500">
          <a:solidFill>
            <a:schemeClr val="tx1"/>
          </a:solidFill>
          <a:latin typeface="+mn-lt"/>
        </a:defRPr>
      </a:lvl3pPr>
      <a:lvl4pPr marL="7680325" indent="-1097280" algn="l" defTabSz="4389755" rtl="0" fontAlgn="base">
        <a:spcBef>
          <a:spcPct val="20000"/>
        </a:spcBef>
        <a:spcAft>
          <a:spcPct val="0"/>
        </a:spcAft>
        <a:buChar char="–"/>
        <a:defRPr sz="9600">
          <a:solidFill>
            <a:schemeClr val="tx1"/>
          </a:solidFill>
          <a:latin typeface="+mn-lt"/>
        </a:defRPr>
      </a:lvl4pPr>
      <a:lvl5pPr marL="9876155" indent="-1097280" algn="l" defTabSz="4389755" rtl="0" fontAlgn="base">
        <a:spcBef>
          <a:spcPct val="20000"/>
        </a:spcBef>
        <a:spcAft>
          <a:spcPct val="0"/>
        </a:spcAft>
        <a:buChar char="»"/>
        <a:defRPr sz="9600">
          <a:solidFill>
            <a:schemeClr val="tx1"/>
          </a:solidFill>
          <a:latin typeface="+mn-lt"/>
        </a:defRPr>
      </a:lvl5pPr>
      <a:lvl6pPr marL="10333355" indent="-1097280" algn="l" defTabSz="4389755" rtl="0" fontAlgn="base">
        <a:spcBef>
          <a:spcPct val="20000"/>
        </a:spcBef>
        <a:spcAft>
          <a:spcPct val="0"/>
        </a:spcAft>
        <a:buChar char="»"/>
        <a:defRPr sz="9600">
          <a:solidFill>
            <a:schemeClr val="tx1"/>
          </a:solidFill>
          <a:latin typeface="+mn-lt"/>
        </a:defRPr>
      </a:lvl6pPr>
      <a:lvl7pPr marL="10790555" indent="-1097280" algn="l" defTabSz="4389755" rtl="0" fontAlgn="base">
        <a:spcBef>
          <a:spcPct val="20000"/>
        </a:spcBef>
        <a:spcAft>
          <a:spcPct val="0"/>
        </a:spcAft>
        <a:buChar char="»"/>
        <a:defRPr sz="9600">
          <a:solidFill>
            <a:schemeClr val="tx1"/>
          </a:solidFill>
          <a:latin typeface="+mn-lt"/>
        </a:defRPr>
      </a:lvl7pPr>
      <a:lvl8pPr marL="11247755" indent="-1097280" algn="l" defTabSz="4389755" rtl="0" fontAlgn="base">
        <a:spcBef>
          <a:spcPct val="20000"/>
        </a:spcBef>
        <a:spcAft>
          <a:spcPct val="0"/>
        </a:spcAft>
        <a:buChar char="»"/>
        <a:defRPr sz="9600">
          <a:solidFill>
            <a:schemeClr val="tx1"/>
          </a:solidFill>
          <a:latin typeface="+mn-lt"/>
        </a:defRPr>
      </a:lvl8pPr>
      <a:lvl9pPr marL="11704955" indent="-1097280" algn="l" defTabSz="4389755"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26153" y="-7620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r>
              <a:rPr lang="en-US" altLang="en-GB" sz="6600" b="1" dirty="0">
                <a:solidFill>
                  <a:schemeClr val="bg1"/>
                </a:solidFill>
                <a:latin typeface="Bahnschrift" panose="020B0502040204020203" pitchFamily="34" charset="0"/>
                <a:ea typeface="Verdana" panose="020B0604030504040204" pitchFamily="34" charset="0"/>
              </a:rPr>
              <a:t>   </a:t>
            </a:r>
            <a:r>
              <a:rPr lang="en-GB" sz="6600" b="1" dirty="0">
                <a:solidFill>
                  <a:schemeClr val="bg1"/>
                </a:solidFill>
                <a:latin typeface="Bahnschrift" panose="020B0502040204020203" pitchFamily="34" charset="0"/>
                <a:ea typeface="Verdana" panose="020B0604030504040204" pitchFamily="34" charset="0"/>
              </a:rPr>
              <a:t>ACCIDENT PREVENTION AT STEEPY AREA</a:t>
            </a:r>
          </a:p>
        </p:txBody>
      </p:sp>
      <p:sp>
        <p:nvSpPr>
          <p:cNvPr id="2171" name="Text Box 123"/>
          <p:cNvSpPr txBox="1">
            <a:spLocks noChangeArrowheads="1"/>
          </p:cNvSpPr>
          <p:nvPr/>
        </p:nvSpPr>
        <p:spPr bwMode="auto">
          <a:xfrm>
            <a:off x="7326312" y="160020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lnSpc>
                <a:spcPct val="114000"/>
              </a:lnSpc>
              <a:spcAft>
                <a:spcPts val="0"/>
              </a:spcAft>
            </a:pPr>
            <a:r>
              <a:rPr lang="en-US" sz="3200" dirty="0">
                <a:solidFill>
                  <a:schemeClr val="bg1"/>
                </a:solidFill>
                <a:latin typeface="Bahnschrift" panose="020B0502040204020203" pitchFamily="34" charset="0"/>
                <a:ea typeface="Verdana" panose="020B0604030504040204" pitchFamily="34" charset="0"/>
                <a:cs typeface="Verdana" panose="020B0604030504040204" pitchFamily="34" charset="0"/>
              </a:rPr>
              <a:t>     </a:t>
            </a:r>
            <a:r>
              <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rPr>
              <a:t>Department of Computer Science and Design</a:t>
            </a:r>
          </a:p>
          <a:p>
            <a:pPr algn="ctr">
              <a:lnSpc>
                <a:spcPct val="114000"/>
              </a:lnSpc>
              <a:spcAft>
                <a:spcPts val="0"/>
              </a:spcAft>
            </a:pPr>
            <a:r>
              <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rPr>
              <a:t>School of Computing</a:t>
            </a:r>
          </a:p>
          <a:p>
            <a:pPr algn="ctr">
              <a:lnSpc>
                <a:spcPct val="114000"/>
              </a:lnSpc>
              <a:spcAft>
                <a:spcPts val="0"/>
              </a:spcAft>
            </a:pPr>
            <a:r>
              <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rPr>
              <a:t>Minor Project-1</a:t>
            </a:r>
          </a:p>
        </p:txBody>
      </p:sp>
      <p:sp>
        <p:nvSpPr>
          <p:cNvPr id="2178" name="Text Box 130"/>
          <p:cNvSpPr txBox="1">
            <a:spLocks noChangeArrowheads="1"/>
          </p:cNvSpPr>
          <p:nvPr/>
        </p:nvSpPr>
        <p:spPr bwMode="auto">
          <a:xfrm>
            <a:off x="82296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Bahnschrift" panose="020B0502040204020203" pitchFamily="34" charset="0"/>
              </a:rPr>
              <a:t>Solution</a:t>
            </a:r>
          </a:p>
        </p:txBody>
      </p:sp>
      <p:sp>
        <p:nvSpPr>
          <p:cNvPr id="2179" name="Text Box 131"/>
          <p:cNvSpPr txBox="1">
            <a:spLocks noChangeArrowheads="1"/>
          </p:cNvSpPr>
          <p:nvPr/>
        </p:nvSpPr>
        <p:spPr bwMode="auto">
          <a:xfrm>
            <a:off x="8229600" y="13944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Bahnschrift" panose="020B0502040204020203" pitchFamily="34" charset="0"/>
              </a:rPr>
              <a:t>DEPENDENCIES</a:t>
            </a:r>
          </a:p>
        </p:txBody>
      </p:sp>
      <p:sp>
        <p:nvSpPr>
          <p:cNvPr id="2181" name="Text Box 133"/>
          <p:cNvSpPr txBox="1">
            <a:spLocks noChangeArrowheads="1"/>
          </p:cNvSpPr>
          <p:nvPr/>
        </p:nvSpPr>
        <p:spPr bwMode="auto">
          <a:xfrm>
            <a:off x="32004000" y="137922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Bahnschrift" panose="020B0502040204020203" pitchFamily="34" charset="0"/>
              </a:rPr>
              <a:t>USECASES</a:t>
            </a:r>
          </a:p>
        </p:txBody>
      </p:sp>
      <p:sp>
        <p:nvSpPr>
          <p:cNvPr id="2182" name="Text Box 134"/>
          <p:cNvSpPr txBox="1">
            <a:spLocks noChangeArrowheads="1"/>
          </p:cNvSpPr>
          <p:nvPr/>
        </p:nvSpPr>
        <p:spPr bwMode="auto">
          <a:xfrm>
            <a:off x="320040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Bahnschrift" panose="020B0502040204020203" pitchFamily="34" charset="0"/>
                <a:ea typeface="Verdana" panose="020B0604030504040204" pitchFamily="34" charset="0"/>
                <a:cs typeface="Calibri" panose="020F0502020204030204" pitchFamily="34" charset="0"/>
              </a:rPr>
              <a:t> Technology Stack</a:t>
            </a:r>
          </a:p>
        </p:txBody>
      </p:sp>
      <p:sp>
        <p:nvSpPr>
          <p:cNvPr id="2183" name="Text Box 135"/>
          <p:cNvSpPr txBox="1">
            <a:spLocks noChangeArrowheads="1"/>
          </p:cNvSpPr>
          <p:nvPr/>
        </p:nvSpPr>
        <p:spPr bwMode="auto">
          <a:xfrm>
            <a:off x="201168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Bahnschrift" panose="020B0502040204020203" pitchFamily="34" charset="0"/>
              </a:rPr>
              <a:t>RESULTS</a:t>
            </a:r>
          </a:p>
        </p:txBody>
      </p:sp>
      <p:sp>
        <p:nvSpPr>
          <p:cNvPr id="2184" name="Text Box 136"/>
          <p:cNvSpPr txBox="1">
            <a:spLocks noChangeArrowheads="1"/>
          </p:cNvSpPr>
          <p:nvPr/>
        </p:nvSpPr>
        <p:spPr bwMode="auto">
          <a:xfrm>
            <a:off x="32004000" y="176022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a:solidFill>
                  <a:schemeClr val="accent1">
                    <a:lumMod val="50000"/>
                  </a:schemeClr>
                </a:solidFill>
                <a:latin typeface="Bahnschrift" panose="020B0502040204020203" pitchFamily="34" charset="0"/>
              </a:rPr>
              <a:t>ACKNOWLEDGEMENT</a:t>
            </a:r>
            <a:endParaRPr lang="en-US" sz="4000" b="1" dirty="0">
              <a:solidFill>
                <a:schemeClr val="accent1">
                  <a:lumMod val="50000"/>
                </a:schemeClr>
              </a:solidFill>
              <a:latin typeface="Bahnschrift" panose="020B0502040204020203" pitchFamily="34" charset="0"/>
            </a:endParaRPr>
          </a:p>
        </p:txBody>
      </p:sp>
      <p:sp>
        <p:nvSpPr>
          <p:cNvPr id="2228" name="Text Box 180"/>
          <p:cNvSpPr txBox="1">
            <a:spLocks noChangeArrowheads="1"/>
          </p:cNvSpPr>
          <p:nvPr/>
        </p:nvSpPr>
        <p:spPr bwMode="auto">
          <a:xfrm>
            <a:off x="33089901" y="12842924"/>
            <a:ext cx="28448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r>
              <a:rPr lang="en-US" sz="2000" b="1" dirty="0">
                <a:solidFill>
                  <a:schemeClr val="accent1">
                    <a:lumMod val="50000"/>
                  </a:schemeClr>
                </a:solidFill>
                <a:latin typeface="Bahnschrift" panose="020B0502040204020203" pitchFamily="34" charset="0"/>
              </a:rPr>
              <a:t>Figure 1.</a:t>
            </a:r>
            <a:r>
              <a:rPr lang="en-US" sz="2000" dirty="0">
                <a:solidFill>
                  <a:schemeClr val="accent1">
                    <a:lumMod val="50000"/>
                  </a:schemeClr>
                </a:solidFill>
                <a:latin typeface="Bahnschrift" panose="020B0502040204020203" pitchFamily="34" charset="0"/>
              </a:rPr>
              <a:t> DESIGN INPUT</a:t>
            </a:r>
          </a:p>
        </p:txBody>
      </p:sp>
      <p:sp>
        <p:nvSpPr>
          <p:cNvPr id="2229" name="Text Box 181"/>
          <p:cNvSpPr txBox="1">
            <a:spLocks noChangeArrowheads="1"/>
          </p:cNvSpPr>
          <p:nvPr/>
        </p:nvSpPr>
        <p:spPr bwMode="auto">
          <a:xfrm>
            <a:off x="38067946" y="12842924"/>
            <a:ext cx="465709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r>
              <a:rPr lang="en-US" sz="2000" b="1" dirty="0">
                <a:solidFill>
                  <a:schemeClr val="accent1">
                    <a:lumMod val="50000"/>
                  </a:schemeClr>
                </a:solidFill>
                <a:latin typeface="Bahnschrift" panose="020B0502040204020203" pitchFamily="34" charset="0"/>
              </a:rPr>
              <a:t>Figure 2.</a:t>
            </a:r>
            <a:r>
              <a:rPr lang="en-US" sz="2000" dirty="0">
                <a:solidFill>
                  <a:schemeClr val="accent1">
                    <a:lumMod val="50000"/>
                  </a:schemeClr>
                </a:solidFill>
                <a:latin typeface="Bahnschrift" panose="020B0502040204020203" pitchFamily="34" charset="0"/>
              </a:rPr>
              <a:t> FINAL VIEW OF THE PROJECT.</a:t>
            </a: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dirty="0">
                <a:solidFill>
                  <a:schemeClr val="bg1"/>
                </a:solidFill>
                <a:latin typeface="Bahnschrift" panose="020B0502040204020203" pitchFamily="34" charset="0"/>
              </a:rPr>
              <a:t>ABSTRACT</a:t>
            </a:r>
          </a:p>
        </p:txBody>
      </p:sp>
      <p:sp>
        <p:nvSpPr>
          <p:cNvPr id="2231" name="Text Box 183"/>
          <p:cNvSpPr txBox="1">
            <a:spLocks noChangeArrowheads="1"/>
          </p:cNvSpPr>
          <p:nvPr/>
        </p:nvSpPr>
        <p:spPr bwMode="auto">
          <a:xfrm>
            <a:off x="457200" y="14478000"/>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dirty="0">
                <a:solidFill>
                  <a:schemeClr val="bg1"/>
                </a:solidFill>
                <a:latin typeface="Bahnschrift" panose="020B0502040204020203" pitchFamily="34" charset="0"/>
              </a:rPr>
              <a:t>TEAM MEMBER DETAILS</a:t>
            </a:r>
          </a:p>
        </p:txBody>
      </p:sp>
      <p:sp>
        <p:nvSpPr>
          <p:cNvPr id="2241" name="Text Box 193"/>
          <p:cNvSpPr txBox="1">
            <a:spLocks noChangeArrowheads="1"/>
          </p:cNvSpPr>
          <p:nvPr/>
        </p:nvSpPr>
        <p:spPr bwMode="auto">
          <a:xfrm>
            <a:off x="457200" y="15392400"/>
            <a:ext cx="6249035" cy="3903980"/>
          </a:xfrm>
          <a:prstGeom prst="rect">
            <a:avLst/>
          </a:prstGeom>
          <a:solidFill>
            <a:schemeClr val="accent1">
              <a:lumMod val="75000"/>
            </a:schemeClr>
          </a:solidFill>
          <a:ln>
            <a:noFill/>
          </a:ln>
          <a:effectLst/>
        </p:spPr>
        <p:txBody>
          <a:bodyPr wrap="square" lIns="228600" tIns="228600" rIns="228600" bIns="228600">
            <a:spAutoFit/>
          </a:bodyPr>
          <a:lstStyle/>
          <a:p>
            <a:r>
              <a:rPr lang="en-US" sz="2800" dirty="0">
                <a:solidFill>
                  <a:schemeClr val="bg1"/>
                </a:solidFill>
                <a:latin typeface="Bahnschrift" panose="020B0502040204020203" pitchFamily="34" charset="0"/>
              </a:rPr>
              <a:t>[KORRA VAMSHI ,VTU19677,9948139186]</a:t>
            </a:r>
          </a:p>
          <a:p>
            <a:endParaRPr lang="en-US" sz="2800" dirty="0">
              <a:solidFill>
                <a:schemeClr val="bg1"/>
              </a:solidFill>
              <a:latin typeface="Bahnschrift" panose="020B0502040204020203" pitchFamily="34" charset="0"/>
            </a:endParaRPr>
          </a:p>
          <a:p>
            <a:r>
              <a:rPr lang="en-US" sz="2800" dirty="0">
                <a:solidFill>
                  <a:schemeClr val="bg1"/>
                </a:solidFill>
                <a:latin typeface="Bahnschrift" panose="020B0502040204020203" pitchFamily="34" charset="0"/>
              </a:rPr>
              <a:t>[BANDI ANOD KUMAR REDDY,VTU20428,6302797874]</a:t>
            </a:r>
          </a:p>
          <a:p>
            <a:endParaRPr lang="en-US" sz="2800" dirty="0">
              <a:solidFill>
                <a:schemeClr val="bg1"/>
              </a:solidFill>
              <a:latin typeface="Bahnschrift" panose="020B0502040204020203" pitchFamily="34" charset="0"/>
            </a:endParaRPr>
          </a:p>
          <a:p>
            <a:r>
              <a:rPr lang="en-US" sz="2800" dirty="0">
                <a:solidFill>
                  <a:schemeClr val="bg1"/>
                </a:solidFill>
                <a:latin typeface="Bahnschrift" panose="020B0502040204020203" pitchFamily="34" charset="0"/>
              </a:rPr>
              <a:t>[B.SHAHEED,VTU20415,7396476851]</a:t>
            </a:r>
          </a:p>
          <a:p>
            <a:endParaRPr lang="en-US" sz="2800" dirty="0">
              <a:solidFill>
                <a:schemeClr val="bg1"/>
              </a:solidFill>
              <a:latin typeface="Bahnschrift" panose="020B0502040204020203" pitchFamily="34" charset="0"/>
            </a:endParaRPr>
          </a:p>
        </p:txBody>
      </p:sp>
      <p:sp>
        <p:nvSpPr>
          <p:cNvPr id="2242" name="Text Box 194"/>
          <p:cNvSpPr txBox="1">
            <a:spLocks noChangeArrowheads="1"/>
          </p:cNvSpPr>
          <p:nvPr/>
        </p:nvSpPr>
        <p:spPr bwMode="auto">
          <a:xfrm>
            <a:off x="685800" y="4570413"/>
            <a:ext cx="5943600" cy="9118600"/>
          </a:xfrm>
          <a:prstGeom prst="rect">
            <a:avLst/>
          </a:prstGeom>
          <a:solidFill>
            <a:schemeClr val="accent1">
              <a:lumMod val="75000"/>
            </a:schemeClr>
          </a:solidFill>
          <a:ln>
            <a:noFill/>
          </a:ln>
          <a:effectLst/>
        </p:spPr>
        <p:txBody>
          <a:bodyPr lIns="228600" tIns="228600" rIns="228600" bIns="228600">
            <a:spAutoFit/>
          </a:bodyPr>
          <a:lstStyle/>
          <a:p>
            <a:pPr algn="just">
              <a:lnSpc>
                <a:spcPct val="80000"/>
              </a:lnSpc>
            </a:pPr>
            <a:r>
              <a:rPr lang="en-IN" sz="3200" dirty="0">
                <a:solidFill>
                  <a:schemeClr val="bg1"/>
                </a:solidFill>
                <a:effectLst/>
                <a:latin typeface="Bahnschrift" panose="020B0502040204020203" pitchFamily="34" charset="0"/>
                <a:ea typeface="Times New Roman" panose="02020603050405020304" pitchFamily="18" charset="0"/>
              </a:rPr>
              <a:t>This project aims to develop aIn the developing countries there are many dangerous</a:t>
            </a:r>
            <a:r>
              <a:rPr lang="en-US" altLang="en-IN" sz="3200" dirty="0">
                <a:solidFill>
                  <a:schemeClr val="bg1"/>
                </a:solidFill>
                <a:effectLst/>
                <a:latin typeface="Bahnschrift" panose="020B0502040204020203" pitchFamily="34" charset="0"/>
                <a:ea typeface="Times New Roman" panose="02020603050405020304" pitchFamily="18" charset="0"/>
              </a:rPr>
              <a:t> </a:t>
            </a:r>
            <a:r>
              <a:rPr lang="en-IN" sz="3200" dirty="0">
                <a:solidFill>
                  <a:schemeClr val="bg1"/>
                </a:solidFill>
                <a:effectLst/>
                <a:latin typeface="Bahnschrift" panose="020B0502040204020203" pitchFamily="34" charset="0"/>
                <a:ea typeface="Times New Roman" panose="02020603050405020304" pitchFamily="18" charset="0"/>
              </a:rPr>
              <a:t>roads where accidents and</a:t>
            </a:r>
          </a:p>
          <a:p>
            <a:pPr algn="just">
              <a:lnSpc>
                <a:spcPct val="80000"/>
              </a:lnSpc>
            </a:pPr>
            <a:r>
              <a:rPr lang="en-IN" sz="3200" dirty="0">
                <a:solidFill>
                  <a:schemeClr val="bg1"/>
                </a:solidFill>
                <a:effectLst/>
                <a:latin typeface="Bahnschrift" panose="020B0502040204020203" pitchFamily="34" charset="0"/>
                <a:ea typeface="Times New Roman" panose="02020603050405020304" pitchFamily="18" charset="0"/>
              </a:rPr>
              <a:t>causes very lethal effects now a day. If we talk about dangerous roads in the world</a:t>
            </a:r>
          </a:p>
          <a:p>
            <a:pPr algn="just">
              <a:lnSpc>
                <a:spcPct val="80000"/>
              </a:lnSpc>
            </a:pPr>
            <a:r>
              <a:rPr lang="en-IN" sz="3200" dirty="0">
                <a:solidFill>
                  <a:schemeClr val="bg1"/>
                </a:solidFill>
                <a:effectLst/>
                <a:latin typeface="Bahnschrift" panose="020B0502040204020203" pitchFamily="34" charset="0"/>
                <a:ea typeface="Times New Roman" panose="02020603050405020304" pitchFamily="18" charset="0"/>
              </a:rPr>
              <a:t>then all of them are mountain roads, T roads, narrow roads. Some mountain roads are</a:t>
            </a:r>
          </a:p>
          <a:p>
            <a:pPr algn="just">
              <a:lnSpc>
                <a:spcPct val="80000"/>
              </a:lnSpc>
            </a:pPr>
            <a:r>
              <a:rPr lang="en-IN" sz="3200" dirty="0">
                <a:solidFill>
                  <a:schemeClr val="bg1"/>
                </a:solidFill>
                <a:effectLst/>
                <a:latin typeface="Bahnschrift" panose="020B0502040204020203" pitchFamily="34" charset="0"/>
                <a:ea typeface="Times New Roman" panose="02020603050405020304" pitchFamily="18" charset="0"/>
              </a:rPr>
              <a:t>narrow, having many curves and very tight, this cause of the most hazards.Vehicle accident prevention system can be crucial step inaccident safety on hilly</a:t>
            </a:r>
            <a:r>
              <a:rPr lang="en-US" altLang="en-IN" sz="3200" dirty="0">
                <a:solidFill>
                  <a:schemeClr val="bg1"/>
                </a:solidFill>
                <a:effectLst/>
                <a:latin typeface="Bahnschrift" panose="020B0502040204020203" pitchFamily="34" charset="0"/>
                <a:ea typeface="Times New Roman" panose="02020603050405020304" pitchFamily="18" charset="0"/>
              </a:rPr>
              <a:t> </a:t>
            </a:r>
            <a:r>
              <a:rPr lang="en-IN" sz="3200" dirty="0">
                <a:solidFill>
                  <a:schemeClr val="bg1"/>
                </a:solidFill>
                <a:effectLst/>
                <a:latin typeface="Bahnschrift" panose="020B0502040204020203" pitchFamily="34" charset="0"/>
                <a:ea typeface="Times New Roman" panose="02020603050405020304" pitchFamily="18" charset="0"/>
              </a:rPr>
              <a:t>and</a:t>
            </a:r>
            <a:r>
              <a:rPr lang="en-US" altLang="en-IN" sz="3200" dirty="0">
                <a:solidFill>
                  <a:schemeClr val="bg1"/>
                </a:solidFill>
                <a:effectLst/>
                <a:latin typeface="Bahnschrift" panose="020B0502040204020203" pitchFamily="34" charset="0"/>
                <a:ea typeface="Times New Roman" panose="02020603050405020304" pitchFamily="18" charset="0"/>
              </a:rPr>
              <a:t> </a:t>
            </a:r>
            <a:r>
              <a:rPr lang="en-IN" sz="3200" dirty="0">
                <a:solidFill>
                  <a:schemeClr val="bg1"/>
                </a:solidFill>
                <a:effectLst/>
                <a:latin typeface="Bahnschrift" panose="020B0502040204020203" pitchFamily="34" charset="0"/>
                <a:ea typeface="Times New Roman" panose="02020603050405020304" pitchFamily="18" charset="0"/>
              </a:rPr>
              <a:t>mountain</a:t>
            </a:r>
            <a:r>
              <a:rPr lang="en-US" altLang="en-IN" sz="3200" dirty="0">
                <a:solidFill>
                  <a:schemeClr val="bg1"/>
                </a:solidFill>
                <a:effectLst/>
                <a:latin typeface="Bahnschrift" panose="020B0502040204020203" pitchFamily="34" charset="0"/>
                <a:ea typeface="Times New Roman" panose="02020603050405020304" pitchFamily="18" charset="0"/>
              </a:rPr>
              <a:t> </a:t>
            </a:r>
            <a:r>
              <a:rPr lang="en-IN" sz="3200" dirty="0">
                <a:solidFill>
                  <a:schemeClr val="bg1"/>
                </a:solidFill>
                <a:effectLst/>
                <a:latin typeface="Bahnschrift" panose="020B0502040204020203" pitchFamily="34" charset="0"/>
                <a:ea typeface="Times New Roman" panose="02020603050405020304" pitchFamily="18" charset="0"/>
              </a:rPr>
              <a:t>roads. That have recognized the past, thousands of accidents and death on</a:t>
            </a:r>
            <a:r>
              <a:rPr lang="en-US" altLang="en-IN" sz="3200" dirty="0">
                <a:solidFill>
                  <a:schemeClr val="bg1"/>
                </a:solidFill>
                <a:effectLst/>
                <a:latin typeface="Bahnschrift" panose="020B0502040204020203" pitchFamily="34" charset="0"/>
                <a:ea typeface="Times New Roman" panose="02020603050405020304" pitchFamily="18" charset="0"/>
              </a:rPr>
              <a:t> </a:t>
            </a:r>
            <a:r>
              <a:rPr lang="en-IN" sz="3200" dirty="0">
                <a:solidFill>
                  <a:schemeClr val="bg1"/>
                </a:solidFill>
                <a:effectLst/>
                <a:latin typeface="Bahnschrift" panose="020B0502040204020203" pitchFamily="34" charset="0"/>
                <a:ea typeface="Times New Roman" panose="02020603050405020304" pitchFamily="18" charset="0"/>
              </a:rPr>
              <a:t>mountain</a:t>
            </a:r>
            <a:r>
              <a:rPr lang="en-US" altLang="en-IN" sz="3200" dirty="0">
                <a:solidFill>
                  <a:schemeClr val="bg1"/>
                </a:solidFill>
                <a:effectLst/>
                <a:latin typeface="Bahnschrift" panose="020B0502040204020203" pitchFamily="34" charset="0"/>
                <a:ea typeface="Times New Roman" panose="02020603050405020304" pitchFamily="18" charset="0"/>
              </a:rPr>
              <a:t> </a:t>
            </a:r>
            <a:r>
              <a:rPr lang="en-IN" sz="3200" dirty="0">
                <a:solidFill>
                  <a:schemeClr val="bg1"/>
                </a:solidFill>
                <a:effectLst/>
                <a:latin typeface="Bahnschrift" panose="020B0502040204020203" pitchFamily="34" charset="0"/>
                <a:ea typeface="Times New Roman" panose="02020603050405020304" pitchFamily="18" charset="0"/>
              </a:rPr>
              <a:t>road, some even fall of the cliff and after that can not view even be traced.</a:t>
            </a:r>
            <a:endParaRPr lang="en-US" dirty="0">
              <a:solidFill>
                <a:schemeClr val="bg1"/>
              </a:solidFill>
              <a:latin typeface="Bahnschrift" panose="020B0502040204020203" pitchFamily="34" charset="0"/>
            </a:endParaRPr>
          </a:p>
        </p:txBody>
      </p:sp>
      <p:sp>
        <p:nvSpPr>
          <p:cNvPr id="2243" name="Text Box 195"/>
          <p:cNvSpPr txBox="1">
            <a:spLocks noChangeArrowheads="1"/>
          </p:cNvSpPr>
          <p:nvPr/>
        </p:nvSpPr>
        <p:spPr bwMode="auto">
          <a:xfrm>
            <a:off x="20116800" y="4670822"/>
            <a:ext cx="10969625" cy="4058920"/>
          </a:xfrm>
          <a:prstGeom prst="rect">
            <a:avLst/>
          </a:prstGeom>
          <a:solidFill>
            <a:schemeClr val="bg1"/>
          </a:solidFill>
          <a:ln>
            <a:noFill/>
          </a:ln>
          <a:effectLst/>
        </p:spPr>
        <p:txBody>
          <a:bodyPr lIns="182880" tIns="182880" rIns="182880" bIns="182880">
            <a:spAutoFit/>
          </a:bodyPr>
          <a:lstStyle/>
          <a:p>
            <a:pPr eaLnBrk="1" hangingPunct="1"/>
            <a:endParaRPr lang="en-GB" dirty="0">
              <a:latin typeface="Bahnschrift" panose="020B0502040204020203" pitchFamily="34" charset="0"/>
            </a:endParaRPr>
          </a:p>
          <a:p>
            <a:pPr eaLnBrk="1" hangingPunct="1"/>
            <a:r>
              <a:rPr lang="en-GB" dirty="0">
                <a:latin typeface="Bahnschrift" panose="020B0502040204020203" pitchFamily="34" charset="0"/>
              </a:rPr>
              <a:t>The project's success provides a solid foundation for future refinements and enhancements. Continuous improvements in algorithms, integration of additional data sources, and adaptation to new technologies can further elevate the system's performance and applicability.</a:t>
            </a:r>
          </a:p>
          <a:p>
            <a:pPr eaLnBrk="1" hangingPunct="1"/>
            <a:r>
              <a:rPr lang="en-GB" dirty="0">
                <a:latin typeface="Bahnschrift" panose="020B0502040204020203" pitchFamily="34" charset="0"/>
              </a:rPr>
              <a:t>Versatility for Security and Surveillance:</a:t>
            </a:r>
          </a:p>
          <a:p>
            <a:pPr eaLnBrk="1" hangingPunct="1"/>
            <a:endParaRPr lang="en-GB" dirty="0">
              <a:latin typeface="Bahnschrift" panose="020B0502040204020203" pitchFamily="34" charset="0"/>
            </a:endParaRPr>
          </a:p>
          <a:p>
            <a:pPr eaLnBrk="1" hangingPunct="1"/>
            <a:r>
              <a:rPr lang="en-GB" dirty="0">
                <a:latin typeface="Bahnschrift" panose="020B0502040204020203" pitchFamily="34" charset="0"/>
              </a:rPr>
              <a:t>Beyond emergency response, the system's capabilities extend to security and surveillance applications, offering a versatile solution for monitoring and addressing incidents on roadways.</a:t>
            </a:r>
          </a:p>
        </p:txBody>
      </p:sp>
      <p:sp>
        <p:nvSpPr>
          <p:cNvPr id="2244" name="Text Box 196"/>
          <p:cNvSpPr txBox="1">
            <a:spLocks noChangeArrowheads="1"/>
          </p:cNvSpPr>
          <p:nvPr/>
        </p:nvSpPr>
        <p:spPr bwMode="auto">
          <a:xfrm>
            <a:off x="32004000" y="4781371"/>
            <a:ext cx="10969625" cy="3323987"/>
          </a:xfrm>
          <a:prstGeom prst="rect">
            <a:avLst/>
          </a:prstGeom>
          <a:solidFill>
            <a:schemeClr val="bg1"/>
          </a:solidFill>
          <a:ln>
            <a:noFill/>
          </a:ln>
          <a:effectLst/>
        </p:spPr>
        <p:txBody>
          <a:bodyPr lIns="182880" tIns="182880" rIns="182880" bIns="182880">
            <a:spAutoFit/>
          </a:bodyPr>
          <a:lstStyle/>
          <a:p>
            <a:pPr eaLnBrk="1" hangingPunct="1"/>
            <a:r>
              <a:rPr lang="en-GB" dirty="0">
                <a:solidFill>
                  <a:prstClr val="black"/>
                </a:solidFill>
                <a:latin typeface="Bahnschrift" panose="020B0502040204020203" pitchFamily="34" charset="0"/>
              </a:rPr>
              <a:t>The project employs a versatile technology stack, featuring computer vision libraries like OpenCV and TensorFlow for image processing. Deep learning frameworks, such as </a:t>
            </a:r>
            <a:r>
              <a:rPr lang="en-GB" dirty="0" err="1">
                <a:solidFill>
                  <a:prstClr val="black"/>
                </a:solidFill>
                <a:latin typeface="Bahnschrift" panose="020B0502040204020203" pitchFamily="34" charset="0"/>
              </a:rPr>
              <a:t>PyTorch</a:t>
            </a:r>
            <a:r>
              <a:rPr lang="en-GB" dirty="0">
                <a:solidFill>
                  <a:prstClr val="black"/>
                </a:solidFill>
                <a:latin typeface="Bahnschrift" panose="020B0502040204020203" pitchFamily="34" charset="0"/>
              </a:rPr>
              <a:t> and TensorFlow, drive state-of-the-art object detection models like YOLO and Faster R-CNN. Advanced tracking algorithms like the Kalman filter and SORT ensure robust target tracking despite occlusions. Machine learning techniques, including CNNs and RNNs, enable precise anomaly detection, collectively forming the foundation for robust outdoor human target acquisition and behaviour analysis.</a:t>
            </a:r>
            <a:endParaRPr lang="en-US" dirty="0">
              <a:solidFill>
                <a:prstClr val="black"/>
              </a:solidFill>
              <a:latin typeface="Bahnschrift" panose="020B0502040204020203" pitchFamily="34" charset="0"/>
            </a:endParaRPr>
          </a:p>
        </p:txBody>
      </p:sp>
      <p:sp>
        <p:nvSpPr>
          <p:cNvPr id="2245" name="Text Box 197"/>
          <p:cNvSpPr txBox="1">
            <a:spLocks noChangeArrowheads="1"/>
          </p:cNvSpPr>
          <p:nvPr/>
        </p:nvSpPr>
        <p:spPr bwMode="auto">
          <a:xfrm>
            <a:off x="8229600" y="14935200"/>
            <a:ext cx="10969625" cy="4797425"/>
          </a:xfrm>
          <a:prstGeom prst="rect">
            <a:avLst/>
          </a:prstGeom>
          <a:solidFill>
            <a:schemeClr val="bg1"/>
          </a:solidFill>
          <a:ln>
            <a:noFill/>
          </a:ln>
          <a:effectLst/>
        </p:spPr>
        <p:txBody>
          <a:bodyPr lIns="182880" tIns="182880" rIns="182880" bIns="182880">
            <a:spAutoFit/>
          </a:bodyPr>
          <a:lstStyle/>
          <a:p>
            <a:pPr eaLnBrk="1" hangingPunct="1"/>
            <a:r>
              <a:rPr lang="en-GB" b="0" i="0" dirty="0">
                <a:solidFill>
                  <a:srgbClr val="111111"/>
                </a:solidFill>
                <a:effectLst/>
                <a:latin typeface="Bahnschrift" panose="020B0502040204020203" pitchFamily="34" charset="0"/>
              </a:rPr>
              <a:t>The dependencies for our project include OpenCV, NumPy, and a pre-trained model such as YOLO, SSD, or Faster R-CNN. These dependencies can be installed using pip. </a:t>
            </a:r>
          </a:p>
          <a:p>
            <a:pPr eaLnBrk="1" hangingPunct="1"/>
            <a:endParaRPr lang="en-GB" b="0" i="0" dirty="0">
              <a:solidFill>
                <a:srgbClr val="111111"/>
              </a:solidFill>
              <a:effectLst/>
              <a:latin typeface="Bahnschrift" panose="020B0502040204020203" pitchFamily="34" charset="0"/>
            </a:endParaRPr>
          </a:p>
          <a:p>
            <a:pPr eaLnBrk="1" hangingPunct="1"/>
            <a:r>
              <a:rPr lang="en-GB" b="0" i="0" dirty="0">
                <a:solidFill>
                  <a:srgbClr val="111111"/>
                </a:solidFill>
                <a:effectLst/>
                <a:latin typeface="Bahnschrift" panose="020B0502040204020203" pitchFamily="34" charset="0"/>
              </a:rPr>
              <a:t>The show stopper for our project is the availability of a suitable dataset for training and testing the system. The dataset should be large and diverse enough to ensure that the system can detect </a:t>
            </a:r>
            <a:r>
              <a:rPr lang="en-US" altLang="en-GB" b="0" i="0" dirty="0">
                <a:solidFill>
                  <a:srgbClr val="111111"/>
                </a:solidFill>
                <a:effectLst/>
                <a:latin typeface="Bahnschrift" panose="020B0502040204020203" pitchFamily="34" charset="0"/>
              </a:rPr>
              <a:t>Accident</a:t>
            </a:r>
            <a:r>
              <a:rPr lang="en-GB" b="0" i="0" dirty="0">
                <a:solidFill>
                  <a:srgbClr val="111111"/>
                </a:solidFill>
                <a:effectLst/>
                <a:latin typeface="Bahnschrift" panose="020B0502040204020203" pitchFamily="34" charset="0"/>
              </a:rPr>
              <a:t> in a wide range of outdoor operational scenarios. Additionally, the dataset should include examples of human behaviour that constitute an anomaly so that the anomaly detection module can be trained effectively. Obtaining such a dataset can be challenging and time-consuming, but it is essential for the success of your project.</a:t>
            </a:r>
            <a:endParaRPr lang="en-US" dirty="0">
              <a:latin typeface="Bahnschrift" panose="020B0502040204020203" pitchFamily="34" charset="0"/>
            </a:endParaRPr>
          </a:p>
        </p:txBody>
      </p:sp>
      <p:sp>
        <p:nvSpPr>
          <p:cNvPr id="2246" name="Text Box 198"/>
          <p:cNvSpPr txBox="1">
            <a:spLocks noChangeArrowheads="1"/>
          </p:cNvSpPr>
          <p:nvPr/>
        </p:nvSpPr>
        <p:spPr bwMode="auto">
          <a:xfrm>
            <a:off x="32004000" y="14706600"/>
            <a:ext cx="10969625" cy="2950845"/>
          </a:xfrm>
          <a:prstGeom prst="rect">
            <a:avLst/>
          </a:prstGeom>
          <a:solidFill>
            <a:schemeClr val="bg1"/>
          </a:solidFill>
          <a:ln>
            <a:noFill/>
          </a:ln>
          <a:effectLst/>
        </p:spPr>
        <p:txBody>
          <a:bodyPr lIns="182880" tIns="182880" rIns="182880" bIns="182880">
            <a:spAutoFit/>
          </a:bodyPr>
          <a:lstStyle/>
          <a:p>
            <a:pPr marL="228600"/>
            <a:r>
              <a:rPr lang="en-GB" b="0" i="0" dirty="0">
                <a:solidFill>
                  <a:srgbClr val="111111"/>
                </a:solidFill>
                <a:effectLst/>
                <a:latin typeface="Bahnschrift" panose="020B0502040204020203" pitchFamily="34" charset="0"/>
                <a:ea typeface="Calibri" panose="020F0502020204030204" pitchFamily="34" charset="0"/>
                <a:cs typeface="Calibri" panose="020F0502020204030204" pitchFamily="34" charset="0"/>
              </a:rPr>
              <a:t>The use cases for our system are broad and varied, given its ability to </a:t>
            </a:r>
            <a:r>
              <a:rPr lang="en-US" altLang="en-GB" b="0" i="0" dirty="0">
                <a:solidFill>
                  <a:srgbClr val="111111"/>
                </a:solidFill>
                <a:effectLst/>
                <a:latin typeface="Bahnschrift" panose="020B0502040204020203" pitchFamily="34" charset="0"/>
                <a:ea typeface="Calibri" panose="020F0502020204030204" pitchFamily="34" charset="0"/>
                <a:cs typeface="Calibri" panose="020F0502020204030204" pitchFamily="34" charset="0"/>
              </a:rPr>
              <a:t>Accidents at steepy area.</a:t>
            </a:r>
            <a:r>
              <a:rPr lang="en-GB" b="0" i="0" dirty="0">
                <a:solidFill>
                  <a:srgbClr val="111111"/>
                </a:solidFill>
                <a:effectLst/>
                <a:latin typeface="Bahnschrift" panose="020B0502040204020203" pitchFamily="34" charset="0"/>
                <a:ea typeface="Calibri" panose="020F0502020204030204" pitchFamily="34" charset="0"/>
                <a:cs typeface="Calibri" panose="020F0502020204030204" pitchFamily="34" charset="0"/>
              </a:rPr>
              <a:t> Here are a few examples</a:t>
            </a:r>
            <a:endPar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p>
            <a:pPr lvl="1">
              <a:buFont typeface="+mj-lt"/>
              <a:buAutoNum type="arabicPeriod"/>
            </a:pPr>
            <a:r>
              <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Traffic Management Systems</a:t>
            </a:r>
            <a:r>
              <a:rPr lang="en-US" alt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a:t>
            </a:r>
            <a:r>
              <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 </a:t>
            </a:r>
          </a:p>
          <a:p>
            <a:pPr lvl="1">
              <a:buFont typeface="+mj-lt"/>
              <a:buAutoNum type="arabicPeriod"/>
            </a:pPr>
            <a:r>
              <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Emergency Response Services</a:t>
            </a:r>
            <a:r>
              <a:rPr lang="en-US" alt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a:t>
            </a:r>
            <a:endPar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p>
            <a:pPr lvl="1">
              <a:buFont typeface="+mj-lt"/>
              <a:buAutoNum type="arabicPeriod"/>
            </a:pPr>
            <a:r>
              <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Law Enforcement and Forensic Analysis</a:t>
            </a:r>
            <a:r>
              <a:rPr lang="en-US" alt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a:t>
            </a:r>
            <a:endPar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p>
            <a:pPr lvl="1">
              <a:buFont typeface="+mj-lt"/>
              <a:buAutoNum type="arabicPeriod"/>
            </a:pPr>
            <a:r>
              <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Fleet Management for Autonomous Vehicles</a:t>
            </a:r>
            <a:r>
              <a:rPr lang="en-US" alt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a:t>
            </a:r>
            <a:endPar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p>
            <a:pPr eaLnBrk="1" hangingPunct="1"/>
            <a:endParaRPr lang="en-US" dirty="0">
              <a:latin typeface="Bahnschrift" panose="020B0502040204020203" pitchFamily="34" charset="0"/>
            </a:endParaRPr>
          </a:p>
        </p:txBody>
      </p:sp>
      <p:sp>
        <p:nvSpPr>
          <p:cNvPr id="2247" name="Text Box 199"/>
          <p:cNvSpPr txBox="1">
            <a:spLocks noChangeArrowheads="1"/>
          </p:cNvSpPr>
          <p:nvPr/>
        </p:nvSpPr>
        <p:spPr bwMode="auto">
          <a:xfrm>
            <a:off x="8229600" y="4750828"/>
            <a:ext cx="10969625" cy="8491220"/>
          </a:xfrm>
          <a:prstGeom prst="rect">
            <a:avLst/>
          </a:prstGeom>
          <a:solidFill>
            <a:schemeClr val="bg1"/>
          </a:solidFill>
          <a:ln>
            <a:noFill/>
          </a:ln>
          <a:effectLst/>
        </p:spPr>
        <p:txBody>
          <a:bodyPr lIns="182880" tIns="182880" rIns="182880" bIns="182880">
            <a:spAutoFit/>
          </a:bodyPr>
          <a:lstStyle/>
          <a:p>
            <a:r>
              <a:rPr lang="en-GB" b="0" i="0" dirty="0">
                <a:solidFill>
                  <a:srgbClr val="000000"/>
                </a:solidFill>
                <a:effectLst/>
                <a:latin typeface="Bahnschrift" panose="020B0502040204020203" pitchFamily="34" charset="0"/>
              </a:rPr>
              <a:t>Terrain Analysis: Implement algorithms or models that can analyze steep and rugged terrains to better understand the challenges posed by the environment.</a:t>
            </a:r>
          </a:p>
          <a:p>
            <a:endParaRPr lang="en-GB" b="0" i="0" dirty="0">
              <a:solidFill>
                <a:srgbClr val="000000"/>
              </a:solidFill>
              <a:effectLst/>
              <a:latin typeface="Bahnschrift" panose="020B0502040204020203" pitchFamily="34" charset="0"/>
            </a:endParaRPr>
          </a:p>
          <a:p>
            <a:r>
              <a:rPr lang="en-GB" b="0" i="0" dirty="0">
                <a:solidFill>
                  <a:srgbClr val="000000"/>
                </a:solidFill>
                <a:effectLst/>
                <a:latin typeface="Bahnschrift" panose="020B0502040204020203" pitchFamily="34" charset="0"/>
              </a:rPr>
              <a:t>Adaptive Detection: Modify the human detection module to adapt to the specific features of the steep landscape, considering variations in elevation, irregular surfaces, and potential obstacles.</a:t>
            </a:r>
          </a:p>
          <a:p>
            <a:endParaRPr lang="en-GB" b="0" i="0" dirty="0">
              <a:solidFill>
                <a:srgbClr val="000000"/>
              </a:solidFill>
              <a:effectLst/>
              <a:latin typeface="Bahnschrift" panose="020B0502040204020203" pitchFamily="34" charset="0"/>
            </a:endParaRPr>
          </a:p>
          <a:p>
            <a:r>
              <a:rPr lang="en-GB" b="0" i="0" dirty="0">
                <a:solidFill>
                  <a:srgbClr val="000000"/>
                </a:solidFill>
                <a:effectLst/>
                <a:latin typeface="Bahnschrift" panose="020B0502040204020203" pitchFamily="34" charset="0"/>
              </a:rPr>
              <a:t>Search and Rescue: Consider applications related to search and rescue missions in mountainous or steep areas where the system can assist in identifying individuals in distress.</a:t>
            </a:r>
          </a:p>
          <a:p>
            <a:endParaRPr lang="en-GB" b="0" i="0" dirty="0">
              <a:solidFill>
                <a:srgbClr val="000000"/>
              </a:solidFill>
              <a:effectLst/>
              <a:latin typeface="Bahnschrift" panose="020B0502040204020203" pitchFamily="34" charset="0"/>
            </a:endParaRPr>
          </a:p>
          <a:p>
            <a:r>
              <a:rPr lang="en-GB" b="0" i="0" dirty="0">
                <a:solidFill>
                  <a:srgbClr val="000000"/>
                </a:solidFill>
                <a:effectLst/>
                <a:latin typeface="Bahnschrift" panose="020B0502040204020203" pitchFamily="34" charset="0"/>
              </a:rPr>
              <a:t>Navigation for Robotics: If applicable, adapt the system for autonomous robotic systems operating in challenging terrains</a:t>
            </a:r>
            <a:r>
              <a:rPr lang="en-US" altLang="en-GB" b="0" i="0" dirty="0">
                <a:solidFill>
                  <a:srgbClr val="000000"/>
                </a:solidFill>
                <a:effectLst/>
                <a:latin typeface="Bahnschrift" panose="020B0502040204020203" pitchFamily="34" charset="0"/>
              </a:rPr>
              <a:t>.</a:t>
            </a:r>
          </a:p>
          <a:p>
            <a:endParaRPr lang="en-US" altLang="en-GB" b="0" i="0" dirty="0">
              <a:solidFill>
                <a:srgbClr val="000000"/>
              </a:solidFill>
              <a:effectLst/>
              <a:latin typeface="Bahnschrift" panose="020B0502040204020203" pitchFamily="34" charset="0"/>
            </a:endParaRPr>
          </a:p>
          <a:p>
            <a:r>
              <a:rPr lang="en-US" altLang="en-GB" b="0" i="0" dirty="0">
                <a:solidFill>
                  <a:srgbClr val="000000"/>
                </a:solidFill>
                <a:effectLst/>
                <a:latin typeface="Bahnschrift" panose="020B0502040204020203" pitchFamily="34" charset="0"/>
              </a:rPr>
              <a:t>Posture Estimation: Enhance the anomaly detection module by incorporating advanced pose estimation techniques that can accurately capture human postures in steep environments.</a:t>
            </a:r>
          </a:p>
          <a:p>
            <a:endParaRPr lang="en-US" altLang="en-GB" b="0" i="0" dirty="0">
              <a:solidFill>
                <a:srgbClr val="000000"/>
              </a:solidFill>
              <a:effectLst/>
              <a:latin typeface="Bahnschrift" panose="020B0502040204020203" pitchFamily="34" charset="0"/>
            </a:endParaRPr>
          </a:p>
          <a:p>
            <a:r>
              <a:rPr lang="en-US" altLang="en-GB" b="0" i="0" dirty="0">
                <a:solidFill>
                  <a:srgbClr val="000000"/>
                </a:solidFill>
                <a:effectLst/>
                <a:latin typeface="Bahnschrift" panose="020B0502040204020203" pitchFamily="34" charset="0"/>
              </a:rPr>
              <a:t>Terrain-specific Rules: Define anomaly rules considering the unique aspects of accidents in steep areas. For instance, a sudden change in posture or a fall might be considered an anomaly in such contexts.</a:t>
            </a:r>
          </a:p>
        </p:txBody>
      </p:sp>
      <p:sp>
        <p:nvSpPr>
          <p:cNvPr id="2248" name="Text Box 200"/>
          <p:cNvSpPr txBox="1">
            <a:spLocks noChangeArrowheads="1"/>
          </p:cNvSpPr>
          <p:nvPr/>
        </p:nvSpPr>
        <p:spPr bwMode="auto">
          <a:xfrm>
            <a:off x="32004000" y="18539698"/>
            <a:ext cx="10969625" cy="2339102"/>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panose="020B0604020202020204" pitchFamily="34" charset="0"/>
              </a:defRPr>
            </a:lvl1pPr>
            <a:lvl2pPr marL="914400" indent="-342900">
              <a:defRPr>
                <a:solidFill>
                  <a:schemeClr val="tx1"/>
                </a:solidFill>
                <a:latin typeface="Arial" panose="020B0604020202020204" pitchFamily="34" charset="0"/>
              </a:defRPr>
            </a:lvl2pPr>
            <a:lvl3pPr marL="1371600" indent="-342900">
              <a:defRPr>
                <a:solidFill>
                  <a:schemeClr val="tx1"/>
                </a:solidFill>
                <a:latin typeface="Arial" panose="020B0604020202020204" pitchFamily="34" charset="0"/>
              </a:defRPr>
            </a:lvl3pPr>
            <a:lvl4pPr marL="1828800" indent="-342900">
              <a:defRPr>
                <a:solidFill>
                  <a:schemeClr val="tx1"/>
                </a:solidFill>
                <a:latin typeface="Arial" panose="020B0604020202020204" pitchFamily="34" charset="0"/>
              </a:defRPr>
            </a:lvl4pPr>
            <a:lvl5pPr marL="2286000" indent="-342900">
              <a:defRPr>
                <a:solidFill>
                  <a:schemeClr val="tx1"/>
                </a:solidFill>
                <a:latin typeface="Arial" panose="020B0604020202020204" pitchFamily="34" charset="0"/>
              </a:defRPr>
            </a:lvl5pPr>
            <a:lvl6pPr marL="2743200" indent="-342900" fontAlgn="base">
              <a:spcBef>
                <a:spcPct val="0"/>
              </a:spcBef>
              <a:spcAft>
                <a:spcPct val="0"/>
              </a:spcAft>
              <a:defRPr>
                <a:solidFill>
                  <a:schemeClr val="tx1"/>
                </a:solidFill>
                <a:latin typeface="Arial" panose="020B0604020202020204" pitchFamily="34" charset="0"/>
              </a:defRPr>
            </a:lvl6pPr>
            <a:lvl7pPr marL="3200400" indent="-342900" fontAlgn="base">
              <a:spcBef>
                <a:spcPct val="0"/>
              </a:spcBef>
              <a:spcAft>
                <a:spcPct val="0"/>
              </a:spcAft>
              <a:defRPr>
                <a:solidFill>
                  <a:schemeClr val="tx1"/>
                </a:solidFill>
                <a:latin typeface="Arial" panose="020B0604020202020204" pitchFamily="34" charset="0"/>
              </a:defRPr>
            </a:lvl7pPr>
            <a:lvl8pPr marL="3657600" indent="-342900" fontAlgn="base">
              <a:spcBef>
                <a:spcPct val="0"/>
              </a:spcBef>
              <a:spcAft>
                <a:spcPct val="0"/>
              </a:spcAft>
              <a:defRPr>
                <a:solidFill>
                  <a:schemeClr val="tx1"/>
                </a:solidFill>
                <a:latin typeface="Arial" panose="020B0604020202020204" pitchFamily="34" charset="0"/>
              </a:defRPr>
            </a:lvl8pPr>
            <a:lvl9pPr marL="4114800" indent="-342900" fontAlgn="base">
              <a:spcBef>
                <a:spcPct val="0"/>
              </a:spcBef>
              <a:spcAft>
                <a:spcPct val="0"/>
              </a:spcAft>
              <a:defRPr>
                <a:solidFill>
                  <a:schemeClr val="tx1"/>
                </a:solidFill>
                <a:latin typeface="Arial" panose="020B0604020202020204" pitchFamily="34" charset="0"/>
              </a:defRPr>
            </a:lvl9pPr>
          </a:lstStyle>
          <a:p>
            <a:pPr>
              <a:spcAft>
                <a:spcPct val="50000"/>
              </a:spcAft>
              <a:buFontTx/>
              <a:buAutoNum type="arabicPeriod"/>
            </a:pPr>
            <a:r>
              <a:rPr lang="en-US" sz="3200" dirty="0" err="1">
                <a:latin typeface="Bahnschrift" panose="020B0502040204020203" pitchFamily="34" charset="0"/>
              </a:rPr>
              <a:t>Dr.K.Seethalakshmi</a:t>
            </a:r>
            <a:r>
              <a:rPr lang="en-US" sz="3200" dirty="0">
                <a:latin typeface="Bahnschrift" panose="020B0502040204020203" pitchFamily="34" charset="0"/>
              </a:rPr>
              <a:t> /Associate Professor</a:t>
            </a:r>
          </a:p>
          <a:p>
            <a:pPr>
              <a:spcAft>
                <a:spcPct val="50000"/>
              </a:spcAft>
              <a:buFontTx/>
              <a:buAutoNum type="arabicPeriod"/>
            </a:pPr>
            <a:r>
              <a:rPr lang="en-US" sz="3200" dirty="0">
                <a:latin typeface="Bahnschrift" panose="020B0502040204020203" pitchFamily="34" charset="0"/>
              </a:rPr>
              <a:t> 9840017225</a:t>
            </a:r>
          </a:p>
          <a:p>
            <a:pPr>
              <a:spcAft>
                <a:spcPct val="50000"/>
              </a:spcAft>
              <a:buFontTx/>
              <a:buAutoNum type="arabicPeriod"/>
            </a:pPr>
            <a:r>
              <a:rPr lang="en-US" sz="3200">
                <a:latin typeface="Bahnschrift" panose="020B0502040204020203" pitchFamily="34" charset="0"/>
              </a:rPr>
              <a:t>Seethalakshmi</a:t>
            </a:r>
            <a:r>
              <a:rPr lang="en-US" sz="3200" dirty="0">
                <a:latin typeface="Bahnschrift" panose="020B0502040204020203" pitchFamily="34" charset="0"/>
              </a:rPr>
              <a:t>@veltech.edu.in</a:t>
            </a:r>
          </a:p>
        </p:txBody>
      </p:sp>
      <p:pic>
        <p:nvPicPr>
          <p:cNvPr id="30" name="image1.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990600"/>
            <a:ext cx="4210048" cy="1295400"/>
          </a:xfrm>
          <a:prstGeom prst="rect">
            <a:avLst/>
          </a:prstGeom>
        </p:spPr>
      </p:pic>
      <p:sp>
        <p:nvSpPr>
          <p:cNvPr id="3" name="Rectangle 2"/>
          <p:cNvSpPr/>
          <p:nvPr/>
        </p:nvSpPr>
        <p:spPr bwMode="auto">
          <a:xfrm>
            <a:off x="20048531" y="9366764"/>
            <a:ext cx="10969624" cy="1151203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4389755" rtl="0" eaLnBrk="1" fontAlgn="base" latinLnBrk="0" hangingPunct="1">
              <a:lnSpc>
                <a:spcPct val="100000"/>
              </a:lnSpc>
              <a:spcBef>
                <a:spcPct val="0"/>
              </a:spcBef>
              <a:spcAft>
                <a:spcPct val="0"/>
              </a:spcAft>
              <a:buClrTx/>
              <a:buSzTx/>
              <a:buFontTx/>
              <a:buNone/>
            </a:pPr>
            <a:endParaRPr kumimoji="0" lang="en-IN" sz="36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85070" y="9525000"/>
            <a:ext cx="10752129" cy="11118981"/>
          </a:xfrm>
          <a:prstGeom prst="rect">
            <a:avLst/>
          </a:prstGeom>
        </p:spPr>
      </p:pic>
      <p:sp>
        <p:nvSpPr>
          <p:cNvPr id="10" name="TextBox 9"/>
          <p:cNvSpPr txBox="1"/>
          <p:nvPr/>
        </p:nvSpPr>
        <p:spPr>
          <a:xfrm>
            <a:off x="22324017" y="21024711"/>
            <a:ext cx="5791200" cy="460375"/>
          </a:xfrm>
          <a:prstGeom prst="rect">
            <a:avLst/>
          </a:prstGeom>
          <a:noFill/>
        </p:spPr>
        <p:txBody>
          <a:bodyPr wrap="square" rtlCol="0">
            <a:spAutoFit/>
          </a:bodyPr>
          <a:lstStyle/>
          <a:p>
            <a:r>
              <a:rPr lang="en-GB" b="1" dirty="0">
                <a:latin typeface="Bahnschrift" panose="020B0502040204020203" pitchFamily="34" charset="0"/>
              </a:rPr>
              <a:t>Flow Chart1:</a:t>
            </a:r>
            <a:r>
              <a:rPr lang="en-GB" dirty="0">
                <a:latin typeface="Bahnschrift" panose="020B0502040204020203" pitchFamily="34" charset="0"/>
              </a:rPr>
              <a:t>Detecting the </a:t>
            </a:r>
            <a:r>
              <a:rPr lang="en-US" altLang="en-GB" dirty="0">
                <a:latin typeface="Bahnschrift" panose="020B0502040204020203" pitchFamily="34" charset="0"/>
              </a:rPr>
              <a:t>Accidents</a:t>
            </a:r>
          </a:p>
        </p:txBody>
      </p:sp>
      <p:pic>
        <p:nvPicPr>
          <p:cNvPr id="2" name="Picture 1"/>
          <p:cNvPicPr>
            <a:picLocks noChangeAspect="1"/>
          </p:cNvPicPr>
          <p:nvPr/>
        </p:nvPicPr>
        <p:blipFill>
          <a:blip r:embed="rId5"/>
          <a:stretch>
            <a:fillRect/>
          </a:stretch>
        </p:blipFill>
        <p:spPr>
          <a:xfrm>
            <a:off x="37504370" y="9696450"/>
            <a:ext cx="5690235" cy="2680970"/>
          </a:xfrm>
          <a:prstGeom prst="rect">
            <a:avLst/>
          </a:prstGeom>
        </p:spPr>
      </p:pic>
      <p:pic>
        <p:nvPicPr>
          <p:cNvPr id="4" name="Picture 3"/>
          <p:cNvPicPr>
            <a:picLocks noChangeAspect="1"/>
          </p:cNvPicPr>
          <p:nvPr/>
        </p:nvPicPr>
        <p:blipFill>
          <a:blip r:embed="rId6"/>
          <a:stretch>
            <a:fillRect/>
          </a:stretch>
        </p:blipFill>
        <p:spPr>
          <a:xfrm>
            <a:off x="32551370" y="9517380"/>
            <a:ext cx="4246245" cy="3169285"/>
          </a:xfrm>
          <a:prstGeom prst="rect">
            <a:avLst/>
          </a:prstGeom>
        </p:spPr>
      </p:pic>
      <p:pic>
        <p:nvPicPr>
          <p:cNvPr id="5" name="Picture 4">
            <a:extLst>
              <a:ext uri="{FF2B5EF4-FFF2-40B4-BE49-F238E27FC236}">
                <a16:creationId xmlns:a16="http://schemas.microsoft.com/office/drawing/2014/main" id="{7425B686-162D-7D54-D369-D3A9CE75B4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57150"/>
            <a:ext cx="20589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16DB76E6-0580-42C2-83FC-30545E401A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199" y="1998663"/>
            <a:ext cx="20589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688</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Bahnschrift</vt:lpstr>
      <vt:lpstr>Calibri</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korra vamshi</cp:lastModifiedBy>
  <cp:revision>68</cp:revision>
  <dcterms:created xsi:type="dcterms:W3CDTF">2008-05-03T03:01:00Z</dcterms:created>
  <dcterms:modified xsi:type="dcterms:W3CDTF">2024-02-29T07:00:23Z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F10ECDAB76C14C4095736994F1B4A59B_13</vt:lpwstr>
  </property>
  <property fmtid="{D5CDD505-2E9C-101B-9397-08002B2CF9AE}" pid="3" name="KSOProductBuildVer">
    <vt:lpwstr>1033-12.2.0.13359</vt:lpwstr>
  </property>
</Properties>
</file>