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405591-C213-467F-B9FD-6BB84135909E}" v="1" dt="2024-06-13T06:27:45.61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di Sree Kumar" userId="790354ffb238d78e" providerId="LiveId" clId="{E9405591-C213-467F-B9FD-6BB84135909E}"/>
    <pc:docChg chg="addSld modSld">
      <pc:chgData name="Bandi Sree Kumar" userId="790354ffb238d78e" providerId="LiveId" clId="{E9405591-C213-467F-B9FD-6BB84135909E}" dt="2024-06-13T06:27:52.354" v="45" actId="1076"/>
      <pc:docMkLst>
        <pc:docMk/>
      </pc:docMkLst>
      <pc:sldChg chg="modSp mod">
        <pc:chgData name="Bandi Sree Kumar" userId="790354ffb238d78e" providerId="LiveId" clId="{E9405591-C213-467F-B9FD-6BB84135909E}" dt="2024-06-13T06:26:45.271" v="16" actId="1076"/>
        <pc:sldMkLst>
          <pc:docMk/>
          <pc:sldMk cId="0" sldId="256"/>
        </pc:sldMkLst>
        <pc:spChg chg="mod">
          <ac:chgData name="Bandi Sree Kumar" userId="790354ffb238d78e" providerId="LiveId" clId="{E9405591-C213-467F-B9FD-6BB84135909E}" dt="2024-06-13T06:26:45.271" v="16" actId="1076"/>
          <ac:spMkLst>
            <pc:docMk/>
            <pc:sldMk cId="0" sldId="256"/>
            <ac:spMk id="8" creationId="{00000000-0000-0000-0000-000000000000}"/>
          </ac:spMkLst>
        </pc:spChg>
      </pc:sldChg>
      <pc:sldChg chg="modSp mod">
        <pc:chgData name="Bandi Sree Kumar" userId="790354ffb238d78e" providerId="LiveId" clId="{E9405591-C213-467F-B9FD-6BB84135909E}" dt="2024-06-13T06:27:04.659" v="17" actId="1076"/>
        <pc:sldMkLst>
          <pc:docMk/>
          <pc:sldMk cId="0" sldId="263"/>
        </pc:sldMkLst>
        <pc:spChg chg="mod">
          <ac:chgData name="Bandi Sree Kumar" userId="790354ffb238d78e" providerId="LiveId" clId="{E9405591-C213-467F-B9FD-6BB84135909E}" dt="2024-06-13T06:27:04.659" v="17" actId="1076"/>
          <ac:spMkLst>
            <pc:docMk/>
            <pc:sldMk cId="0" sldId="263"/>
            <ac:spMk id="10" creationId="{41898615-8A8E-2F37-235C-67221D404BE4}"/>
          </ac:spMkLst>
        </pc:spChg>
      </pc:sldChg>
      <pc:sldChg chg="modSp mod">
        <pc:chgData name="Bandi Sree Kumar" userId="790354ffb238d78e" providerId="LiveId" clId="{E9405591-C213-467F-B9FD-6BB84135909E}" dt="2024-06-13T06:27:15.285" v="18" actId="1076"/>
        <pc:sldMkLst>
          <pc:docMk/>
          <pc:sldMk cId="0" sldId="265"/>
        </pc:sldMkLst>
        <pc:spChg chg="mod">
          <ac:chgData name="Bandi Sree Kumar" userId="790354ffb238d78e" providerId="LiveId" clId="{E9405591-C213-467F-B9FD-6BB84135909E}" dt="2024-06-13T06:27:15.285" v="18" actId="1076"/>
          <ac:spMkLst>
            <pc:docMk/>
            <pc:sldMk cId="0" sldId="265"/>
            <ac:spMk id="8" creationId="{69908E57-B95F-0BC7-E16C-DC87C2D8FDB1}"/>
          </ac:spMkLst>
        </pc:spChg>
      </pc:sldChg>
      <pc:sldChg chg="addSp modSp new mod">
        <pc:chgData name="Bandi Sree Kumar" userId="790354ffb238d78e" providerId="LiveId" clId="{E9405591-C213-467F-B9FD-6BB84135909E}" dt="2024-06-13T06:27:52.354" v="45" actId="1076"/>
        <pc:sldMkLst>
          <pc:docMk/>
          <pc:sldMk cId="3998959269" sldId="266"/>
        </pc:sldMkLst>
        <pc:spChg chg="mod">
          <ac:chgData name="Bandi Sree Kumar" userId="790354ffb238d78e" providerId="LiveId" clId="{E9405591-C213-467F-B9FD-6BB84135909E}" dt="2024-06-13T06:27:26.353" v="41" actId="20577"/>
          <ac:spMkLst>
            <pc:docMk/>
            <pc:sldMk cId="3998959269" sldId="266"/>
            <ac:spMk id="2" creationId="{07349BFE-29B3-07D0-19F3-FAD0DBCB57C3}"/>
          </ac:spMkLst>
        </pc:spChg>
        <pc:spChg chg="add mod">
          <ac:chgData name="Bandi Sree Kumar" userId="790354ffb238d78e" providerId="LiveId" clId="{E9405591-C213-467F-B9FD-6BB84135909E}" dt="2024-06-13T06:27:52.354" v="45" actId="1076"/>
          <ac:spMkLst>
            <pc:docMk/>
            <pc:sldMk cId="3998959269" sldId="266"/>
            <ac:spMk id="4" creationId="{C0470EE1-D033-F6F9-99AB-2F59DAECD0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BANDISREEKUMAR/APSSDC_EDUNET_PROJECTS.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2971800" y="1606562"/>
            <a:ext cx="70104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t>BANDI SREEKUMAR</a:t>
            </a:r>
            <a:endParaRPr spc="15" dirty="0"/>
          </a:p>
        </p:txBody>
      </p:sp>
      <p:sp>
        <p:nvSpPr>
          <p:cNvPr id="8" name="object 8"/>
          <p:cNvSpPr txBox="1"/>
          <p:nvPr/>
        </p:nvSpPr>
        <p:spPr>
          <a:xfrm>
            <a:off x="4462653" y="2437822"/>
            <a:ext cx="5476493"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                KEYLOGGER AND SECURITY</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5332" y="6569222"/>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a:t>
            </a:r>
            <a:r>
              <a:rPr lang="en-IN" sz="1100" b="1" spc="15" dirty="0">
                <a:solidFill>
                  <a:srgbClr val="2D83C3"/>
                </a:solidFill>
                <a:latin typeface="Trebuchet MS"/>
                <a:cs typeface="Trebuchet MS"/>
              </a:rPr>
              <a:t>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15340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7" name="object 7"/>
          <p:cNvSpPr txBox="1">
            <a:spLocks noGrp="1"/>
          </p:cNvSpPr>
          <p:nvPr>
            <p:ph type="title"/>
          </p:nvPr>
        </p:nvSpPr>
        <p:spPr>
          <a:xfrm>
            <a:off x="755332" y="18195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TextBox 7">
            <a:extLst>
              <a:ext uri="{FF2B5EF4-FFF2-40B4-BE49-F238E27FC236}">
                <a16:creationId xmlns:a16="http://schemas.microsoft.com/office/drawing/2014/main" id="{69908E57-B95F-0BC7-E16C-DC87C2D8FDB1}"/>
              </a:ext>
            </a:extLst>
          </p:cNvPr>
          <p:cNvSpPr txBox="1"/>
          <p:nvPr/>
        </p:nvSpPr>
        <p:spPr>
          <a:xfrm>
            <a:off x="533400" y="1210446"/>
            <a:ext cx="7391400" cy="5355312"/>
          </a:xfrm>
          <a:prstGeom prst="rect">
            <a:avLst/>
          </a:prstGeom>
          <a:noFill/>
        </p:spPr>
        <p:txBody>
          <a:bodyPr wrap="square" rtlCol="0">
            <a:spAutoFit/>
          </a:bodyPr>
          <a:lstStyle/>
          <a:p>
            <a:r>
              <a:rPr lang="en-IN" dirty="0"/>
              <a:t> The developing and implementing a keylogger by python program is successfully executed.</a:t>
            </a:r>
          </a:p>
          <a:p>
            <a:pPr marL="285750" indent="-285750">
              <a:buClr>
                <a:schemeClr val="accent1"/>
              </a:buClr>
              <a:buFont typeface="Wingdings" panose="05000000000000000000" pitchFamily="2" charset="2"/>
              <a:buChar char="q"/>
            </a:pPr>
            <a:r>
              <a:rPr lang="en-IN" dirty="0"/>
              <a:t>The  implementation can be done easily by anyone, without any prerequisite knowledge.</a:t>
            </a:r>
          </a:p>
          <a:p>
            <a:pPr>
              <a:buClr>
                <a:schemeClr val="accent1"/>
              </a:buClr>
            </a:pPr>
            <a:endParaRPr lang="en-IN" dirty="0"/>
          </a:p>
          <a:p>
            <a:pPr marL="285750" indent="-285750">
              <a:buClr>
                <a:schemeClr val="accent1"/>
              </a:buClr>
              <a:buFont typeface="Wingdings" panose="05000000000000000000" pitchFamily="2" charset="2"/>
              <a:buChar char="q"/>
            </a:pPr>
            <a:r>
              <a:rPr lang="en-IN" dirty="0"/>
              <a:t>Moreover the tool can be misused by an individual, as it can be steal individual privacy.</a:t>
            </a:r>
          </a:p>
          <a:p>
            <a:pPr marL="285750" indent="-285750">
              <a:buClr>
                <a:schemeClr val="accent1"/>
              </a:buClr>
              <a:buFont typeface="Wingdings" panose="05000000000000000000" pitchFamily="2" charset="2"/>
              <a:buChar char="q"/>
            </a:pPr>
            <a:endParaRPr lang="en-IN" dirty="0"/>
          </a:p>
          <a:p>
            <a:pPr marL="285750" indent="-285750">
              <a:buClr>
                <a:schemeClr val="accent1"/>
              </a:buClr>
              <a:buFont typeface="Wingdings" panose="05000000000000000000" pitchFamily="2" charset="2"/>
              <a:buChar char="q"/>
            </a:pPr>
            <a:r>
              <a:rPr lang="en-IN" dirty="0"/>
              <a:t>As the keylogger can be beneficial from one side, on the other side it may be  destructible.</a:t>
            </a:r>
          </a:p>
          <a:p>
            <a:pPr>
              <a:buClr>
                <a:schemeClr val="accent1"/>
              </a:buClr>
            </a:pPr>
            <a:endParaRPr lang="en-IN" dirty="0"/>
          </a:p>
          <a:p>
            <a:pPr marL="285750" indent="-285750">
              <a:buClr>
                <a:schemeClr val="accent1"/>
              </a:buClr>
              <a:buFont typeface="Wingdings" panose="05000000000000000000" pitchFamily="2" charset="2"/>
              <a:buChar char="q"/>
            </a:pPr>
            <a:r>
              <a:rPr lang="en-IN" dirty="0"/>
              <a:t>As it is GUI –based application, it offers user-friendly environment to do the task.</a:t>
            </a:r>
          </a:p>
          <a:p>
            <a:pPr>
              <a:buClr>
                <a:schemeClr val="accent1"/>
              </a:buClr>
            </a:pPr>
            <a:endParaRPr lang="en-IN" dirty="0"/>
          </a:p>
          <a:p>
            <a:pPr marL="285750" indent="-285750">
              <a:buClr>
                <a:schemeClr val="accent1"/>
              </a:buClr>
              <a:buFont typeface="Wingdings" panose="05000000000000000000" pitchFamily="2" charset="2"/>
              <a:buChar char="q"/>
            </a:pPr>
            <a:r>
              <a:rPr lang="en-IN" dirty="0"/>
              <a:t>It is a legal tool to be used in the society, with the owners permission.</a:t>
            </a:r>
          </a:p>
          <a:p>
            <a:pPr>
              <a:buClr>
                <a:schemeClr val="accent1"/>
              </a:buClr>
            </a:pPr>
            <a:endParaRPr lang="en-IN" dirty="0"/>
          </a:p>
          <a:p>
            <a:pPr marL="285750" indent="-285750">
              <a:buClr>
                <a:schemeClr val="accent1"/>
              </a:buClr>
              <a:buFont typeface="Wingdings" panose="05000000000000000000" pitchFamily="2" charset="2"/>
              <a:buChar char="q"/>
            </a:pPr>
            <a:r>
              <a:rPr lang="en-IN" dirty="0"/>
              <a:t>Remote-Code Execution is also possible.</a:t>
            </a:r>
          </a:p>
          <a:p>
            <a:pPr marL="285750" indent="-285750">
              <a:buClr>
                <a:schemeClr val="accent1"/>
              </a:buClr>
              <a:buFont typeface="Wingdings" panose="05000000000000000000" pitchFamily="2" charset="2"/>
              <a:buChar char="q"/>
            </a:pPr>
            <a:endParaRPr lang="en-IN" dirty="0"/>
          </a:p>
          <a:p>
            <a:pPr marL="285750" indent="-285750">
              <a:buClr>
                <a:schemeClr val="accent1"/>
              </a:buClr>
              <a:buFont typeface="Wingdings" panose="05000000000000000000" pitchFamily="2" charset="2"/>
              <a:buChar char="q"/>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9BFE-29B3-07D0-19F3-FAD0DBCB57C3}"/>
              </a:ext>
            </a:extLst>
          </p:cNvPr>
          <p:cNvSpPr>
            <a:spLocks noGrp="1"/>
          </p:cNvSpPr>
          <p:nvPr>
            <p:ph type="title"/>
          </p:nvPr>
        </p:nvSpPr>
        <p:spPr/>
        <p:txBody>
          <a:bodyPr/>
          <a:lstStyle/>
          <a:p>
            <a:r>
              <a:rPr lang="en-IN" dirty="0"/>
              <a:t>GITHUB PROJECT LINK --</a:t>
            </a:r>
          </a:p>
        </p:txBody>
      </p:sp>
      <p:sp>
        <p:nvSpPr>
          <p:cNvPr id="4" name="TextBox 3">
            <a:extLst>
              <a:ext uri="{FF2B5EF4-FFF2-40B4-BE49-F238E27FC236}">
                <a16:creationId xmlns:a16="http://schemas.microsoft.com/office/drawing/2014/main" id="{C0470EE1-D033-F6F9-99AB-2F59DAECD0A3}"/>
              </a:ext>
            </a:extLst>
          </p:cNvPr>
          <p:cNvSpPr txBox="1"/>
          <p:nvPr/>
        </p:nvSpPr>
        <p:spPr>
          <a:xfrm>
            <a:off x="2629765" y="3059668"/>
            <a:ext cx="6932468" cy="369332"/>
          </a:xfrm>
          <a:prstGeom prst="rect">
            <a:avLst/>
          </a:prstGeom>
          <a:noFill/>
        </p:spPr>
        <p:txBody>
          <a:bodyPr wrap="square">
            <a:spAutoFit/>
          </a:bodyPr>
          <a:lstStyle/>
          <a:p>
            <a:r>
              <a:rPr lang="en-IN" dirty="0">
                <a:hlinkClick r:id="rId2"/>
              </a:rPr>
              <a:t>https://github.com/BANDISREEKUMAR/APSSDC_EDUNET_PROJECTS.git</a:t>
            </a:r>
            <a:endParaRPr lang="en-IN" dirty="0"/>
          </a:p>
        </p:txBody>
      </p:sp>
    </p:spTree>
    <p:extLst>
      <p:ext uri="{BB962C8B-B14F-4D97-AF65-F5344CB8AC3E}">
        <p14:creationId xmlns:p14="http://schemas.microsoft.com/office/powerpoint/2010/main" val="399895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7134287" y="17053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77C68AA0-DB2A-0CC9-6A97-F282A768524D}"/>
              </a:ext>
            </a:extLst>
          </p:cNvPr>
          <p:cNvSpPr txBox="1"/>
          <p:nvPr/>
        </p:nvSpPr>
        <p:spPr>
          <a:xfrm>
            <a:off x="1828800" y="2252126"/>
            <a:ext cx="7863983" cy="1323439"/>
          </a:xfrm>
          <a:prstGeom prst="rect">
            <a:avLst/>
          </a:prstGeom>
          <a:noFill/>
        </p:spPr>
        <p:txBody>
          <a:bodyPr wrap="square" rtlCol="0">
            <a:spAutoFit/>
          </a:bodyPr>
          <a:lstStyle/>
          <a:p>
            <a:r>
              <a:rPr lang="en-IN" sz="2400" dirty="0">
                <a:solidFill>
                  <a:schemeClr val="accent1">
                    <a:lumMod val="75000"/>
                  </a:schemeClr>
                </a:solidFill>
              </a:rPr>
              <a:t>                                    </a:t>
            </a:r>
            <a:r>
              <a:rPr lang="en-IN" sz="4000" dirty="0">
                <a:solidFill>
                  <a:schemeClr val="accent1">
                    <a:lumMod val="75000"/>
                  </a:schemeClr>
                </a:solidFill>
              </a:rPr>
              <a:t>KEYLOGGER </a:t>
            </a:r>
          </a:p>
          <a:p>
            <a:r>
              <a:rPr lang="en-IN" sz="4000" dirty="0">
                <a:solidFill>
                  <a:schemeClr val="accent1">
                    <a:lumMod val="75000"/>
                  </a:schemeClr>
                </a:solidFill>
              </a:rPr>
              <a:t>(An art of capturing the keystrokes)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375666"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9D2243C-A83F-52B0-9968-DB6BC5FF6B5F}"/>
              </a:ext>
            </a:extLst>
          </p:cNvPr>
          <p:cNvSpPr txBox="1"/>
          <p:nvPr/>
        </p:nvSpPr>
        <p:spPr>
          <a:xfrm>
            <a:off x="1781175" y="1447800"/>
            <a:ext cx="5229225" cy="4862870"/>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endParaRPr lang="en-IN" sz="2000" dirty="0"/>
          </a:p>
          <a:p>
            <a:pPr marL="285750" indent="-285750">
              <a:buClr>
                <a:schemeClr val="accent1"/>
              </a:buClr>
              <a:buFont typeface="Wingdings" panose="05000000000000000000" pitchFamily="2" charset="2"/>
              <a:buChar char="q"/>
            </a:pPr>
            <a:r>
              <a:rPr lang="en-IN" sz="2000" dirty="0"/>
              <a:t>To know the functionality of the keylogger.</a:t>
            </a:r>
          </a:p>
          <a:p>
            <a:pPr>
              <a:buClr>
                <a:schemeClr val="accent1"/>
              </a:buClr>
            </a:pPr>
            <a:endParaRPr lang="en-IN" sz="2000" dirty="0"/>
          </a:p>
          <a:p>
            <a:pPr marL="285750" indent="-285750">
              <a:buClr>
                <a:schemeClr val="accent1"/>
              </a:buClr>
              <a:buFont typeface="Wingdings" panose="05000000000000000000" pitchFamily="2" charset="2"/>
              <a:buChar char="q"/>
            </a:pPr>
            <a:r>
              <a:rPr lang="en-IN" sz="2000" dirty="0"/>
              <a:t>Implementation of the keylogger with python programming.</a:t>
            </a:r>
          </a:p>
          <a:p>
            <a:pPr>
              <a:buClr>
                <a:schemeClr val="accent1"/>
              </a:buClr>
            </a:pPr>
            <a:endParaRPr lang="en-IN" sz="2000" dirty="0"/>
          </a:p>
          <a:p>
            <a:pPr marL="285750" indent="-285750">
              <a:buClr>
                <a:schemeClr val="accent1"/>
              </a:buClr>
              <a:buFont typeface="Wingdings" panose="05000000000000000000" pitchFamily="2" charset="2"/>
              <a:buChar char="q"/>
            </a:pPr>
            <a:r>
              <a:rPr lang="en-IN" sz="2000" dirty="0"/>
              <a:t>To know the advantages and disadvantages of the keylogger.</a:t>
            </a:r>
          </a:p>
          <a:p>
            <a:pPr>
              <a:buClr>
                <a:schemeClr val="accent1"/>
              </a:buClr>
            </a:pPr>
            <a:endParaRPr lang="en-IN" sz="2000" dirty="0"/>
          </a:p>
          <a:p>
            <a:pPr marL="285750" indent="-285750">
              <a:buClr>
                <a:schemeClr val="accent1"/>
              </a:buClr>
              <a:buFont typeface="Wingdings" panose="05000000000000000000" pitchFamily="2" charset="2"/>
              <a:buChar char="q"/>
            </a:pPr>
            <a:r>
              <a:rPr lang="en-IN" sz="2000" dirty="0"/>
              <a:t>To understand Mitigation techniques to avoid keylogging.</a:t>
            </a:r>
          </a:p>
          <a:p>
            <a:pPr marL="285750" indent="-285750">
              <a:buClr>
                <a:schemeClr val="accent1"/>
              </a:buClr>
              <a:buFont typeface="Wingdings" panose="05000000000000000000" pitchFamily="2" charset="2"/>
              <a:buChar char="q"/>
            </a:pPr>
            <a:endParaRPr lang="en-IN" dirty="0"/>
          </a:p>
          <a:p>
            <a:pPr>
              <a:buClr>
                <a:schemeClr val="accent1"/>
              </a:buClr>
            </a:pPr>
            <a:r>
              <a:rPr lang="en-IN" dirty="0"/>
              <a:t>    By the end of this project, we can understand the pro’s and con’s of the keylogger and its implementation.</a:t>
            </a:r>
          </a:p>
          <a:p>
            <a:pPr marL="285750" indent="-285750">
              <a:buClr>
                <a:schemeClr val="accent1"/>
              </a:buClr>
              <a:buFont typeface="Wingdings" panose="05000000000000000000" pitchFamily="2" charset="2"/>
              <a:buChar char="q"/>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914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553384" y="21474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D6E3C96-014D-AF18-1D9E-9BB8811B0D42}"/>
              </a:ext>
            </a:extLst>
          </p:cNvPr>
          <p:cNvSpPr txBox="1"/>
          <p:nvPr/>
        </p:nvSpPr>
        <p:spPr>
          <a:xfrm>
            <a:off x="533399" y="856357"/>
            <a:ext cx="6096000" cy="6032421"/>
          </a:xfrm>
          <a:prstGeom prst="rect">
            <a:avLst/>
          </a:prstGeom>
          <a:noFill/>
        </p:spPr>
        <p:txBody>
          <a:bodyPr wrap="square" rtlCol="0">
            <a:spAutoFit/>
          </a:bodyPr>
          <a:lstStyle/>
          <a:p>
            <a:r>
              <a:rPr lang="en-IN" sz="2000" b="1" dirty="0"/>
              <a:t>1) PROBLEM</a:t>
            </a:r>
          </a:p>
          <a:p>
            <a:pPr marL="285750" indent="-285750">
              <a:buClr>
                <a:schemeClr val="tx2">
                  <a:lumMod val="60000"/>
                  <a:lumOff val="40000"/>
                </a:schemeClr>
              </a:buClr>
              <a:buFont typeface="Courier New" panose="02070309020205020404" pitchFamily="49" charset="0"/>
              <a:buChar char="o"/>
            </a:pPr>
            <a:r>
              <a:rPr lang="en-IN" dirty="0"/>
              <a:t>To develop a keylogger which can’t be detected by the firewall and antivirus software's.</a:t>
            </a:r>
          </a:p>
          <a:p>
            <a:r>
              <a:rPr lang="en-IN" sz="2000" b="1" dirty="0"/>
              <a:t>2) BACKGROUND</a:t>
            </a:r>
          </a:p>
          <a:p>
            <a:pPr marL="285750" indent="-285750">
              <a:buClr>
                <a:schemeClr val="accent1"/>
              </a:buClr>
              <a:buFont typeface="Courier New" panose="02070309020205020404" pitchFamily="49" charset="0"/>
              <a:buChar char="o"/>
            </a:pPr>
            <a:r>
              <a:rPr lang="en-IN" dirty="0"/>
              <a:t>Key-logger is wonderful tool, which is used by a pen-tester or an attacker to capture the live keystrokes, which are done by the victim/user.</a:t>
            </a:r>
          </a:p>
          <a:p>
            <a:r>
              <a:rPr lang="en-IN" sz="2000" b="1" dirty="0"/>
              <a:t>3) RELEVANCE</a:t>
            </a:r>
          </a:p>
          <a:p>
            <a:pPr marL="285750" indent="-285750">
              <a:buClr>
                <a:schemeClr val="accent1"/>
              </a:buClr>
              <a:buFont typeface="Courier New" panose="02070309020205020404" pitchFamily="49" charset="0"/>
              <a:buChar char="o"/>
            </a:pPr>
            <a:r>
              <a:rPr lang="en-IN" dirty="0"/>
              <a:t>Mostly, in an malware attack the attacker try to gain the access of victim’s keyword by injecting a malware in his system.</a:t>
            </a:r>
          </a:p>
          <a:p>
            <a:pPr marL="285750" indent="-285750">
              <a:buClr>
                <a:schemeClr val="accent1"/>
              </a:buClr>
              <a:buFont typeface="Courier New" panose="02070309020205020404" pitchFamily="49" charset="0"/>
              <a:buChar char="o"/>
            </a:pPr>
            <a:r>
              <a:rPr lang="en-IN" dirty="0"/>
              <a:t>The scop of this keylogging may occurs when a user install any software/drivers from the unknow sources. Which result the attacker to gain access to the victim machine.</a:t>
            </a:r>
          </a:p>
          <a:p>
            <a:r>
              <a:rPr lang="en-IN" sz="2000" b="1" dirty="0"/>
              <a:t>4) OBJECTIVE</a:t>
            </a:r>
          </a:p>
          <a:p>
            <a:pPr marL="285750" indent="-285750">
              <a:buClr>
                <a:schemeClr val="accent1"/>
              </a:buClr>
              <a:buFont typeface="Courier New" panose="02070309020205020404" pitchFamily="49" charset="0"/>
              <a:buChar char="o"/>
            </a:pPr>
            <a:r>
              <a:rPr lang="en-IN" dirty="0"/>
              <a:t>The main theme is to capture the keystrokes done by the user.</a:t>
            </a:r>
          </a:p>
          <a:p>
            <a:pPr marL="285750" indent="-285750">
              <a:buClr>
                <a:schemeClr val="accent1"/>
              </a:buClr>
              <a:buFont typeface="Courier New" panose="02070309020205020404" pitchFamily="49" charset="0"/>
              <a:buChar char="o"/>
            </a:pPr>
            <a:r>
              <a:rPr lang="en-IN" dirty="0"/>
              <a:t>Storing the captured keystrokes in the format of text and Json file(which stores the keyboard operations like pressed or released)</a:t>
            </a:r>
          </a:p>
          <a:p>
            <a:pPr marL="285750" indent="-285750">
              <a:buFont typeface="Courier New" panose="02070309020205020404" pitchFamily="49" charset="0"/>
              <a:buChar char="o"/>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377112"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1974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B213455-336C-B292-4025-771C609F2026}"/>
              </a:ext>
            </a:extLst>
          </p:cNvPr>
          <p:cNvSpPr txBox="1"/>
          <p:nvPr/>
        </p:nvSpPr>
        <p:spPr>
          <a:xfrm>
            <a:off x="676275" y="1123024"/>
            <a:ext cx="6858000" cy="5324535"/>
          </a:xfrm>
          <a:prstGeom prst="rect">
            <a:avLst/>
          </a:prstGeom>
          <a:noFill/>
        </p:spPr>
        <p:txBody>
          <a:bodyPr wrap="square" rtlCol="0">
            <a:spAutoFit/>
          </a:bodyPr>
          <a:lstStyle/>
          <a:p>
            <a:pPr marL="342900" indent="-342900">
              <a:buClr>
                <a:schemeClr val="tx2">
                  <a:lumMod val="60000"/>
                  <a:lumOff val="40000"/>
                </a:schemeClr>
              </a:buClr>
              <a:buFont typeface="Wingdings" panose="05000000000000000000" pitchFamily="2" charset="2"/>
              <a:buChar char="q"/>
            </a:pPr>
            <a:r>
              <a:rPr lang="en-IN" sz="2000" dirty="0"/>
              <a:t>Developing a keylogger program ,which is GUI based application we can run it by simply pressing “START” in the GUI and similarly for “STOP”.</a:t>
            </a:r>
          </a:p>
          <a:p>
            <a:pPr marL="342900" indent="-342900">
              <a:buClr>
                <a:schemeClr val="tx2">
                  <a:lumMod val="60000"/>
                  <a:lumOff val="40000"/>
                </a:schemeClr>
              </a:buClr>
              <a:buFont typeface="Wingdings" panose="05000000000000000000" pitchFamily="2" charset="2"/>
              <a:buChar char="q"/>
            </a:pPr>
            <a:r>
              <a:rPr lang="en-IN" sz="2000" dirty="0"/>
              <a:t>When the keylogger is running, it will capture all the keystrokes which were happened on they keyboard.</a:t>
            </a:r>
          </a:p>
          <a:p>
            <a:pPr marL="342900" indent="-342900">
              <a:buClr>
                <a:schemeClr val="tx2">
                  <a:lumMod val="60000"/>
                  <a:lumOff val="40000"/>
                </a:schemeClr>
              </a:buClr>
              <a:buFont typeface="Wingdings" panose="05000000000000000000" pitchFamily="2" charset="2"/>
              <a:buChar char="q"/>
            </a:pPr>
            <a:r>
              <a:rPr lang="en-IN" sz="2000" dirty="0"/>
              <a:t>Which gives a clear picture on what we are entering in any search fields and moreover it store the captured keystrokes in files.</a:t>
            </a:r>
          </a:p>
          <a:p>
            <a:pPr marL="342900" indent="-342900">
              <a:buClr>
                <a:schemeClr val="tx2">
                  <a:lumMod val="60000"/>
                  <a:lumOff val="40000"/>
                </a:schemeClr>
              </a:buClr>
              <a:buFont typeface="Wingdings" panose="05000000000000000000" pitchFamily="2" charset="2"/>
              <a:buChar char="q"/>
            </a:pPr>
            <a:r>
              <a:rPr lang="en-IN" sz="2000" dirty="0"/>
              <a:t>In the output of the operation, we have two files in the folder:</a:t>
            </a:r>
          </a:p>
          <a:p>
            <a:pPr>
              <a:buClr>
                <a:schemeClr val="tx2">
                  <a:lumMod val="60000"/>
                  <a:lumOff val="40000"/>
                </a:schemeClr>
              </a:buClr>
            </a:pPr>
            <a:r>
              <a:rPr lang="en-IN" sz="2000" dirty="0"/>
              <a:t>      </a:t>
            </a:r>
            <a:r>
              <a:rPr lang="en-IN" sz="2000" b="1" dirty="0"/>
              <a:t>1)key-logger.txt </a:t>
            </a:r>
          </a:p>
          <a:p>
            <a:pPr>
              <a:buClr>
                <a:schemeClr val="tx2">
                  <a:lumMod val="60000"/>
                  <a:lumOff val="40000"/>
                </a:schemeClr>
              </a:buClr>
            </a:pPr>
            <a:r>
              <a:rPr lang="en-IN" sz="2000" b="1" dirty="0"/>
              <a:t>      2)key-logger. Json</a:t>
            </a:r>
            <a:r>
              <a:rPr lang="en-IN" sz="2000" dirty="0"/>
              <a:t>. </a:t>
            </a:r>
          </a:p>
          <a:p>
            <a:pPr marL="342900" indent="-342900">
              <a:buClr>
                <a:schemeClr val="tx2">
                  <a:lumMod val="60000"/>
                  <a:lumOff val="40000"/>
                </a:schemeClr>
              </a:buClr>
              <a:buFont typeface="Wingdings" panose="05000000000000000000" pitchFamily="2" charset="2"/>
              <a:buChar char="q"/>
            </a:pPr>
            <a:r>
              <a:rPr lang="en-IN" sz="2000" dirty="0"/>
              <a:t>First file is a text file, which stores the keys pressed on the keyboard and second file store the actions done by the keyboard like key pressed ,released or hold.</a:t>
            </a:r>
          </a:p>
          <a:p>
            <a:pPr marL="342900" indent="-342900">
              <a:buClr>
                <a:schemeClr val="tx2">
                  <a:lumMod val="60000"/>
                  <a:lumOff val="40000"/>
                </a:schemeClr>
              </a:buClr>
              <a:buFont typeface="Wingdings" panose="05000000000000000000" pitchFamily="2" charset="2"/>
              <a:buChar char="q"/>
            </a:pPr>
            <a:r>
              <a:rPr lang="en-IN" sz="2000" dirty="0"/>
              <a:t>When the “STOP” button is pressed, the two files will be saved in the active directory specified.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80010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39775" y="192893"/>
            <a:ext cx="7575550" cy="570669"/>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endParaRPr sz="36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15A725A-03B3-355A-CCA9-2CC467441838}"/>
              </a:ext>
            </a:extLst>
          </p:cNvPr>
          <p:cNvSpPr txBox="1"/>
          <p:nvPr/>
        </p:nvSpPr>
        <p:spPr>
          <a:xfrm>
            <a:off x="723900" y="821034"/>
            <a:ext cx="5014595" cy="5447645"/>
          </a:xfrm>
          <a:prstGeom prst="rect">
            <a:avLst/>
          </a:prstGeom>
          <a:noFill/>
        </p:spPr>
        <p:txBody>
          <a:bodyPr wrap="square" rtlCol="0">
            <a:spAutoFit/>
          </a:bodyPr>
          <a:lstStyle/>
          <a:p>
            <a:pPr>
              <a:buClr>
                <a:schemeClr val="accent1"/>
              </a:buClr>
            </a:pPr>
            <a:r>
              <a:rPr lang="en-IN" dirty="0"/>
              <a:t>The End-User’s of this projects are:</a:t>
            </a:r>
          </a:p>
          <a:p>
            <a:pPr>
              <a:buClr>
                <a:schemeClr val="accent1"/>
              </a:buClr>
            </a:pPr>
            <a:endParaRPr lang="en-IN" dirty="0"/>
          </a:p>
          <a:p>
            <a:pPr marL="285750" indent="-285750">
              <a:buClr>
                <a:schemeClr val="accent1"/>
              </a:buClr>
              <a:buFont typeface="Wingdings" panose="05000000000000000000" pitchFamily="2" charset="2"/>
              <a:buChar char="q"/>
            </a:pPr>
            <a:r>
              <a:rPr lang="en-IN" sz="2000" b="1" dirty="0"/>
              <a:t>Cybersecurity Enthusiastic: </a:t>
            </a:r>
            <a:r>
              <a:rPr lang="en-IN" dirty="0"/>
              <a:t>These guys most of script kiddie’s, they are very much interested to do some stuff in order to become an ethical hackers. In their learning process, they may come across these types of projects, which may boost their skills in cyber security.</a:t>
            </a:r>
          </a:p>
          <a:p>
            <a:pPr marL="285750" indent="-285750">
              <a:buClr>
                <a:schemeClr val="accent1"/>
              </a:buClr>
              <a:buFont typeface="Wingdings" panose="05000000000000000000" pitchFamily="2" charset="2"/>
              <a:buChar char="q"/>
            </a:pPr>
            <a:r>
              <a:rPr lang="en-IN" sz="2000" b="1" dirty="0"/>
              <a:t>Cybersecurity Researcher: </a:t>
            </a:r>
            <a:r>
              <a:rPr lang="en-IN" dirty="0"/>
              <a:t>Mostly a security researcher is a person, who look after the company security . As these peoples do keylogging to their employee, with the admin permission to monitor the employee activity.</a:t>
            </a:r>
          </a:p>
          <a:p>
            <a:pPr marL="285750" indent="-285750">
              <a:buClr>
                <a:schemeClr val="accent1"/>
              </a:buClr>
              <a:buFont typeface="Wingdings" panose="05000000000000000000" pitchFamily="2" charset="2"/>
              <a:buChar char="q"/>
            </a:pPr>
            <a:r>
              <a:rPr lang="en-IN" sz="2000" b="1" dirty="0"/>
              <a:t>Parental-Control: </a:t>
            </a:r>
            <a:r>
              <a:rPr lang="en-IN" dirty="0"/>
              <a:t>Tech parents, who were busy with their works mostly do these kind of stuff to their kids to monitor the online activity. In order to protect their kids from harmful websites, they make sure that their kids are in a right path.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178203"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838200" y="163311"/>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BA543AC-46F4-E2C9-EF9C-5D26B098780E}"/>
              </a:ext>
            </a:extLst>
          </p:cNvPr>
          <p:cNvSpPr txBox="1"/>
          <p:nvPr/>
        </p:nvSpPr>
        <p:spPr>
          <a:xfrm>
            <a:off x="2819400" y="1688177"/>
            <a:ext cx="6096000" cy="4524315"/>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IN" dirty="0"/>
              <a:t>The result of the keylogger is constant and static . As it make sure that it capture all the keys accurately, when we use digits, characters and special symbols.</a:t>
            </a:r>
          </a:p>
          <a:p>
            <a:pPr>
              <a:buClr>
                <a:schemeClr val="accent1"/>
              </a:buClr>
            </a:pPr>
            <a:endParaRPr lang="en-IN" dirty="0"/>
          </a:p>
          <a:p>
            <a:pPr marL="285750" indent="-285750">
              <a:buClr>
                <a:schemeClr val="accent1"/>
              </a:buClr>
              <a:buFont typeface="Wingdings" panose="05000000000000000000" pitchFamily="2" charset="2"/>
              <a:buChar char="q"/>
            </a:pPr>
            <a:r>
              <a:rPr lang="en-IN" dirty="0"/>
              <a:t>The program gives us the 100% accuracy and capture the special symbols also.</a:t>
            </a:r>
          </a:p>
          <a:p>
            <a:pPr>
              <a:buClr>
                <a:schemeClr val="accent1"/>
              </a:buClr>
            </a:pPr>
            <a:endParaRPr lang="en-IN" dirty="0"/>
          </a:p>
          <a:p>
            <a:pPr marL="285750" indent="-285750">
              <a:buClr>
                <a:schemeClr val="accent1"/>
              </a:buClr>
              <a:buFont typeface="Wingdings" panose="05000000000000000000" pitchFamily="2" charset="2"/>
              <a:buChar char="q"/>
            </a:pPr>
            <a:r>
              <a:rPr lang="en-IN" dirty="0"/>
              <a:t>The model can bypass the antiviruses and moreover, the windows defender can’t detect the advanced program.</a:t>
            </a:r>
          </a:p>
          <a:p>
            <a:pPr>
              <a:buClr>
                <a:schemeClr val="accent1"/>
              </a:buClr>
            </a:pPr>
            <a:endParaRPr lang="en-IN" dirty="0"/>
          </a:p>
          <a:p>
            <a:pPr marL="285750" indent="-285750">
              <a:buClr>
                <a:schemeClr val="accent1"/>
              </a:buClr>
              <a:buFont typeface="Wingdings" panose="05000000000000000000" pitchFamily="2" charset="2"/>
              <a:buChar char="q"/>
            </a:pPr>
            <a:r>
              <a:rPr lang="en-IN" dirty="0"/>
              <a:t> It can be access through the remote server also. The captured keystrokes can be sent to the attacker, without knowing the users.</a:t>
            </a:r>
          </a:p>
          <a:p>
            <a:pPr>
              <a:buClr>
                <a:schemeClr val="accent1"/>
              </a:buClr>
            </a:pPr>
            <a:endParaRPr lang="en-IN" dirty="0"/>
          </a:p>
          <a:p>
            <a:pPr marL="285750" indent="-285750">
              <a:buClr>
                <a:schemeClr val="accent1"/>
              </a:buClr>
              <a:buFont typeface="Wingdings" panose="05000000000000000000" pitchFamily="2" charset="2"/>
              <a:buChar char="q"/>
            </a:pPr>
            <a:r>
              <a:rPr lang="en-IN" dirty="0"/>
              <a:t>Simply by importing some modules and modifying the code, will results the program to run as per the attacker’s wish.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236652"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300162" y="205593"/>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10" name="TextBox 9">
            <a:extLst>
              <a:ext uri="{FF2B5EF4-FFF2-40B4-BE49-F238E27FC236}">
                <a16:creationId xmlns:a16="http://schemas.microsoft.com/office/drawing/2014/main" id="{41898615-8A8E-2F37-235C-67221D404BE4}"/>
              </a:ext>
            </a:extLst>
          </p:cNvPr>
          <p:cNvSpPr txBox="1"/>
          <p:nvPr/>
        </p:nvSpPr>
        <p:spPr>
          <a:xfrm>
            <a:off x="2161627" y="1185148"/>
            <a:ext cx="7543165" cy="4801314"/>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IN" dirty="0"/>
              <a:t>My program can’t be detected by the windows antivirus software.</a:t>
            </a:r>
          </a:p>
          <a:p>
            <a:pPr>
              <a:buClr>
                <a:schemeClr val="accent1"/>
              </a:buClr>
            </a:pPr>
            <a:endParaRPr lang="en-IN" dirty="0"/>
          </a:p>
          <a:p>
            <a:pPr marL="285750" indent="-285750">
              <a:buClr>
                <a:schemeClr val="accent1"/>
              </a:buClr>
              <a:buFont typeface="Wingdings" panose="05000000000000000000" pitchFamily="2" charset="2"/>
              <a:buChar char="q"/>
            </a:pPr>
            <a:r>
              <a:rPr lang="en-IN" dirty="0"/>
              <a:t>Moreover, it can bypass the antivirus scanners and protect it from the victim’s by hiding itself.</a:t>
            </a:r>
          </a:p>
          <a:p>
            <a:pPr>
              <a:buClr>
                <a:schemeClr val="accent1"/>
              </a:buClr>
            </a:pPr>
            <a:endParaRPr lang="en-IN" dirty="0"/>
          </a:p>
          <a:p>
            <a:pPr marL="285750" indent="-285750">
              <a:buClr>
                <a:schemeClr val="accent1"/>
              </a:buClr>
              <a:buFont typeface="Wingdings" panose="05000000000000000000" pitchFamily="2" charset="2"/>
              <a:buChar char="q"/>
            </a:pPr>
            <a:r>
              <a:rPr lang="en-IN" dirty="0"/>
              <a:t>It can capture the keystrokes and special symbol of the keyboard, including the (shift+keys) and spacebars also.</a:t>
            </a:r>
          </a:p>
          <a:p>
            <a:pPr>
              <a:buClr>
                <a:schemeClr val="accent1"/>
              </a:buClr>
            </a:pPr>
            <a:endParaRPr lang="en-IN" dirty="0"/>
          </a:p>
          <a:p>
            <a:pPr marL="285750" indent="-285750">
              <a:buClr>
                <a:schemeClr val="accent1"/>
              </a:buClr>
              <a:buFont typeface="Wingdings" panose="05000000000000000000" pitchFamily="2" charset="2"/>
              <a:buChar char="q"/>
            </a:pPr>
            <a:r>
              <a:rPr lang="en-IN" dirty="0"/>
              <a:t>It can be accessed through remotely by installing in the victim’s machine.</a:t>
            </a:r>
          </a:p>
          <a:p>
            <a:pPr>
              <a:buClr>
                <a:schemeClr val="accent1"/>
              </a:buClr>
            </a:pPr>
            <a:endParaRPr lang="en-IN" dirty="0"/>
          </a:p>
          <a:p>
            <a:pPr marL="285750" indent="-285750">
              <a:buClr>
                <a:schemeClr val="accent1"/>
              </a:buClr>
              <a:buFont typeface="Wingdings" panose="05000000000000000000" pitchFamily="2" charset="2"/>
              <a:buChar char="q"/>
            </a:pPr>
            <a:r>
              <a:rPr lang="en-IN" dirty="0"/>
              <a:t>The keylogger may be injected via a masked malware through the internet.</a:t>
            </a:r>
          </a:p>
          <a:p>
            <a:pPr>
              <a:buClr>
                <a:schemeClr val="accent1"/>
              </a:buClr>
            </a:pPr>
            <a:endParaRPr lang="en-IN" dirty="0"/>
          </a:p>
          <a:p>
            <a:pPr marL="285750" indent="-285750">
              <a:buClr>
                <a:schemeClr val="accent1"/>
              </a:buClr>
              <a:buFont typeface="Wingdings" panose="05000000000000000000" pitchFamily="2" charset="2"/>
              <a:buChar char="q"/>
            </a:pPr>
            <a:r>
              <a:rPr lang="en-IN" dirty="0"/>
              <a:t>Moreover, the model can be  be  100% precise and it can be remotely accessed by the attacker.</a:t>
            </a:r>
          </a:p>
          <a:p>
            <a:pPr>
              <a:buClr>
                <a:schemeClr val="accent1"/>
              </a:buClr>
            </a:pPr>
            <a:endParaRPr lang="en-IN" dirty="0"/>
          </a:p>
          <a:p>
            <a:pPr marL="285750" indent="-285750">
              <a:buClr>
                <a:schemeClr val="accent1"/>
              </a:buClr>
              <a:buFont typeface="Wingdings" panose="05000000000000000000" pitchFamily="2" charset="2"/>
              <a:buChar char="q"/>
            </a:pPr>
            <a:r>
              <a:rPr lang="en-IN" dirty="0"/>
              <a:t>Moreover it is user friendly with a  clean GUI based application.</a:t>
            </a:r>
          </a:p>
          <a:p>
            <a:pPr>
              <a:buClr>
                <a:schemeClr val="accent1"/>
              </a:buClr>
            </a:pPr>
            <a:r>
              <a:rPr lang="en-IN"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763000" y="8364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2847" y="1143000"/>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8" name="object 8"/>
          <p:cNvSpPr txBox="1"/>
          <p:nvPr/>
        </p:nvSpPr>
        <p:spPr>
          <a:xfrm>
            <a:off x="736311" y="22128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10994B24-E74C-27C2-68C6-4C5E8430D5E9}"/>
              </a:ext>
            </a:extLst>
          </p:cNvPr>
          <p:cNvPicPr>
            <a:picLocks noChangeAspect="1"/>
          </p:cNvPicPr>
          <p:nvPr/>
        </p:nvPicPr>
        <p:blipFill>
          <a:blip r:embed="rId3"/>
          <a:stretch>
            <a:fillRect/>
          </a:stretch>
        </p:blipFill>
        <p:spPr>
          <a:xfrm>
            <a:off x="838200" y="1422227"/>
            <a:ext cx="2283427" cy="1752600"/>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79AB2596-BE07-28FE-11FC-372F724AD0BB}"/>
              </a:ext>
            </a:extLst>
          </p:cNvPr>
          <p:cNvSpPr txBox="1"/>
          <p:nvPr/>
        </p:nvSpPr>
        <p:spPr>
          <a:xfrm>
            <a:off x="271054" y="3298195"/>
            <a:ext cx="3088673" cy="261610"/>
          </a:xfrm>
          <a:prstGeom prst="rect">
            <a:avLst/>
          </a:prstGeom>
          <a:noFill/>
        </p:spPr>
        <p:txBody>
          <a:bodyPr wrap="square" rtlCol="0">
            <a:spAutoFit/>
          </a:bodyPr>
          <a:lstStyle/>
          <a:p>
            <a:r>
              <a:rPr lang="en-IN" sz="1100" dirty="0"/>
              <a:t>Write a python program in the IDLE(IN MY CASE)</a:t>
            </a:r>
          </a:p>
        </p:txBody>
      </p:sp>
      <p:sp>
        <p:nvSpPr>
          <p:cNvPr id="13" name="Arrow: Right 12">
            <a:extLst>
              <a:ext uri="{FF2B5EF4-FFF2-40B4-BE49-F238E27FC236}">
                <a16:creationId xmlns:a16="http://schemas.microsoft.com/office/drawing/2014/main" id="{D7D250AE-4E27-4069-33BC-860434931859}"/>
              </a:ext>
            </a:extLst>
          </p:cNvPr>
          <p:cNvSpPr/>
          <p:nvPr/>
        </p:nvSpPr>
        <p:spPr>
          <a:xfrm>
            <a:off x="3276600" y="2209800"/>
            <a:ext cx="609600" cy="261610"/>
          </a:xfrm>
          <a:prstGeom prst="rightArrow">
            <a:avLst/>
          </a:prstGeom>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10F47CC9-5A8D-1287-1BA0-E79EBB474315}"/>
              </a:ext>
            </a:extLst>
          </p:cNvPr>
          <p:cNvSpPr/>
          <p:nvPr/>
        </p:nvSpPr>
        <p:spPr>
          <a:xfrm>
            <a:off x="3999032" y="1524000"/>
            <a:ext cx="1905000" cy="165082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EEB76286-B062-938E-F530-61A0F73BDF09}"/>
              </a:ext>
            </a:extLst>
          </p:cNvPr>
          <p:cNvSpPr txBox="1"/>
          <p:nvPr/>
        </p:nvSpPr>
        <p:spPr>
          <a:xfrm>
            <a:off x="4165333" y="2218608"/>
            <a:ext cx="1593706" cy="261610"/>
          </a:xfrm>
          <a:prstGeom prst="rect">
            <a:avLst/>
          </a:prstGeom>
          <a:noFill/>
        </p:spPr>
        <p:txBody>
          <a:bodyPr wrap="none" rtlCol="0">
            <a:spAutoFit/>
          </a:bodyPr>
          <a:lstStyle/>
          <a:p>
            <a:r>
              <a:rPr lang="en-IN" sz="1100" dirty="0"/>
              <a:t>Run the python program</a:t>
            </a:r>
          </a:p>
        </p:txBody>
      </p:sp>
      <p:pic>
        <p:nvPicPr>
          <p:cNvPr id="17" name="Picture 16">
            <a:extLst>
              <a:ext uri="{FF2B5EF4-FFF2-40B4-BE49-F238E27FC236}">
                <a16:creationId xmlns:a16="http://schemas.microsoft.com/office/drawing/2014/main" id="{B8BCD507-E59C-FAB4-BA61-25A43653DAD1}"/>
              </a:ext>
            </a:extLst>
          </p:cNvPr>
          <p:cNvPicPr>
            <a:picLocks noChangeAspect="1"/>
          </p:cNvPicPr>
          <p:nvPr/>
        </p:nvPicPr>
        <p:blipFill>
          <a:blip r:embed="rId4"/>
          <a:stretch>
            <a:fillRect/>
          </a:stretch>
        </p:blipFill>
        <p:spPr>
          <a:xfrm>
            <a:off x="7031708" y="1315916"/>
            <a:ext cx="2302390" cy="1796566"/>
          </a:xfrm>
          <a:prstGeom prst="rect">
            <a:avLst/>
          </a:prstGeom>
          <a:ln>
            <a:noFill/>
          </a:ln>
          <a:effectLst>
            <a:outerShdw blurRad="292100" dist="139700" dir="2700000" algn="tl" rotWithShape="0">
              <a:srgbClr val="333333">
                <a:alpha val="65000"/>
              </a:srgbClr>
            </a:outerShdw>
          </a:effectLst>
        </p:spPr>
      </p:pic>
      <p:sp>
        <p:nvSpPr>
          <p:cNvPr id="18" name="Arrow: Right 17">
            <a:extLst>
              <a:ext uri="{FF2B5EF4-FFF2-40B4-BE49-F238E27FC236}">
                <a16:creationId xmlns:a16="http://schemas.microsoft.com/office/drawing/2014/main" id="{EE171BDB-0745-847D-51E5-7E9ACF16D947}"/>
              </a:ext>
            </a:extLst>
          </p:cNvPr>
          <p:cNvSpPr/>
          <p:nvPr/>
        </p:nvSpPr>
        <p:spPr>
          <a:xfrm>
            <a:off x="6071755" y="2209800"/>
            <a:ext cx="609600" cy="261610"/>
          </a:xfrm>
          <a:prstGeom prst="rightArrow">
            <a:avLst/>
          </a:prstGeom>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79A7C245-842A-A6C6-A423-0509496C1732}"/>
              </a:ext>
            </a:extLst>
          </p:cNvPr>
          <p:cNvSpPr/>
          <p:nvPr/>
        </p:nvSpPr>
        <p:spPr>
          <a:xfrm>
            <a:off x="7230403" y="4245148"/>
            <a:ext cx="1905000" cy="165082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68C291EF-ADFB-7958-F4FC-A55705C9C803}"/>
              </a:ext>
            </a:extLst>
          </p:cNvPr>
          <p:cNvSpPr txBox="1"/>
          <p:nvPr/>
        </p:nvSpPr>
        <p:spPr>
          <a:xfrm>
            <a:off x="7378040" y="4855117"/>
            <a:ext cx="1609726" cy="430887"/>
          </a:xfrm>
          <a:prstGeom prst="rect">
            <a:avLst/>
          </a:prstGeom>
          <a:noFill/>
        </p:spPr>
        <p:txBody>
          <a:bodyPr wrap="square" rtlCol="0">
            <a:spAutoFit/>
          </a:bodyPr>
          <a:lstStyle/>
          <a:p>
            <a:r>
              <a:rPr lang="en-IN" sz="1100" dirty="0"/>
              <a:t>Click on start to activate the keylogger</a:t>
            </a:r>
          </a:p>
        </p:txBody>
      </p:sp>
      <p:sp>
        <p:nvSpPr>
          <p:cNvPr id="21" name="Arrow: Down 20">
            <a:extLst>
              <a:ext uri="{FF2B5EF4-FFF2-40B4-BE49-F238E27FC236}">
                <a16:creationId xmlns:a16="http://schemas.microsoft.com/office/drawing/2014/main" id="{7010D320-BA1B-B77B-3D12-362DC779A1BE}"/>
              </a:ext>
            </a:extLst>
          </p:cNvPr>
          <p:cNvSpPr/>
          <p:nvPr/>
        </p:nvSpPr>
        <p:spPr>
          <a:xfrm>
            <a:off x="7878103" y="3429000"/>
            <a:ext cx="609600" cy="609600"/>
          </a:xfrm>
          <a:prstGeom prst="downArrow">
            <a:avLst/>
          </a:prstGeom>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Arrow: Left 21">
            <a:extLst>
              <a:ext uri="{FF2B5EF4-FFF2-40B4-BE49-F238E27FC236}">
                <a16:creationId xmlns:a16="http://schemas.microsoft.com/office/drawing/2014/main" id="{0D2D8CA7-9707-EEDF-44CE-7758A1C3D199}"/>
              </a:ext>
            </a:extLst>
          </p:cNvPr>
          <p:cNvSpPr/>
          <p:nvPr/>
        </p:nvSpPr>
        <p:spPr>
          <a:xfrm>
            <a:off x="6546985" y="4867629"/>
            <a:ext cx="609600" cy="261610"/>
          </a:xfrm>
          <a:prstGeom prst="leftArrow">
            <a:avLst/>
          </a:prstGeom>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B30F40D4-7AA2-E9DE-4F23-3383C1D66AA2}"/>
              </a:ext>
            </a:extLst>
          </p:cNvPr>
          <p:cNvSpPr/>
          <p:nvPr/>
        </p:nvSpPr>
        <p:spPr>
          <a:xfrm>
            <a:off x="4568167" y="4245148"/>
            <a:ext cx="1905000" cy="165082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73AE8B1A-E20B-B516-F7DF-291D6FED3EB7}"/>
              </a:ext>
            </a:extLst>
          </p:cNvPr>
          <p:cNvSpPr txBox="1"/>
          <p:nvPr/>
        </p:nvSpPr>
        <p:spPr>
          <a:xfrm>
            <a:off x="4665813" y="4685839"/>
            <a:ext cx="1807354" cy="769441"/>
          </a:xfrm>
          <a:prstGeom prst="rect">
            <a:avLst/>
          </a:prstGeom>
          <a:noFill/>
        </p:spPr>
        <p:txBody>
          <a:bodyPr wrap="square" rtlCol="0">
            <a:spAutoFit/>
          </a:bodyPr>
          <a:lstStyle/>
          <a:p>
            <a:r>
              <a:rPr lang="en-IN" sz="1100" dirty="0"/>
              <a:t>The keylogger captures all the keystrokes and keyboard action saves to a files </a:t>
            </a:r>
          </a:p>
        </p:txBody>
      </p:sp>
      <p:sp>
        <p:nvSpPr>
          <p:cNvPr id="25" name="Arrow: Left 24">
            <a:extLst>
              <a:ext uri="{FF2B5EF4-FFF2-40B4-BE49-F238E27FC236}">
                <a16:creationId xmlns:a16="http://schemas.microsoft.com/office/drawing/2014/main" id="{C0723823-2145-DB66-EB31-72551C150DBA}"/>
              </a:ext>
            </a:extLst>
          </p:cNvPr>
          <p:cNvSpPr/>
          <p:nvPr/>
        </p:nvSpPr>
        <p:spPr>
          <a:xfrm>
            <a:off x="3908576" y="4877815"/>
            <a:ext cx="609600" cy="261610"/>
          </a:xfrm>
          <a:prstGeom prst="leftArrow">
            <a:avLst/>
          </a:prstGeom>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8" name="Picture 27">
            <a:extLst>
              <a:ext uri="{FF2B5EF4-FFF2-40B4-BE49-F238E27FC236}">
                <a16:creationId xmlns:a16="http://schemas.microsoft.com/office/drawing/2014/main" id="{31A40870-F7FE-FACE-E2AB-8A7E54F0CEB1}"/>
              </a:ext>
            </a:extLst>
          </p:cNvPr>
          <p:cNvPicPr>
            <a:picLocks noChangeAspect="1"/>
          </p:cNvPicPr>
          <p:nvPr/>
        </p:nvPicPr>
        <p:blipFill>
          <a:blip r:embed="rId5"/>
          <a:stretch>
            <a:fillRect/>
          </a:stretch>
        </p:blipFill>
        <p:spPr>
          <a:xfrm>
            <a:off x="1514197" y="4213137"/>
            <a:ext cx="2321842" cy="174561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TotalTime>
  <Words>972</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Courier New</vt:lpstr>
      <vt:lpstr>Trebuchet MS</vt:lpstr>
      <vt:lpstr>Wingdings</vt:lpstr>
      <vt:lpstr>Office Theme</vt:lpstr>
      <vt:lpstr>BANDI SREEKUMAR</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GITHUB 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Bandi Sree Kumar</cp:lastModifiedBy>
  <cp:revision>2</cp:revision>
  <dcterms:created xsi:type="dcterms:W3CDTF">2024-06-03T05:48:59Z</dcterms:created>
  <dcterms:modified xsi:type="dcterms:W3CDTF">2024-06-13T06:27:52Z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