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sldIdLst>
    <p:sldId id="480" r:id="rId5"/>
    <p:sldId id="481" r:id="rId6"/>
    <p:sldId id="504" r:id="rId7"/>
    <p:sldId id="337" r:id="rId8"/>
    <p:sldId id="505" r:id="rId9"/>
    <p:sldId id="513" r:id="rId10"/>
    <p:sldId id="516" r:id="rId11"/>
    <p:sldId id="517" r:id="rId12"/>
    <p:sldId id="514" r:id="rId13"/>
    <p:sldId id="515" r:id="rId14"/>
    <p:sldId id="507" r:id="rId15"/>
    <p:sldId id="508" r:id="rId16"/>
    <p:sldId id="509" r:id="rId17"/>
    <p:sldId id="478" r:id="rId18"/>
    <p:sldId id="449" r:id="rId19"/>
    <p:sldId id="510" r:id="rId20"/>
    <p:sldId id="330" r:id="rId21"/>
    <p:sldId id="506" r:id="rId22"/>
    <p:sldId id="512"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6" userDrawn="1">
          <p15:clr>
            <a:srgbClr val="A4A3A4"/>
          </p15:clr>
        </p15:guide>
        <p15:guide id="6" orient="horz" pos="1380" userDrawn="1">
          <p15:clr>
            <a:srgbClr val="A4A3A4"/>
          </p15:clr>
        </p15:guide>
        <p15:guide id="7" orient="horz" pos="2076" userDrawn="1">
          <p15:clr>
            <a:srgbClr val="A4A3A4"/>
          </p15:clr>
        </p15:guide>
        <p15:guide id="8" orient="horz" pos="132" userDrawn="1">
          <p15:clr>
            <a:srgbClr val="A4A3A4"/>
          </p15:clr>
        </p15:guide>
        <p15:guide id="9" orient="horz" pos="2106">
          <p15:clr>
            <a:srgbClr val="A4A3A4"/>
          </p15:clr>
        </p15:guide>
        <p15:guide id="10" orient="horz" pos="2868" userDrawn="1">
          <p15:clr>
            <a:srgbClr val="A4A3A4"/>
          </p15:clr>
        </p15:guide>
        <p15:guide id="11" pos="960">
          <p15:clr>
            <a:srgbClr val="A4A3A4"/>
          </p15:clr>
        </p15:guide>
        <p15:guide id="12" pos="1755">
          <p15:clr>
            <a:srgbClr val="A4A3A4"/>
          </p15:clr>
        </p15:guide>
        <p15:guide id="13" pos="3120" userDrawn="1">
          <p15:clr>
            <a:srgbClr val="A4A3A4"/>
          </p15:clr>
        </p15:guide>
        <p15:guide id="14" pos="2520" userDrawn="1">
          <p15:clr>
            <a:srgbClr val="A4A3A4"/>
          </p15:clr>
        </p15:guide>
        <p15:guide id="15" pos="4790">
          <p15:clr>
            <a:srgbClr val="A4A3A4"/>
          </p15:clr>
        </p15:guide>
        <p15:guide id="16" pos="2496" userDrawn="1">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248" userDrawn="1">
          <p15:clr>
            <a:srgbClr val="A4A3A4"/>
          </p15:clr>
        </p15:guide>
        <p15:guide id="25" pos="5544">
          <p15:clr>
            <a:srgbClr val="A4A3A4"/>
          </p15:clr>
        </p15:guide>
        <p15:guide id="26" pos="220">
          <p15:clr>
            <a:srgbClr val="A4A3A4"/>
          </p15:clr>
        </p15:guide>
        <p15:guide id="27" pos="3485">
          <p15:clr>
            <a:srgbClr val="A4A3A4"/>
          </p15:clr>
        </p15:guide>
        <p15:guide id="28"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Raghupathy, Siva" initials="RS" lastIdx="1" clrIdx="2">
    <p:extLst>
      <p:ext uri="{19B8F6BF-5375-455C-9EA6-DF929625EA0E}">
        <p15:presenceInfo xmlns:p15="http://schemas.microsoft.com/office/powerpoint/2012/main" userId="S-1-5-21-1407069837-2091007605-538272213-14541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74746"/>
    <a:srgbClr val="6823CD"/>
    <a:srgbClr val="00518E"/>
    <a:srgbClr val="FFF8AE"/>
    <a:srgbClr val="4F81BD"/>
    <a:srgbClr val="0C9B2E"/>
    <a:srgbClr val="151519"/>
    <a:srgbClr val="414042"/>
    <a:srgbClr val="595A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501" autoAdjust="0"/>
  </p:normalViewPr>
  <p:slideViewPr>
    <p:cSldViewPr snapToGrid="0" showGuides="1">
      <p:cViewPr varScale="1">
        <p:scale>
          <a:sx n="115" d="100"/>
          <a:sy n="115" d="100"/>
        </p:scale>
        <p:origin x="677" y="67"/>
      </p:cViewPr>
      <p:guideLst>
        <p:guide orient="horz" pos="644"/>
        <p:guide orient="horz" pos="2898"/>
        <p:guide orient="horz" pos="2412"/>
        <p:guide orient="horz" pos="3196"/>
        <p:guide orient="horz" pos="1356"/>
        <p:guide orient="horz" pos="1380"/>
        <p:guide orient="horz" pos="2076"/>
        <p:guide orient="horz" pos="132"/>
        <p:guide orient="horz" pos="2106"/>
        <p:guide orient="horz" pos="2868"/>
        <p:guide pos="960"/>
        <p:guide pos="1755"/>
        <p:guide pos="3120"/>
        <p:guide pos="2520"/>
        <p:guide pos="4790"/>
        <p:guide pos="2496"/>
        <p:guide pos="1722"/>
        <p:guide pos="987"/>
        <p:guide pos="4818"/>
        <p:guide pos="3257"/>
        <p:guide/>
        <p:guide pos="3285"/>
        <p:guide pos="4022"/>
        <p:guide pos="4248"/>
        <p:guide pos="5544"/>
        <p:guide pos="220"/>
        <p:guide pos="34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Madelaine 1001" userId="53394050-03ca-4403-867d-1560281fd2f5" providerId="ADAL" clId="{18C6D7BF-78A1-4B10-82F1-6D03F3FAFACB}"/>
    <pc:docChg chg="custSel addSld modSld sldOrd">
      <pc:chgData name="Davis, Madelaine 1001" userId="53394050-03ca-4403-867d-1560281fd2f5" providerId="ADAL" clId="{18C6D7BF-78A1-4B10-82F1-6D03F3FAFACB}" dt="2019-08-29T18:08:25.349" v="149"/>
      <pc:docMkLst>
        <pc:docMk/>
      </pc:docMkLst>
      <pc:sldChg chg="delSp modSp">
        <pc:chgData name="Davis, Madelaine 1001" userId="53394050-03ca-4403-867d-1560281fd2f5" providerId="ADAL" clId="{18C6D7BF-78A1-4B10-82F1-6D03F3FAFACB}" dt="2019-08-29T18:01:05.583" v="115" actId="478"/>
        <pc:sldMkLst>
          <pc:docMk/>
          <pc:sldMk cId="3783407926" sldId="337"/>
        </pc:sldMkLst>
        <pc:spChg chg="mod">
          <ac:chgData name="Davis, Madelaine 1001" userId="53394050-03ca-4403-867d-1560281fd2f5" providerId="ADAL" clId="{18C6D7BF-78A1-4B10-82F1-6D03F3FAFACB}" dt="2019-08-29T18:00:30.177" v="110" actId="20577"/>
          <ac:spMkLst>
            <pc:docMk/>
            <pc:sldMk cId="3783407926" sldId="337"/>
            <ac:spMk id="4" creationId="{00000000-0000-0000-0000-000000000000}"/>
          </ac:spMkLst>
        </pc:spChg>
        <pc:spChg chg="del mod">
          <ac:chgData name="Davis, Madelaine 1001" userId="53394050-03ca-4403-867d-1560281fd2f5" providerId="ADAL" clId="{18C6D7BF-78A1-4B10-82F1-6D03F3FAFACB}" dt="2019-08-29T18:01:05.583" v="115" actId="478"/>
          <ac:spMkLst>
            <pc:docMk/>
            <pc:sldMk cId="3783407926" sldId="337"/>
            <ac:spMk id="11" creationId="{00000000-0000-0000-0000-000000000000}"/>
          </ac:spMkLst>
        </pc:spChg>
        <pc:grpChg chg="mod">
          <ac:chgData name="Davis, Madelaine 1001" userId="53394050-03ca-4403-867d-1560281fd2f5" providerId="ADAL" clId="{18C6D7BF-78A1-4B10-82F1-6D03F3FAFACB}" dt="2019-08-29T18:00:59.618" v="113" actId="1076"/>
          <ac:grpSpMkLst>
            <pc:docMk/>
            <pc:sldMk cId="3783407926" sldId="337"/>
            <ac:grpSpMk id="8" creationId="{00000000-0000-0000-0000-000000000000}"/>
          </ac:grpSpMkLst>
        </pc:grpChg>
      </pc:sldChg>
      <pc:sldChg chg="modSp ord">
        <pc:chgData name="Davis, Madelaine 1001" userId="53394050-03ca-4403-867d-1560281fd2f5" providerId="ADAL" clId="{18C6D7BF-78A1-4B10-82F1-6D03F3FAFACB}" dt="2019-08-29T17:41:14.297" v="18" actId="207"/>
        <pc:sldMkLst>
          <pc:docMk/>
          <pc:sldMk cId="2104535304" sldId="504"/>
        </pc:sldMkLst>
        <pc:spChg chg="mod">
          <ac:chgData name="Davis, Madelaine 1001" userId="53394050-03ca-4403-867d-1560281fd2f5" providerId="ADAL" clId="{18C6D7BF-78A1-4B10-82F1-6D03F3FAFACB}" dt="2019-08-29T17:41:14.297" v="18" actId="207"/>
          <ac:spMkLst>
            <pc:docMk/>
            <pc:sldMk cId="2104535304" sldId="504"/>
            <ac:spMk id="2" creationId="{DB5CFAA7-477E-46B2-BCAD-C059272D3F8B}"/>
          </ac:spMkLst>
        </pc:spChg>
      </pc:sldChg>
      <pc:sldChg chg="modSp">
        <pc:chgData name="Davis, Madelaine 1001" userId="53394050-03ca-4403-867d-1560281fd2f5" providerId="ADAL" clId="{18C6D7BF-78A1-4B10-82F1-6D03F3FAFACB}" dt="2019-08-29T18:07:40.253" v="148"/>
        <pc:sldMkLst>
          <pc:docMk/>
          <pc:sldMk cId="1120362723" sldId="505"/>
        </pc:sldMkLst>
        <pc:spChg chg="mod">
          <ac:chgData name="Davis, Madelaine 1001" userId="53394050-03ca-4403-867d-1560281fd2f5" providerId="ADAL" clId="{18C6D7BF-78A1-4B10-82F1-6D03F3FAFACB}" dt="2019-08-29T18:01:54.509" v="140" actId="20577"/>
          <ac:spMkLst>
            <pc:docMk/>
            <pc:sldMk cId="1120362723" sldId="505"/>
            <ac:spMk id="4" creationId="{00000000-0000-0000-0000-000000000000}"/>
          </ac:spMkLst>
        </pc:spChg>
        <pc:spChg chg="mod">
          <ac:chgData name="Davis, Madelaine 1001" userId="53394050-03ca-4403-867d-1560281fd2f5" providerId="ADAL" clId="{18C6D7BF-78A1-4B10-82F1-6D03F3FAFACB}" dt="2019-08-29T18:07:40.253" v="148"/>
          <ac:spMkLst>
            <pc:docMk/>
            <pc:sldMk cId="1120362723" sldId="505"/>
            <ac:spMk id="6" creationId="{00000000-0000-0000-0000-000000000000}"/>
          </ac:spMkLst>
        </pc:spChg>
        <pc:spChg chg="mod">
          <ac:chgData name="Davis, Madelaine 1001" userId="53394050-03ca-4403-867d-1560281fd2f5" providerId="ADAL" clId="{18C6D7BF-78A1-4B10-82F1-6D03F3FAFACB}" dt="2019-08-29T18:02:42.632" v="143" actId="20577"/>
          <ac:spMkLst>
            <pc:docMk/>
            <pc:sldMk cId="1120362723" sldId="505"/>
            <ac:spMk id="12" creationId="{F4C6B271-04A3-4DB2-885C-5B7601B48A11}"/>
          </ac:spMkLst>
        </pc:spChg>
        <pc:grpChg chg="mod">
          <ac:chgData name="Davis, Madelaine 1001" userId="53394050-03ca-4403-867d-1560281fd2f5" providerId="ADAL" clId="{18C6D7BF-78A1-4B10-82F1-6D03F3FAFACB}" dt="2019-08-29T18:07:40.253" v="148"/>
          <ac:grpSpMkLst>
            <pc:docMk/>
            <pc:sldMk cId="1120362723" sldId="505"/>
            <ac:grpSpMk id="5" creationId="{00000000-0000-0000-0000-000000000000}"/>
          </ac:grpSpMkLst>
        </pc:grpChg>
      </pc:sldChg>
      <pc:sldChg chg="modSp">
        <pc:chgData name="Davis, Madelaine 1001" userId="53394050-03ca-4403-867d-1560281fd2f5" providerId="ADAL" clId="{18C6D7BF-78A1-4B10-82F1-6D03F3FAFACB}" dt="2019-08-29T17:42:42.852" v="103" actId="20577"/>
        <pc:sldMkLst>
          <pc:docMk/>
          <pc:sldMk cId="398200932" sldId="514"/>
        </pc:sldMkLst>
        <pc:spChg chg="mod">
          <ac:chgData name="Davis, Madelaine 1001" userId="53394050-03ca-4403-867d-1560281fd2f5" providerId="ADAL" clId="{18C6D7BF-78A1-4B10-82F1-6D03F3FAFACB}" dt="2019-08-29T17:42:42.852" v="103" actId="20577"/>
          <ac:spMkLst>
            <pc:docMk/>
            <pc:sldMk cId="398200932" sldId="514"/>
            <ac:spMk id="2" creationId="{0B65CD05-C1FC-440B-ABF8-0FF767254D57}"/>
          </ac:spMkLst>
        </pc:spChg>
      </pc:sldChg>
      <pc:sldChg chg="add">
        <pc:chgData name="Davis, Madelaine 1001" userId="53394050-03ca-4403-867d-1560281fd2f5" providerId="ADAL" clId="{18C6D7BF-78A1-4B10-82F1-6D03F3FAFACB}" dt="2019-08-29T18:08:25.349" v="149"/>
        <pc:sldMkLst>
          <pc:docMk/>
          <pc:sldMk cId="1540117150" sldId="516"/>
        </pc:sldMkLst>
      </pc:sldChg>
    </pc:docChg>
  </pc:docChgLst>
  <pc:docChgLst>
    <pc:chgData name="Davis, Madelaine 1001" userId="53394050-03ca-4403-867d-1560281fd2f5" providerId="ADAL" clId="{D13284F2-8E4E-4D1D-BBBB-D0FEAF0BC8F4}"/>
    <pc:docChg chg="custSel addSld modSld">
      <pc:chgData name="Davis, Madelaine 1001" userId="53394050-03ca-4403-867d-1560281fd2f5" providerId="ADAL" clId="{D13284F2-8E4E-4D1D-BBBB-D0FEAF0BC8F4}" dt="2019-08-29T18:21:10.503" v="16" actId="20577"/>
      <pc:docMkLst>
        <pc:docMk/>
      </pc:docMkLst>
      <pc:sldChg chg="modSp">
        <pc:chgData name="Davis, Madelaine 1001" userId="53394050-03ca-4403-867d-1560281fd2f5" providerId="ADAL" clId="{D13284F2-8E4E-4D1D-BBBB-D0FEAF0BC8F4}" dt="2019-08-29T18:21:10.503" v="16" actId="20577"/>
        <pc:sldMkLst>
          <pc:docMk/>
          <pc:sldMk cId="1120362723" sldId="505"/>
        </pc:sldMkLst>
        <pc:spChg chg="mod">
          <ac:chgData name="Davis, Madelaine 1001" userId="53394050-03ca-4403-867d-1560281fd2f5" providerId="ADAL" clId="{D13284F2-8E4E-4D1D-BBBB-D0FEAF0BC8F4}" dt="2019-08-29T18:21:10.503" v="16" actId="20577"/>
          <ac:spMkLst>
            <pc:docMk/>
            <pc:sldMk cId="1120362723" sldId="505"/>
            <ac:spMk id="6" creationId="{00000000-0000-0000-0000-000000000000}"/>
          </ac:spMkLst>
        </pc:spChg>
      </pc:sldChg>
      <pc:sldChg chg="addSp delSp modSp">
        <pc:chgData name="Davis, Madelaine 1001" userId="53394050-03ca-4403-867d-1560281fd2f5" providerId="ADAL" clId="{D13284F2-8E4E-4D1D-BBBB-D0FEAF0BC8F4}" dt="2019-08-29T18:13:20.016" v="3" actId="1076"/>
        <pc:sldMkLst>
          <pc:docMk/>
          <pc:sldMk cId="1540117150" sldId="516"/>
        </pc:sldMkLst>
        <pc:spChg chg="del">
          <ac:chgData name="Davis, Madelaine 1001" userId="53394050-03ca-4403-867d-1560281fd2f5" providerId="ADAL" clId="{D13284F2-8E4E-4D1D-BBBB-D0FEAF0BC8F4}" dt="2019-08-29T18:13:17.670" v="2" actId="478"/>
          <ac:spMkLst>
            <pc:docMk/>
            <pc:sldMk cId="1540117150" sldId="516"/>
            <ac:spMk id="2" creationId="{2A028606-8C64-473F-8094-9EF49FB08DA5}"/>
          </ac:spMkLst>
        </pc:spChg>
        <pc:picChg chg="add mod">
          <ac:chgData name="Davis, Madelaine 1001" userId="53394050-03ca-4403-867d-1560281fd2f5" providerId="ADAL" clId="{D13284F2-8E4E-4D1D-BBBB-D0FEAF0BC8F4}" dt="2019-08-29T18:13:20.016" v="3" actId="1076"/>
          <ac:picMkLst>
            <pc:docMk/>
            <pc:sldMk cId="1540117150" sldId="516"/>
            <ac:picMk id="3" creationId="{988D5E34-F122-4A23-888D-0F94636D7AB3}"/>
          </ac:picMkLst>
        </pc:picChg>
      </pc:sldChg>
      <pc:sldChg chg="modSp add">
        <pc:chgData name="Davis, Madelaine 1001" userId="53394050-03ca-4403-867d-1560281fd2f5" providerId="ADAL" clId="{D13284F2-8E4E-4D1D-BBBB-D0FEAF0BC8F4}" dt="2019-08-29T18:14:18.268" v="14" actId="20577"/>
        <pc:sldMkLst>
          <pc:docMk/>
          <pc:sldMk cId="1579742272" sldId="517"/>
        </pc:sldMkLst>
        <pc:spChg chg="mod">
          <ac:chgData name="Davis, Madelaine 1001" userId="53394050-03ca-4403-867d-1560281fd2f5" providerId="ADAL" clId="{D13284F2-8E4E-4D1D-BBBB-D0FEAF0BC8F4}" dt="2019-08-29T18:14:18.268" v="14" actId="20577"/>
          <ac:spMkLst>
            <pc:docMk/>
            <pc:sldMk cId="1579742272" sldId="517"/>
            <ac:spMk id="2" creationId="{CEEBAD4D-03E0-48BF-968D-5602C9740F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8/29/2019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google.com/url?sa=t&amp;rct=j&amp;q=&amp;esrc=s&amp;source=web&amp;cd=2&amp;cad=rja&amp;uact=8&amp;ved=0CCgQFjABahUKEwjUhaPqs_nHAhVKo4gKHbpaDlk&amp;url=http://research.google.com/pubs/pub34912.html&amp;usg=AFQjCNHLEOlzgTQpdGD2M7q1Qjj7IZiy7w" TargetMode="External"/><Relationship Id="rId4" Type="http://schemas.openxmlformats.org/officeDocument/2006/relationships/hyperlink" Target="https://en.wikipedia.org/wiki/Inform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google.com/url?sa=t&amp;rct=j&amp;q=&amp;esrc=s&amp;source=web&amp;cd=2&amp;cad=rja&amp;uact=8&amp;ved=0CCgQFjABahUKEwjUhaPqs_nHAhVKo4gKHbpaDlk&amp;url=http://research.google.com/pubs/pub34912.html&amp;usg=AFQjCNHLEOlzgTQpdGD2M7q1Qjj7IZiy7w" TargetMode="External"/><Relationship Id="rId4" Type="http://schemas.openxmlformats.org/officeDocument/2006/relationships/hyperlink" Target="https://en.wikipedia.org/wiki/Inform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5BB23-3A74-4432-9E75-41ABA7FCA7F4}" type="slidenum">
              <a:rPr lang="en-US" smtClean="0"/>
              <a:t>14</a:t>
            </a:fld>
            <a:endParaRPr lang="en-US"/>
          </a:p>
        </p:txBody>
      </p:sp>
    </p:spTree>
    <p:extLst>
      <p:ext uri="{BB962C8B-B14F-4D97-AF65-F5344CB8AC3E}">
        <p14:creationId xmlns:p14="http://schemas.microsoft.com/office/powerpoint/2010/main" val="268105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anose="020B0604020202020204" pitchFamily="34" charset="0"/>
              <a:buNone/>
            </a:pPr>
            <a:r>
              <a:rPr lang="en-US" dirty="0"/>
              <a:t>Best practices</a:t>
            </a:r>
          </a:p>
          <a:p>
            <a:pPr marL="1085850" lvl="1" indent="-342900">
              <a:buFont typeface="Arial" panose="020B0604020202020204" pitchFamily="34" charset="0"/>
              <a:buChar char="•"/>
            </a:pPr>
            <a:endParaRPr lang="en-US" dirty="0"/>
          </a:p>
          <a:p>
            <a:pPr marL="74295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BDT318 - Netflix Keystone: How Netflix Handles Data Streams Up to 8 Million Events Per Second</a:t>
            </a:r>
          </a:p>
          <a:p>
            <a:pPr marL="742950" lvl="1" indent="0">
              <a:buFont typeface="Arial" panose="020B0604020202020204" pitchFamily="34" charset="0"/>
              <a:buNone/>
            </a:pPr>
            <a:endParaRPr lang="en-US" dirty="0"/>
          </a:p>
          <a:p>
            <a:pPr marL="342900" indent="-342900">
              <a:buFont typeface="Arial" panose="020B0604020202020204" pitchFamily="34" charset="0"/>
              <a:buChar char="•"/>
            </a:pPr>
            <a:r>
              <a:rPr lang="en-US" dirty="0"/>
              <a:t>Use Kinesis or Kafka for stream storage</a:t>
            </a:r>
          </a:p>
          <a:p>
            <a:pPr marL="342900" indent="-342900">
              <a:buFont typeface="Arial" panose="020B0604020202020204" pitchFamily="34" charset="0"/>
              <a:buChar char="•"/>
            </a:pPr>
            <a:r>
              <a:rPr lang="en-US" dirty="0"/>
              <a:t>Use appropriate stream processing tool</a:t>
            </a:r>
          </a:p>
          <a:p>
            <a:pPr marL="1085850" lvl="1" indent="-342900">
              <a:buFont typeface="Arial" panose="020B0604020202020204" pitchFamily="34" charset="0"/>
              <a:buChar char="•"/>
            </a:pPr>
            <a:r>
              <a:rPr lang="en-US" dirty="0"/>
              <a:t>KCL – Simple, only for Kinesis</a:t>
            </a:r>
          </a:p>
          <a:p>
            <a:pPr marL="1085850" lvl="1" indent="-342900">
              <a:buFont typeface="Arial" panose="020B0604020202020204" pitchFamily="34" charset="0"/>
              <a:buChar char="•"/>
            </a:pPr>
            <a:r>
              <a:rPr lang="en-US" dirty="0"/>
              <a:t>Apache Storm – general purpose</a:t>
            </a:r>
          </a:p>
          <a:p>
            <a:pPr marL="1085850" lvl="1" indent="-342900">
              <a:buFont typeface="Arial" panose="020B0604020202020204" pitchFamily="34" charset="0"/>
              <a:buChar char="•"/>
            </a:pPr>
            <a:r>
              <a:rPr lang="en-US" dirty="0"/>
              <a:t>Spark Streaming – Windowing, </a:t>
            </a:r>
            <a:r>
              <a:rPr lang="en-US" dirty="0" err="1"/>
              <a:t>MLlib</a:t>
            </a:r>
            <a:r>
              <a:rPr lang="en-US" dirty="0"/>
              <a:t>, </a:t>
            </a:r>
            <a:r>
              <a:rPr lang="en-US" dirty="0" err="1"/>
              <a:t>Statefull</a:t>
            </a:r>
            <a:endParaRPr lang="en-US" dirty="0"/>
          </a:p>
          <a:p>
            <a:pPr marL="1085850" lvl="1" indent="-342900">
              <a:buFont typeface="Arial" panose="020B0604020202020204" pitchFamily="34" charset="0"/>
              <a:buChar char="•"/>
            </a:pPr>
            <a:r>
              <a:rPr lang="en-US" dirty="0"/>
              <a:t>AWS Lambda – fully managed, no servers, stateless </a:t>
            </a:r>
          </a:p>
          <a:p>
            <a:pPr marL="342900" indent="-342900">
              <a:buFont typeface="Arial" panose="020B0604020202020204" pitchFamily="34" charset="0"/>
              <a:buChar char="•"/>
            </a:pPr>
            <a:r>
              <a:rPr lang="en-US" dirty="0"/>
              <a:t>Use Amazon SNS for Alerts</a:t>
            </a:r>
          </a:p>
          <a:p>
            <a:pPr marL="342900" indent="-342900">
              <a:buFont typeface="Arial" panose="020B0604020202020204" pitchFamily="34" charset="0"/>
              <a:buChar char="•"/>
            </a:pPr>
            <a:r>
              <a:rPr lang="en-US" dirty="0"/>
              <a:t>Use Amazon ML for predictions </a:t>
            </a:r>
          </a:p>
          <a:p>
            <a:pPr marL="342900" indent="-342900">
              <a:buFont typeface="Arial" panose="020B0604020202020204" pitchFamily="34" charset="0"/>
              <a:buChar char="•"/>
            </a:pPr>
            <a:r>
              <a:rPr lang="en-US" dirty="0"/>
              <a:t>Use a managed database/cache for state management</a:t>
            </a:r>
          </a:p>
          <a:p>
            <a:pPr marL="342900" indent="-342900">
              <a:buFont typeface="Arial" panose="020B0604020202020204" pitchFamily="34" charset="0"/>
              <a:buChar char="•"/>
            </a:pPr>
            <a:r>
              <a:rPr lang="en-US" dirty="0"/>
              <a:t>Use a visualization tool for KPI visualization </a:t>
            </a:r>
          </a:p>
          <a:p>
            <a:pPr marL="1085850" lvl="1" indent="-342900">
              <a:buFont typeface="Arial" panose="020B0604020202020204" pitchFamily="34" charset="0"/>
              <a:buChar char="•"/>
            </a:pPr>
            <a:endParaRPr lang="en-US" dirty="0"/>
          </a:p>
          <a:p>
            <a:pPr marL="1085850" lvl="1" indent="-342900">
              <a:buFont typeface="Arial" panose="020B0604020202020204" pitchFamily="34" charset="0"/>
              <a:buChar char="•"/>
            </a:pPr>
            <a:endParaRPr lang="en-US" dirty="0"/>
          </a:p>
          <a:p>
            <a:pPr marL="1085850" lvl="1" indent="-3429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413051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into solving</a:t>
            </a:r>
            <a:r>
              <a:rPr lang="en-US" baseline="0" dirty="0"/>
              <a:t> the Big architecture, I want to introduce some “tried and test” architecture principles.  </a:t>
            </a:r>
          </a:p>
          <a:p>
            <a:endParaRPr lang="en-US" baseline="0" dirty="0"/>
          </a:p>
          <a:p>
            <a:pPr marL="228600" indent="-228600">
              <a:buAutoNum type="arabicParenR"/>
            </a:pPr>
            <a:r>
              <a:rPr lang="en-US" baseline="0" dirty="0"/>
              <a:t>Here at AWS we believe you should be using the right tool for the job – “instead of using a big </a:t>
            </a:r>
            <a:r>
              <a:rPr lang="en-US" baseline="0" dirty="0" err="1"/>
              <a:t>swiss</a:t>
            </a:r>
            <a:r>
              <a:rPr lang="en-US" baseline="0" dirty="0"/>
              <a:t> army knife for using a screw </a:t>
            </a:r>
            <a:r>
              <a:rPr lang="en-US" baseline="0" dirty="0" err="1"/>
              <a:t>dreive</a:t>
            </a:r>
            <a:r>
              <a:rPr lang="en-US" baseline="0" dirty="0"/>
              <a:t>, it will be best to use a screw drive - this is especially important for big data architectures. We’ll talk about this more.</a:t>
            </a:r>
          </a:p>
          <a:p>
            <a:pPr marL="228600" indent="-228600">
              <a:buAutoNum type="arabicParenR"/>
            </a:pPr>
            <a:r>
              <a:rPr lang="en-US" baseline="0" dirty="0"/>
              <a:t>Decoupled architecture http://whatis.techtarget.com/definition/decoupled-architecture - </a:t>
            </a:r>
            <a:r>
              <a:rPr lang="en-US" sz="1200" b="0" i="0" kern="1200" dirty="0">
                <a:solidFill>
                  <a:schemeClr val="tx1"/>
                </a:solidFill>
                <a:effectLst/>
                <a:latin typeface="Arial"/>
                <a:ea typeface="+mn-ea"/>
                <a:cs typeface="+mn-cs"/>
              </a:rPr>
              <a:t>In general, a decoupled architecture is a framework for complex work that allows components to remain completely autonomous and unaware of each other…this has been tried and battle test. </a:t>
            </a:r>
          </a:p>
          <a:p>
            <a:pPr marL="228600" indent="-228600">
              <a:buAutoNum type="arabicParenR"/>
            </a:pPr>
            <a:r>
              <a:rPr lang="en-US" sz="1200" b="0" i="0" kern="1200" dirty="0">
                <a:solidFill>
                  <a:schemeClr val="tx1"/>
                </a:solidFill>
                <a:effectLst/>
                <a:latin typeface="Arial"/>
                <a:ea typeface="+mn-ea"/>
                <a:cs typeface="+mn-cs"/>
              </a:rPr>
              <a:t>Managed services – this is relatively now  - Should I install</a:t>
            </a:r>
            <a:r>
              <a:rPr lang="en-US" sz="1200" b="0" i="0" kern="1200" baseline="0" dirty="0">
                <a:solidFill>
                  <a:schemeClr val="tx1"/>
                </a:solidFill>
                <a:effectLst/>
                <a:latin typeface="Arial"/>
                <a:ea typeface="+mn-ea"/>
                <a:cs typeface="+mn-cs"/>
              </a:rPr>
              <a:t> Cassandra or MongoDB or </a:t>
            </a:r>
            <a:r>
              <a:rPr lang="en-US" sz="1200" b="0" i="0" kern="1200" baseline="0" dirty="0" err="1">
                <a:solidFill>
                  <a:schemeClr val="tx1"/>
                </a:solidFill>
                <a:effectLst/>
                <a:latin typeface="Arial"/>
                <a:ea typeface="+mn-ea"/>
                <a:cs typeface="+mn-cs"/>
              </a:rPr>
              <a:t>CouchDB</a:t>
            </a:r>
            <a:r>
              <a:rPr lang="en-US" sz="1200" b="0" i="0" kern="1200" baseline="0" dirty="0">
                <a:solidFill>
                  <a:schemeClr val="tx1"/>
                </a:solidFill>
                <a:effectLst/>
                <a:latin typeface="Arial"/>
                <a:ea typeface="+mn-ea"/>
                <a:cs typeface="+mn-cs"/>
              </a:rPr>
              <a:t> on AWS. You obviously can. Sometimes there are good reasons for doing this. Many customers still do this. Netflix is a great example. They run a multi-region Cassandra and are a poster child for how to do this. But for most customers, delegating this task to AWS makes more sense….you are better of spending your time on building features for your customers rather than building highly scalable distributed systems.</a:t>
            </a:r>
          </a:p>
          <a:p>
            <a:pPr marL="228600" indent="-228600">
              <a:buAutoNum type="arabicParenR"/>
            </a:pPr>
            <a:r>
              <a:rPr lang="en-US" sz="1200" b="0" i="0" kern="1200" baseline="0" dirty="0">
                <a:solidFill>
                  <a:schemeClr val="tx1"/>
                </a:solidFill>
                <a:effectLst/>
                <a:latin typeface="Arial"/>
                <a:ea typeface="+mn-ea"/>
                <a:cs typeface="+mn-cs"/>
              </a:rPr>
              <a:t>Lambda Architecture -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715136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rial"/>
                <a:ea typeface="+mn-ea"/>
                <a:cs typeface="+mn-cs"/>
              </a:rPr>
              <a:t>Analysis of data</a:t>
            </a:r>
            <a:r>
              <a:rPr lang="en-US" sz="1200" b="0" i="0" kern="1200" dirty="0">
                <a:solidFill>
                  <a:schemeClr val="tx1"/>
                </a:solidFill>
                <a:effectLst/>
                <a:latin typeface="Arial"/>
                <a:ea typeface="+mn-ea"/>
                <a:cs typeface="+mn-cs"/>
              </a:rPr>
              <a:t> is a process of inspecting, cleaning, transforming, and modeling </a:t>
            </a:r>
            <a:r>
              <a:rPr lang="en-US" sz="1200" b="0" i="0" u="none" strike="noStrike" kern="1200" dirty="0">
                <a:solidFill>
                  <a:schemeClr val="tx1"/>
                </a:solidFill>
                <a:effectLst/>
                <a:latin typeface="Arial"/>
                <a:ea typeface="+mn-ea"/>
                <a:cs typeface="+mn-cs"/>
                <a:hlinkClick r:id="rId3" tooltip="Data"/>
              </a:rPr>
              <a:t>data</a:t>
            </a:r>
            <a:r>
              <a:rPr lang="en-US" sz="1200" b="0" i="0" kern="1200" dirty="0">
                <a:solidFill>
                  <a:schemeClr val="tx1"/>
                </a:solidFill>
                <a:effectLst/>
                <a:latin typeface="Arial"/>
                <a:ea typeface="+mn-ea"/>
                <a:cs typeface="+mn-cs"/>
              </a:rPr>
              <a:t> with the goal of discovering useful </a:t>
            </a:r>
            <a:r>
              <a:rPr lang="en-US" sz="1200" b="0" i="0" u="none" strike="noStrike" kern="1200" dirty="0">
                <a:solidFill>
                  <a:schemeClr val="tx1"/>
                </a:solidFill>
                <a:effectLst/>
                <a:latin typeface="Arial"/>
                <a:ea typeface="+mn-ea"/>
                <a:cs typeface="+mn-cs"/>
                <a:hlinkClick r:id="rId4" tooltip="Information"/>
              </a:rPr>
              <a:t>information</a:t>
            </a:r>
            <a:r>
              <a:rPr lang="en-US" sz="1200" b="0" i="0" kern="1200" dirty="0">
                <a:solidFill>
                  <a:schemeClr val="tx1"/>
                </a:solidFill>
                <a:effectLst/>
                <a:latin typeface="Arial"/>
                <a:ea typeface="+mn-ea"/>
                <a:cs typeface="+mn-cs"/>
              </a:rPr>
              <a:t>, suggesting conclusions, and supporting decision-making.</a:t>
            </a:r>
            <a:endParaRPr lang="en-US" dirty="0"/>
          </a:p>
          <a:p>
            <a:endParaRPr lang="en-US" dirty="0"/>
          </a:p>
          <a:p>
            <a:r>
              <a:rPr lang="en-US" dirty="0"/>
              <a:t>Examples:</a:t>
            </a:r>
          </a:p>
          <a:p>
            <a:r>
              <a:rPr lang="en-US" dirty="0"/>
              <a:t>Data Warehousing: Monthly bill, Interactive dashboards</a:t>
            </a:r>
          </a:p>
          <a:p>
            <a:r>
              <a:rPr lang="en-US" dirty="0"/>
              <a:t>Machine Learning: Sentiment Analysis, Prediction</a:t>
            </a:r>
          </a:p>
          <a:p>
            <a:r>
              <a:rPr lang="en-US" dirty="0"/>
              <a:t>Stream processing: Alerts, 1 minute metrics, etc.</a:t>
            </a:r>
          </a:p>
          <a:p>
            <a:endParaRPr lang="en-US" sz="1200" b="0" i="0" kern="1200" dirty="0">
              <a:solidFill>
                <a:schemeClr val="tx1"/>
              </a:solidFill>
              <a:effectLst/>
              <a:latin typeface="Arial"/>
              <a:ea typeface="+mn-ea"/>
              <a:cs typeface="+mn-cs"/>
            </a:endParaRP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http://www.jmlr.org/papers/volume9/li08a/li08a.pdf</a:t>
            </a:r>
          </a:p>
          <a:p>
            <a:r>
              <a:rPr lang="en-US" b="1" dirty="0">
                <a:hlinkClick r:id="rId5"/>
              </a:rPr>
              <a:t>Forecasting Web Page Views:</a:t>
            </a:r>
          </a:p>
          <a:p>
            <a:endParaRPr lang="en-US" b="1" dirty="0">
              <a:hlinkClick r:id="rId5"/>
            </a:endParaRPr>
          </a:p>
          <a:p>
            <a:r>
              <a:rPr lang="en-US" b="1" dirty="0">
                <a:hlinkClick r:id="rId5"/>
              </a:rPr>
              <a:t>http://nlp.stanford.edu/sentiment/</a:t>
            </a:r>
          </a:p>
          <a:p>
            <a:r>
              <a:rPr lang="en-US" b="1" dirty="0">
                <a:hlinkClick r:id="rId5"/>
              </a:rPr>
              <a:t>http://nlp.stanford.edu/sentiment/Methods and Observations</a:t>
            </a:r>
            <a:endParaRPr lang="en-US" b="1" dirty="0"/>
          </a:p>
          <a:p>
            <a:endParaRPr lang="en-US" b="1" dirty="0"/>
          </a:p>
          <a:p>
            <a:r>
              <a:rPr lang="en-US" b="1" dirty="0"/>
              <a:t>https://en.wikipedia.org/wiki/Data_analysis</a:t>
            </a:r>
          </a:p>
          <a:p>
            <a:endParaRPr lang="en-US" b="1"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10334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rial"/>
                <a:ea typeface="+mn-ea"/>
                <a:cs typeface="+mn-cs"/>
              </a:rPr>
              <a:t>Analysis of data</a:t>
            </a:r>
            <a:r>
              <a:rPr lang="en-US" sz="1200" b="0" i="0" kern="1200" dirty="0">
                <a:solidFill>
                  <a:schemeClr val="tx1"/>
                </a:solidFill>
                <a:effectLst/>
                <a:latin typeface="Arial"/>
                <a:ea typeface="+mn-ea"/>
                <a:cs typeface="+mn-cs"/>
              </a:rPr>
              <a:t> is a process of inspecting, cleaning, transforming, and modeling </a:t>
            </a:r>
            <a:r>
              <a:rPr lang="en-US" sz="1200" b="0" i="0" u="none" strike="noStrike" kern="1200" dirty="0">
                <a:solidFill>
                  <a:schemeClr val="tx1"/>
                </a:solidFill>
                <a:effectLst/>
                <a:latin typeface="Arial"/>
                <a:ea typeface="+mn-ea"/>
                <a:cs typeface="+mn-cs"/>
                <a:hlinkClick r:id="rId3" tooltip="Data"/>
              </a:rPr>
              <a:t>data</a:t>
            </a:r>
            <a:r>
              <a:rPr lang="en-US" sz="1200" b="0" i="0" kern="1200" dirty="0">
                <a:solidFill>
                  <a:schemeClr val="tx1"/>
                </a:solidFill>
                <a:effectLst/>
                <a:latin typeface="Arial"/>
                <a:ea typeface="+mn-ea"/>
                <a:cs typeface="+mn-cs"/>
              </a:rPr>
              <a:t> with the goal of discovering useful </a:t>
            </a:r>
            <a:r>
              <a:rPr lang="en-US" sz="1200" b="0" i="0" u="none" strike="noStrike" kern="1200" dirty="0">
                <a:solidFill>
                  <a:schemeClr val="tx1"/>
                </a:solidFill>
                <a:effectLst/>
                <a:latin typeface="Arial"/>
                <a:ea typeface="+mn-ea"/>
                <a:cs typeface="+mn-cs"/>
                <a:hlinkClick r:id="rId4" tooltip="Information"/>
              </a:rPr>
              <a:t>information</a:t>
            </a:r>
            <a:r>
              <a:rPr lang="en-US" sz="1200" b="0" i="0" kern="1200" dirty="0">
                <a:solidFill>
                  <a:schemeClr val="tx1"/>
                </a:solidFill>
                <a:effectLst/>
                <a:latin typeface="Arial"/>
                <a:ea typeface="+mn-ea"/>
                <a:cs typeface="+mn-cs"/>
              </a:rPr>
              <a:t>, suggesting conclusions, and supporting decision-making.</a:t>
            </a:r>
            <a:endParaRPr lang="en-US" dirty="0"/>
          </a:p>
          <a:p>
            <a:endParaRPr lang="en-US" dirty="0"/>
          </a:p>
          <a:p>
            <a:r>
              <a:rPr lang="en-US" dirty="0"/>
              <a:t>Examples:</a:t>
            </a:r>
          </a:p>
          <a:p>
            <a:r>
              <a:rPr lang="en-US" dirty="0"/>
              <a:t>Data Warehousing: Monthly bill, Interactive dashboards</a:t>
            </a:r>
          </a:p>
          <a:p>
            <a:r>
              <a:rPr lang="en-US" dirty="0"/>
              <a:t>Machine Learning: Sentiment Analysis, Prediction</a:t>
            </a:r>
          </a:p>
          <a:p>
            <a:r>
              <a:rPr lang="en-US" dirty="0"/>
              <a:t>Stream processing: Alerts, 1 minute metrics, etc.</a:t>
            </a:r>
          </a:p>
          <a:p>
            <a:endParaRPr lang="en-US" sz="1200" b="0" i="0" kern="1200" dirty="0">
              <a:solidFill>
                <a:schemeClr val="tx1"/>
              </a:solidFill>
              <a:effectLst/>
              <a:latin typeface="Arial"/>
              <a:ea typeface="+mn-ea"/>
              <a:cs typeface="+mn-cs"/>
            </a:endParaRP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http://www.jmlr.org/papers/volume9/li08a/li08a.pdf</a:t>
            </a:r>
          </a:p>
          <a:p>
            <a:r>
              <a:rPr lang="en-US" b="1" dirty="0">
                <a:hlinkClick r:id="rId5"/>
              </a:rPr>
              <a:t>Forecasting Web Page Views:</a:t>
            </a:r>
          </a:p>
          <a:p>
            <a:endParaRPr lang="en-US" b="1" dirty="0">
              <a:hlinkClick r:id="rId5"/>
            </a:endParaRPr>
          </a:p>
          <a:p>
            <a:r>
              <a:rPr lang="en-US" b="1" dirty="0">
                <a:hlinkClick r:id="rId5"/>
              </a:rPr>
              <a:t>http://nlp.stanford.edu/sentiment/</a:t>
            </a:r>
          </a:p>
          <a:p>
            <a:r>
              <a:rPr lang="en-US" b="1" dirty="0">
                <a:hlinkClick r:id="rId5"/>
              </a:rPr>
              <a:t>http://nlp.stanford.edu/sentiment/Methods and Observations</a:t>
            </a:r>
            <a:endParaRPr lang="en-US" b="1" dirty="0"/>
          </a:p>
          <a:p>
            <a:endParaRPr lang="en-US" b="1" dirty="0"/>
          </a:p>
          <a:p>
            <a:r>
              <a:rPr lang="en-US" b="1" dirty="0"/>
              <a:t>https://en.wikipedia.org/wiki/Data_analysis</a:t>
            </a:r>
          </a:p>
          <a:p>
            <a:endParaRPr lang="en-US" b="1"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677812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a:t>Session Title</a:t>
            </a:r>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bg1">
                    <a:lumMod val="50000"/>
                  </a:schemeClr>
                </a:solidFill>
              </a:rPr>
              <a:t>© 2015, Amazon Web Services, Inc. or its Affiliates. All rights reserved.</a:t>
            </a:r>
          </a:p>
        </p:txBody>
      </p:sp>
      <p:pic>
        <p:nvPicPr>
          <p:cNvPr id="2" name="Picture 1" descr="aws_reinvent_light.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087" y="477714"/>
            <a:ext cx="2763826" cy="57805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8862" y="4699140"/>
            <a:ext cx="827750" cy="331100"/>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lvl1pPr>
          </a:lstStyle>
          <a:p>
            <a:pPr lvl="0"/>
            <a:r>
              <a:rPr lang="en-US"/>
              <a:t>Click to edit Master text styles</a:t>
            </a:r>
          </a:p>
        </p:txBody>
      </p:sp>
      <p:pic>
        <p:nvPicPr>
          <p:cNvPr id="5" name="Picture 4" descr="aws_reinvent_light.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087" y="477714"/>
            <a:ext cx="2763826" cy="578054"/>
          </a:xfrm>
          <a:prstGeom prst="rect">
            <a:avLst/>
          </a:prstGeom>
        </p:spPr>
      </p:pic>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a:solidFill>
                  <a:schemeClr val="bg1"/>
                </a:solidFill>
              </a:rPr>
              <a:t>Thank you!</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a:solidFill>
                  <a:schemeClr val="bg1"/>
                </a:solidFill>
              </a:rPr>
              <a:t>Remember to complete your evaluations!</a:t>
            </a:r>
          </a:p>
        </p:txBody>
      </p:sp>
      <p:pic>
        <p:nvPicPr>
          <p:cNvPr id="6" name="Picture 5"/>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lated Sess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a:solidFill>
                  <a:schemeClr val="bg1"/>
                </a:solidFill>
              </a:rPr>
              <a:t>Related Sessions</a:t>
            </a:r>
          </a:p>
        </p:txBody>
      </p:sp>
    </p:spTree>
    <p:extLst>
      <p:ext uri="{BB962C8B-B14F-4D97-AF65-F5344CB8AC3E}">
        <p14:creationId xmlns:p14="http://schemas.microsoft.com/office/powerpoint/2010/main" val="375070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771650"/>
            <a:ext cx="8229600" cy="1021556"/>
          </a:xfrm>
        </p:spPr>
        <p:txBody>
          <a:bodyPr anchor="ctr">
            <a:noAutofit/>
          </a:bodyPr>
          <a:lstStyle>
            <a:lvl1pPr algn="l">
              <a:defRPr sz="6600" b="1" cap="none"/>
            </a:lvl1pPr>
          </a:lstStyle>
          <a:p>
            <a:r>
              <a:rPr lang="en-US" dirty="0"/>
              <a:t>Section 1</a:t>
            </a:r>
          </a:p>
        </p:txBody>
      </p:sp>
    </p:spTree>
    <p:extLst>
      <p:ext uri="{BB962C8B-B14F-4D97-AF65-F5344CB8AC3E}">
        <p14:creationId xmlns:p14="http://schemas.microsoft.com/office/powerpoint/2010/main" val="33706560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extLst mod="1">
    <p:ext uri="{DCECCB84-F9BA-43D5-87BE-67443E8EF086}">
      <p15:sldGuideLst xmlns:p15="http://schemas.microsoft.com/office/powerpoint/2012/main">
        <p15:guide id="1" orient="horz" pos="1116">
          <p15:clr>
            <a:srgbClr val="FBAE40"/>
          </p15:clr>
        </p15:guide>
        <p15:guide id="2" pos="288">
          <p15:clr>
            <a:srgbClr val="FBAE40"/>
          </p15:clr>
        </p15:guide>
        <p15:guide id="3" pos="54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lIns="68580" tIns="34290" rIns="68580" bIns="34290"/>
          <a:lstStyle/>
          <a:p>
            <a:fld id="{843E1C8D-9656-44D2-A3ED-68D0179EE7A5}" type="datetimeFigureOut">
              <a:rPr lang="en-US" smtClean="0"/>
              <a:t>8/29/2019</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lIns="68580" tIns="34290" rIns="68580" bIns="34290"/>
          <a:lstStyle/>
          <a:p>
            <a:fld id="{070445E4-C2C8-4DCB-9685-FDAA04A6AE01}" type="slidenum">
              <a:rPr lang="en-US" smtClean="0"/>
              <a:t>‹#›</a:t>
            </a:fld>
            <a:endParaRPr lang="en-US"/>
          </a:p>
        </p:txBody>
      </p:sp>
    </p:spTree>
    <p:extLst>
      <p:ext uri="{BB962C8B-B14F-4D97-AF65-F5344CB8AC3E}">
        <p14:creationId xmlns:p14="http://schemas.microsoft.com/office/powerpoint/2010/main" val="267261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a:solidFill>
                  <a:schemeClr val="bg1"/>
                </a:solidFill>
              </a:rPr>
              <a:t>What to Expect from the Session</a:t>
            </a:r>
          </a:p>
        </p:txBody>
      </p:sp>
    </p:spTree>
    <p:extLst>
      <p:ext uri="{BB962C8B-B14F-4D97-AF65-F5344CB8AC3E}">
        <p14:creationId xmlns:p14="http://schemas.microsoft.com/office/powerpoint/2010/main"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  LEA.L $002100,A1</a:t>
            </a:r>
          </a:p>
          <a:p>
            <a:pPr lvl="0"/>
            <a:r>
              <a:rPr lang="en-US" dirty="0"/>
              <a:t>  MOVE.L #2, -(A1)</a:t>
            </a:r>
          </a:p>
          <a:p>
            <a:pPr lvl="0"/>
            <a:r>
              <a:rPr lang="en-US" dirty="0"/>
              <a:t>  BSR $00002050</a:t>
            </a:r>
          </a:p>
          <a:p>
            <a:pPr lvl="0"/>
            <a:r>
              <a:rPr lang="en-US" dirty="0"/>
              <a:t>MM 2050;DI</a:t>
            </a:r>
          </a:p>
          <a:p>
            <a:pPr lvl="0"/>
            <a:r>
              <a:rPr lang="en-US" dirty="0"/>
              <a:t>  MOVE.L (A1)+,D1</a:t>
            </a: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 id="2147483696" r:id="rId17"/>
    <p:sldLayoutId id="2147483698" r:id="rId18"/>
  </p:sldLayoutIdLst>
  <p:txStyles>
    <p:titleStyle>
      <a:lvl1pPr algn="l" defTabSz="457200" rtl="0" eaLnBrk="1" latinLnBrk="0" hangingPunct="1">
        <a:spcBef>
          <a:spcPct val="0"/>
        </a:spcBef>
        <a:buNone/>
        <a:defRPr sz="2800" b="1" i="0" kern="1200">
          <a:solidFill>
            <a:schemeClr val="bg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7.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954064"/>
            <a:ext cx="8229600" cy="1021556"/>
          </a:xfrm>
        </p:spPr>
        <p:txBody>
          <a:bodyPr/>
          <a:lstStyle/>
          <a:p>
            <a:pPr algn="ctr"/>
            <a:r>
              <a:rPr lang="en-US" sz="5400" dirty="0">
                <a:solidFill>
                  <a:srgbClr val="00B0F0"/>
                </a:solidFill>
              </a:rPr>
              <a:t>Sysco</a:t>
            </a:r>
            <a:r>
              <a:rPr lang="en-US" sz="5400" dirty="0"/>
              <a:t> </a:t>
            </a:r>
            <a:br>
              <a:rPr lang="en-US" sz="5400" dirty="0"/>
            </a:br>
            <a:r>
              <a:rPr lang="en-US" sz="5400" dirty="0"/>
              <a:t>Team 9</a:t>
            </a:r>
            <a:br>
              <a:rPr lang="en-US" sz="5400" dirty="0"/>
            </a:br>
            <a:r>
              <a:rPr lang="en-US" sz="5400" dirty="0"/>
              <a:t>Predictive Maintenance:</a:t>
            </a:r>
            <a:br>
              <a:rPr lang="en-US" sz="5400" dirty="0"/>
            </a:br>
            <a:r>
              <a:rPr lang="en-US" sz="5400" dirty="0">
                <a:solidFill>
                  <a:srgbClr val="00B0F0"/>
                </a:solidFill>
              </a:rPr>
              <a:t>NASA Engines</a:t>
            </a:r>
            <a:br>
              <a:rPr lang="en-US" sz="5400" dirty="0"/>
            </a:br>
            <a:r>
              <a:rPr lang="en-US" sz="5400" dirty="0"/>
              <a:t>ML  IoT</a:t>
            </a:r>
            <a:br>
              <a:rPr lang="en-US" dirty="0"/>
            </a:br>
            <a:br>
              <a:rPr lang="en-US" dirty="0"/>
            </a:br>
            <a:endParaRPr lang="en-US" dirty="0"/>
          </a:p>
        </p:txBody>
      </p:sp>
    </p:spTree>
    <p:extLst>
      <p:ext uri="{BB962C8B-B14F-4D97-AF65-F5344CB8AC3E}">
        <p14:creationId xmlns:p14="http://schemas.microsoft.com/office/powerpoint/2010/main" val="28334300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F6066-66F0-4632-8BD6-F0EFA321845B}"/>
              </a:ext>
            </a:extLst>
          </p:cNvPr>
          <p:cNvSpPr>
            <a:spLocks noGrp="1"/>
          </p:cNvSpPr>
          <p:nvPr>
            <p:ph idx="1"/>
          </p:nvPr>
        </p:nvSpPr>
        <p:spPr>
          <a:xfrm>
            <a:off x="340592" y="1009332"/>
            <a:ext cx="8205304" cy="3553926"/>
          </a:xfrm>
        </p:spPr>
        <p:txBody>
          <a:bodyPr/>
          <a:lstStyle/>
          <a:p>
            <a:r>
              <a:rPr lang="en-US" b="1" dirty="0"/>
              <a:t>Create endpoint configuration</a:t>
            </a:r>
          </a:p>
          <a:p>
            <a:r>
              <a:rPr lang="en-US" dirty="0" err="1"/>
              <a:t>SageMaker</a:t>
            </a:r>
            <a:r>
              <a:rPr lang="en-US" dirty="0"/>
              <a:t> supports configuring REST endpoints in hosting with multiple models and testing purposes. In order to support this, customers create an endpoint configuration, that describes the distribution of traffic across the models, whether split, </a:t>
            </a:r>
            <a:r>
              <a:rPr lang="en-US" dirty="0" err="1"/>
              <a:t>orsampled</a:t>
            </a:r>
            <a:r>
              <a:rPr lang="en-US" dirty="0"/>
              <a:t> in some way. In addition, the endpoint configuration describes the instance type required for model final deployment.</a:t>
            </a:r>
          </a:p>
          <a:p>
            <a:endParaRPr lang="en-US" dirty="0"/>
          </a:p>
        </p:txBody>
      </p:sp>
    </p:spTree>
    <p:extLst>
      <p:ext uri="{BB962C8B-B14F-4D97-AF65-F5344CB8AC3E}">
        <p14:creationId xmlns:p14="http://schemas.microsoft.com/office/powerpoint/2010/main" val="50791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453B-E0FE-40FE-9C07-0F677D5D12DC}"/>
              </a:ext>
            </a:extLst>
          </p:cNvPr>
          <p:cNvSpPr>
            <a:spLocks noGrp="1"/>
          </p:cNvSpPr>
          <p:nvPr>
            <p:ph type="title"/>
          </p:nvPr>
        </p:nvSpPr>
        <p:spPr/>
        <p:txBody>
          <a:bodyPr/>
          <a:lstStyle/>
          <a:p>
            <a:r>
              <a:rPr lang="en-US" dirty="0"/>
              <a:t>PRODUCTION DESIGN</a:t>
            </a:r>
          </a:p>
        </p:txBody>
      </p:sp>
    </p:spTree>
    <p:extLst>
      <p:ext uri="{BB962C8B-B14F-4D97-AF65-F5344CB8AC3E}">
        <p14:creationId xmlns:p14="http://schemas.microsoft.com/office/powerpoint/2010/main" val="269076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0E530A-625A-4DEE-98A9-CBA2019BF4D7}"/>
              </a:ext>
            </a:extLst>
          </p:cNvPr>
          <p:cNvPicPr>
            <a:picLocks noChangeAspect="1"/>
          </p:cNvPicPr>
          <p:nvPr/>
        </p:nvPicPr>
        <p:blipFill>
          <a:blip r:embed="rId2"/>
          <a:stretch>
            <a:fillRect/>
          </a:stretch>
        </p:blipFill>
        <p:spPr>
          <a:xfrm>
            <a:off x="0" y="49479"/>
            <a:ext cx="9144000" cy="50445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41955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FBF-19E9-4506-81FE-5E021D86D38E}"/>
              </a:ext>
            </a:extLst>
          </p:cNvPr>
          <p:cNvSpPr>
            <a:spLocks noGrp="1"/>
          </p:cNvSpPr>
          <p:nvPr>
            <p:ph type="ctrTitle"/>
          </p:nvPr>
        </p:nvSpPr>
        <p:spPr>
          <a:xfrm>
            <a:off x="1143000" y="841771"/>
            <a:ext cx="6858000" cy="2390159"/>
          </a:xfrm>
        </p:spPr>
        <p:txBody>
          <a:bodyPr/>
          <a:lstStyle/>
          <a:p>
            <a:r>
              <a:rPr lang="en-US" dirty="0"/>
              <a:t>Utilize our current </a:t>
            </a:r>
            <a:r>
              <a:rPr lang="en-US" dirty="0">
                <a:solidFill>
                  <a:srgbClr val="00B0F0"/>
                </a:solidFill>
              </a:rPr>
              <a:t>Sysco</a:t>
            </a:r>
            <a:r>
              <a:rPr lang="en-US" dirty="0"/>
              <a:t> Technology Stack</a:t>
            </a:r>
          </a:p>
        </p:txBody>
      </p:sp>
    </p:spTree>
    <p:extLst>
      <p:ext uri="{BB962C8B-B14F-4D97-AF65-F5344CB8AC3E}">
        <p14:creationId xmlns:p14="http://schemas.microsoft.com/office/powerpoint/2010/main" val="95016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p:cNvSpPr/>
          <p:nvPr/>
        </p:nvSpPr>
        <p:spPr>
          <a:xfrm>
            <a:off x="5233253" y="805053"/>
            <a:ext cx="1279689" cy="7274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sp>
        <p:nvSpPr>
          <p:cNvPr id="197" name="Rectangle 196"/>
          <p:cNvSpPr/>
          <p:nvPr/>
        </p:nvSpPr>
        <p:spPr>
          <a:xfrm>
            <a:off x="6219729" y="1509028"/>
            <a:ext cx="295171" cy="2234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sp>
        <p:nvSpPr>
          <p:cNvPr id="194" name="Rectangle 193"/>
          <p:cNvSpPr/>
          <p:nvPr/>
        </p:nvSpPr>
        <p:spPr>
          <a:xfrm>
            <a:off x="5232666" y="1512710"/>
            <a:ext cx="970424" cy="221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cxnSp>
        <p:nvCxnSpPr>
          <p:cNvPr id="4" name="Elbow Connector 3"/>
          <p:cNvCxnSpPr>
            <a:stCxn id="7" idx="0"/>
            <a:endCxn id="9" idx="0"/>
          </p:cNvCxnSpPr>
          <p:nvPr/>
        </p:nvCxnSpPr>
        <p:spPr>
          <a:xfrm rot="16200000" flipH="1">
            <a:off x="5798053" y="-2059342"/>
            <a:ext cx="2525" cy="4696267"/>
          </a:xfrm>
          <a:prstGeom prst="bentConnector3">
            <a:avLst>
              <a:gd name="adj1" fmla="val -9053465"/>
            </a:avLst>
          </a:prstGeom>
          <a:ln w="57150">
            <a:solidFill>
              <a:srgbClr val="FF9900"/>
            </a:solidFill>
            <a:tailEnd type="triangle" w="med" len="sm"/>
          </a:ln>
        </p:spPr>
        <p:style>
          <a:lnRef idx="1">
            <a:schemeClr val="accent6"/>
          </a:lnRef>
          <a:fillRef idx="0">
            <a:schemeClr val="accent6"/>
          </a:fillRef>
          <a:effectRef idx="0">
            <a:schemeClr val="accent6"/>
          </a:effectRef>
          <a:fontRef idx="minor">
            <a:schemeClr val="tx1"/>
          </a:fontRef>
        </p:style>
      </p:cxnSp>
      <p:grpSp>
        <p:nvGrpSpPr>
          <p:cNvPr id="5" name="Group 4"/>
          <p:cNvGrpSpPr/>
          <p:nvPr/>
        </p:nvGrpSpPr>
        <p:grpSpPr>
          <a:xfrm>
            <a:off x="421483" y="287529"/>
            <a:ext cx="8443913" cy="402635"/>
            <a:chOff x="421481" y="287527"/>
            <a:chExt cx="8443911" cy="402635"/>
          </a:xfrm>
        </p:grpSpPr>
        <p:sp>
          <p:nvSpPr>
            <p:cNvPr id="6" name="TextBox 5"/>
            <p:cNvSpPr txBox="1"/>
            <p:nvPr/>
          </p:nvSpPr>
          <p:spPr>
            <a:xfrm>
              <a:off x="421481" y="287527"/>
              <a:ext cx="1435893" cy="400110"/>
            </a:xfrm>
            <a:prstGeom prst="rect">
              <a:avLst/>
            </a:prstGeom>
            <a:solidFill>
              <a:srgbClr val="FC9A18"/>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57166"/>
              <a:r>
                <a:rPr lang="en-US" sz="2000" dirty="0">
                  <a:solidFill>
                    <a:schemeClr val="bg1"/>
                  </a:solidFill>
                </a:rPr>
                <a:t>Collect</a:t>
              </a:r>
              <a:endParaRPr lang="en-US" sz="2700" dirty="0">
                <a:solidFill>
                  <a:schemeClr val="bg1"/>
                </a:solidFill>
              </a:endParaRPr>
            </a:p>
          </p:txBody>
        </p:sp>
        <p:sp>
          <p:nvSpPr>
            <p:cNvPr id="7" name="TextBox 6"/>
            <p:cNvSpPr txBox="1"/>
            <p:nvPr/>
          </p:nvSpPr>
          <p:spPr>
            <a:xfrm>
              <a:off x="2737769" y="287527"/>
              <a:ext cx="1426821" cy="400110"/>
            </a:xfrm>
            <a:prstGeom prst="rect">
              <a:avLst/>
            </a:prstGeom>
            <a:solidFill>
              <a:srgbClr val="FC9A18"/>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2700">
                  <a:solidFill>
                    <a:srgbClr val="00B0F0"/>
                  </a:solidFill>
                </a:defRPr>
              </a:lvl1pPr>
            </a:lstStyle>
            <a:p>
              <a:pPr algn="ctr" defTabSz="457166"/>
              <a:r>
                <a:rPr lang="en-US" sz="2000" dirty="0">
                  <a:solidFill>
                    <a:schemeClr val="bg1"/>
                  </a:solidFill>
                </a:rPr>
                <a:t>Store</a:t>
              </a:r>
              <a:endParaRPr lang="en-US" dirty="0">
                <a:solidFill>
                  <a:schemeClr val="bg1"/>
                </a:solidFill>
              </a:endParaRPr>
            </a:p>
          </p:txBody>
        </p:sp>
        <p:sp>
          <p:nvSpPr>
            <p:cNvPr id="8" name="TextBox 7"/>
            <p:cNvSpPr txBox="1"/>
            <p:nvPr/>
          </p:nvSpPr>
          <p:spPr>
            <a:xfrm>
              <a:off x="5177788" y="287527"/>
              <a:ext cx="1430178" cy="400110"/>
            </a:xfrm>
            <a:prstGeom prst="rect">
              <a:avLst/>
            </a:prstGeom>
            <a:solidFill>
              <a:srgbClr val="FC9A18"/>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defRPr sz="2700">
                  <a:solidFill>
                    <a:srgbClr val="00B0F0"/>
                  </a:solidFill>
                </a:defRPr>
              </a:lvl1pPr>
            </a:lstStyle>
            <a:p>
              <a:pPr algn="ctr" defTabSz="457166"/>
              <a:r>
                <a:rPr lang="en-US" sz="2000" dirty="0">
                  <a:ln w="6350">
                    <a:noFill/>
                  </a:ln>
                  <a:solidFill>
                    <a:schemeClr val="bg1"/>
                  </a:solidFill>
                </a:rPr>
                <a:t>Analyze</a:t>
              </a:r>
              <a:endParaRPr lang="en-US" dirty="0">
                <a:ln w="6350">
                  <a:noFill/>
                </a:ln>
                <a:solidFill>
                  <a:schemeClr val="bg1"/>
                </a:solidFill>
              </a:endParaRPr>
            </a:p>
          </p:txBody>
        </p:sp>
        <p:sp>
          <p:nvSpPr>
            <p:cNvPr id="9" name="TextBox 8"/>
            <p:cNvSpPr txBox="1"/>
            <p:nvPr/>
          </p:nvSpPr>
          <p:spPr>
            <a:xfrm>
              <a:off x="7429499" y="290052"/>
              <a:ext cx="1435893" cy="400110"/>
            </a:xfrm>
            <a:prstGeom prst="rect">
              <a:avLst/>
            </a:prstGeom>
            <a:solidFill>
              <a:srgbClr val="FC9A18"/>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57166"/>
              <a:r>
                <a:rPr lang="en-US" sz="2000" dirty="0">
                  <a:solidFill>
                    <a:schemeClr val="bg1"/>
                  </a:solidFill>
                </a:rPr>
                <a:t>Consume</a:t>
              </a:r>
              <a:endParaRPr lang="en-US" sz="2800" dirty="0">
                <a:solidFill>
                  <a:schemeClr val="bg1"/>
                </a:solidFill>
              </a:endParaRPr>
            </a:p>
          </p:txBody>
        </p:sp>
      </p:grpSp>
      <p:sp>
        <p:nvSpPr>
          <p:cNvPr id="14" name="Rectangle 13"/>
          <p:cNvSpPr/>
          <p:nvPr/>
        </p:nvSpPr>
        <p:spPr>
          <a:xfrm>
            <a:off x="501980" y="779414"/>
            <a:ext cx="1279689" cy="2949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dirty="0"/>
              <a:t>A</a:t>
            </a:r>
          </a:p>
        </p:txBody>
      </p:sp>
      <p:sp>
        <p:nvSpPr>
          <p:cNvPr id="15" name="Rectangle 14"/>
          <p:cNvSpPr/>
          <p:nvPr/>
        </p:nvSpPr>
        <p:spPr>
          <a:xfrm>
            <a:off x="2864903" y="779414"/>
            <a:ext cx="1279689" cy="2949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sp>
        <p:nvSpPr>
          <p:cNvPr id="17" name="Rectangle 16"/>
          <p:cNvSpPr/>
          <p:nvPr/>
        </p:nvSpPr>
        <p:spPr>
          <a:xfrm>
            <a:off x="7513565" y="779414"/>
            <a:ext cx="1279689" cy="3076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40" name="TextBox 39"/>
          <p:cNvSpPr txBox="1"/>
          <p:nvPr/>
        </p:nvSpPr>
        <p:spPr>
          <a:xfrm>
            <a:off x="534113" y="884608"/>
            <a:ext cx="1202870" cy="253914"/>
          </a:xfrm>
          <a:prstGeom prst="rect">
            <a:avLst/>
          </a:prstGeom>
          <a:noFill/>
        </p:spPr>
        <p:txBody>
          <a:bodyPr wrap="square" lIns="68577" tIns="34289" rIns="68577" bIns="34289" rtlCol="0">
            <a:spAutoFit/>
          </a:bodyPr>
          <a:lstStyle/>
          <a:p>
            <a:pPr algn="ctr"/>
            <a:r>
              <a:rPr lang="en-US" sz="1200" b="1" dirty="0"/>
              <a:t>Web Apps</a:t>
            </a: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1613" y="1193054"/>
            <a:ext cx="296249" cy="332711"/>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6302" y="1576263"/>
            <a:ext cx="306871" cy="354820"/>
          </a:xfrm>
          <a:prstGeom prst="rect">
            <a:avLst/>
          </a:prstGeom>
        </p:spPr>
      </p:pic>
      <p:pic>
        <p:nvPicPr>
          <p:cNvPr id="55" name="Picture 54"/>
          <p:cNvPicPr>
            <a:picLocks noChangeAspect="1"/>
          </p:cNvPicPr>
          <p:nvPr/>
        </p:nvPicPr>
        <p:blipFill rotWithShape="1">
          <a:blip r:embed="rId5">
            <a:extLst>
              <a:ext uri="{28A0092B-C50C-407E-A947-70E740481C1C}">
                <a14:useLocalDpi xmlns:a14="http://schemas.microsoft.com/office/drawing/2010/main" val="0"/>
              </a:ext>
            </a:extLst>
          </a:blip>
          <a:srcRect l="6244" t="13057" b="8507"/>
          <a:stretch/>
        </p:blipFill>
        <p:spPr>
          <a:xfrm>
            <a:off x="2877894" y="2395748"/>
            <a:ext cx="695486" cy="325556"/>
          </a:xfrm>
          <a:prstGeom prst="rect">
            <a:avLst/>
          </a:prstGeom>
        </p:spPr>
      </p:pic>
      <p:pic>
        <p:nvPicPr>
          <p:cNvPr id="57" name="Picture 56"/>
          <p:cNvPicPr>
            <a:picLocks noChangeAspect="1"/>
          </p:cNvPicPr>
          <p:nvPr/>
        </p:nvPicPr>
        <p:blipFill>
          <a:blip r:embed="rId6"/>
          <a:stretch>
            <a:fillRect/>
          </a:stretch>
        </p:blipFill>
        <p:spPr>
          <a:xfrm>
            <a:off x="3776254" y="1964027"/>
            <a:ext cx="266967" cy="323052"/>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9940" y="792861"/>
            <a:ext cx="279594" cy="336324"/>
          </a:xfrm>
          <a:prstGeom prst="rect">
            <a:avLst/>
          </a:prstGeom>
          <a:noFill/>
          <a:ln>
            <a:noFill/>
          </a:ln>
        </p:spPr>
      </p:pic>
      <p:cxnSp>
        <p:nvCxnSpPr>
          <p:cNvPr id="73" name="Straight Connector 72"/>
          <p:cNvCxnSpPr/>
          <p:nvPr/>
        </p:nvCxnSpPr>
        <p:spPr>
          <a:xfrm>
            <a:off x="500894" y="1306891"/>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493758" y="1938669"/>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500894" y="3149077"/>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233253" y="2184907"/>
            <a:ext cx="9698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5231477" y="2717476"/>
            <a:ext cx="97161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5237462" y="1134506"/>
            <a:ext cx="1279689" cy="0"/>
          </a:xfrm>
          <a:prstGeom prst="line">
            <a:avLst/>
          </a:prstGeom>
          <a:ln w="19050"/>
        </p:spPr>
        <p:style>
          <a:lnRef idx="1">
            <a:schemeClr val="dk1"/>
          </a:lnRef>
          <a:fillRef idx="0">
            <a:schemeClr val="dk1"/>
          </a:fillRef>
          <a:effectRef idx="0">
            <a:schemeClr val="dk1"/>
          </a:effectRef>
          <a:fontRef idx="minor">
            <a:schemeClr val="tx1"/>
          </a:fontRef>
        </p:style>
      </p:cxnSp>
      <p:pic>
        <p:nvPicPr>
          <p:cNvPr id="112" name="Picture 111"/>
          <p:cNvPicPr>
            <a:picLocks noChangeAspect="1"/>
          </p:cNvPicPr>
          <p:nvPr/>
        </p:nvPicPr>
        <p:blipFill rotWithShape="1">
          <a:blip r:embed="rId8">
            <a:extLst>
              <a:ext uri="{28A0092B-C50C-407E-A947-70E740481C1C}">
                <a14:useLocalDpi xmlns:a14="http://schemas.microsoft.com/office/drawing/2010/main" val="0"/>
              </a:ext>
            </a:extLst>
          </a:blip>
          <a:srcRect t="4430" b="1959"/>
          <a:stretch/>
        </p:blipFill>
        <p:spPr>
          <a:xfrm>
            <a:off x="5503396" y="3017573"/>
            <a:ext cx="398506" cy="343592"/>
          </a:xfrm>
          <a:prstGeom prst="rect">
            <a:avLst/>
          </a:prstGeom>
        </p:spPr>
      </p:pic>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1722" y="2237801"/>
            <a:ext cx="630100" cy="334588"/>
          </a:xfrm>
          <a:prstGeom prst="rect">
            <a:avLst/>
          </a:prstGeom>
        </p:spPr>
      </p:pic>
      <p:pic>
        <p:nvPicPr>
          <p:cNvPr id="118" name="Picture 1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82057" y="806381"/>
            <a:ext cx="270781" cy="306884"/>
          </a:xfrm>
          <a:prstGeom prst="rect">
            <a:avLst/>
          </a:prstGeom>
        </p:spPr>
      </p:pic>
      <p:pic>
        <p:nvPicPr>
          <p:cNvPr id="126" name="Picture 1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9193" y="1553292"/>
            <a:ext cx="284089" cy="340908"/>
          </a:xfrm>
          <a:prstGeom prst="rect">
            <a:avLst/>
          </a:prstGeom>
        </p:spPr>
      </p:pic>
      <p:cxnSp>
        <p:nvCxnSpPr>
          <p:cNvPr id="136" name="Straight Connector 135"/>
          <p:cNvCxnSpPr/>
          <p:nvPr/>
        </p:nvCxnSpPr>
        <p:spPr>
          <a:xfrm>
            <a:off x="7473728" y="1130099"/>
            <a:ext cx="1319529" cy="7407"/>
          </a:xfrm>
          <a:prstGeom prst="line">
            <a:avLst/>
          </a:prstGeom>
          <a:ln w="57150">
            <a:solidFill>
              <a:srgbClr val="28281E"/>
            </a:solidFill>
          </a:ln>
        </p:spPr>
        <p:style>
          <a:lnRef idx="1">
            <a:schemeClr val="dk1"/>
          </a:lnRef>
          <a:fillRef idx="0">
            <a:schemeClr val="dk1"/>
          </a:fillRef>
          <a:effectRef idx="0">
            <a:schemeClr val="dk1"/>
          </a:effectRef>
          <a:fontRef idx="minor">
            <a:schemeClr val="tx1"/>
          </a:fontRef>
        </p:style>
      </p:cxnSp>
      <p:pic>
        <p:nvPicPr>
          <p:cNvPr id="145" name="Picture 1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97027" y="1197699"/>
            <a:ext cx="1061925" cy="220843"/>
          </a:xfrm>
          <a:prstGeom prst="rect">
            <a:avLst/>
          </a:prstGeom>
        </p:spPr>
      </p:pic>
      <p:pic>
        <p:nvPicPr>
          <p:cNvPr id="146" name="Picture 145"/>
          <p:cNvPicPr>
            <a:picLocks noChangeAspect="1"/>
          </p:cNvPicPr>
          <p:nvPr/>
        </p:nvPicPr>
        <p:blipFill rotWithShape="1">
          <a:blip r:embed="rId13" cstate="print">
            <a:extLst>
              <a:ext uri="{28A0092B-C50C-407E-A947-70E740481C1C}">
                <a14:useLocalDpi xmlns:a14="http://schemas.microsoft.com/office/drawing/2010/main" val="0"/>
              </a:ext>
            </a:extLst>
          </a:blip>
          <a:srcRect l="-1089" t="37509" r="1089" b="38390"/>
          <a:stretch/>
        </p:blipFill>
        <p:spPr>
          <a:xfrm>
            <a:off x="7585024" y="1929734"/>
            <a:ext cx="1124850" cy="180737"/>
          </a:xfrm>
          <a:prstGeom prst="rect">
            <a:avLst/>
          </a:prstGeom>
        </p:spPr>
      </p:pic>
      <p:pic>
        <p:nvPicPr>
          <p:cNvPr id="150" name="Picture 149"/>
          <p:cNvPicPr>
            <a:picLocks noChangeAspect="1"/>
          </p:cNvPicPr>
          <p:nvPr/>
        </p:nvPicPr>
        <p:blipFill rotWithShape="1">
          <a:blip r:embed="rId14" cstate="print">
            <a:extLst>
              <a:ext uri="{28A0092B-C50C-407E-A947-70E740481C1C}">
                <a14:useLocalDpi xmlns:a14="http://schemas.microsoft.com/office/drawing/2010/main" val="0"/>
              </a:ext>
            </a:extLst>
          </a:blip>
          <a:srcRect t="25417" b="29307"/>
          <a:stretch/>
        </p:blipFill>
        <p:spPr>
          <a:xfrm>
            <a:off x="7662316" y="1547640"/>
            <a:ext cx="953758" cy="287884"/>
          </a:xfrm>
          <a:prstGeom prst="rect">
            <a:avLst/>
          </a:prstGeom>
        </p:spPr>
      </p:pic>
      <p:sp>
        <p:nvSpPr>
          <p:cNvPr id="158" name="TextBox 157"/>
          <p:cNvSpPr txBox="1"/>
          <p:nvPr/>
        </p:nvSpPr>
        <p:spPr>
          <a:xfrm>
            <a:off x="2892444" y="1549369"/>
            <a:ext cx="709781" cy="377024"/>
          </a:xfrm>
          <a:prstGeom prst="rect">
            <a:avLst/>
          </a:prstGeom>
          <a:noFill/>
        </p:spPr>
        <p:txBody>
          <a:bodyPr wrap="square" lIns="68577" tIns="34289" rIns="68577" bIns="34289" rtlCol="0">
            <a:spAutoFit/>
          </a:bodyPr>
          <a:lstStyle/>
          <a:p>
            <a:r>
              <a:rPr lang="en-US" sz="1000" b="1" dirty="0">
                <a:latin typeface="Helvetica Neue"/>
              </a:rPr>
              <a:t>Amazon RDS</a:t>
            </a:r>
          </a:p>
        </p:txBody>
      </p:sp>
      <p:sp>
        <p:nvSpPr>
          <p:cNvPr id="159" name="TextBox 158"/>
          <p:cNvSpPr txBox="1"/>
          <p:nvPr/>
        </p:nvSpPr>
        <p:spPr>
          <a:xfrm>
            <a:off x="2864038" y="1178258"/>
            <a:ext cx="862814" cy="346247"/>
          </a:xfrm>
          <a:prstGeom prst="rect">
            <a:avLst/>
          </a:prstGeom>
          <a:noFill/>
        </p:spPr>
        <p:txBody>
          <a:bodyPr wrap="square" lIns="68577" tIns="34289" rIns="68577" bIns="34289" rtlCol="0">
            <a:spAutoFit/>
          </a:bodyPr>
          <a:lstStyle/>
          <a:p>
            <a:r>
              <a:rPr lang="en-US" sz="900" b="1" dirty="0">
                <a:latin typeface="Helvetica Neue"/>
              </a:rPr>
              <a:t>Amazon </a:t>
            </a:r>
            <a:r>
              <a:rPr lang="en-US" sz="900" b="1" dirty="0" err="1">
                <a:latin typeface="Helvetica Neue"/>
              </a:rPr>
              <a:t>DynamoDB</a:t>
            </a:r>
            <a:endParaRPr lang="en-US" sz="900" b="1" dirty="0">
              <a:latin typeface="Helvetica Neue"/>
            </a:endParaRPr>
          </a:p>
        </p:txBody>
      </p:sp>
      <p:sp>
        <p:nvSpPr>
          <p:cNvPr id="160" name="TextBox 159"/>
          <p:cNvSpPr txBox="1"/>
          <p:nvPr/>
        </p:nvSpPr>
        <p:spPr>
          <a:xfrm>
            <a:off x="2854642" y="1957739"/>
            <a:ext cx="893046" cy="361635"/>
          </a:xfrm>
          <a:prstGeom prst="rect">
            <a:avLst/>
          </a:prstGeom>
          <a:noFill/>
        </p:spPr>
        <p:txBody>
          <a:bodyPr wrap="square" lIns="68577" tIns="34289" rIns="68577" bIns="34289" rtlCol="0">
            <a:spAutoFit/>
          </a:bodyPr>
          <a:lstStyle/>
          <a:p>
            <a:r>
              <a:rPr lang="en-US" sz="1000" b="1" dirty="0">
                <a:latin typeface="Helvetica Neue"/>
              </a:rPr>
              <a:t>Amazon</a:t>
            </a:r>
            <a:endParaRPr lang="en-US" sz="900" b="1" dirty="0">
              <a:latin typeface="Helvetica Neue"/>
            </a:endParaRPr>
          </a:p>
          <a:p>
            <a:r>
              <a:rPr lang="en-US" sz="900" b="1" dirty="0">
                <a:latin typeface="Helvetica Neue"/>
              </a:rPr>
              <a:t>ES</a:t>
            </a:r>
          </a:p>
        </p:txBody>
      </p:sp>
      <p:sp>
        <p:nvSpPr>
          <p:cNvPr id="161" name="TextBox 160"/>
          <p:cNvSpPr txBox="1"/>
          <p:nvPr/>
        </p:nvSpPr>
        <p:spPr>
          <a:xfrm>
            <a:off x="2894095" y="2799575"/>
            <a:ext cx="709781" cy="377024"/>
          </a:xfrm>
          <a:prstGeom prst="rect">
            <a:avLst/>
          </a:prstGeom>
          <a:noFill/>
        </p:spPr>
        <p:txBody>
          <a:bodyPr wrap="square" lIns="68577" tIns="34289" rIns="68577" bIns="34289" rtlCol="0">
            <a:spAutoFit/>
          </a:bodyPr>
          <a:lstStyle/>
          <a:p>
            <a:r>
              <a:rPr lang="en-US" sz="1000" b="1" dirty="0">
                <a:latin typeface="Helvetica Neue"/>
              </a:rPr>
              <a:t>Amazon</a:t>
            </a:r>
            <a:br>
              <a:rPr lang="en-US" sz="1000" b="1" dirty="0">
                <a:latin typeface="Helvetica Neue"/>
              </a:rPr>
            </a:br>
            <a:r>
              <a:rPr lang="en-US" sz="1000" b="1" dirty="0">
                <a:latin typeface="Helvetica Neue"/>
              </a:rPr>
              <a:t>S3</a:t>
            </a:r>
          </a:p>
        </p:txBody>
      </p:sp>
      <p:cxnSp>
        <p:nvCxnSpPr>
          <p:cNvPr id="176" name="Straight Connector 175"/>
          <p:cNvCxnSpPr/>
          <p:nvPr/>
        </p:nvCxnSpPr>
        <p:spPr>
          <a:xfrm>
            <a:off x="2864902" y="1155629"/>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2871374" y="1550716"/>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2871374" y="1938669"/>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a:off x="2821877" y="2336981"/>
            <a:ext cx="1329187" cy="0"/>
          </a:xfrm>
          <a:prstGeom prst="line">
            <a:avLst/>
          </a:prstGeom>
          <a:ln w="57150">
            <a:solidFill>
              <a:srgbClr val="28281E"/>
            </a:solidFill>
          </a:ln>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2821877" y="2771553"/>
            <a:ext cx="1329187"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2784816" y="3210068"/>
            <a:ext cx="1366247"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sp>
        <p:nvSpPr>
          <p:cNvPr id="187" name="TextBox 186"/>
          <p:cNvSpPr txBox="1"/>
          <p:nvPr/>
        </p:nvSpPr>
        <p:spPr>
          <a:xfrm>
            <a:off x="5238041" y="796711"/>
            <a:ext cx="1041576" cy="377024"/>
          </a:xfrm>
          <a:prstGeom prst="rect">
            <a:avLst/>
          </a:prstGeom>
          <a:noFill/>
        </p:spPr>
        <p:txBody>
          <a:bodyPr wrap="square" lIns="68577" tIns="34289" rIns="68577" bIns="34289" rtlCol="0">
            <a:spAutoFit/>
          </a:bodyPr>
          <a:lstStyle/>
          <a:p>
            <a:r>
              <a:rPr lang="en-US" sz="1000" b="1" dirty="0">
                <a:latin typeface="Helvetica Neue"/>
              </a:rPr>
              <a:t>Amazon Redshift</a:t>
            </a:r>
          </a:p>
        </p:txBody>
      </p:sp>
      <p:sp>
        <p:nvSpPr>
          <p:cNvPr id="189" name="TextBox 188"/>
          <p:cNvSpPr txBox="1"/>
          <p:nvPr/>
        </p:nvSpPr>
        <p:spPr>
          <a:xfrm>
            <a:off x="5207044" y="3053981"/>
            <a:ext cx="524411" cy="223136"/>
          </a:xfrm>
          <a:prstGeom prst="rect">
            <a:avLst/>
          </a:prstGeom>
          <a:noFill/>
        </p:spPr>
        <p:txBody>
          <a:bodyPr wrap="square" lIns="68577" tIns="34289" rIns="68577" bIns="34289" rtlCol="0">
            <a:spAutoFit/>
          </a:bodyPr>
          <a:lstStyle/>
          <a:p>
            <a:pPr algn="r"/>
            <a:r>
              <a:rPr lang="en-US" sz="1000" b="1" dirty="0">
                <a:latin typeface="Helvetica Neue"/>
              </a:rPr>
              <a:t>  </a:t>
            </a:r>
          </a:p>
        </p:txBody>
      </p:sp>
      <p:sp>
        <p:nvSpPr>
          <p:cNvPr id="193" name="TextBox 192"/>
          <p:cNvSpPr txBox="1"/>
          <p:nvPr/>
        </p:nvSpPr>
        <p:spPr>
          <a:xfrm>
            <a:off x="5260953" y="1394372"/>
            <a:ext cx="637801" cy="377024"/>
          </a:xfrm>
          <a:prstGeom prst="rect">
            <a:avLst/>
          </a:prstGeom>
          <a:noFill/>
        </p:spPr>
        <p:txBody>
          <a:bodyPr wrap="square" lIns="68577" tIns="34289" rIns="68577" bIns="34289" rtlCol="0">
            <a:spAutoFit/>
          </a:bodyPr>
          <a:lstStyle/>
          <a:p>
            <a:r>
              <a:rPr lang="en-US" sz="1000" b="1" dirty="0">
                <a:latin typeface="Helvetica Neue"/>
              </a:rPr>
              <a:t>AWS</a:t>
            </a:r>
          </a:p>
          <a:p>
            <a:r>
              <a:rPr lang="en-US" sz="1000" b="1" dirty="0">
                <a:latin typeface="Helvetica Neue"/>
              </a:rPr>
              <a:t>Lambda</a:t>
            </a:r>
          </a:p>
        </p:txBody>
      </p:sp>
      <p:sp>
        <p:nvSpPr>
          <p:cNvPr id="196" name="TextBox 195"/>
          <p:cNvSpPr txBox="1"/>
          <p:nvPr/>
        </p:nvSpPr>
        <p:spPr>
          <a:xfrm>
            <a:off x="6119962" y="1882115"/>
            <a:ext cx="446270" cy="1368354"/>
          </a:xfrm>
          <a:prstGeom prst="rect">
            <a:avLst/>
          </a:prstGeom>
          <a:noFill/>
        </p:spPr>
        <p:txBody>
          <a:bodyPr vert="vert270" wrap="square" lIns="68577" tIns="34289" rIns="68577" bIns="34289" rtlCol="0">
            <a:spAutoFit/>
          </a:bodyPr>
          <a:lstStyle/>
          <a:p>
            <a:r>
              <a:rPr lang="en-US" sz="1000" b="1" dirty="0">
                <a:latin typeface="Helvetica Neue"/>
              </a:rPr>
              <a:t>Amazon Elastic </a:t>
            </a:r>
            <a:r>
              <a:rPr lang="en-US" sz="1000" b="1" dirty="0" err="1">
                <a:latin typeface="Helvetica Neue"/>
              </a:rPr>
              <a:t>MapReduce</a:t>
            </a:r>
            <a:endParaRPr lang="en-US" sz="1000" b="1" dirty="0">
              <a:latin typeface="Helvetica Neue"/>
            </a:endParaRPr>
          </a:p>
        </p:txBody>
      </p:sp>
      <p:sp>
        <p:nvSpPr>
          <p:cNvPr id="122" name="TextBox 121"/>
          <p:cNvSpPr txBox="1"/>
          <p:nvPr/>
        </p:nvSpPr>
        <p:spPr>
          <a:xfrm>
            <a:off x="2864903" y="797567"/>
            <a:ext cx="848391" cy="346247"/>
          </a:xfrm>
          <a:prstGeom prst="rect">
            <a:avLst/>
          </a:prstGeom>
          <a:noFill/>
        </p:spPr>
        <p:txBody>
          <a:bodyPr wrap="square" lIns="68577" tIns="34289" rIns="68577" bIns="34289" rtlCol="0">
            <a:spAutoFit/>
          </a:bodyPr>
          <a:lstStyle/>
          <a:p>
            <a:r>
              <a:rPr lang="en-US" sz="900" b="1" dirty="0">
                <a:latin typeface="Helvetica Neue"/>
              </a:rPr>
              <a:t>Amazon</a:t>
            </a:r>
          </a:p>
          <a:p>
            <a:r>
              <a:rPr lang="en-US" sz="900" b="1" dirty="0" err="1">
                <a:latin typeface="Helvetica Neue"/>
              </a:rPr>
              <a:t>ElastiCache</a:t>
            </a:r>
            <a:endParaRPr lang="en-US" sz="700" b="1" dirty="0">
              <a:latin typeface="Helvetica Neue"/>
            </a:endParaRPr>
          </a:p>
        </p:txBody>
      </p:sp>
      <p:sp>
        <p:nvSpPr>
          <p:cNvPr id="124" name="TextBox 123"/>
          <p:cNvSpPr txBox="1"/>
          <p:nvPr/>
        </p:nvSpPr>
        <p:spPr>
          <a:xfrm rot="16200000">
            <a:off x="1852276" y="1440579"/>
            <a:ext cx="1709194" cy="207747"/>
          </a:xfrm>
          <a:prstGeom prst="rect">
            <a:avLst/>
          </a:prstGeom>
          <a:noFill/>
        </p:spPr>
        <p:txBody>
          <a:bodyPr wrap="square" lIns="68577" tIns="34289" rIns="68577" bIns="34289" rtlCol="0">
            <a:spAutoFit/>
          </a:bodyPr>
          <a:lstStyle/>
          <a:p>
            <a:r>
              <a:rPr lang="en-US" sz="900" b="1" dirty="0">
                <a:solidFill>
                  <a:schemeClr val="bg1"/>
                </a:solidFill>
                <a:latin typeface="Helvetica Neue"/>
              </a:rPr>
              <a:t>Search   SQL  NoSQL  Cache</a:t>
            </a:r>
          </a:p>
        </p:txBody>
      </p:sp>
      <p:sp>
        <p:nvSpPr>
          <p:cNvPr id="169" name="TextBox 168"/>
          <p:cNvSpPr txBox="1"/>
          <p:nvPr/>
        </p:nvSpPr>
        <p:spPr>
          <a:xfrm rot="16200000">
            <a:off x="4685892" y="2388736"/>
            <a:ext cx="655003" cy="230830"/>
          </a:xfrm>
          <a:prstGeom prst="rect">
            <a:avLst/>
          </a:prstGeom>
          <a:noFill/>
        </p:spPr>
        <p:txBody>
          <a:bodyPr wrap="square" lIns="68577" tIns="34289" rIns="68577" bIns="34289" rtlCol="0">
            <a:spAutoFit/>
          </a:bodyPr>
          <a:lstStyle/>
          <a:p>
            <a:pPr algn="ctr"/>
            <a:r>
              <a:rPr lang="en-US" sz="1000" b="1" dirty="0">
                <a:solidFill>
                  <a:schemeClr val="bg1"/>
                </a:solidFill>
                <a:latin typeface="Helvetica Neue"/>
              </a:rPr>
              <a:t>Batch</a:t>
            </a:r>
          </a:p>
        </p:txBody>
      </p:sp>
      <p:sp>
        <p:nvSpPr>
          <p:cNvPr id="171" name="TextBox 170"/>
          <p:cNvSpPr txBox="1"/>
          <p:nvPr/>
        </p:nvSpPr>
        <p:spPr>
          <a:xfrm rot="16200000">
            <a:off x="4396265" y="1263221"/>
            <a:ext cx="1234662" cy="223136"/>
          </a:xfrm>
          <a:prstGeom prst="rect">
            <a:avLst/>
          </a:prstGeom>
          <a:noFill/>
        </p:spPr>
        <p:txBody>
          <a:bodyPr wrap="square" lIns="68577" tIns="34289" rIns="68577" bIns="34289" rtlCol="0">
            <a:spAutoFit/>
          </a:bodyPr>
          <a:lstStyle/>
          <a:p>
            <a:pPr algn="ctr"/>
            <a:r>
              <a:rPr lang="en-US" sz="1000" b="1" dirty="0">
                <a:solidFill>
                  <a:schemeClr val="bg1"/>
                </a:solidFill>
                <a:latin typeface="Helvetica Neue"/>
              </a:rPr>
              <a:t>Interactive</a:t>
            </a:r>
          </a:p>
        </p:txBody>
      </p:sp>
      <p:sp>
        <p:nvSpPr>
          <p:cNvPr id="173" name="TextBox 172"/>
          <p:cNvSpPr txBox="1"/>
          <p:nvPr/>
        </p:nvSpPr>
        <p:spPr>
          <a:xfrm rot="16200000">
            <a:off x="-483262" y="2942004"/>
            <a:ext cx="1605563" cy="223136"/>
          </a:xfrm>
          <a:prstGeom prst="rect">
            <a:avLst/>
          </a:prstGeom>
          <a:noFill/>
        </p:spPr>
        <p:txBody>
          <a:bodyPr wrap="square" lIns="68577" tIns="34289" rIns="68577" bIns="34289" rtlCol="0">
            <a:spAutoFit/>
          </a:bodyPr>
          <a:lstStyle/>
          <a:p>
            <a:pPr algn="ctr"/>
            <a:r>
              <a:rPr lang="en-US" sz="1000" b="1" dirty="0">
                <a:solidFill>
                  <a:schemeClr val="bg1"/>
                </a:solidFill>
                <a:latin typeface="Helvetica Neue"/>
              </a:rPr>
              <a:t>Logging</a:t>
            </a:r>
          </a:p>
        </p:txBody>
      </p:sp>
      <p:sp>
        <p:nvSpPr>
          <p:cNvPr id="200" name="TextBox 199"/>
          <p:cNvSpPr txBox="1"/>
          <p:nvPr/>
        </p:nvSpPr>
        <p:spPr>
          <a:xfrm rot="16200000">
            <a:off x="-220305" y="1292691"/>
            <a:ext cx="1043216" cy="223136"/>
          </a:xfrm>
          <a:prstGeom prst="rect">
            <a:avLst/>
          </a:prstGeom>
          <a:noFill/>
        </p:spPr>
        <p:txBody>
          <a:bodyPr wrap="square" lIns="68577" tIns="34289" rIns="68577" bIns="34289" rtlCol="0">
            <a:spAutoFit/>
          </a:bodyPr>
          <a:lstStyle/>
          <a:p>
            <a:pPr algn="ctr"/>
            <a:r>
              <a:rPr lang="en-US" sz="1000" b="1" dirty="0">
                <a:solidFill>
                  <a:schemeClr val="bg1"/>
                </a:solidFill>
                <a:latin typeface="Helvetica Neue"/>
              </a:rPr>
              <a:t>Applications</a:t>
            </a:r>
          </a:p>
        </p:txBody>
      </p:sp>
      <p:sp>
        <p:nvSpPr>
          <p:cNvPr id="206" name="TextBox 205"/>
          <p:cNvSpPr txBox="1"/>
          <p:nvPr/>
        </p:nvSpPr>
        <p:spPr>
          <a:xfrm rot="16200000">
            <a:off x="2207257" y="2903881"/>
            <a:ext cx="972446" cy="230830"/>
          </a:xfrm>
          <a:prstGeom prst="rect">
            <a:avLst/>
          </a:prstGeom>
          <a:noFill/>
        </p:spPr>
        <p:txBody>
          <a:bodyPr wrap="square" lIns="68577" tIns="34289" rIns="68577" bIns="34289" rtlCol="0">
            <a:spAutoFit/>
          </a:bodyPr>
          <a:lstStyle/>
          <a:p>
            <a:pPr algn="ctr"/>
            <a:r>
              <a:rPr lang="en-US" sz="1000" b="1" dirty="0">
                <a:solidFill>
                  <a:schemeClr val="bg1"/>
                </a:solidFill>
                <a:latin typeface="Helvetica Neue"/>
              </a:rPr>
              <a:t>File Storage</a:t>
            </a:r>
          </a:p>
        </p:txBody>
      </p:sp>
      <p:sp>
        <p:nvSpPr>
          <p:cNvPr id="210" name="TextBox 209"/>
          <p:cNvSpPr txBox="1"/>
          <p:nvPr/>
        </p:nvSpPr>
        <p:spPr>
          <a:xfrm rot="16200000">
            <a:off x="6496057" y="1247591"/>
            <a:ext cx="1497607" cy="377024"/>
          </a:xfrm>
          <a:prstGeom prst="rect">
            <a:avLst/>
          </a:prstGeom>
          <a:noFill/>
        </p:spPr>
        <p:txBody>
          <a:bodyPr wrap="square" lIns="68577" tIns="34289" rIns="68577" bIns="34289" rtlCol="0">
            <a:spAutoFit/>
          </a:bodyPr>
          <a:lstStyle/>
          <a:p>
            <a:pPr algn="ctr"/>
            <a:r>
              <a:rPr lang="da-DK" sz="1000" b="1" dirty="0">
                <a:solidFill>
                  <a:schemeClr val="bg1"/>
                </a:solidFill>
                <a:latin typeface="Helvetica Neue"/>
              </a:rPr>
              <a:t>Analysis &amp; Visualization</a:t>
            </a:r>
            <a:endParaRPr lang="en-US" sz="1000" b="1" dirty="0">
              <a:solidFill>
                <a:schemeClr val="bg1"/>
              </a:solidFill>
              <a:latin typeface="Helvetica Neue"/>
            </a:endParaRPr>
          </a:p>
        </p:txBody>
      </p:sp>
      <p:sp>
        <p:nvSpPr>
          <p:cNvPr id="82" name="TextBox 81"/>
          <p:cNvSpPr txBox="1"/>
          <p:nvPr/>
        </p:nvSpPr>
        <p:spPr>
          <a:xfrm>
            <a:off x="4146305" y="820097"/>
            <a:ext cx="485237" cy="242372"/>
          </a:xfrm>
          <a:prstGeom prst="rect">
            <a:avLst/>
          </a:prstGeom>
          <a:noFill/>
        </p:spPr>
        <p:txBody>
          <a:bodyPr wrap="square" lIns="68577" tIns="34289" rIns="68577" bIns="34289" rtlCol="0">
            <a:spAutoFit/>
          </a:bodyPr>
          <a:lstStyle/>
          <a:p>
            <a:r>
              <a:rPr lang="en-US" sz="1100" b="1" dirty="0">
                <a:solidFill>
                  <a:srgbClr val="FF3300"/>
                </a:solidFill>
                <a:latin typeface="Helvetica Neue"/>
              </a:rPr>
              <a:t>Hot</a:t>
            </a:r>
            <a:endParaRPr lang="en-US" b="1" dirty="0">
              <a:solidFill>
                <a:srgbClr val="FF3300"/>
              </a:solidFill>
              <a:latin typeface="Helvetica Neue"/>
            </a:endParaRPr>
          </a:p>
        </p:txBody>
      </p:sp>
      <p:sp>
        <p:nvSpPr>
          <p:cNvPr id="214" name="TextBox 213"/>
          <p:cNvSpPr txBox="1"/>
          <p:nvPr/>
        </p:nvSpPr>
        <p:spPr>
          <a:xfrm>
            <a:off x="4155881" y="3342476"/>
            <a:ext cx="479724" cy="242372"/>
          </a:xfrm>
          <a:prstGeom prst="rect">
            <a:avLst/>
          </a:prstGeom>
          <a:noFill/>
        </p:spPr>
        <p:txBody>
          <a:bodyPr wrap="square" lIns="68577" tIns="34289" rIns="68577" bIns="34289" rtlCol="0">
            <a:spAutoFit/>
          </a:bodyPr>
          <a:lstStyle/>
          <a:p>
            <a:r>
              <a:rPr lang="en-US" sz="1100" b="1" dirty="0">
                <a:solidFill>
                  <a:srgbClr val="00B0F0"/>
                </a:solidFill>
                <a:latin typeface="Helvetica Neue"/>
              </a:rPr>
              <a:t>Cold</a:t>
            </a:r>
          </a:p>
        </p:txBody>
      </p:sp>
      <p:sp>
        <p:nvSpPr>
          <p:cNvPr id="215" name="TextBox 214"/>
          <p:cNvSpPr txBox="1"/>
          <p:nvPr/>
        </p:nvSpPr>
        <p:spPr>
          <a:xfrm>
            <a:off x="4119061" y="2015915"/>
            <a:ext cx="529484" cy="238525"/>
          </a:xfrm>
          <a:prstGeom prst="rect">
            <a:avLst/>
          </a:prstGeom>
          <a:noFill/>
        </p:spPr>
        <p:txBody>
          <a:bodyPr wrap="square" lIns="68577" tIns="34289" rIns="68577" bIns="34289" rtlCol="0">
            <a:spAutoFit/>
          </a:bodyPr>
          <a:lstStyle/>
          <a:p>
            <a:r>
              <a:rPr lang="en-US" sz="1100" b="1" dirty="0">
                <a:solidFill>
                  <a:schemeClr val="accent5"/>
                </a:solidFill>
                <a:latin typeface="Helvetica Neue"/>
              </a:rPr>
              <a:t>Warm</a:t>
            </a:r>
            <a:endParaRPr lang="en-US" b="1" dirty="0">
              <a:solidFill>
                <a:schemeClr val="accent5"/>
              </a:solidFill>
              <a:latin typeface="Helvetica Neue"/>
            </a:endParaRPr>
          </a:p>
        </p:txBody>
      </p:sp>
      <p:sp>
        <p:nvSpPr>
          <p:cNvPr id="216" name="TextBox 215"/>
          <p:cNvSpPr txBox="1"/>
          <p:nvPr/>
        </p:nvSpPr>
        <p:spPr>
          <a:xfrm>
            <a:off x="4181759" y="2425742"/>
            <a:ext cx="395136" cy="242372"/>
          </a:xfrm>
          <a:prstGeom prst="rect">
            <a:avLst/>
          </a:prstGeom>
          <a:noFill/>
        </p:spPr>
        <p:txBody>
          <a:bodyPr wrap="square" lIns="68577" tIns="34289" rIns="68577" bIns="34289" rtlCol="0">
            <a:spAutoFit/>
          </a:bodyPr>
          <a:lstStyle/>
          <a:p>
            <a:r>
              <a:rPr lang="en-US" sz="1100" b="1" dirty="0">
                <a:solidFill>
                  <a:srgbClr val="FF3300"/>
                </a:solidFill>
                <a:latin typeface="Helvetica Neue"/>
              </a:rPr>
              <a:t>Hot</a:t>
            </a:r>
            <a:endParaRPr lang="en-US" b="1" dirty="0">
              <a:solidFill>
                <a:srgbClr val="FF3300"/>
              </a:solidFill>
              <a:latin typeface="Helvetica Neue"/>
            </a:endParaRPr>
          </a:p>
        </p:txBody>
      </p:sp>
      <p:cxnSp>
        <p:nvCxnSpPr>
          <p:cNvPr id="94" name="Straight Arrow Connector 93"/>
          <p:cNvCxnSpPr/>
          <p:nvPr/>
        </p:nvCxnSpPr>
        <p:spPr>
          <a:xfrm>
            <a:off x="4382909" y="1072514"/>
            <a:ext cx="0" cy="934382"/>
          </a:xfrm>
          <a:prstGeom prst="straightConnector1">
            <a:avLst/>
          </a:prstGeom>
          <a:ln w="25400">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6540522" y="2503710"/>
            <a:ext cx="479724" cy="242372"/>
          </a:xfrm>
          <a:prstGeom prst="rect">
            <a:avLst/>
          </a:prstGeom>
          <a:noFill/>
        </p:spPr>
        <p:txBody>
          <a:bodyPr wrap="square" lIns="68577" tIns="34289" rIns="68577" bIns="34289" rtlCol="0">
            <a:spAutoFit/>
          </a:bodyPr>
          <a:lstStyle/>
          <a:p>
            <a:r>
              <a:rPr lang="en-US" sz="1100" b="1" dirty="0">
                <a:solidFill>
                  <a:srgbClr val="00B0F0"/>
                </a:solidFill>
                <a:latin typeface="Helvetica Neue"/>
              </a:rPr>
              <a:t>Slow</a:t>
            </a:r>
          </a:p>
        </p:txBody>
      </p:sp>
      <p:sp>
        <p:nvSpPr>
          <p:cNvPr id="13" name="Right Arrow 12"/>
          <p:cNvSpPr/>
          <p:nvPr/>
        </p:nvSpPr>
        <p:spPr>
          <a:xfrm>
            <a:off x="1979552" y="353746"/>
            <a:ext cx="550066" cy="305640"/>
          </a:xfrm>
          <a:prstGeom prst="rightArrow">
            <a:avLst/>
          </a:prstGeom>
          <a:solidFill>
            <a:srgbClr val="FF99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Right Arrow 212"/>
          <p:cNvSpPr/>
          <p:nvPr/>
        </p:nvSpPr>
        <p:spPr>
          <a:xfrm>
            <a:off x="6756599" y="345238"/>
            <a:ext cx="550066" cy="305640"/>
          </a:xfrm>
          <a:prstGeom prst="rightArrow">
            <a:avLst/>
          </a:prstGeom>
          <a:solidFill>
            <a:srgbClr val="FF99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1" name="Straight Arrow Connector 230"/>
          <p:cNvCxnSpPr/>
          <p:nvPr/>
        </p:nvCxnSpPr>
        <p:spPr>
          <a:xfrm flipH="1">
            <a:off x="4378429" y="2671651"/>
            <a:ext cx="8880" cy="735987"/>
          </a:xfrm>
          <a:prstGeom prst="straightConnector1">
            <a:avLst/>
          </a:prstGeom>
          <a:ln w="25400">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7" name="Left Bracket 236"/>
          <p:cNvSpPr/>
          <p:nvPr/>
        </p:nvSpPr>
        <p:spPr>
          <a:xfrm>
            <a:off x="7451466" y="823736"/>
            <a:ext cx="45719" cy="1286735"/>
          </a:xfrm>
          <a:prstGeom prst="leftBracket">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6" name="Left Bracket 245"/>
          <p:cNvSpPr/>
          <p:nvPr/>
        </p:nvSpPr>
        <p:spPr>
          <a:xfrm>
            <a:off x="5125601" y="850171"/>
            <a:ext cx="49141" cy="869176"/>
          </a:xfrm>
          <a:prstGeom prst="leftBracket">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7" name="Left Bracket 246"/>
          <p:cNvSpPr/>
          <p:nvPr/>
        </p:nvSpPr>
        <p:spPr>
          <a:xfrm>
            <a:off x="5125686" y="2116931"/>
            <a:ext cx="56541" cy="880376"/>
          </a:xfrm>
          <a:prstGeom prst="leftBracket">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6" name="Left Bracket 255"/>
          <p:cNvSpPr/>
          <p:nvPr/>
        </p:nvSpPr>
        <p:spPr>
          <a:xfrm>
            <a:off x="2791282" y="2371009"/>
            <a:ext cx="45719" cy="1221397"/>
          </a:xfrm>
          <a:prstGeom prst="leftBracket">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61" name="Straight Arrow Connector 260"/>
          <p:cNvCxnSpPr/>
          <p:nvPr/>
        </p:nvCxnSpPr>
        <p:spPr>
          <a:xfrm>
            <a:off x="6754798" y="2697387"/>
            <a:ext cx="1455" cy="261087"/>
          </a:xfrm>
          <a:prstGeom prst="straightConnector1">
            <a:avLst/>
          </a:prstGeom>
          <a:ln w="25400">
            <a:solidFill>
              <a:srgbClr val="FFC000"/>
            </a:solidFill>
            <a:tailEnd type="triangle" w="lg" len="lg"/>
          </a:ln>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6540522" y="1486128"/>
            <a:ext cx="430585" cy="242372"/>
          </a:xfrm>
          <a:prstGeom prst="rect">
            <a:avLst/>
          </a:prstGeom>
          <a:noFill/>
        </p:spPr>
        <p:txBody>
          <a:bodyPr wrap="square" lIns="68577" tIns="34289" rIns="68577" bIns="34289" rtlCol="0">
            <a:spAutoFit/>
          </a:bodyPr>
          <a:lstStyle/>
          <a:p>
            <a:pPr algn="ctr"/>
            <a:r>
              <a:rPr lang="en-US" sz="1100" b="1" dirty="0">
                <a:solidFill>
                  <a:srgbClr val="FF3300"/>
                </a:solidFill>
                <a:latin typeface="Helvetica Neue"/>
              </a:rPr>
              <a:t>Fast</a:t>
            </a:r>
            <a:endParaRPr lang="en-US" b="1" dirty="0">
              <a:solidFill>
                <a:srgbClr val="FF3300"/>
              </a:solidFill>
              <a:latin typeface="Helvetica Neue"/>
            </a:endParaRPr>
          </a:p>
        </p:txBody>
      </p:sp>
      <p:cxnSp>
        <p:nvCxnSpPr>
          <p:cNvPr id="264" name="Straight Arrow Connector 263"/>
          <p:cNvCxnSpPr/>
          <p:nvPr/>
        </p:nvCxnSpPr>
        <p:spPr>
          <a:xfrm flipH="1" flipV="1">
            <a:off x="6756713" y="2228417"/>
            <a:ext cx="2538" cy="256276"/>
          </a:xfrm>
          <a:prstGeom prst="straightConnector1">
            <a:avLst/>
          </a:prstGeom>
          <a:ln w="25400">
            <a:solidFill>
              <a:srgbClr val="FFC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a:stCxn id="263" idx="2"/>
          </p:cNvCxnSpPr>
          <p:nvPr/>
        </p:nvCxnSpPr>
        <p:spPr>
          <a:xfrm>
            <a:off x="6755815" y="1728500"/>
            <a:ext cx="1782" cy="431750"/>
          </a:xfrm>
          <a:prstGeom prst="straightConnector1">
            <a:avLst/>
          </a:prstGeom>
          <a:ln w="25400">
            <a:solidFill>
              <a:srgbClr val="FFC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flipH="1" flipV="1">
            <a:off x="6723928" y="754590"/>
            <a:ext cx="933" cy="698897"/>
          </a:xfrm>
          <a:prstGeom prst="straightConnector1">
            <a:avLst/>
          </a:prstGeom>
          <a:ln w="25400">
            <a:solidFill>
              <a:srgbClr val="FFC000"/>
            </a:solidFill>
            <a:tailEnd type="triangle" w="lg" len="lg"/>
          </a:ln>
        </p:spPr>
        <p:style>
          <a:lnRef idx="2">
            <a:schemeClr val="accent1"/>
          </a:lnRef>
          <a:fillRef idx="0">
            <a:schemeClr val="accent1"/>
          </a:fillRef>
          <a:effectRef idx="1">
            <a:schemeClr val="accent1"/>
          </a:effectRef>
          <a:fontRef idx="minor">
            <a:schemeClr val="tx1"/>
          </a:fontRef>
        </p:style>
      </p:cxnSp>
      <p:sp>
        <p:nvSpPr>
          <p:cNvPr id="268" name="TextBox 267"/>
          <p:cNvSpPr txBox="1"/>
          <p:nvPr/>
        </p:nvSpPr>
        <p:spPr>
          <a:xfrm>
            <a:off x="6560176" y="3093713"/>
            <a:ext cx="430585" cy="242372"/>
          </a:xfrm>
          <a:prstGeom prst="rect">
            <a:avLst/>
          </a:prstGeom>
          <a:noFill/>
        </p:spPr>
        <p:txBody>
          <a:bodyPr wrap="square" lIns="68577" tIns="34289" rIns="68577" bIns="34289" rtlCol="0">
            <a:spAutoFit/>
          </a:bodyPr>
          <a:lstStyle/>
          <a:p>
            <a:pPr algn="ctr"/>
            <a:r>
              <a:rPr lang="en-US" sz="1100" b="1" dirty="0">
                <a:solidFill>
                  <a:srgbClr val="FF3300"/>
                </a:solidFill>
                <a:latin typeface="Helvetica Neue"/>
              </a:rPr>
              <a:t>Fast</a:t>
            </a:r>
            <a:endParaRPr lang="en-US" b="1" dirty="0">
              <a:solidFill>
                <a:srgbClr val="FF3300"/>
              </a:solidFill>
              <a:latin typeface="Helvetica Neue"/>
            </a:endParaRPr>
          </a:p>
        </p:txBody>
      </p:sp>
      <p:sp>
        <p:nvSpPr>
          <p:cNvPr id="283" name="TextBox 282"/>
          <p:cNvSpPr txBox="1"/>
          <p:nvPr/>
        </p:nvSpPr>
        <p:spPr>
          <a:xfrm>
            <a:off x="7537760" y="756227"/>
            <a:ext cx="1202870" cy="346247"/>
          </a:xfrm>
          <a:prstGeom prst="rect">
            <a:avLst/>
          </a:prstGeom>
          <a:noFill/>
        </p:spPr>
        <p:txBody>
          <a:bodyPr wrap="square" lIns="68577" tIns="34289" rIns="68577" bIns="34289" rtlCol="0">
            <a:spAutoFit/>
          </a:bodyPr>
          <a:lstStyle/>
          <a:p>
            <a:pPr algn="ctr"/>
            <a:r>
              <a:rPr lang="en-US" sz="900" b="1" dirty="0"/>
              <a:t>Amazon </a:t>
            </a:r>
          </a:p>
          <a:p>
            <a:pPr algn="ctr"/>
            <a:r>
              <a:rPr lang="en-US" sz="900" b="1" dirty="0" err="1"/>
              <a:t>QuickSight</a:t>
            </a:r>
            <a:endParaRPr lang="en-US" sz="900" b="1" dirty="0"/>
          </a:p>
        </p:txBody>
      </p:sp>
      <p:grpSp>
        <p:nvGrpSpPr>
          <p:cNvPr id="260" name="Group 259"/>
          <p:cNvGrpSpPr/>
          <p:nvPr/>
        </p:nvGrpSpPr>
        <p:grpSpPr>
          <a:xfrm>
            <a:off x="1679197" y="984584"/>
            <a:ext cx="1090301" cy="778518"/>
            <a:chOff x="1679197" y="984584"/>
            <a:chExt cx="1090301" cy="778518"/>
          </a:xfrm>
        </p:grpSpPr>
        <p:sp>
          <p:nvSpPr>
            <p:cNvPr id="262" name="Shape 147"/>
            <p:cNvSpPr/>
            <p:nvPr/>
          </p:nvSpPr>
          <p:spPr>
            <a:xfrm rot="10800000" flipH="1">
              <a:off x="1904242"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65" name="Shape 148"/>
            <p:cNvSpPr/>
            <p:nvPr/>
          </p:nvSpPr>
          <p:spPr>
            <a:xfrm rot="10800000" flipH="1">
              <a:off x="1987060"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 name="Shape 149"/>
            <p:cNvSpPr/>
            <p:nvPr/>
          </p:nvSpPr>
          <p:spPr>
            <a:xfrm rot="10800000" flipH="1">
              <a:off x="2152696"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2" name="Shape 150"/>
            <p:cNvSpPr/>
            <p:nvPr/>
          </p:nvSpPr>
          <p:spPr>
            <a:xfrm rot="10800000" flipH="1">
              <a:off x="2318332"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3" name="Shape 147"/>
            <p:cNvSpPr/>
            <p:nvPr/>
          </p:nvSpPr>
          <p:spPr>
            <a:xfrm rot="10800000" flipH="1">
              <a:off x="2069878"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4" name="Shape 148"/>
            <p:cNvSpPr/>
            <p:nvPr/>
          </p:nvSpPr>
          <p:spPr>
            <a:xfrm rot="10800000" flipH="1">
              <a:off x="2235514"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5" name="Shape 149"/>
            <p:cNvSpPr/>
            <p:nvPr/>
          </p:nvSpPr>
          <p:spPr>
            <a:xfrm rot="10800000" flipH="1">
              <a:off x="2401150"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7" name="Shape 150"/>
            <p:cNvSpPr/>
            <p:nvPr/>
          </p:nvSpPr>
          <p:spPr>
            <a:xfrm rot="10800000" flipH="1">
              <a:off x="2483968" y="1055820"/>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8" name="Shape 147"/>
            <p:cNvSpPr/>
            <p:nvPr/>
          </p:nvSpPr>
          <p:spPr>
            <a:xfrm rot="10800000" flipH="1">
              <a:off x="1781640" y="984735"/>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9" name="Shape 148"/>
            <p:cNvSpPr/>
            <p:nvPr/>
          </p:nvSpPr>
          <p:spPr>
            <a:xfrm rot="10800000" flipH="1">
              <a:off x="1862833"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0" name="Shape 149"/>
            <p:cNvSpPr/>
            <p:nvPr/>
          </p:nvSpPr>
          <p:spPr>
            <a:xfrm rot="10800000" flipH="1">
              <a:off x="2028469"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2" name="Shape 150"/>
            <p:cNvSpPr/>
            <p:nvPr/>
          </p:nvSpPr>
          <p:spPr>
            <a:xfrm rot="10800000" flipH="1">
              <a:off x="2194105"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4" name="Shape 147"/>
            <p:cNvSpPr/>
            <p:nvPr/>
          </p:nvSpPr>
          <p:spPr>
            <a:xfrm rot="10800000" flipH="1">
              <a:off x="1945651"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5" name="Shape 148"/>
            <p:cNvSpPr/>
            <p:nvPr/>
          </p:nvSpPr>
          <p:spPr>
            <a:xfrm rot="10800000" flipH="1">
              <a:off x="2111287"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6" name="Shape 149"/>
            <p:cNvSpPr/>
            <p:nvPr/>
          </p:nvSpPr>
          <p:spPr>
            <a:xfrm rot="10800000" flipH="1">
              <a:off x="2276923"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7" name="Shape 150"/>
            <p:cNvSpPr/>
            <p:nvPr/>
          </p:nvSpPr>
          <p:spPr>
            <a:xfrm rot="10800000" flipH="1">
              <a:off x="2359741" y="984584"/>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8" name="Shape 149"/>
            <p:cNvSpPr/>
            <p:nvPr/>
          </p:nvSpPr>
          <p:spPr>
            <a:xfrm rot="10800000" flipH="1">
              <a:off x="2442559" y="988925"/>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9" name="Shape 150"/>
            <p:cNvSpPr/>
            <p:nvPr/>
          </p:nvSpPr>
          <p:spPr>
            <a:xfrm rot="10800000" flipH="1">
              <a:off x="2525377" y="988925"/>
              <a:ext cx="64008" cy="64008"/>
            </a:xfrm>
            <a:prstGeom prst="ellipse">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0" name="Shape 149"/>
            <p:cNvSpPr/>
            <p:nvPr/>
          </p:nvSpPr>
          <p:spPr>
            <a:xfrm rot="10800000" flipH="1">
              <a:off x="1821430" y="1052933"/>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1" name="Shape 150"/>
            <p:cNvSpPr/>
            <p:nvPr/>
          </p:nvSpPr>
          <p:spPr>
            <a:xfrm rot="10800000" flipH="1">
              <a:off x="2564640" y="1057868"/>
              <a:ext cx="64008" cy="64008"/>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2" name="Shape 147"/>
            <p:cNvSpPr/>
            <p:nvPr/>
          </p:nvSpPr>
          <p:spPr>
            <a:xfrm rot="10800000" flipH="1">
              <a:off x="1787198" y="1119435"/>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3" name="Shape 148"/>
            <p:cNvSpPr/>
            <p:nvPr/>
          </p:nvSpPr>
          <p:spPr>
            <a:xfrm rot="10800000" flipH="1">
              <a:off x="1868391" y="111928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4" name="Shape 149"/>
            <p:cNvSpPr/>
            <p:nvPr/>
          </p:nvSpPr>
          <p:spPr>
            <a:xfrm rot="10800000" flipH="1">
              <a:off x="2034027" y="1119284"/>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5" name="Shape 150"/>
            <p:cNvSpPr/>
            <p:nvPr/>
          </p:nvSpPr>
          <p:spPr>
            <a:xfrm rot="10800000" flipH="1">
              <a:off x="2199663" y="1119284"/>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6" name="Shape 147"/>
            <p:cNvSpPr/>
            <p:nvPr/>
          </p:nvSpPr>
          <p:spPr>
            <a:xfrm rot="10800000" flipH="1">
              <a:off x="1951209" y="111928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7" name="Shape 148"/>
            <p:cNvSpPr/>
            <p:nvPr/>
          </p:nvSpPr>
          <p:spPr>
            <a:xfrm rot="10800000" flipH="1">
              <a:off x="2116845" y="111928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8" name="Shape 149"/>
            <p:cNvSpPr/>
            <p:nvPr/>
          </p:nvSpPr>
          <p:spPr>
            <a:xfrm rot="10800000" flipH="1">
              <a:off x="2282481" y="111928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9" name="Shape 150"/>
            <p:cNvSpPr/>
            <p:nvPr/>
          </p:nvSpPr>
          <p:spPr>
            <a:xfrm rot="10800000" flipH="1">
              <a:off x="2365299" y="111928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0" name="Shape 149"/>
            <p:cNvSpPr/>
            <p:nvPr/>
          </p:nvSpPr>
          <p:spPr>
            <a:xfrm rot="10800000" flipH="1">
              <a:off x="2448117" y="1123625"/>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1" name="Shape 150"/>
            <p:cNvSpPr/>
            <p:nvPr/>
          </p:nvSpPr>
          <p:spPr>
            <a:xfrm rot="10800000" flipH="1">
              <a:off x="2530935" y="1123625"/>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2" name="Shape 147"/>
            <p:cNvSpPr/>
            <p:nvPr/>
          </p:nvSpPr>
          <p:spPr>
            <a:xfrm rot="10800000" flipH="1">
              <a:off x="1813321" y="118763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3" name="Shape 148"/>
            <p:cNvSpPr/>
            <p:nvPr/>
          </p:nvSpPr>
          <p:spPr>
            <a:xfrm rot="10800000" flipH="1">
              <a:off x="1894514" y="1187483"/>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4" name="Shape 149"/>
            <p:cNvSpPr/>
            <p:nvPr/>
          </p:nvSpPr>
          <p:spPr>
            <a:xfrm rot="10800000" flipH="1">
              <a:off x="2060150" y="1187483"/>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5" name="Shape 150"/>
            <p:cNvSpPr/>
            <p:nvPr/>
          </p:nvSpPr>
          <p:spPr>
            <a:xfrm rot="10800000" flipH="1">
              <a:off x="2225786" y="1187483"/>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6" name="Shape 147"/>
            <p:cNvSpPr/>
            <p:nvPr/>
          </p:nvSpPr>
          <p:spPr>
            <a:xfrm rot="10800000" flipH="1">
              <a:off x="1977332" y="1187483"/>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7" name="Shape 148"/>
            <p:cNvSpPr/>
            <p:nvPr/>
          </p:nvSpPr>
          <p:spPr>
            <a:xfrm rot="10800000" flipH="1">
              <a:off x="2142968" y="1187483"/>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8" name="Shape 149"/>
            <p:cNvSpPr/>
            <p:nvPr/>
          </p:nvSpPr>
          <p:spPr>
            <a:xfrm rot="10800000" flipH="1">
              <a:off x="2308604" y="1187483"/>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9" name="Shape 150"/>
            <p:cNvSpPr/>
            <p:nvPr/>
          </p:nvSpPr>
          <p:spPr>
            <a:xfrm rot="10800000" flipH="1">
              <a:off x="2391422" y="1187483"/>
              <a:ext cx="64008" cy="64008"/>
            </a:xfrm>
            <a:prstGeom prst="ellipse">
              <a:avLst/>
            </a:prstGeom>
            <a:solidFill>
              <a:srgbClr val="FFFF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0" name="Shape 149"/>
            <p:cNvSpPr/>
            <p:nvPr/>
          </p:nvSpPr>
          <p:spPr>
            <a:xfrm rot="10800000" flipH="1">
              <a:off x="2474240" y="119182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1" name="Shape 150"/>
            <p:cNvSpPr/>
            <p:nvPr/>
          </p:nvSpPr>
          <p:spPr>
            <a:xfrm rot="10800000" flipH="1">
              <a:off x="2557058" y="1191824"/>
              <a:ext cx="64008" cy="64008"/>
            </a:xfrm>
            <a:prstGeom prst="ellipse">
              <a:avLst/>
            </a:prstGeom>
            <a:solidFill>
              <a:schemeClr val="accent1">
                <a:lumMod val="75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2" name="TextBox 311"/>
            <p:cNvSpPr txBox="1"/>
            <p:nvPr/>
          </p:nvSpPr>
          <p:spPr>
            <a:xfrm>
              <a:off x="1679197" y="1547658"/>
              <a:ext cx="1090301" cy="215444"/>
            </a:xfrm>
            <a:prstGeom prst="rect">
              <a:avLst/>
            </a:prstGeom>
            <a:noFill/>
          </p:spPr>
          <p:txBody>
            <a:bodyPr wrap="square" rtlCol="0">
              <a:spAutoFit/>
            </a:bodyPr>
            <a:lstStyle/>
            <a:p>
              <a:pPr algn="ctr"/>
              <a:r>
                <a:rPr lang="en-US" sz="800" dirty="0">
                  <a:solidFill>
                    <a:schemeClr val="accent1"/>
                  </a:solidFill>
                  <a:latin typeface="Helvetica Neue"/>
                </a:rPr>
                <a:t>Transactional</a:t>
              </a:r>
              <a:r>
                <a:rPr lang="en-US" sz="800" b="1" dirty="0">
                  <a:solidFill>
                    <a:schemeClr val="accent1"/>
                  </a:solidFill>
                  <a:latin typeface="Helvetica Neue"/>
                </a:rPr>
                <a:t> </a:t>
              </a:r>
              <a:r>
                <a:rPr lang="en-US" sz="800" dirty="0">
                  <a:solidFill>
                    <a:schemeClr val="accent1"/>
                  </a:solidFill>
                  <a:latin typeface="Helvetica Neue"/>
                </a:rPr>
                <a:t>Data</a:t>
              </a:r>
            </a:p>
          </p:txBody>
        </p:sp>
        <p:sp>
          <p:nvSpPr>
            <p:cNvPr id="313" name="Shape 136"/>
            <p:cNvSpPr/>
            <p:nvPr/>
          </p:nvSpPr>
          <p:spPr>
            <a:xfrm>
              <a:off x="1798937" y="1235163"/>
              <a:ext cx="847069" cy="373864"/>
            </a:xfrm>
            <a:prstGeom prst="leftRightArrow">
              <a:avLst>
                <a:gd name="adj1" fmla="val 50000"/>
                <a:gd name="adj2" fmla="val 50000"/>
              </a:avLst>
            </a:prstGeom>
            <a:solidFill>
              <a:schemeClr val="tx1">
                <a:lumMod val="20000"/>
                <a:lumOff val="80000"/>
              </a:schemeClr>
            </a:solidFill>
            <a:ln w="9525"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315" name="TextBox 314"/>
          <p:cNvSpPr txBox="1"/>
          <p:nvPr/>
        </p:nvSpPr>
        <p:spPr>
          <a:xfrm>
            <a:off x="1828371" y="3093486"/>
            <a:ext cx="729745" cy="230832"/>
          </a:xfrm>
          <a:prstGeom prst="rect">
            <a:avLst/>
          </a:prstGeom>
          <a:noFill/>
        </p:spPr>
        <p:txBody>
          <a:bodyPr wrap="square" rtlCol="0">
            <a:spAutoFit/>
          </a:bodyPr>
          <a:lstStyle>
            <a:defPPr>
              <a:defRPr lang="en-US"/>
            </a:defPPr>
            <a:lvl1pPr algn="ctr">
              <a:defRPr sz="800" b="1">
                <a:solidFill>
                  <a:srgbClr val="FC9A18"/>
                </a:solidFill>
                <a:latin typeface="Helvetica Neue"/>
              </a:defRPr>
            </a:lvl1pPr>
          </a:lstStyle>
          <a:p>
            <a:r>
              <a:rPr lang="en-US" b="0" dirty="0">
                <a:solidFill>
                  <a:schemeClr val="accent1"/>
                </a:solidFill>
              </a:rPr>
              <a:t>File</a:t>
            </a:r>
            <a:r>
              <a:rPr lang="en-US" sz="900" dirty="0">
                <a:solidFill>
                  <a:schemeClr val="bg1"/>
                </a:solidFill>
              </a:rPr>
              <a:t> </a:t>
            </a:r>
            <a:r>
              <a:rPr lang="en-US" b="0" dirty="0">
                <a:solidFill>
                  <a:schemeClr val="accent1"/>
                </a:solidFill>
              </a:rPr>
              <a:t>Data</a:t>
            </a:r>
          </a:p>
        </p:txBody>
      </p:sp>
      <p:sp>
        <p:nvSpPr>
          <p:cNvPr id="316" name="Right Arrow 315"/>
          <p:cNvSpPr/>
          <p:nvPr/>
        </p:nvSpPr>
        <p:spPr>
          <a:xfrm>
            <a:off x="1818773" y="2833455"/>
            <a:ext cx="819454" cy="337222"/>
          </a:xfrm>
          <a:prstGeom prst="rightArrow">
            <a:avLst/>
          </a:prstGeom>
          <a:solidFill>
            <a:schemeClr val="tx1">
              <a:lumMod val="20000"/>
              <a:lumOff val="80000"/>
            </a:schemeClr>
          </a:solidFill>
          <a:ln w="9525" cap="flat" cmpd="sng">
            <a:noFill/>
            <a:prstDash val="solid"/>
            <a:round/>
            <a:headEnd type="none" w="med" len="med"/>
            <a:tailEnd type="none" w="med" len="med"/>
          </a:ln>
        </p:spPr>
        <p:txBody>
          <a:bodyPr lIns="91425" tIns="45700" rIns="91425" bIns="45700" anchor="ctr" anchorCtr="0">
            <a:noAutofit/>
          </a:bodyPr>
          <a:lstStyle/>
          <a:p>
            <a:pPr algn="ctr"/>
            <a:endParaRPr lang="en-US" dirty="0">
              <a:latin typeface="Calibri"/>
              <a:ea typeface="Calibri"/>
              <a:cs typeface="Calibri"/>
            </a:endParaRPr>
          </a:p>
        </p:txBody>
      </p:sp>
      <p:sp>
        <p:nvSpPr>
          <p:cNvPr id="317" name="Shape 147"/>
          <p:cNvSpPr/>
          <p:nvPr/>
        </p:nvSpPr>
        <p:spPr>
          <a:xfrm rot="10800000" flipH="1">
            <a:off x="1810861" y="2745781"/>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8" name="Shape 148"/>
          <p:cNvSpPr/>
          <p:nvPr/>
        </p:nvSpPr>
        <p:spPr>
          <a:xfrm rot="10800000" flipH="1">
            <a:off x="1806035" y="2588870"/>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9" name="Shape 149"/>
          <p:cNvSpPr/>
          <p:nvPr/>
        </p:nvSpPr>
        <p:spPr>
          <a:xfrm rot="10800000" flipH="1">
            <a:off x="1984674" y="2747580"/>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0" name="Shape 150"/>
          <p:cNvSpPr/>
          <p:nvPr/>
        </p:nvSpPr>
        <p:spPr>
          <a:xfrm rot="10800000" flipH="1">
            <a:off x="2155109" y="2741092"/>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1" name="Shape 150"/>
          <p:cNvSpPr/>
          <p:nvPr/>
        </p:nvSpPr>
        <p:spPr>
          <a:xfrm rot="10800000" flipH="1">
            <a:off x="2321853" y="2580315"/>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2" name="Shape 150"/>
          <p:cNvSpPr/>
          <p:nvPr/>
        </p:nvSpPr>
        <p:spPr>
          <a:xfrm rot="11029280" flipH="1">
            <a:off x="1974127" y="2580315"/>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7" name="Shape 148"/>
          <p:cNvSpPr/>
          <p:nvPr/>
        </p:nvSpPr>
        <p:spPr>
          <a:xfrm rot="10800000" flipH="1">
            <a:off x="2148124" y="2580315"/>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8" name="Shape 150"/>
          <p:cNvSpPr/>
          <p:nvPr/>
        </p:nvSpPr>
        <p:spPr>
          <a:xfrm rot="10800000" flipH="1">
            <a:off x="2326361" y="2739244"/>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9" name="Shape 150"/>
          <p:cNvSpPr/>
          <p:nvPr/>
        </p:nvSpPr>
        <p:spPr>
          <a:xfrm rot="10800000" flipH="1">
            <a:off x="2493426" y="2733630"/>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71" name="Shape 150"/>
          <p:cNvSpPr/>
          <p:nvPr/>
        </p:nvSpPr>
        <p:spPr>
          <a:xfrm rot="10800000" flipH="1">
            <a:off x="2488769" y="2580845"/>
            <a:ext cx="137160" cy="137160"/>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23" name="Straight Connector 322"/>
          <p:cNvCxnSpPr/>
          <p:nvPr/>
        </p:nvCxnSpPr>
        <p:spPr>
          <a:xfrm>
            <a:off x="7513564" y="1509028"/>
            <a:ext cx="127968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Straight Connector 323"/>
          <p:cNvCxnSpPr/>
          <p:nvPr/>
        </p:nvCxnSpPr>
        <p:spPr>
          <a:xfrm>
            <a:off x="7516330" y="1890039"/>
            <a:ext cx="127968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5" name="Straight Connector 324"/>
          <p:cNvCxnSpPr/>
          <p:nvPr/>
        </p:nvCxnSpPr>
        <p:spPr>
          <a:xfrm>
            <a:off x="7511551" y="2207047"/>
            <a:ext cx="127968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Straight Connector 325"/>
          <p:cNvCxnSpPr/>
          <p:nvPr/>
        </p:nvCxnSpPr>
        <p:spPr>
          <a:xfrm>
            <a:off x="7511551" y="2536521"/>
            <a:ext cx="127968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Straight Connector 328"/>
          <p:cNvCxnSpPr/>
          <p:nvPr/>
        </p:nvCxnSpPr>
        <p:spPr>
          <a:xfrm>
            <a:off x="7511551" y="3073745"/>
            <a:ext cx="1279689"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69167" y="2640547"/>
            <a:ext cx="1108500" cy="300296"/>
          </a:xfrm>
          <a:prstGeom prst="rect">
            <a:avLst/>
          </a:prstGeom>
        </p:spPr>
      </p:pic>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79655" y="2275709"/>
            <a:ext cx="1089140" cy="204446"/>
          </a:xfrm>
          <a:prstGeom prst="rect">
            <a:avLst/>
          </a:prstGeom>
        </p:spPr>
      </p:pic>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28042" y="2627096"/>
            <a:ext cx="398937" cy="162381"/>
          </a:xfrm>
          <a:prstGeom prst="rect">
            <a:avLst/>
          </a:prstGeom>
        </p:spPr>
      </p:pic>
      <p:cxnSp>
        <p:nvCxnSpPr>
          <p:cNvPr id="331" name="Straight Connector 330"/>
          <p:cNvCxnSpPr/>
          <p:nvPr/>
        </p:nvCxnSpPr>
        <p:spPr>
          <a:xfrm>
            <a:off x="7499350" y="3457109"/>
            <a:ext cx="1279689" cy="0"/>
          </a:xfrm>
          <a:prstGeom prst="line">
            <a:avLst/>
          </a:prstGeom>
          <a:ln w="19050"/>
        </p:spPr>
        <p:style>
          <a:lnRef idx="1">
            <a:schemeClr val="dk1"/>
          </a:lnRef>
          <a:fillRef idx="0">
            <a:schemeClr val="dk1"/>
          </a:fillRef>
          <a:effectRef idx="0">
            <a:schemeClr val="dk1"/>
          </a:effectRef>
          <a:fontRef idx="minor">
            <a:schemeClr val="tx1"/>
          </a:fontRef>
        </p:style>
      </p:cxnSp>
      <p:sp>
        <p:nvSpPr>
          <p:cNvPr id="332" name="TextBox 331"/>
          <p:cNvSpPr txBox="1"/>
          <p:nvPr/>
        </p:nvSpPr>
        <p:spPr>
          <a:xfrm rot="16200000">
            <a:off x="6906205" y="2537327"/>
            <a:ext cx="795472" cy="223136"/>
          </a:xfrm>
          <a:prstGeom prst="rect">
            <a:avLst/>
          </a:prstGeom>
          <a:noFill/>
        </p:spPr>
        <p:txBody>
          <a:bodyPr wrap="square" lIns="68577" tIns="34289" rIns="68577" bIns="34289" rtlCol="0">
            <a:spAutoFit/>
          </a:bodyPr>
          <a:lstStyle/>
          <a:p>
            <a:pPr algn="ctr"/>
            <a:r>
              <a:rPr lang="da-DK" sz="1000" b="1" dirty="0">
                <a:solidFill>
                  <a:schemeClr val="bg1"/>
                </a:solidFill>
                <a:latin typeface="Helvetica Neue"/>
              </a:rPr>
              <a:t>Notebooks</a:t>
            </a:r>
            <a:endParaRPr lang="en-US" sz="1000" b="1" dirty="0">
              <a:solidFill>
                <a:schemeClr val="bg1"/>
              </a:solidFill>
              <a:latin typeface="Helvetica Neue"/>
            </a:endParaRPr>
          </a:p>
        </p:txBody>
      </p:sp>
      <p:sp>
        <p:nvSpPr>
          <p:cNvPr id="333" name="Left Bracket 332"/>
          <p:cNvSpPr/>
          <p:nvPr/>
        </p:nvSpPr>
        <p:spPr>
          <a:xfrm>
            <a:off x="7428009" y="2264530"/>
            <a:ext cx="45719" cy="608210"/>
          </a:xfrm>
          <a:prstGeom prst="leftBracket">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5" name="TextBox 334"/>
          <p:cNvSpPr txBox="1"/>
          <p:nvPr/>
        </p:nvSpPr>
        <p:spPr>
          <a:xfrm>
            <a:off x="7571489" y="3470800"/>
            <a:ext cx="1088228" cy="230830"/>
          </a:xfrm>
          <a:prstGeom prst="rect">
            <a:avLst/>
          </a:prstGeom>
          <a:noFill/>
        </p:spPr>
        <p:txBody>
          <a:bodyPr wrap="square" lIns="68577" tIns="34289" rIns="68577" bIns="34289" rtlCol="0">
            <a:spAutoFit/>
          </a:bodyPr>
          <a:lstStyle/>
          <a:p>
            <a:pPr algn="ctr"/>
            <a:r>
              <a:rPr lang="en-US" sz="1050" b="1" dirty="0">
                <a:latin typeface="Helvetica Neue"/>
              </a:rPr>
              <a:t>Apps &amp; APIs</a:t>
            </a:r>
          </a:p>
        </p:txBody>
      </p:sp>
      <p:sp>
        <p:nvSpPr>
          <p:cNvPr id="341" name="Curved Right Arrow 340"/>
          <p:cNvSpPr/>
          <p:nvPr/>
        </p:nvSpPr>
        <p:spPr>
          <a:xfrm>
            <a:off x="4343580" y="361271"/>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42" name="Curved Right Arrow 341"/>
          <p:cNvSpPr/>
          <p:nvPr/>
        </p:nvSpPr>
        <p:spPr>
          <a:xfrm rot="10963178">
            <a:off x="4668904" y="339703"/>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20" name="Pictur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6424" y="3128349"/>
            <a:ext cx="842272" cy="296480"/>
          </a:xfrm>
          <a:prstGeom prst="rect">
            <a:avLst/>
          </a:prstGeom>
        </p:spPr>
      </p:pic>
      <p:sp>
        <p:nvSpPr>
          <p:cNvPr id="344" name="TextBox 343"/>
          <p:cNvSpPr txBox="1"/>
          <p:nvPr/>
        </p:nvSpPr>
        <p:spPr>
          <a:xfrm rot="16200000">
            <a:off x="7173648" y="3359232"/>
            <a:ext cx="377024" cy="223136"/>
          </a:xfrm>
          <a:prstGeom prst="rect">
            <a:avLst/>
          </a:prstGeom>
          <a:noFill/>
        </p:spPr>
        <p:txBody>
          <a:bodyPr wrap="square" lIns="68577" tIns="34289" rIns="68577" bIns="34289" rtlCol="0">
            <a:spAutoFit/>
          </a:bodyPr>
          <a:lstStyle/>
          <a:p>
            <a:pPr algn="ctr"/>
            <a:r>
              <a:rPr lang="da-DK" sz="1000" b="1" dirty="0">
                <a:solidFill>
                  <a:schemeClr val="bg1"/>
                </a:solidFill>
                <a:latin typeface="Helvetica Neue"/>
              </a:rPr>
              <a:t>IDE</a:t>
            </a:r>
            <a:endParaRPr lang="en-US" sz="1000" b="1" dirty="0">
              <a:solidFill>
                <a:schemeClr val="bg1"/>
              </a:solidFill>
              <a:latin typeface="Helvetica Neue"/>
            </a:endParaRPr>
          </a:p>
        </p:txBody>
      </p:sp>
      <p:pic>
        <p:nvPicPr>
          <p:cNvPr id="336" name="Picture 33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743436" y="2410793"/>
            <a:ext cx="332602" cy="344697"/>
          </a:xfrm>
          <a:prstGeom prst="rect">
            <a:avLst/>
          </a:prstGeom>
        </p:spPr>
      </p:pic>
      <p:cxnSp>
        <p:nvCxnSpPr>
          <p:cNvPr id="337" name="Straight Connector 336"/>
          <p:cNvCxnSpPr/>
          <p:nvPr/>
        </p:nvCxnSpPr>
        <p:spPr>
          <a:xfrm>
            <a:off x="499584" y="2540259"/>
            <a:ext cx="1279689" cy="0"/>
          </a:xfrm>
          <a:prstGeom prst="line">
            <a:avLst/>
          </a:prstGeom>
          <a:ln w="19050">
            <a:solidFill>
              <a:srgbClr val="232F3E"/>
            </a:solidFill>
          </a:ln>
        </p:spPr>
        <p:style>
          <a:lnRef idx="1">
            <a:schemeClr val="dk1"/>
          </a:lnRef>
          <a:fillRef idx="0">
            <a:schemeClr val="dk1"/>
          </a:fillRef>
          <a:effectRef idx="0">
            <a:schemeClr val="dk1"/>
          </a:effectRef>
          <a:fontRef idx="minor">
            <a:schemeClr val="tx1"/>
          </a:fontRef>
        </p:style>
      </p:cxnSp>
      <p:sp>
        <p:nvSpPr>
          <p:cNvPr id="346" name="Right Arrow 345"/>
          <p:cNvSpPr/>
          <p:nvPr/>
        </p:nvSpPr>
        <p:spPr>
          <a:xfrm>
            <a:off x="1819250" y="1965958"/>
            <a:ext cx="819454" cy="337222"/>
          </a:xfrm>
          <a:prstGeom prst="rightArrow">
            <a:avLst/>
          </a:prstGeom>
          <a:solidFill>
            <a:schemeClr val="tx1">
              <a:lumMod val="20000"/>
              <a:lumOff val="80000"/>
            </a:schemeClr>
          </a:solidFill>
          <a:ln w="9525" cap="flat" cmpd="sng">
            <a:noFill/>
            <a:prstDash val="solid"/>
            <a:round/>
            <a:headEnd type="none" w="med" len="med"/>
            <a:tailEnd type="none" w="med" len="med"/>
          </a:ln>
        </p:spPr>
        <p:txBody>
          <a:bodyPr lIns="91425" tIns="45700" rIns="91425" bIns="45700" anchor="ctr" anchorCtr="0">
            <a:noAutofit/>
          </a:bodyPr>
          <a:lstStyle/>
          <a:p>
            <a:pPr algn="ctr"/>
            <a:endParaRPr lang="en-US" dirty="0">
              <a:latin typeface="Calibri"/>
              <a:ea typeface="Calibri"/>
              <a:cs typeface="Calibri"/>
            </a:endParaRPr>
          </a:p>
        </p:txBody>
      </p:sp>
      <p:sp>
        <p:nvSpPr>
          <p:cNvPr id="347" name="Shape 147"/>
          <p:cNvSpPr/>
          <p:nvPr/>
        </p:nvSpPr>
        <p:spPr>
          <a:xfrm rot="10800000" flipH="1">
            <a:off x="1817100" y="1950972"/>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49" name="Shape 149"/>
          <p:cNvSpPr/>
          <p:nvPr/>
        </p:nvSpPr>
        <p:spPr>
          <a:xfrm rot="10800000" flipH="1">
            <a:off x="2034896" y="1951467"/>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0" name="Shape 150"/>
          <p:cNvSpPr/>
          <p:nvPr/>
        </p:nvSpPr>
        <p:spPr>
          <a:xfrm rot="10800000" flipH="1">
            <a:off x="2248708" y="1953476"/>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1" name="Shape 150"/>
          <p:cNvSpPr/>
          <p:nvPr/>
        </p:nvSpPr>
        <p:spPr>
          <a:xfrm rot="10800000" flipH="1">
            <a:off x="2357255" y="1957625"/>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2" name="Shape 150"/>
          <p:cNvSpPr/>
          <p:nvPr/>
        </p:nvSpPr>
        <p:spPr>
          <a:xfrm rot="11029280" flipH="1">
            <a:off x="1930625" y="1951054"/>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3" name="Shape 148"/>
          <p:cNvSpPr/>
          <p:nvPr/>
        </p:nvSpPr>
        <p:spPr>
          <a:xfrm rot="10800000" flipH="1">
            <a:off x="2141606" y="1953476"/>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7" name="Shape 147"/>
          <p:cNvSpPr/>
          <p:nvPr/>
        </p:nvSpPr>
        <p:spPr>
          <a:xfrm rot="10800000" flipH="1">
            <a:off x="1816121"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8" name="Shape 149"/>
          <p:cNvSpPr/>
          <p:nvPr/>
        </p:nvSpPr>
        <p:spPr>
          <a:xfrm rot="10800000" flipH="1">
            <a:off x="2027567"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9" name="Shape 150"/>
          <p:cNvSpPr/>
          <p:nvPr/>
        </p:nvSpPr>
        <p:spPr>
          <a:xfrm rot="10800000" flipH="1">
            <a:off x="2241379"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0" name="Shape 150"/>
          <p:cNvSpPr/>
          <p:nvPr/>
        </p:nvSpPr>
        <p:spPr>
          <a:xfrm rot="10800000" flipH="1">
            <a:off x="2349926"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1" name="Shape 150"/>
          <p:cNvSpPr/>
          <p:nvPr/>
        </p:nvSpPr>
        <p:spPr>
          <a:xfrm rot="11029280" flipH="1">
            <a:off x="1923296"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2" name="Shape 148"/>
          <p:cNvSpPr/>
          <p:nvPr/>
        </p:nvSpPr>
        <p:spPr>
          <a:xfrm rot="10800000" flipH="1">
            <a:off x="2134277" y="1861499"/>
            <a:ext cx="82296" cy="82296"/>
          </a:xfrm>
          <a:prstGeom prst="ellipse">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3" name="TextBox 362"/>
          <p:cNvSpPr txBox="1"/>
          <p:nvPr/>
        </p:nvSpPr>
        <p:spPr>
          <a:xfrm>
            <a:off x="1741873" y="2236222"/>
            <a:ext cx="842246" cy="215444"/>
          </a:xfrm>
          <a:prstGeom prst="rect">
            <a:avLst/>
          </a:prstGeom>
          <a:noFill/>
        </p:spPr>
        <p:txBody>
          <a:bodyPr wrap="square" rtlCol="0">
            <a:spAutoFit/>
          </a:bodyPr>
          <a:lstStyle>
            <a:defPPr>
              <a:defRPr lang="en-US"/>
            </a:defPPr>
            <a:lvl1pPr algn="ctr">
              <a:defRPr sz="800" b="1">
                <a:solidFill>
                  <a:srgbClr val="FC9A18"/>
                </a:solidFill>
                <a:latin typeface="Helvetica Neue"/>
              </a:defRPr>
            </a:lvl1pPr>
          </a:lstStyle>
          <a:p>
            <a:r>
              <a:rPr lang="en-US" b="0" dirty="0">
                <a:solidFill>
                  <a:schemeClr val="accent1"/>
                </a:solidFill>
              </a:rPr>
              <a:t>Search</a:t>
            </a:r>
            <a:r>
              <a:rPr lang="en-US" b="0" dirty="0">
                <a:solidFill>
                  <a:schemeClr val="bg1"/>
                </a:solidFill>
              </a:rPr>
              <a:t> </a:t>
            </a:r>
            <a:r>
              <a:rPr lang="en-US" b="0" dirty="0">
                <a:solidFill>
                  <a:schemeClr val="accent1"/>
                </a:solidFill>
              </a:rPr>
              <a:t>Data</a:t>
            </a:r>
          </a:p>
        </p:txBody>
      </p:sp>
      <p:sp>
        <p:nvSpPr>
          <p:cNvPr id="314" name="TextBox 313"/>
          <p:cNvSpPr txBox="1"/>
          <p:nvPr/>
        </p:nvSpPr>
        <p:spPr>
          <a:xfrm>
            <a:off x="4423932" y="380073"/>
            <a:ext cx="444352" cy="261610"/>
          </a:xfrm>
          <a:prstGeom prst="rect">
            <a:avLst/>
          </a:prstGeom>
          <a:noFill/>
        </p:spPr>
        <p:txBody>
          <a:bodyPr wrap="none" rtlCol="0">
            <a:spAutoFit/>
          </a:bodyPr>
          <a:lstStyle/>
          <a:p>
            <a:r>
              <a:rPr lang="en-US" sz="1100" dirty="0">
                <a:solidFill>
                  <a:schemeClr val="bg1"/>
                </a:solidFill>
              </a:rPr>
              <a:t>ETL</a:t>
            </a:r>
          </a:p>
        </p:txBody>
      </p:sp>
      <p:sp>
        <p:nvSpPr>
          <p:cNvPr id="19" name="TextBox 18"/>
          <p:cNvSpPr txBox="1"/>
          <p:nvPr/>
        </p:nvSpPr>
        <p:spPr>
          <a:xfrm>
            <a:off x="261651" y="-71249"/>
            <a:ext cx="2095510" cy="369332"/>
          </a:xfrm>
          <a:prstGeom prst="rect">
            <a:avLst/>
          </a:prstGeom>
          <a:noFill/>
        </p:spPr>
        <p:txBody>
          <a:bodyPr wrap="none" rtlCol="0">
            <a:spAutoFit/>
          </a:bodyPr>
          <a:lstStyle/>
          <a:p>
            <a:r>
              <a:rPr lang="en-US" dirty="0">
                <a:solidFill>
                  <a:schemeClr val="bg1"/>
                </a:solidFill>
              </a:rPr>
              <a:t>SEED Architecture</a:t>
            </a:r>
          </a:p>
        </p:txBody>
      </p:sp>
      <p:pic>
        <p:nvPicPr>
          <p:cNvPr id="21" name="Picture 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14037" y="1961707"/>
            <a:ext cx="561388" cy="561388"/>
          </a:xfrm>
          <a:prstGeom prst="rect">
            <a:avLst/>
          </a:prstGeom>
        </p:spPr>
      </p:pic>
      <p:sp>
        <p:nvSpPr>
          <p:cNvPr id="345" name="TextBox 344"/>
          <p:cNvSpPr txBox="1"/>
          <p:nvPr/>
        </p:nvSpPr>
        <p:spPr>
          <a:xfrm>
            <a:off x="1108574" y="2115597"/>
            <a:ext cx="561710" cy="253914"/>
          </a:xfrm>
          <a:prstGeom prst="rect">
            <a:avLst/>
          </a:prstGeom>
          <a:noFill/>
        </p:spPr>
        <p:txBody>
          <a:bodyPr wrap="square" lIns="68577" tIns="34289" rIns="68577" bIns="34289" rtlCol="0">
            <a:spAutoFit/>
          </a:bodyPr>
          <a:lstStyle/>
          <a:p>
            <a:pPr algn="ctr"/>
            <a:r>
              <a:rPr lang="en-US" sz="1200" b="1" dirty="0"/>
              <a:t>S3</a:t>
            </a:r>
          </a:p>
        </p:txBody>
      </p:sp>
      <p:pic>
        <p:nvPicPr>
          <p:cNvPr id="22" name="Picture 2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05293" y="1359701"/>
            <a:ext cx="1073472" cy="550574"/>
          </a:xfrm>
          <a:prstGeom prst="rect">
            <a:avLst/>
          </a:prstGeom>
        </p:spPr>
      </p:pic>
      <p:pic>
        <p:nvPicPr>
          <p:cNvPr id="23" name="Picture 2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15728" y="2595398"/>
            <a:ext cx="594487" cy="511426"/>
          </a:xfrm>
          <a:prstGeom prst="rect">
            <a:avLst/>
          </a:prstGeom>
        </p:spPr>
      </p:pic>
      <p:sp>
        <p:nvSpPr>
          <p:cNvPr id="348" name="TextBox 347"/>
          <p:cNvSpPr txBox="1"/>
          <p:nvPr/>
        </p:nvSpPr>
        <p:spPr>
          <a:xfrm>
            <a:off x="1059741" y="2641287"/>
            <a:ext cx="561710" cy="407802"/>
          </a:xfrm>
          <a:prstGeom prst="rect">
            <a:avLst/>
          </a:prstGeom>
          <a:noFill/>
        </p:spPr>
        <p:txBody>
          <a:bodyPr wrap="square" lIns="68577" tIns="34289" rIns="68577" bIns="34289" rtlCol="0">
            <a:spAutoFit/>
          </a:bodyPr>
          <a:lstStyle/>
          <a:p>
            <a:pPr algn="ctr"/>
            <a:r>
              <a:rPr lang="en-US" sz="1100" b="1" dirty="0"/>
              <a:t>Cloud watch</a:t>
            </a:r>
          </a:p>
        </p:txBody>
      </p:sp>
      <p:sp>
        <p:nvSpPr>
          <p:cNvPr id="30" name="TextBox 29"/>
          <p:cNvSpPr txBox="1"/>
          <p:nvPr/>
        </p:nvSpPr>
        <p:spPr>
          <a:xfrm>
            <a:off x="534113" y="3986784"/>
            <a:ext cx="1784219" cy="923330"/>
          </a:xfrm>
          <a:prstGeom prst="rect">
            <a:avLst/>
          </a:prstGeom>
          <a:noFill/>
        </p:spPr>
        <p:txBody>
          <a:bodyPr wrap="square" rtlCol="0">
            <a:spAutoFit/>
          </a:bodyPr>
          <a:lstStyle/>
          <a:p>
            <a:r>
              <a:rPr lang="en-US" dirty="0">
                <a:solidFill>
                  <a:schemeClr val="accent1"/>
                </a:solidFill>
              </a:rPr>
              <a:t>Analysis Tools and Frameworks</a:t>
            </a:r>
          </a:p>
        </p:txBody>
      </p:sp>
      <p:sp>
        <p:nvSpPr>
          <p:cNvPr id="32" name="TextBox 31"/>
          <p:cNvSpPr txBox="1"/>
          <p:nvPr/>
        </p:nvSpPr>
        <p:spPr>
          <a:xfrm>
            <a:off x="2854642" y="4018034"/>
            <a:ext cx="5936598" cy="952527"/>
          </a:xfrm>
          <a:prstGeom prst="rect">
            <a:avLst/>
          </a:prstGeom>
          <a:noFill/>
        </p:spPr>
        <p:txBody>
          <a:bodyPr wrap="square" rtlCol="0">
            <a:spAutoFit/>
          </a:bodyPr>
          <a:lstStyle/>
          <a:p>
            <a:endParaRPr lang="en-US" dirty="0"/>
          </a:p>
        </p:txBody>
      </p:sp>
      <p:sp>
        <p:nvSpPr>
          <p:cNvPr id="37" name="Rectangle 36"/>
          <p:cNvSpPr/>
          <p:nvPr/>
        </p:nvSpPr>
        <p:spPr>
          <a:xfrm>
            <a:off x="2611978" y="3786083"/>
            <a:ext cx="4572000" cy="1200329"/>
          </a:xfrm>
          <a:prstGeom prst="rect">
            <a:avLst/>
          </a:prstGeom>
        </p:spPr>
        <p:txBody>
          <a:bodyPr>
            <a:spAutoFit/>
          </a:bodyPr>
          <a:lstStyle/>
          <a:p>
            <a:pPr lvl="0"/>
            <a:r>
              <a:rPr lang="en-US" dirty="0">
                <a:solidFill>
                  <a:schemeClr val="accent1"/>
                </a:solidFill>
              </a:rPr>
              <a:t>Interactive Analytics</a:t>
            </a:r>
          </a:p>
          <a:p>
            <a:pPr lvl="1"/>
            <a:r>
              <a:rPr lang="en-US" dirty="0">
                <a:solidFill>
                  <a:schemeClr val="accent1"/>
                </a:solidFill>
              </a:rPr>
              <a:t>Amazon Redshift, Spark</a:t>
            </a:r>
          </a:p>
          <a:p>
            <a:pPr lvl="0"/>
            <a:r>
              <a:rPr lang="en-US" dirty="0">
                <a:solidFill>
                  <a:schemeClr val="accent1"/>
                </a:solidFill>
              </a:rPr>
              <a:t>Batch Processing</a:t>
            </a:r>
          </a:p>
          <a:p>
            <a:pPr lvl="1"/>
            <a:r>
              <a:rPr lang="en-US" dirty="0">
                <a:solidFill>
                  <a:schemeClr val="accent1"/>
                </a:solidFill>
              </a:rPr>
              <a:t>EMR , Hive, Spark, Lambda</a:t>
            </a:r>
          </a:p>
        </p:txBody>
      </p:sp>
      <p:pic>
        <p:nvPicPr>
          <p:cNvPr id="354" name="Picture 35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597084" y="2780580"/>
            <a:ext cx="442284" cy="442284"/>
          </a:xfrm>
          <a:prstGeom prst="rect">
            <a:avLst/>
          </a:prstGeom>
        </p:spPr>
      </p:pic>
      <p:sp>
        <p:nvSpPr>
          <p:cNvPr id="356" name="TextBox 355"/>
          <p:cNvSpPr txBox="1"/>
          <p:nvPr/>
        </p:nvSpPr>
        <p:spPr>
          <a:xfrm>
            <a:off x="549209" y="3246351"/>
            <a:ext cx="1132772" cy="377024"/>
          </a:xfrm>
          <a:prstGeom prst="rect">
            <a:avLst/>
          </a:prstGeom>
          <a:noFill/>
        </p:spPr>
        <p:txBody>
          <a:bodyPr wrap="square" lIns="68577" tIns="34289" rIns="68577" bIns="34289" rtlCol="0">
            <a:spAutoFit/>
          </a:bodyPr>
          <a:lstStyle/>
          <a:p>
            <a:r>
              <a:rPr lang="en-US" sz="1000" b="1" dirty="0">
                <a:latin typeface="Helvetica Neue"/>
              </a:rPr>
              <a:t>AWS </a:t>
            </a:r>
            <a:r>
              <a:rPr lang="en-US" sz="1000" b="1" dirty="0" err="1">
                <a:latin typeface="Helvetica Neue"/>
              </a:rPr>
              <a:t>Datapipeline</a:t>
            </a:r>
            <a:r>
              <a:rPr lang="en-US" sz="1000" b="1" dirty="0">
                <a:latin typeface="Helvetica Neue"/>
              </a:rPr>
              <a:t> </a:t>
            </a:r>
          </a:p>
        </p:txBody>
      </p:sp>
    </p:spTree>
    <p:extLst>
      <p:ext uri="{BB962C8B-B14F-4D97-AF65-F5344CB8AC3E}">
        <p14:creationId xmlns:p14="http://schemas.microsoft.com/office/powerpoint/2010/main" val="15265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092606" y="893851"/>
            <a:ext cx="1579418" cy="254993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7464" y="76904"/>
            <a:ext cx="8205304" cy="545192"/>
          </a:xfrm>
        </p:spPr>
        <p:txBody>
          <a:bodyPr/>
          <a:lstStyle/>
          <a:p>
            <a:r>
              <a:rPr lang="en-US" dirty="0"/>
              <a:t>Future Research … Real-time Analytics</a:t>
            </a:r>
          </a:p>
        </p:txBody>
      </p:sp>
      <p:sp>
        <p:nvSpPr>
          <p:cNvPr id="3" name="Rectangle 2"/>
          <p:cNvSpPr/>
          <p:nvPr/>
        </p:nvSpPr>
        <p:spPr>
          <a:xfrm>
            <a:off x="333109" y="1825920"/>
            <a:ext cx="1221847"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Producer</a:t>
            </a:r>
          </a:p>
        </p:txBody>
      </p:sp>
      <p:sp>
        <p:nvSpPr>
          <p:cNvPr id="6" name="Rectangle 5"/>
          <p:cNvSpPr/>
          <p:nvPr/>
        </p:nvSpPr>
        <p:spPr>
          <a:xfrm>
            <a:off x="4217300" y="980767"/>
            <a:ext cx="1330033" cy="54864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KCL</a:t>
            </a:r>
          </a:p>
        </p:txBody>
      </p:sp>
      <p:sp>
        <p:nvSpPr>
          <p:cNvPr id="7" name="Rectangle 6"/>
          <p:cNvSpPr/>
          <p:nvPr/>
        </p:nvSpPr>
        <p:spPr>
          <a:xfrm>
            <a:off x="4217300" y="1582064"/>
            <a:ext cx="1330034" cy="548640"/>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Lambda</a:t>
            </a:r>
          </a:p>
        </p:txBody>
      </p:sp>
      <p:sp>
        <p:nvSpPr>
          <p:cNvPr id="8" name="Rectangle 7"/>
          <p:cNvSpPr/>
          <p:nvPr/>
        </p:nvSpPr>
        <p:spPr>
          <a:xfrm>
            <a:off x="4217300" y="2185133"/>
            <a:ext cx="1330033" cy="548640"/>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Spark</a:t>
            </a:r>
          </a:p>
          <a:p>
            <a:pPr algn="ctr"/>
            <a:r>
              <a:rPr lang="en-US" sz="1400" dirty="0">
                <a:solidFill>
                  <a:schemeClr val="bg1"/>
                </a:solidFill>
              </a:rPr>
              <a:t>Streaming</a:t>
            </a:r>
          </a:p>
        </p:txBody>
      </p:sp>
      <p:sp>
        <p:nvSpPr>
          <p:cNvPr id="10" name="Rectangle 9"/>
          <p:cNvSpPr/>
          <p:nvPr/>
        </p:nvSpPr>
        <p:spPr>
          <a:xfrm>
            <a:off x="4217299" y="2788202"/>
            <a:ext cx="1330033" cy="548640"/>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a:t>
            </a:r>
          </a:p>
          <a:p>
            <a:pPr algn="ctr"/>
            <a:r>
              <a:rPr lang="en-US" sz="1400" dirty="0"/>
              <a:t>Storm</a:t>
            </a:r>
          </a:p>
        </p:txBody>
      </p:sp>
      <p:sp>
        <p:nvSpPr>
          <p:cNvPr id="12" name="Rectangle 11"/>
          <p:cNvSpPr/>
          <p:nvPr/>
        </p:nvSpPr>
        <p:spPr>
          <a:xfrm>
            <a:off x="6642539" y="804355"/>
            <a:ext cx="1375545" cy="4723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 </a:t>
            </a:r>
          </a:p>
          <a:p>
            <a:pPr algn="ctr"/>
            <a:r>
              <a:rPr lang="en-US" sz="1400" dirty="0"/>
              <a:t>SNS</a:t>
            </a:r>
          </a:p>
        </p:txBody>
      </p:sp>
      <p:cxnSp>
        <p:nvCxnSpPr>
          <p:cNvPr id="14" name="Straight Arrow Connector 13"/>
          <p:cNvCxnSpPr>
            <a:stCxn id="12" idx="3"/>
          </p:cNvCxnSpPr>
          <p:nvPr/>
        </p:nvCxnSpPr>
        <p:spPr>
          <a:xfrm>
            <a:off x="8018084" y="1040528"/>
            <a:ext cx="648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3"/>
            <a:endCxn id="42" idx="1"/>
          </p:cNvCxnSpPr>
          <p:nvPr/>
        </p:nvCxnSpPr>
        <p:spPr>
          <a:xfrm>
            <a:off x="1554956" y="2168820"/>
            <a:ext cx="6906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42" idx="3"/>
            <a:endCxn id="19" idx="1"/>
          </p:cNvCxnSpPr>
          <p:nvPr/>
        </p:nvCxnSpPr>
        <p:spPr>
          <a:xfrm>
            <a:off x="3659891" y="2168820"/>
            <a:ext cx="4327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p:cNvCxnSpPr>
          <p:nvPr/>
        </p:nvCxnSpPr>
        <p:spPr>
          <a:xfrm>
            <a:off x="5672024" y="2168821"/>
            <a:ext cx="92309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4203443" y="4270218"/>
            <a:ext cx="1357743" cy="685800"/>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a:t>
            </a:r>
          </a:p>
          <a:p>
            <a:pPr algn="ctr"/>
            <a:r>
              <a:rPr lang="en-US" sz="1400" dirty="0"/>
              <a:t>ML</a:t>
            </a:r>
          </a:p>
        </p:txBody>
      </p:sp>
      <p:cxnSp>
        <p:nvCxnSpPr>
          <p:cNvPr id="29" name="Straight Arrow Connector 28"/>
          <p:cNvCxnSpPr>
            <a:stCxn id="19" idx="2"/>
            <a:endCxn id="27" idx="0"/>
          </p:cNvCxnSpPr>
          <p:nvPr/>
        </p:nvCxnSpPr>
        <p:spPr>
          <a:xfrm>
            <a:off x="4882315" y="3443790"/>
            <a:ext cx="0" cy="8264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092056" y="1123563"/>
            <a:ext cx="1019831" cy="276999"/>
          </a:xfrm>
          <a:prstGeom prst="rect">
            <a:avLst/>
          </a:prstGeom>
          <a:noFill/>
        </p:spPr>
        <p:txBody>
          <a:bodyPr wrap="none" rtlCol="0">
            <a:spAutoFit/>
          </a:bodyPr>
          <a:lstStyle/>
          <a:p>
            <a:r>
              <a:rPr lang="en-US" sz="1200" dirty="0">
                <a:solidFill>
                  <a:schemeClr val="bg1"/>
                </a:solidFill>
              </a:rPr>
              <a:t>Notifications</a:t>
            </a:r>
          </a:p>
        </p:txBody>
      </p:sp>
      <p:grpSp>
        <p:nvGrpSpPr>
          <p:cNvPr id="37" name="Group 36"/>
          <p:cNvGrpSpPr/>
          <p:nvPr/>
        </p:nvGrpSpPr>
        <p:grpSpPr>
          <a:xfrm>
            <a:off x="8382768" y="2450823"/>
            <a:ext cx="711457" cy="932224"/>
            <a:chOff x="8181084" y="1927692"/>
            <a:chExt cx="711457" cy="932224"/>
          </a:xfrm>
        </p:grpSpPr>
        <p:pic>
          <p:nvPicPr>
            <p:cNvPr id="38" name="Picture 37" descr="Client.png"/>
            <p:cNvPicPr>
              <a:picLocks noChangeAspect="1"/>
            </p:cNvPicPr>
            <p:nvPr/>
          </p:nvPicPr>
          <p:blipFill rotWithShape="1">
            <a:blip r:embed="rId3">
              <a:extLst>
                <a:ext uri="{28A0092B-C50C-407E-A947-70E740481C1C}">
                  <a14:useLocalDpi xmlns:a14="http://schemas.microsoft.com/office/drawing/2010/main" val="0"/>
                </a:ext>
              </a:extLst>
            </a:blip>
            <a:srcRect l="12003" r="11679"/>
            <a:stretch/>
          </p:blipFill>
          <p:spPr>
            <a:xfrm>
              <a:off x="8181084" y="1927692"/>
              <a:ext cx="711457" cy="932224"/>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8273301" y="2157558"/>
              <a:ext cx="539305" cy="274019"/>
            </a:xfrm>
            <a:prstGeom prst="rect">
              <a:avLst/>
            </a:prstGeom>
          </p:spPr>
        </p:pic>
      </p:grpSp>
      <p:sp>
        <p:nvSpPr>
          <p:cNvPr id="33" name="Rectangle 32"/>
          <p:cNvSpPr/>
          <p:nvPr/>
        </p:nvSpPr>
        <p:spPr>
          <a:xfrm>
            <a:off x="6712702" y="1663770"/>
            <a:ext cx="1246717" cy="640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a:t>
            </a:r>
          </a:p>
          <a:p>
            <a:pPr algn="ctr"/>
            <a:r>
              <a:rPr lang="en-US" sz="1400" dirty="0" err="1"/>
              <a:t>ElastiCache</a:t>
            </a:r>
            <a:r>
              <a:rPr lang="en-US" sz="1400" dirty="0"/>
              <a:t> (</a:t>
            </a:r>
            <a:r>
              <a:rPr lang="en-US" sz="1400" dirty="0" err="1"/>
              <a:t>Redis</a:t>
            </a:r>
            <a:r>
              <a:rPr lang="en-US" sz="1400" dirty="0"/>
              <a:t>)</a:t>
            </a:r>
          </a:p>
        </p:txBody>
      </p:sp>
      <p:sp>
        <p:nvSpPr>
          <p:cNvPr id="34" name="Rectangle 33"/>
          <p:cNvSpPr/>
          <p:nvPr/>
        </p:nvSpPr>
        <p:spPr>
          <a:xfrm>
            <a:off x="6712702" y="2368244"/>
            <a:ext cx="1246717" cy="4867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a:t>
            </a:r>
          </a:p>
          <a:p>
            <a:pPr algn="ctr"/>
            <a:r>
              <a:rPr lang="en-US" sz="1400" dirty="0"/>
              <a:t>DynamoDB</a:t>
            </a:r>
          </a:p>
        </p:txBody>
      </p:sp>
      <p:sp>
        <p:nvSpPr>
          <p:cNvPr id="35" name="Rectangle 34"/>
          <p:cNvSpPr/>
          <p:nvPr/>
        </p:nvSpPr>
        <p:spPr>
          <a:xfrm>
            <a:off x="6712702" y="2897891"/>
            <a:ext cx="1246717" cy="4867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a:t>
            </a:r>
          </a:p>
          <a:p>
            <a:pPr algn="ctr"/>
            <a:r>
              <a:rPr lang="en-US" sz="1400" dirty="0"/>
              <a:t>RDS</a:t>
            </a:r>
          </a:p>
        </p:txBody>
      </p:sp>
      <p:sp>
        <p:nvSpPr>
          <p:cNvPr id="36" name="Rectangle 35"/>
          <p:cNvSpPr/>
          <p:nvPr/>
        </p:nvSpPr>
        <p:spPr>
          <a:xfrm>
            <a:off x="6712702" y="3443790"/>
            <a:ext cx="1246717" cy="49728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a:t>
            </a:r>
          </a:p>
          <a:p>
            <a:pPr algn="ctr"/>
            <a:r>
              <a:rPr lang="en-US" sz="1400" dirty="0"/>
              <a:t>ES</a:t>
            </a:r>
          </a:p>
        </p:txBody>
      </p:sp>
      <p:sp>
        <p:nvSpPr>
          <p:cNvPr id="44" name="Rectangle 43"/>
          <p:cNvSpPr/>
          <p:nvPr/>
        </p:nvSpPr>
        <p:spPr>
          <a:xfrm>
            <a:off x="6595119" y="1538761"/>
            <a:ext cx="1479275" cy="253447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1" name="Straight Arrow Connector 50"/>
          <p:cNvCxnSpPr>
            <a:stCxn id="44" idx="3"/>
          </p:cNvCxnSpPr>
          <p:nvPr/>
        </p:nvCxnSpPr>
        <p:spPr>
          <a:xfrm>
            <a:off x="8074394" y="2805999"/>
            <a:ext cx="267716" cy="37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12" idx="1"/>
          </p:cNvCxnSpPr>
          <p:nvPr/>
        </p:nvCxnSpPr>
        <p:spPr>
          <a:xfrm>
            <a:off x="5672024" y="1036074"/>
            <a:ext cx="970515" cy="4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855911" y="1043366"/>
            <a:ext cx="500458" cy="276999"/>
          </a:xfrm>
          <a:prstGeom prst="rect">
            <a:avLst/>
          </a:prstGeom>
          <a:noFill/>
        </p:spPr>
        <p:txBody>
          <a:bodyPr wrap="none" rtlCol="0">
            <a:spAutoFit/>
          </a:bodyPr>
          <a:lstStyle/>
          <a:p>
            <a:r>
              <a:rPr lang="en-US" sz="1200" dirty="0">
                <a:solidFill>
                  <a:schemeClr val="bg1"/>
                </a:solidFill>
              </a:rPr>
              <a:t>Alert</a:t>
            </a:r>
          </a:p>
        </p:txBody>
      </p:sp>
      <p:sp>
        <p:nvSpPr>
          <p:cNvPr id="66" name="TextBox 65"/>
          <p:cNvSpPr txBox="1"/>
          <p:nvPr/>
        </p:nvSpPr>
        <p:spPr>
          <a:xfrm>
            <a:off x="5656443" y="2214355"/>
            <a:ext cx="941283" cy="307777"/>
          </a:xfrm>
          <a:prstGeom prst="rect">
            <a:avLst/>
          </a:prstGeom>
          <a:noFill/>
        </p:spPr>
        <p:txBody>
          <a:bodyPr wrap="none" rtlCol="0">
            <a:spAutoFit/>
          </a:bodyPr>
          <a:lstStyle/>
          <a:p>
            <a:r>
              <a:rPr lang="en-US" sz="1400" dirty="0">
                <a:solidFill>
                  <a:schemeClr val="bg1"/>
                </a:solidFill>
              </a:rPr>
              <a:t>App state</a:t>
            </a:r>
          </a:p>
        </p:txBody>
      </p:sp>
      <p:sp>
        <p:nvSpPr>
          <p:cNvPr id="67" name="TextBox 66"/>
          <p:cNvSpPr txBox="1"/>
          <p:nvPr/>
        </p:nvSpPr>
        <p:spPr>
          <a:xfrm>
            <a:off x="4008124" y="3825124"/>
            <a:ext cx="1797287" cy="307777"/>
          </a:xfrm>
          <a:prstGeom prst="rect">
            <a:avLst/>
          </a:prstGeom>
          <a:noFill/>
        </p:spPr>
        <p:txBody>
          <a:bodyPr wrap="none" rtlCol="0">
            <a:spAutoFit/>
          </a:bodyPr>
          <a:lstStyle/>
          <a:p>
            <a:r>
              <a:rPr lang="en-US" sz="1400" dirty="0">
                <a:solidFill>
                  <a:schemeClr val="bg1"/>
                </a:solidFill>
              </a:rPr>
              <a:t>Real-time Prediction</a:t>
            </a:r>
          </a:p>
        </p:txBody>
      </p:sp>
      <p:sp>
        <p:nvSpPr>
          <p:cNvPr id="69" name="TextBox 68"/>
          <p:cNvSpPr txBox="1"/>
          <p:nvPr/>
        </p:nvSpPr>
        <p:spPr>
          <a:xfrm>
            <a:off x="8501091" y="3248102"/>
            <a:ext cx="474810" cy="307777"/>
          </a:xfrm>
          <a:prstGeom prst="rect">
            <a:avLst/>
          </a:prstGeom>
          <a:noFill/>
        </p:spPr>
        <p:txBody>
          <a:bodyPr wrap="none" rtlCol="0">
            <a:spAutoFit/>
          </a:bodyPr>
          <a:lstStyle/>
          <a:p>
            <a:r>
              <a:rPr lang="en-US" sz="1400" dirty="0">
                <a:solidFill>
                  <a:schemeClr val="bg1"/>
                </a:solidFill>
              </a:rPr>
              <a:t>KPI</a:t>
            </a:r>
          </a:p>
        </p:txBody>
      </p:sp>
      <p:grpSp>
        <p:nvGrpSpPr>
          <p:cNvPr id="76" name="Group 75"/>
          <p:cNvGrpSpPr/>
          <p:nvPr/>
        </p:nvGrpSpPr>
        <p:grpSpPr>
          <a:xfrm>
            <a:off x="592593" y="3914982"/>
            <a:ext cx="1836822" cy="369332"/>
            <a:chOff x="584200" y="4407828"/>
            <a:chExt cx="1836822" cy="369332"/>
          </a:xfrm>
        </p:grpSpPr>
        <p:sp>
          <p:nvSpPr>
            <p:cNvPr id="77" name="Rectangle 76"/>
            <p:cNvSpPr/>
            <p:nvPr/>
          </p:nvSpPr>
          <p:spPr>
            <a:xfrm>
              <a:off x="584200" y="4487333"/>
              <a:ext cx="719667" cy="23706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1428443" y="4407828"/>
              <a:ext cx="992579" cy="369332"/>
            </a:xfrm>
            <a:prstGeom prst="rect">
              <a:avLst/>
            </a:prstGeom>
            <a:noFill/>
          </p:spPr>
          <p:txBody>
            <a:bodyPr wrap="none" rtlCol="0">
              <a:spAutoFit/>
            </a:bodyPr>
            <a:lstStyle/>
            <a:p>
              <a:r>
                <a:rPr lang="en-US" dirty="0">
                  <a:solidFill>
                    <a:schemeClr val="bg1"/>
                  </a:solidFill>
                </a:rPr>
                <a:t>process</a:t>
              </a:r>
            </a:p>
          </p:txBody>
        </p:sp>
      </p:grpSp>
      <p:grpSp>
        <p:nvGrpSpPr>
          <p:cNvPr id="79" name="Group 78"/>
          <p:cNvGrpSpPr/>
          <p:nvPr/>
        </p:nvGrpSpPr>
        <p:grpSpPr>
          <a:xfrm>
            <a:off x="592593" y="4361257"/>
            <a:ext cx="1551548" cy="369332"/>
            <a:chOff x="592593" y="4751401"/>
            <a:chExt cx="1551548" cy="369332"/>
          </a:xfrm>
        </p:grpSpPr>
        <p:sp>
          <p:nvSpPr>
            <p:cNvPr id="80" name="Rectangle 79"/>
            <p:cNvSpPr/>
            <p:nvPr/>
          </p:nvSpPr>
          <p:spPr>
            <a:xfrm>
              <a:off x="592593" y="4826000"/>
              <a:ext cx="719667" cy="23706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1446514" y="4751401"/>
              <a:ext cx="697627" cy="369332"/>
            </a:xfrm>
            <a:prstGeom prst="rect">
              <a:avLst/>
            </a:prstGeom>
            <a:noFill/>
          </p:spPr>
          <p:txBody>
            <a:bodyPr wrap="none" rtlCol="0">
              <a:spAutoFit/>
            </a:bodyPr>
            <a:lstStyle/>
            <a:p>
              <a:r>
                <a:rPr lang="en-US" dirty="0">
                  <a:solidFill>
                    <a:schemeClr val="bg1"/>
                  </a:solidFill>
                </a:rPr>
                <a:t>store</a:t>
              </a:r>
            </a:p>
          </p:txBody>
        </p:sp>
      </p:grpSp>
      <p:sp>
        <p:nvSpPr>
          <p:cNvPr id="40" name="Rectangle 39"/>
          <p:cNvSpPr/>
          <p:nvPr/>
        </p:nvSpPr>
        <p:spPr>
          <a:xfrm>
            <a:off x="2317987" y="2268908"/>
            <a:ext cx="1221847" cy="6858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a:t>DynamoDB</a:t>
            </a:r>
            <a:r>
              <a:rPr lang="en-US" sz="1400" dirty="0"/>
              <a:t> Streams</a:t>
            </a:r>
          </a:p>
        </p:txBody>
      </p:sp>
      <p:sp>
        <p:nvSpPr>
          <p:cNvPr id="41" name="Rectangle 40"/>
          <p:cNvSpPr/>
          <p:nvPr/>
        </p:nvSpPr>
        <p:spPr>
          <a:xfrm>
            <a:off x="2326028" y="1329265"/>
            <a:ext cx="1221847" cy="6858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Amazon Kinesis</a:t>
            </a:r>
          </a:p>
        </p:txBody>
      </p:sp>
      <p:sp>
        <p:nvSpPr>
          <p:cNvPr id="42" name="Rectangle 41"/>
          <p:cNvSpPr/>
          <p:nvPr/>
        </p:nvSpPr>
        <p:spPr>
          <a:xfrm>
            <a:off x="2245617" y="1025800"/>
            <a:ext cx="1414274" cy="2286040"/>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249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36789" y="873865"/>
            <a:ext cx="8205304" cy="3943668"/>
          </a:xfrm>
        </p:spPr>
        <p:txBody>
          <a:bodyPr/>
          <a:lstStyle/>
          <a:p>
            <a:pPr marL="342900" indent="-342900" fontAlgn="ctr">
              <a:buFont typeface="Arial" panose="020B0604020202020204" pitchFamily="34" charset="0"/>
              <a:buChar char="•"/>
            </a:pPr>
            <a:r>
              <a:rPr lang="en-US" dirty="0"/>
              <a:t>Use the right tool for the job</a:t>
            </a:r>
          </a:p>
          <a:p>
            <a:pPr marL="1085850" lvl="1" indent="-342900" fontAlgn="ctr">
              <a:buFont typeface="Arial" panose="020B0604020202020204" pitchFamily="34" charset="0"/>
              <a:buChar char="•"/>
            </a:pPr>
            <a:r>
              <a:rPr lang="en-US" dirty="0"/>
              <a:t>Latency, throughput, access patterns and deploy</a:t>
            </a:r>
          </a:p>
          <a:p>
            <a:pPr marL="342900" indent="-342900" fontAlgn="ctr">
              <a:buFont typeface="Arial" panose="020B0604020202020204" pitchFamily="34" charset="0"/>
              <a:buChar char="•"/>
            </a:pPr>
            <a:r>
              <a:rPr lang="en-US" dirty="0"/>
              <a:t>Use Lambda architecture ideas</a:t>
            </a:r>
          </a:p>
          <a:p>
            <a:pPr marL="1085850" lvl="1" indent="-342900" fontAlgn="ctr">
              <a:buFont typeface="Arial" panose="020B0604020202020204" pitchFamily="34" charset="0"/>
              <a:buChar char="•"/>
            </a:pPr>
            <a:r>
              <a:rPr lang="en-US" dirty="0"/>
              <a:t>Serverless  and Immutable (append-only) log, batch/speed/serving layer</a:t>
            </a:r>
          </a:p>
          <a:p>
            <a:pPr marL="342900" indent="-342900" fontAlgn="ctr">
              <a:buFont typeface="Arial" panose="020B0604020202020204" pitchFamily="34" charset="0"/>
              <a:buChar char="•"/>
            </a:pPr>
            <a:r>
              <a:rPr lang="en-US" dirty="0"/>
              <a:t>Be cost conscious move  </a:t>
            </a:r>
          </a:p>
          <a:p>
            <a:pPr marL="1085850" lvl="1" indent="-342900" fontAlgn="ctr">
              <a:buFont typeface="Arial" panose="020B0604020202020204" pitchFamily="34" charset="0"/>
              <a:buChar char="•"/>
            </a:pPr>
            <a:r>
              <a:rPr lang="en-US" dirty="0"/>
              <a:t>Big data </a:t>
            </a:r>
            <a:r>
              <a:rPr lang="" dirty="0"/>
              <a:t>≠</a:t>
            </a:r>
            <a:r>
              <a:rPr lang="en-US" dirty="0"/>
              <a:t> big cost</a:t>
            </a:r>
          </a:p>
        </p:txBody>
      </p:sp>
    </p:spTree>
    <p:extLst>
      <p:ext uri="{BB962C8B-B14F-4D97-AF65-F5344CB8AC3E}">
        <p14:creationId xmlns:p14="http://schemas.microsoft.com/office/powerpoint/2010/main" val="101040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Explorative Data Mode :Process / Analyze</a:t>
            </a:r>
          </a:p>
        </p:txBody>
      </p:sp>
      <p:sp>
        <p:nvSpPr>
          <p:cNvPr id="3" name="Content Placeholder 2"/>
          <p:cNvSpPr>
            <a:spLocks noGrp="1"/>
          </p:cNvSpPr>
          <p:nvPr>
            <p:ph idx="1"/>
          </p:nvPr>
        </p:nvSpPr>
        <p:spPr>
          <a:xfrm>
            <a:off x="340591" y="660677"/>
            <a:ext cx="8674939" cy="4274060"/>
          </a:xfrm>
        </p:spPr>
        <p:txBody>
          <a:bodyPr>
            <a:noAutofit/>
          </a:bodyPr>
          <a:lstStyle/>
          <a:p>
            <a:pPr marL="1085850" lvl="1" indent="-342900">
              <a:buFont typeface="Arial" panose="020B0604020202020204" pitchFamily="34" charset="0"/>
              <a:buChar char="•"/>
            </a:pPr>
            <a:r>
              <a:rPr lang="en-US" dirty="0"/>
              <a:t>Interactive </a:t>
            </a:r>
            <a:r>
              <a:rPr lang="en-US" dirty="0" err="1"/>
              <a:t>Jupyter</a:t>
            </a:r>
            <a:r>
              <a:rPr lang="en-US" dirty="0"/>
              <a:t> Notebook</a:t>
            </a:r>
            <a:r>
              <a:rPr lang="en-US" dirty="0">
                <a:solidFill>
                  <a:srgbClr val="FFC000"/>
                </a:solidFill>
              </a:rPr>
              <a:t>→</a:t>
            </a:r>
            <a:r>
              <a:rPr lang="en-US" dirty="0"/>
              <a:t> </a:t>
            </a:r>
            <a:r>
              <a:rPr lang="en-US" dirty="0">
                <a:solidFill>
                  <a:srgbClr val="FFC000"/>
                </a:solidFill>
              </a:rPr>
              <a:t>Interactive analytics</a:t>
            </a:r>
          </a:p>
          <a:p>
            <a:pPr marL="1085850" lvl="1" indent="-342900">
              <a:buFont typeface="Arial" panose="020B0604020202020204" pitchFamily="34" charset="0"/>
              <a:buChar char="•"/>
            </a:pPr>
            <a:endParaRPr lang="en-US" dirty="0">
              <a:solidFill>
                <a:srgbClr val="FFC000"/>
              </a:solidFill>
            </a:endParaRPr>
          </a:p>
          <a:p>
            <a:pPr marL="1085850" lvl="1" indent="-342900">
              <a:buFont typeface="Arial" panose="020B0604020202020204" pitchFamily="34" charset="0"/>
              <a:buChar char="•"/>
            </a:pPr>
            <a:endParaRPr lang="en-US" dirty="0">
              <a:solidFill>
                <a:srgbClr val="FFC000"/>
              </a:solidFill>
            </a:endParaRPr>
          </a:p>
          <a:p>
            <a:pPr marL="1485900" lvl="2" indent="-342900">
              <a:buFont typeface="Arial" panose="020B0604020202020204" pitchFamily="34" charset="0"/>
              <a:buChar char="•"/>
            </a:pPr>
            <a:endParaRPr lang="en-US" dirty="0">
              <a:solidFill>
                <a:srgbClr val="FFC000"/>
              </a:solidFill>
            </a:endParaRPr>
          </a:p>
          <a:p>
            <a:pPr marL="0" indent="0">
              <a:buNone/>
            </a:pPr>
            <a:endParaRPr lang="en-US" sz="2800" dirty="0"/>
          </a:p>
        </p:txBody>
      </p:sp>
      <p:pic>
        <p:nvPicPr>
          <p:cNvPr id="5" name="Picture 4">
            <a:extLst>
              <a:ext uri="{FF2B5EF4-FFF2-40B4-BE49-F238E27FC236}">
                <a16:creationId xmlns:a16="http://schemas.microsoft.com/office/drawing/2014/main" id="{12060CC7-A1C2-4A7B-A07F-F2A30FCA77DB}"/>
              </a:ext>
            </a:extLst>
          </p:cNvPr>
          <p:cNvPicPr>
            <a:picLocks noChangeAspect="1"/>
          </p:cNvPicPr>
          <p:nvPr/>
        </p:nvPicPr>
        <p:blipFill rotWithShape="1">
          <a:blip r:embed="rId3"/>
          <a:srcRect t="16435"/>
          <a:stretch/>
        </p:blipFill>
        <p:spPr>
          <a:xfrm>
            <a:off x="0" y="1269124"/>
            <a:ext cx="6992007" cy="3851540"/>
          </a:xfrm>
          <a:prstGeom prst="rect">
            <a:avLst/>
          </a:prstGeom>
        </p:spPr>
      </p:pic>
      <p:pic>
        <p:nvPicPr>
          <p:cNvPr id="6" name="Picture 5">
            <a:extLst>
              <a:ext uri="{FF2B5EF4-FFF2-40B4-BE49-F238E27FC236}">
                <a16:creationId xmlns:a16="http://schemas.microsoft.com/office/drawing/2014/main" id="{4B0C40A4-C957-46E0-8180-758A50D89158}"/>
              </a:ext>
            </a:extLst>
          </p:cNvPr>
          <p:cNvPicPr>
            <a:picLocks noChangeAspect="1"/>
          </p:cNvPicPr>
          <p:nvPr/>
        </p:nvPicPr>
        <p:blipFill>
          <a:blip r:embed="rId4"/>
          <a:stretch>
            <a:fillRect/>
          </a:stretch>
        </p:blipFill>
        <p:spPr>
          <a:xfrm>
            <a:off x="6992007" y="1269123"/>
            <a:ext cx="2151993" cy="3851541"/>
          </a:xfrm>
          <a:prstGeom prst="rect">
            <a:avLst/>
          </a:prstGeom>
        </p:spPr>
      </p:pic>
    </p:spTree>
    <p:extLst>
      <p:ext uri="{BB962C8B-B14F-4D97-AF65-F5344CB8AC3E}">
        <p14:creationId xmlns:p14="http://schemas.microsoft.com/office/powerpoint/2010/main" val="3763130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9900" y="101600"/>
            <a:ext cx="3250762" cy="3114566"/>
          </a:xfrm>
        </p:spPr>
        <p:txBody>
          <a:bodyPr>
            <a:noAutofit/>
          </a:bodyPr>
          <a:lstStyle/>
          <a:p>
            <a:r>
              <a:rPr lang="en-US" b="1" dirty="0"/>
              <a:t>Exploratory Data Analysis</a:t>
            </a:r>
          </a:p>
          <a:p>
            <a:r>
              <a:rPr lang="en-US" sz="2000" dirty="0"/>
              <a:t>Look at how the sensor measures evolve over time (first column) as well as how they relate to each other for a subset of the units.</a:t>
            </a:r>
          </a:p>
          <a:p>
            <a:r>
              <a:rPr lang="en-US" sz="2000" dirty="0"/>
              <a:t>For first 10 Engines</a:t>
            </a:r>
          </a:p>
          <a:p>
            <a:pPr lvl="1" indent="0">
              <a:buNone/>
            </a:pPr>
            <a:endParaRPr lang="en-US" dirty="0">
              <a:solidFill>
                <a:srgbClr val="FFC000"/>
              </a:solidFill>
            </a:endParaRPr>
          </a:p>
          <a:p>
            <a:pPr marL="1485900" lvl="2" indent="-342900">
              <a:buFont typeface="Arial" panose="020B0604020202020204" pitchFamily="34" charset="0"/>
              <a:buChar char="•"/>
            </a:pPr>
            <a:endParaRPr lang="en-US" dirty="0">
              <a:solidFill>
                <a:srgbClr val="FFC000"/>
              </a:solidFill>
            </a:endParaRPr>
          </a:p>
          <a:p>
            <a:pPr marL="0" indent="0">
              <a:buNone/>
            </a:pPr>
            <a:endParaRPr lang="en-US" sz="2800" dirty="0"/>
          </a:p>
        </p:txBody>
      </p:sp>
      <p:pic>
        <p:nvPicPr>
          <p:cNvPr id="4" name="Picture 3">
            <a:extLst>
              <a:ext uri="{FF2B5EF4-FFF2-40B4-BE49-F238E27FC236}">
                <a16:creationId xmlns:a16="http://schemas.microsoft.com/office/drawing/2014/main" id="{98AA36C5-9E20-4F4C-8403-B5D66BB63A5A}"/>
              </a:ext>
            </a:extLst>
          </p:cNvPr>
          <p:cNvPicPr>
            <a:picLocks noChangeAspect="1"/>
          </p:cNvPicPr>
          <p:nvPr/>
        </p:nvPicPr>
        <p:blipFill>
          <a:blip r:embed="rId3"/>
          <a:stretch>
            <a:fillRect/>
          </a:stretch>
        </p:blipFill>
        <p:spPr>
          <a:xfrm>
            <a:off x="3917927" y="101600"/>
            <a:ext cx="4855583" cy="4848771"/>
          </a:xfrm>
          <a:prstGeom prst="rect">
            <a:avLst/>
          </a:prstGeom>
        </p:spPr>
      </p:pic>
    </p:spTree>
    <p:extLst>
      <p:ext uri="{BB962C8B-B14F-4D97-AF65-F5344CB8AC3E}">
        <p14:creationId xmlns:p14="http://schemas.microsoft.com/office/powerpoint/2010/main" val="9402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78F8-8204-417A-86D1-DEABA97003C8}"/>
              </a:ext>
            </a:extLst>
          </p:cNvPr>
          <p:cNvSpPr>
            <a:spLocks noGrp="1"/>
          </p:cNvSpPr>
          <p:nvPr>
            <p:ph type="title"/>
          </p:nvPr>
        </p:nvSpPr>
        <p:spPr>
          <a:xfrm>
            <a:off x="520445" y="176703"/>
            <a:ext cx="6069541" cy="367207"/>
          </a:xfrm>
        </p:spPr>
        <p:txBody>
          <a:bodyPr/>
          <a:lstStyle/>
          <a:p>
            <a:r>
              <a:rPr lang="en-US" dirty="0"/>
              <a:t>Attempt on Confusion Matrix</a:t>
            </a:r>
          </a:p>
        </p:txBody>
      </p:sp>
      <p:pic>
        <p:nvPicPr>
          <p:cNvPr id="3" name="Picture 2">
            <a:extLst>
              <a:ext uri="{FF2B5EF4-FFF2-40B4-BE49-F238E27FC236}">
                <a16:creationId xmlns:a16="http://schemas.microsoft.com/office/drawing/2014/main" id="{192022A6-1C13-4229-A5FA-98F862E4EB1A}"/>
              </a:ext>
            </a:extLst>
          </p:cNvPr>
          <p:cNvPicPr>
            <a:picLocks noChangeAspect="1"/>
          </p:cNvPicPr>
          <p:nvPr/>
        </p:nvPicPr>
        <p:blipFill>
          <a:blip r:embed="rId2"/>
          <a:stretch>
            <a:fillRect/>
          </a:stretch>
        </p:blipFill>
        <p:spPr>
          <a:xfrm>
            <a:off x="2221368" y="674691"/>
            <a:ext cx="4701264" cy="4232325"/>
          </a:xfrm>
          <a:prstGeom prst="rect">
            <a:avLst/>
          </a:prstGeom>
        </p:spPr>
      </p:pic>
    </p:spTree>
    <p:extLst>
      <p:ext uri="{BB962C8B-B14F-4D97-AF65-F5344CB8AC3E}">
        <p14:creationId xmlns:p14="http://schemas.microsoft.com/office/powerpoint/2010/main" val="214174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a:t>
            </a:r>
          </a:p>
        </p:txBody>
      </p:sp>
      <p:sp>
        <p:nvSpPr>
          <p:cNvPr id="6" name="Text Placeholder 5"/>
          <p:cNvSpPr>
            <a:spLocks noGrp="1"/>
          </p:cNvSpPr>
          <p:nvPr>
            <p:ph type="body" idx="1"/>
          </p:nvPr>
        </p:nvSpPr>
        <p:spPr>
          <a:xfrm>
            <a:off x="337743" y="652319"/>
            <a:ext cx="4040188" cy="479822"/>
          </a:xfrm>
        </p:spPr>
        <p:txBody>
          <a:bodyPr/>
          <a:lstStyle/>
          <a:p>
            <a:r>
              <a:rPr lang="en-US" dirty="0"/>
              <a:t>Challenges</a:t>
            </a:r>
          </a:p>
        </p:txBody>
      </p:sp>
      <p:sp>
        <p:nvSpPr>
          <p:cNvPr id="7" name="Content Placeholder 6"/>
          <p:cNvSpPr>
            <a:spLocks noGrp="1"/>
          </p:cNvSpPr>
          <p:nvPr>
            <p:ph sz="half" idx="2"/>
          </p:nvPr>
        </p:nvSpPr>
        <p:spPr>
          <a:xfrm>
            <a:off x="335166" y="1090017"/>
            <a:ext cx="4040188" cy="2963466"/>
          </a:xfrm>
        </p:spPr>
        <p:txBody>
          <a:bodyPr>
            <a:normAutofit/>
          </a:bodyPr>
          <a:lstStyle/>
          <a:p>
            <a:pPr marL="342900" indent="-342900">
              <a:buFont typeface="Arial"/>
              <a:buChar char="•"/>
            </a:pPr>
            <a:r>
              <a:rPr lang="en-US" dirty="0"/>
              <a:t>Create an advance ML model that is able to predict Remaining Useful Life (RUL) on an engine after each run cycle to improve the Predictive Maintenance process.</a:t>
            </a:r>
          </a:p>
        </p:txBody>
      </p:sp>
      <p:sp>
        <p:nvSpPr>
          <p:cNvPr id="8" name="Text Placeholder 7"/>
          <p:cNvSpPr>
            <a:spLocks noGrp="1"/>
          </p:cNvSpPr>
          <p:nvPr>
            <p:ph type="body" sz="quarter" idx="3"/>
          </p:nvPr>
        </p:nvSpPr>
        <p:spPr>
          <a:xfrm>
            <a:off x="4678362" y="652319"/>
            <a:ext cx="4041775" cy="479822"/>
          </a:xfrm>
        </p:spPr>
        <p:txBody>
          <a:bodyPr/>
          <a:lstStyle/>
          <a:p>
            <a:r>
              <a:rPr lang="en-US" dirty="0"/>
              <a:t>Solutions</a:t>
            </a:r>
          </a:p>
        </p:txBody>
      </p:sp>
      <p:sp>
        <p:nvSpPr>
          <p:cNvPr id="9" name="Content Placeholder 8"/>
          <p:cNvSpPr>
            <a:spLocks noGrp="1"/>
          </p:cNvSpPr>
          <p:nvPr>
            <p:ph sz="quarter" idx="4"/>
          </p:nvPr>
        </p:nvSpPr>
        <p:spPr>
          <a:xfrm>
            <a:off x="4616844" y="1046130"/>
            <a:ext cx="4041775" cy="2963466"/>
          </a:xfrm>
        </p:spPr>
        <p:txBody>
          <a:bodyPr>
            <a:normAutofit/>
          </a:bodyPr>
          <a:lstStyle/>
          <a:p>
            <a:pPr marL="342900" indent="-342900">
              <a:buFont typeface="Arial"/>
              <a:buChar char="•"/>
            </a:pPr>
            <a:r>
              <a:rPr lang="en-US" dirty="0"/>
              <a:t>Build a Linear Regression model that determines the success or failure of an event. Use the series of data in train data to calculate the likelihood of success/failure based on the operational setting and sensor data.</a:t>
            </a:r>
          </a:p>
        </p:txBody>
      </p:sp>
      <p:sp>
        <p:nvSpPr>
          <p:cNvPr id="5" name="Slide Number Placeholder 4"/>
          <p:cNvSpPr>
            <a:spLocks noGrp="1"/>
          </p:cNvSpPr>
          <p:nvPr>
            <p:ph type="sldNum" sz="quarter" idx="4294967295"/>
          </p:nvPr>
        </p:nvSpPr>
        <p:spPr>
          <a:xfrm>
            <a:off x="6442998" y="4531022"/>
            <a:ext cx="512504" cy="273844"/>
          </a:xfrm>
          <a:prstGeom prst="rect">
            <a:avLst/>
          </a:prstGeom>
        </p:spPr>
        <p:txBody>
          <a:bodyPr/>
          <a:lstStyle/>
          <a:p>
            <a:fld id="{40D15546-3768-674C-81B9-C40A1A080E88}" type="slidenum">
              <a:rPr lang="en-US" smtClean="0"/>
              <a:pPr/>
              <a:t>2</a:t>
            </a:fld>
            <a:endParaRPr lang="en-US" dirty="0"/>
          </a:p>
        </p:txBody>
      </p:sp>
      <p:sp>
        <p:nvSpPr>
          <p:cNvPr id="3" name="TextBox 2">
            <a:extLst>
              <a:ext uri="{FF2B5EF4-FFF2-40B4-BE49-F238E27FC236}">
                <a16:creationId xmlns:a16="http://schemas.microsoft.com/office/drawing/2014/main" id="{DC915E59-DFAF-43F4-BC28-6D28F24E2C77}"/>
              </a:ext>
            </a:extLst>
          </p:cNvPr>
          <p:cNvSpPr txBox="1"/>
          <p:nvPr/>
        </p:nvSpPr>
        <p:spPr>
          <a:xfrm>
            <a:off x="335166" y="3130153"/>
            <a:ext cx="4343400" cy="923330"/>
          </a:xfrm>
          <a:prstGeom prst="rect">
            <a:avLst/>
          </a:prstGeom>
          <a:noFill/>
        </p:spPr>
        <p:txBody>
          <a:bodyPr wrap="square" rtlCol="0">
            <a:spAutoFit/>
          </a:bodyPr>
          <a:lstStyle/>
          <a:p>
            <a:r>
              <a:rPr lang="en-US" dirty="0">
                <a:solidFill>
                  <a:srgbClr val="00B0F0"/>
                </a:solidFill>
              </a:rPr>
              <a:t>Determine the total number of cycles each engine ran for in each train data set.</a:t>
            </a:r>
          </a:p>
        </p:txBody>
      </p:sp>
      <p:sp>
        <p:nvSpPr>
          <p:cNvPr id="4" name="TextBox 3">
            <a:extLst>
              <a:ext uri="{FF2B5EF4-FFF2-40B4-BE49-F238E27FC236}">
                <a16:creationId xmlns:a16="http://schemas.microsoft.com/office/drawing/2014/main" id="{3F9AB0FF-2794-4299-BFC4-BFF84E5CA3BF}"/>
              </a:ext>
            </a:extLst>
          </p:cNvPr>
          <p:cNvSpPr txBox="1"/>
          <p:nvPr/>
        </p:nvSpPr>
        <p:spPr>
          <a:xfrm>
            <a:off x="889149" y="4031795"/>
            <a:ext cx="7652944" cy="830997"/>
          </a:xfrm>
          <a:prstGeom prst="rect">
            <a:avLst/>
          </a:prstGeom>
          <a:noFill/>
        </p:spPr>
        <p:txBody>
          <a:bodyPr wrap="square" rtlCol="0">
            <a:spAutoFit/>
          </a:bodyPr>
          <a:lstStyle/>
          <a:p>
            <a:r>
              <a:rPr lang="en-US" sz="1600" i="1" dirty="0">
                <a:solidFill>
                  <a:srgbClr val="FF0000"/>
                </a:solidFill>
              </a:rPr>
              <a:t>*This is a naive assumption, that the degradation starts at the very first cycle. Deeper understanding and research can performed to find the threshold value when actual degradation could have started to get a more accurate RUL.***</a:t>
            </a:r>
          </a:p>
        </p:txBody>
      </p:sp>
    </p:spTree>
    <p:extLst>
      <p:ext uri="{BB962C8B-B14F-4D97-AF65-F5344CB8AC3E}">
        <p14:creationId xmlns:p14="http://schemas.microsoft.com/office/powerpoint/2010/main" val="203055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FAA7-477E-46B2-BCAD-C059272D3F8B}"/>
              </a:ext>
            </a:extLst>
          </p:cNvPr>
          <p:cNvSpPr>
            <a:spLocks noGrp="1"/>
          </p:cNvSpPr>
          <p:nvPr>
            <p:ph type="title"/>
          </p:nvPr>
        </p:nvSpPr>
        <p:spPr>
          <a:xfrm>
            <a:off x="457200" y="525439"/>
            <a:ext cx="8229600" cy="3132161"/>
          </a:xfrm>
        </p:spPr>
        <p:txBody>
          <a:bodyPr/>
          <a:lstStyle/>
          <a:p>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solidFill>
                  <a:schemeClr val="accent3"/>
                </a:solidFill>
              </a:rPr>
              <a:t># End Goal</a:t>
            </a:r>
            <a:br>
              <a:rPr lang="en-US" sz="1800" dirty="0"/>
            </a:br>
            <a:r>
              <a:rPr lang="en-US" sz="1800" dirty="0"/>
              <a:t>Calculate the remaining useful life after each engine run cycle.</a:t>
            </a:r>
            <a:br>
              <a:rPr lang="en-US" sz="1800" dirty="0"/>
            </a:br>
            <a:r>
              <a:rPr lang="en-US" sz="1800" dirty="0"/>
              <a:t>The Maintenance Department will use the information to determine when to perform preventative maintenance on an engine.  This timing improvement will minimize engine down time resulting in increased production output and lower costs. </a:t>
            </a: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spTree>
    <p:extLst>
      <p:ext uri="{BB962C8B-B14F-4D97-AF65-F5344CB8AC3E}">
        <p14:creationId xmlns:p14="http://schemas.microsoft.com/office/powerpoint/2010/main" val="21045353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9235" y="122524"/>
            <a:ext cx="8229600" cy="510786"/>
          </a:xfrm>
        </p:spPr>
        <p:txBody>
          <a:bodyPr/>
          <a:lstStyle/>
          <a:p>
            <a:r>
              <a:rPr lang="en-US" sz="5400" dirty="0"/>
              <a:t>ETL</a:t>
            </a:r>
          </a:p>
        </p:txBody>
      </p:sp>
      <p:grpSp>
        <p:nvGrpSpPr>
          <p:cNvPr id="8" name="Group 7"/>
          <p:cNvGrpSpPr/>
          <p:nvPr/>
        </p:nvGrpSpPr>
        <p:grpSpPr>
          <a:xfrm>
            <a:off x="4029946" y="332077"/>
            <a:ext cx="1084107" cy="737931"/>
            <a:chOff x="4435020" y="1162663"/>
            <a:chExt cx="617220" cy="355294"/>
          </a:xfrm>
        </p:grpSpPr>
        <p:sp>
          <p:nvSpPr>
            <p:cNvPr id="9" name="Curved Right Arrow 8"/>
            <p:cNvSpPr/>
            <p:nvPr/>
          </p:nvSpPr>
          <p:spPr>
            <a:xfrm>
              <a:off x="4435020" y="1184231"/>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Curved Right Arrow 9"/>
            <p:cNvSpPr/>
            <p:nvPr/>
          </p:nvSpPr>
          <p:spPr>
            <a:xfrm rot="10963178">
              <a:off x="4760344" y="1162663"/>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2" name="TextBox 11">
            <a:extLst>
              <a:ext uri="{FF2B5EF4-FFF2-40B4-BE49-F238E27FC236}">
                <a16:creationId xmlns:a16="http://schemas.microsoft.com/office/drawing/2014/main" id="{F4C6B271-04A3-4DB2-885C-5B7601B48A11}"/>
              </a:ext>
            </a:extLst>
          </p:cNvPr>
          <p:cNvSpPr txBox="1"/>
          <p:nvPr/>
        </p:nvSpPr>
        <p:spPr>
          <a:xfrm>
            <a:off x="2657265" y="1225826"/>
            <a:ext cx="3887757" cy="3585597"/>
          </a:xfrm>
          <a:prstGeom prst="rect">
            <a:avLst/>
          </a:prstGeom>
          <a:solidFill>
            <a:srgbClr val="FC9A18"/>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2700">
                <a:solidFill>
                  <a:srgbClr val="00B0F0"/>
                </a:solidFill>
              </a:defRPr>
            </a:lvl1pPr>
          </a:lstStyle>
          <a:p>
            <a:pPr algn="ctr" defTabSz="457166"/>
            <a:r>
              <a:rPr lang="en-US" sz="2000" dirty="0">
                <a:solidFill>
                  <a:schemeClr val="bg1"/>
                </a:solidFill>
              </a:rPr>
              <a:t>Extract</a:t>
            </a:r>
          </a:p>
          <a:p>
            <a:pPr algn="ctr" defTabSz="457166"/>
            <a:r>
              <a:rPr lang="en-US" sz="1600" dirty="0">
                <a:solidFill>
                  <a:schemeClr val="bg1"/>
                </a:solidFill>
              </a:rPr>
              <a:t>Source:  Data is captured from engines running at NASA.</a:t>
            </a:r>
          </a:p>
          <a:p>
            <a:pPr algn="ctr" defTabSz="457166"/>
            <a:endParaRPr lang="en-US" sz="1600" dirty="0">
              <a:solidFill>
                <a:schemeClr val="bg1"/>
              </a:solidFill>
            </a:endParaRPr>
          </a:p>
          <a:p>
            <a:pPr algn="ctr" defTabSz="457166"/>
            <a:r>
              <a:rPr lang="en-US" sz="1600" dirty="0">
                <a:solidFill>
                  <a:schemeClr val="bg1"/>
                </a:solidFill>
              </a:rPr>
              <a:t>From an s3 bucket </a:t>
            </a:r>
          </a:p>
          <a:p>
            <a:pPr algn="ctr" defTabSz="457166"/>
            <a:r>
              <a:rPr lang="en-US" sz="1600" dirty="0">
                <a:solidFill>
                  <a:schemeClr val="bg1"/>
                </a:solidFill>
              </a:rPr>
              <a:t>s3://sagemaker-us-east-1-023375022819/PredictiveMaintenance-Team-9/input/CMAPSSData</a:t>
            </a:r>
          </a:p>
          <a:p>
            <a:pPr algn="ctr" defTabSz="457166"/>
            <a:endParaRPr lang="en-US" sz="1600" dirty="0">
              <a:solidFill>
                <a:schemeClr val="bg1"/>
              </a:solidFill>
            </a:endParaRPr>
          </a:p>
          <a:p>
            <a:pPr algn="ctr" defTabSz="457166"/>
            <a:r>
              <a:rPr lang="en-US" sz="1600" dirty="0">
                <a:solidFill>
                  <a:schemeClr val="bg1"/>
                </a:solidFill>
              </a:rPr>
              <a:t>Extracted via Sage Maker </a:t>
            </a:r>
            <a:r>
              <a:rPr lang="en-US" sz="1600" dirty="0" err="1">
                <a:solidFill>
                  <a:schemeClr val="bg1"/>
                </a:solidFill>
              </a:rPr>
              <a:t>Jupyter</a:t>
            </a:r>
            <a:r>
              <a:rPr lang="en-US" sz="1600" dirty="0">
                <a:solidFill>
                  <a:schemeClr val="bg1"/>
                </a:solidFill>
              </a:rPr>
              <a:t> Notebook</a:t>
            </a:r>
          </a:p>
          <a:p>
            <a:pPr algn="ctr" defTabSz="457166"/>
            <a:endParaRPr lang="en-US" sz="2000" dirty="0">
              <a:solidFill>
                <a:schemeClr val="bg1"/>
              </a:solidFill>
            </a:endParaRPr>
          </a:p>
          <a:p>
            <a:pPr algn="ctr" defTabSz="457166"/>
            <a:endParaRPr lang="en-US" dirty="0">
              <a:solidFill>
                <a:schemeClr val="bg1"/>
              </a:solidFill>
            </a:endParaRPr>
          </a:p>
        </p:txBody>
      </p:sp>
      <p:pic>
        <p:nvPicPr>
          <p:cNvPr id="13" name="Picture 12">
            <a:extLst>
              <a:ext uri="{FF2B5EF4-FFF2-40B4-BE49-F238E27FC236}">
                <a16:creationId xmlns:a16="http://schemas.microsoft.com/office/drawing/2014/main" id="{8C45E8C0-02DF-4F8B-90E6-38033EAA7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635" y="4101933"/>
            <a:ext cx="561388" cy="561388"/>
          </a:xfrm>
          <a:prstGeom prst="rect">
            <a:avLst/>
          </a:prstGeom>
        </p:spPr>
      </p:pic>
    </p:spTree>
    <p:extLst>
      <p:ext uri="{BB962C8B-B14F-4D97-AF65-F5344CB8AC3E}">
        <p14:creationId xmlns:p14="http://schemas.microsoft.com/office/powerpoint/2010/main" val="37834079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5586" y="122524"/>
            <a:ext cx="8229600" cy="330779"/>
          </a:xfrm>
        </p:spPr>
        <p:txBody>
          <a:bodyPr/>
          <a:lstStyle/>
          <a:p>
            <a:r>
              <a:rPr lang="en-US" sz="4400" dirty="0"/>
              <a:t>Data Transformation</a:t>
            </a:r>
          </a:p>
        </p:txBody>
      </p:sp>
      <p:grpSp>
        <p:nvGrpSpPr>
          <p:cNvPr id="5" name="Group 4"/>
          <p:cNvGrpSpPr/>
          <p:nvPr/>
        </p:nvGrpSpPr>
        <p:grpSpPr>
          <a:xfrm>
            <a:off x="3641183" y="698676"/>
            <a:ext cx="5376920" cy="4185755"/>
            <a:chOff x="2686887" y="310631"/>
            <a:chExt cx="5027552" cy="112512"/>
          </a:xfrm>
        </p:grpSpPr>
        <p:sp>
          <p:nvSpPr>
            <p:cNvPr id="6" name="TextBox 5"/>
            <p:cNvSpPr txBox="1"/>
            <p:nvPr/>
          </p:nvSpPr>
          <p:spPr>
            <a:xfrm>
              <a:off x="2686887" y="310631"/>
              <a:ext cx="2533703" cy="112512"/>
            </a:xfrm>
            <a:prstGeom prst="rect">
              <a:avLst/>
            </a:prstGeom>
            <a:solidFill>
              <a:srgbClr val="FC9A18"/>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2700">
                  <a:solidFill>
                    <a:srgbClr val="00B0F0"/>
                  </a:solidFill>
                </a:defRPr>
              </a:lvl1pPr>
            </a:lstStyle>
            <a:p>
              <a:pPr defTabSz="457166"/>
              <a:r>
                <a:rPr lang="en-US" sz="1400" dirty="0">
                  <a:solidFill>
                    <a:schemeClr val="bg1"/>
                  </a:solidFill>
                </a:rPr>
                <a:t>One-Hot Encoding </a:t>
              </a:r>
            </a:p>
            <a:p>
              <a:pPr defTabSz="457166"/>
              <a:endParaRPr lang="en-US" sz="1400" dirty="0">
                <a:solidFill>
                  <a:schemeClr val="bg1"/>
                </a:solidFill>
              </a:endParaRPr>
            </a:p>
            <a:p>
              <a:pPr defTabSz="457166"/>
              <a:r>
                <a:rPr lang="en-US" sz="1400" dirty="0">
                  <a:solidFill>
                    <a:schemeClr val="bg1"/>
                  </a:solidFill>
                </a:rPr>
                <a:t>Create columns:</a:t>
              </a:r>
            </a:p>
            <a:p>
              <a:pPr defTabSz="457166"/>
              <a:r>
                <a:rPr lang="en-US" sz="1400" dirty="0">
                  <a:solidFill>
                    <a:schemeClr val="bg1"/>
                  </a:solidFill>
                </a:rPr>
                <a:t>condition-1, condition-2, faultMode-1, faultMode-2.</a:t>
              </a:r>
            </a:p>
            <a:p>
              <a:pPr defTabSz="457166"/>
              <a:endParaRPr lang="en-US" sz="1400" dirty="0">
                <a:solidFill>
                  <a:schemeClr val="bg1"/>
                </a:solidFill>
              </a:endParaRPr>
            </a:p>
            <a:p>
              <a:pPr defTabSz="457166"/>
              <a:endParaRPr lang="en-US" sz="1400" dirty="0">
                <a:solidFill>
                  <a:schemeClr val="bg1"/>
                </a:solidFill>
              </a:endParaRPr>
            </a:p>
            <a:p>
              <a:pPr defTabSz="457166"/>
              <a:r>
                <a:rPr lang="en-US" sz="1400" dirty="0">
                  <a:solidFill>
                    <a:schemeClr val="bg1"/>
                  </a:solidFill>
                </a:rPr>
                <a:t>Create target variable, output (RUL), </a:t>
              </a:r>
            </a:p>
            <a:p>
              <a:pPr defTabSz="457166"/>
              <a:r>
                <a:rPr lang="en-US" sz="1400" dirty="0">
                  <a:solidFill>
                    <a:schemeClr val="bg1"/>
                  </a:solidFill>
                </a:rPr>
                <a:t>Add a column that </a:t>
              </a:r>
              <a:r>
                <a:rPr lang="en-US" sz="1400" dirty="0" err="1">
                  <a:solidFill>
                    <a:schemeClr val="bg1"/>
                  </a:solidFill>
                </a:rPr>
                <a:t>calcuates</a:t>
              </a:r>
              <a:r>
                <a:rPr lang="en-US" sz="1400" dirty="0">
                  <a:solidFill>
                    <a:schemeClr val="bg1"/>
                  </a:solidFill>
                </a:rPr>
                <a:t> the remaining useful life for each engine by taking the total cycles an engine ran and subtracting it by the cycle number</a:t>
              </a:r>
            </a:p>
            <a:p>
              <a:pPr defTabSz="457166"/>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p:txBody>
        </p:sp>
        <p:sp>
          <p:nvSpPr>
            <p:cNvPr id="7" name="TextBox 6"/>
            <p:cNvSpPr txBox="1"/>
            <p:nvPr/>
          </p:nvSpPr>
          <p:spPr>
            <a:xfrm>
              <a:off x="5422085" y="310631"/>
              <a:ext cx="2292354" cy="112512"/>
            </a:xfrm>
            <a:prstGeom prst="rect">
              <a:avLst/>
            </a:prstGeom>
            <a:solidFill>
              <a:srgbClr val="FC9A18"/>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defRPr sz="2700">
                  <a:solidFill>
                    <a:srgbClr val="00B0F0"/>
                  </a:solidFill>
                </a:defRPr>
              </a:lvl1pPr>
            </a:lstStyle>
            <a:p>
              <a:pPr algn="ctr" defTabSz="457166"/>
              <a:r>
                <a:rPr lang="en-US" sz="1400" dirty="0">
                  <a:solidFill>
                    <a:schemeClr val="bg1"/>
                  </a:solidFill>
                </a:rPr>
                <a:t>Model Ready </a:t>
              </a:r>
            </a:p>
            <a:p>
              <a:pPr algn="ctr" defTabSz="457166"/>
              <a:endParaRPr lang="en-US" sz="1400" dirty="0">
                <a:solidFill>
                  <a:schemeClr val="bg1"/>
                </a:solidFill>
              </a:endParaRPr>
            </a:p>
            <a:p>
              <a:pPr defTabSz="457166"/>
              <a:r>
                <a:rPr lang="en-US" sz="1400" dirty="0">
                  <a:solidFill>
                    <a:schemeClr val="bg1"/>
                  </a:solidFill>
                </a:rPr>
                <a:t>Concatenate then</a:t>
              </a:r>
            </a:p>
            <a:p>
              <a:pPr defTabSz="457166"/>
              <a:r>
                <a:rPr lang="en-US" sz="1400" dirty="0">
                  <a:solidFill>
                    <a:schemeClr val="bg1"/>
                  </a:solidFill>
                </a:rPr>
                <a:t>data is split and loaded to csv(s)</a:t>
              </a:r>
            </a:p>
            <a:p>
              <a:pPr defTabSz="457166"/>
              <a:r>
                <a:rPr lang="en-US" sz="1400" dirty="0">
                  <a:solidFill>
                    <a:schemeClr val="bg1"/>
                  </a:solidFill>
                </a:rPr>
                <a:t>Then stored within </a:t>
              </a:r>
              <a:r>
                <a:rPr lang="en-US" sz="1400" dirty="0" err="1">
                  <a:solidFill>
                    <a:schemeClr val="bg1"/>
                  </a:solidFill>
                </a:rPr>
                <a:t>SageMaker</a:t>
              </a:r>
              <a:r>
                <a:rPr lang="en-US" sz="1400" dirty="0">
                  <a:solidFill>
                    <a:schemeClr val="bg1"/>
                  </a:solidFill>
                </a:rPr>
                <a:t>.</a:t>
              </a:r>
            </a:p>
            <a:p>
              <a:pPr defTabSz="457166"/>
              <a:endParaRPr lang="en-US" sz="1400" dirty="0">
                <a:solidFill>
                  <a:schemeClr val="bg1"/>
                </a:solidFill>
              </a:endParaRPr>
            </a:p>
            <a:p>
              <a:pPr defTabSz="457166"/>
              <a:r>
                <a:rPr lang="en-US" sz="1400" dirty="0">
                  <a:solidFill>
                    <a:schemeClr val="bg1"/>
                  </a:solidFill>
                </a:rPr>
                <a:t>Data consumed for training , testing by the model .</a:t>
              </a:r>
            </a:p>
            <a:p>
              <a:pPr defTabSz="457166"/>
              <a:endParaRPr lang="en-US" sz="1400" dirty="0">
                <a:solidFill>
                  <a:schemeClr val="bg1"/>
                </a:solidFill>
              </a:endParaRPr>
            </a:p>
            <a:p>
              <a:pPr defTabSz="457166"/>
              <a:endParaRPr lang="en-US" sz="1400" dirty="0">
                <a:solidFill>
                  <a:schemeClr val="bg1"/>
                </a:solidFill>
              </a:endParaRPr>
            </a:p>
            <a:p>
              <a:pPr defTabSz="457166"/>
              <a:r>
                <a:rPr lang="en-US" sz="1400" dirty="0">
                  <a:solidFill>
                    <a:schemeClr val="bg1"/>
                  </a:solidFill>
                </a:rPr>
                <a:t>Hyper parameters:</a:t>
              </a:r>
            </a:p>
            <a:p>
              <a:pPr defTabSz="457166"/>
              <a:endParaRPr lang="en-US" sz="1400" dirty="0">
                <a:solidFill>
                  <a:schemeClr val="bg1"/>
                </a:solidFill>
              </a:endParaRPr>
            </a:p>
            <a:p>
              <a:pPr defTabSz="457166"/>
              <a:r>
                <a:rPr lang="en-US" sz="1400" dirty="0">
                  <a:solidFill>
                    <a:schemeClr val="bg1"/>
                  </a:solidFill>
                </a:rPr>
                <a:t>Hyper tuning:</a:t>
              </a:r>
            </a:p>
            <a:p>
              <a:pPr defTabSz="457166"/>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p:txBody>
        </p:sp>
      </p:grpSp>
      <p:grpSp>
        <p:nvGrpSpPr>
          <p:cNvPr id="8" name="Group 7"/>
          <p:cNvGrpSpPr/>
          <p:nvPr/>
        </p:nvGrpSpPr>
        <p:grpSpPr>
          <a:xfrm>
            <a:off x="7201005" y="-24069"/>
            <a:ext cx="1084107" cy="683275"/>
            <a:chOff x="4435020" y="1162663"/>
            <a:chExt cx="617220" cy="355294"/>
          </a:xfrm>
        </p:grpSpPr>
        <p:sp>
          <p:nvSpPr>
            <p:cNvPr id="9" name="Curved Right Arrow 8"/>
            <p:cNvSpPr/>
            <p:nvPr/>
          </p:nvSpPr>
          <p:spPr>
            <a:xfrm>
              <a:off x="4435020" y="1184231"/>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Curved Right Arrow 9"/>
            <p:cNvSpPr/>
            <p:nvPr/>
          </p:nvSpPr>
          <p:spPr>
            <a:xfrm rot="10963178">
              <a:off x="4760344" y="1162663"/>
              <a:ext cx="291896" cy="333726"/>
            </a:xfrm>
            <a:prstGeom prst="curvedRightArrow">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11" name="TextBox 10"/>
          <p:cNvSpPr txBox="1"/>
          <p:nvPr/>
        </p:nvSpPr>
        <p:spPr>
          <a:xfrm>
            <a:off x="7534084" y="191693"/>
            <a:ext cx="444352" cy="261610"/>
          </a:xfrm>
          <a:prstGeom prst="rect">
            <a:avLst/>
          </a:prstGeom>
          <a:noFill/>
        </p:spPr>
        <p:txBody>
          <a:bodyPr wrap="none" rtlCol="0">
            <a:spAutoFit/>
          </a:bodyPr>
          <a:lstStyle/>
          <a:p>
            <a:r>
              <a:rPr lang="en-US" sz="1050" dirty="0">
                <a:solidFill>
                  <a:schemeClr val="bg1"/>
                </a:solidFill>
              </a:rPr>
              <a:t>ETL</a:t>
            </a:r>
          </a:p>
        </p:txBody>
      </p:sp>
      <p:sp>
        <p:nvSpPr>
          <p:cNvPr id="12" name="TextBox 11">
            <a:extLst>
              <a:ext uri="{FF2B5EF4-FFF2-40B4-BE49-F238E27FC236}">
                <a16:creationId xmlns:a16="http://schemas.microsoft.com/office/drawing/2014/main" id="{F4C6B271-04A3-4DB2-885C-5B7601B48A11}"/>
              </a:ext>
            </a:extLst>
          </p:cNvPr>
          <p:cNvSpPr txBox="1"/>
          <p:nvPr/>
        </p:nvSpPr>
        <p:spPr>
          <a:xfrm>
            <a:off x="439077" y="659206"/>
            <a:ext cx="2986610" cy="4185761"/>
          </a:xfrm>
          <a:prstGeom prst="rect">
            <a:avLst/>
          </a:prstGeom>
          <a:solidFill>
            <a:srgbClr val="FC9A18"/>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sz="2700">
                <a:solidFill>
                  <a:srgbClr val="00B0F0"/>
                </a:solidFill>
              </a:defRPr>
            </a:lvl1pPr>
          </a:lstStyle>
          <a:p>
            <a:pPr defTabSz="457166"/>
            <a:r>
              <a:rPr lang="en-US" sz="1400" dirty="0">
                <a:solidFill>
                  <a:schemeClr val="bg1"/>
                </a:solidFill>
              </a:rPr>
              <a:t>For each Type of dataset: FD001, FD002, FD003, FD004.</a:t>
            </a:r>
          </a:p>
          <a:p>
            <a:pPr defTabSz="457166"/>
            <a:endParaRPr lang="en-US" sz="1400" dirty="0">
              <a:solidFill>
                <a:schemeClr val="bg1"/>
              </a:solidFill>
            </a:endParaRPr>
          </a:p>
          <a:p>
            <a:pPr defTabSz="457166"/>
            <a:r>
              <a:rPr lang="en-US" sz="1400" dirty="0">
                <a:solidFill>
                  <a:schemeClr val="bg1"/>
                </a:solidFill>
              </a:rPr>
              <a:t>Create a new variables for Conditions: </a:t>
            </a:r>
          </a:p>
          <a:p>
            <a:pPr defTabSz="457166"/>
            <a:r>
              <a:rPr lang="en-US" sz="1400" dirty="0">
                <a:solidFill>
                  <a:schemeClr val="bg1"/>
                </a:solidFill>
              </a:rPr>
              <a:t>1 - ONE (Sea Level) </a:t>
            </a:r>
          </a:p>
          <a:p>
            <a:pPr defTabSz="457166"/>
            <a:r>
              <a:rPr lang="en-US" sz="1400" dirty="0">
                <a:solidFill>
                  <a:schemeClr val="bg1"/>
                </a:solidFill>
              </a:rPr>
              <a:t>2 – SIX</a:t>
            </a:r>
          </a:p>
          <a:p>
            <a:pPr defTabSz="457166"/>
            <a:endParaRPr lang="en-US" sz="1400" dirty="0">
              <a:solidFill>
                <a:schemeClr val="bg1"/>
              </a:solidFill>
            </a:endParaRPr>
          </a:p>
          <a:p>
            <a:pPr defTabSz="457166"/>
            <a:r>
              <a:rPr lang="en-US" sz="1400" dirty="0" err="1">
                <a:solidFill>
                  <a:schemeClr val="bg1"/>
                </a:solidFill>
              </a:rPr>
              <a:t>FaultMode</a:t>
            </a:r>
            <a:r>
              <a:rPr lang="en-US" sz="1400" dirty="0">
                <a:solidFill>
                  <a:schemeClr val="bg1"/>
                </a:solidFill>
              </a:rPr>
              <a:t>: </a:t>
            </a:r>
          </a:p>
          <a:p>
            <a:pPr defTabSz="457166"/>
            <a:r>
              <a:rPr lang="en-US" sz="1400" dirty="0">
                <a:solidFill>
                  <a:schemeClr val="bg1"/>
                </a:solidFill>
              </a:rPr>
              <a:t>1 – ONE (HPC Degradation) or </a:t>
            </a:r>
          </a:p>
          <a:p>
            <a:pPr defTabSz="457166"/>
            <a:r>
              <a:rPr lang="en-US" sz="1400" dirty="0">
                <a:solidFill>
                  <a:schemeClr val="bg1"/>
                </a:solidFill>
              </a:rPr>
              <a:t>2 – TWO (HPC Degradation, Fan Degradation)</a:t>
            </a:r>
          </a:p>
          <a:p>
            <a:pPr defTabSz="457166"/>
            <a:endParaRPr lang="en-US" sz="1400" dirty="0">
              <a:solidFill>
                <a:schemeClr val="bg1"/>
              </a:solidFill>
            </a:endParaRPr>
          </a:p>
          <a:p>
            <a:pPr defTabSz="457166"/>
            <a:r>
              <a:rPr lang="en-US" sz="1400" dirty="0">
                <a:solidFill>
                  <a:schemeClr val="bg1"/>
                </a:solidFill>
              </a:rPr>
              <a:t>Remove unnecessary NAN columns   </a:t>
            </a:r>
            <a:endParaRPr lang="en-US" sz="2800" dirty="0">
              <a:ln w="6350">
                <a:noFill/>
              </a:ln>
              <a:solidFill>
                <a:schemeClr val="bg1"/>
              </a:solidFill>
            </a:endParaRPr>
          </a:p>
          <a:p>
            <a:pPr defTabSz="457166"/>
            <a:r>
              <a:rPr lang="en-US" sz="1400" dirty="0">
                <a:solidFill>
                  <a:schemeClr val="bg1"/>
                </a:solidFill>
              </a:rPr>
              <a:t>Concatenate then</a:t>
            </a:r>
          </a:p>
          <a:p>
            <a:pPr defTabSz="457166"/>
            <a:r>
              <a:rPr lang="en-US" sz="1400" dirty="0">
                <a:solidFill>
                  <a:schemeClr val="bg1"/>
                </a:solidFill>
              </a:rPr>
              <a:t>data is split and loaded to </a:t>
            </a:r>
            <a:r>
              <a:rPr lang="en-US" sz="1400" dirty="0" err="1">
                <a:solidFill>
                  <a:schemeClr val="bg1"/>
                </a:solidFill>
              </a:rPr>
              <a:t>csvs</a:t>
            </a:r>
            <a:endParaRPr lang="en-US" sz="1400" dirty="0">
              <a:solidFill>
                <a:schemeClr val="bg1"/>
              </a:solidFill>
            </a:endParaRPr>
          </a:p>
          <a:p>
            <a:pPr defTabSz="457166"/>
            <a:endParaRPr lang="en-US" sz="1400" dirty="0">
              <a:solidFill>
                <a:schemeClr val="bg1"/>
              </a:solidFill>
            </a:endParaRPr>
          </a:p>
          <a:p>
            <a:pPr defTabSz="457166"/>
            <a:endParaRPr lang="en-US" sz="1400" dirty="0">
              <a:solidFill>
                <a:schemeClr val="bg1"/>
              </a:solidFill>
            </a:endParaRPr>
          </a:p>
        </p:txBody>
      </p:sp>
    </p:spTree>
    <p:extLst>
      <p:ext uri="{BB962C8B-B14F-4D97-AF65-F5344CB8AC3E}">
        <p14:creationId xmlns:p14="http://schemas.microsoft.com/office/powerpoint/2010/main" val="1120362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8871-5E20-4056-86CA-797A0E1DAB28}"/>
              </a:ext>
            </a:extLst>
          </p:cNvPr>
          <p:cNvSpPr>
            <a:spLocks noGrp="1"/>
          </p:cNvSpPr>
          <p:nvPr>
            <p:ph type="title"/>
          </p:nvPr>
        </p:nvSpPr>
        <p:spPr>
          <a:xfrm>
            <a:off x="1379483" y="764628"/>
            <a:ext cx="7764517" cy="2160468"/>
          </a:xfrm>
        </p:spPr>
        <p:txBody>
          <a:bodyPr/>
          <a:lstStyle/>
          <a:p>
            <a:r>
              <a:rPr lang="en-US" sz="3600" dirty="0"/>
              <a:t>Our Model</a:t>
            </a:r>
            <a:br>
              <a:rPr lang="en-US" sz="3600" dirty="0"/>
            </a:br>
            <a:r>
              <a:rPr lang="en-US" sz="3600" dirty="0"/>
              <a:t>Regression Model</a:t>
            </a:r>
            <a:br>
              <a:rPr lang="en-US" sz="3600" dirty="0"/>
            </a:br>
            <a:r>
              <a:rPr lang="en-US" sz="3600" dirty="0" err="1">
                <a:solidFill>
                  <a:schemeClr val="accent3"/>
                </a:solidFill>
              </a:rPr>
              <a:t>xgboost</a:t>
            </a:r>
            <a:endParaRPr lang="en-US" sz="3600" dirty="0">
              <a:solidFill>
                <a:schemeClr val="accent3"/>
              </a:solidFill>
            </a:endParaRPr>
          </a:p>
        </p:txBody>
      </p:sp>
    </p:spTree>
    <p:extLst>
      <p:ext uri="{BB962C8B-B14F-4D97-AF65-F5344CB8AC3E}">
        <p14:creationId xmlns:p14="http://schemas.microsoft.com/office/powerpoint/2010/main" val="363853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D5E34-F122-4A23-888D-0F94636D7AB3}"/>
              </a:ext>
            </a:extLst>
          </p:cNvPr>
          <p:cNvPicPr>
            <a:picLocks noChangeAspect="1"/>
          </p:cNvPicPr>
          <p:nvPr/>
        </p:nvPicPr>
        <p:blipFill>
          <a:blip r:embed="rId2"/>
          <a:stretch>
            <a:fillRect/>
          </a:stretch>
        </p:blipFill>
        <p:spPr>
          <a:xfrm>
            <a:off x="669234" y="223272"/>
            <a:ext cx="8025150" cy="4696956"/>
          </a:xfrm>
          <a:prstGeom prst="rect">
            <a:avLst/>
          </a:prstGeom>
        </p:spPr>
      </p:pic>
    </p:spTree>
    <p:extLst>
      <p:ext uri="{BB962C8B-B14F-4D97-AF65-F5344CB8AC3E}">
        <p14:creationId xmlns:p14="http://schemas.microsoft.com/office/powerpoint/2010/main" val="154011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AD4D-03E0-48BF-968D-5602C9740FB7}"/>
              </a:ext>
            </a:extLst>
          </p:cNvPr>
          <p:cNvSpPr>
            <a:spLocks noGrp="1"/>
          </p:cNvSpPr>
          <p:nvPr>
            <p:ph type="title"/>
          </p:nvPr>
        </p:nvSpPr>
        <p:spPr>
          <a:xfrm>
            <a:off x="987287" y="1311965"/>
            <a:ext cx="8156713" cy="1613131"/>
          </a:xfrm>
        </p:spPr>
        <p:txBody>
          <a:bodyPr/>
          <a:lstStyle/>
          <a:p>
            <a:r>
              <a:rPr lang="en-US" sz="1400" b="0" dirty="0"/>
              <a:t>Static Hyperparameters</a:t>
            </a:r>
            <a:br>
              <a:rPr lang="en-US" sz="1400" b="0" dirty="0"/>
            </a:br>
            <a:r>
              <a:rPr lang="en-US" sz="1400" b="0" dirty="0"/>
              <a:t>"max_depth":"5",</a:t>
            </a:r>
            <a:br>
              <a:rPr lang="en-US" sz="1400" b="0" dirty="0"/>
            </a:br>
            <a:r>
              <a:rPr lang="en-US" sz="1400" b="0" dirty="0"/>
              <a:t>"eta":"0.2",</a:t>
            </a:r>
            <a:br>
              <a:rPr lang="en-US" sz="1400" b="0" dirty="0"/>
            </a:br>
            <a:r>
              <a:rPr lang="en-US" sz="1400" b="0" dirty="0"/>
              <a:t>"gamma":"4",</a:t>
            </a:r>
            <a:br>
              <a:rPr lang="en-US" sz="1400" b="0" dirty="0"/>
            </a:br>
            <a:r>
              <a:rPr lang="en-US" sz="1400" b="0" dirty="0"/>
              <a:t>"min_child_weight":"6",</a:t>
            </a:r>
            <a:br>
              <a:rPr lang="en-US" sz="1400" b="0" dirty="0"/>
            </a:br>
            <a:r>
              <a:rPr lang="en-US" sz="1400" b="0" dirty="0"/>
              <a:t>"subsample":"0.7",</a:t>
            </a:r>
            <a:br>
              <a:rPr lang="en-US" sz="1400" b="0" dirty="0"/>
            </a:br>
            <a:r>
              <a:rPr lang="en-US" sz="1400" b="0" dirty="0"/>
              <a:t>"silent":"0",</a:t>
            </a:r>
            <a:br>
              <a:rPr lang="en-US" sz="1400" b="0" dirty="0"/>
            </a:br>
            <a:r>
              <a:rPr lang="en-US" sz="1400" b="0" dirty="0"/>
              <a:t>"objective":"</a:t>
            </a:r>
            <a:r>
              <a:rPr lang="en-US" sz="1400" b="0" dirty="0" err="1"/>
              <a:t>reg:linear</a:t>
            </a:r>
            <a:r>
              <a:rPr lang="en-US" sz="1400" b="0" dirty="0"/>
              <a:t>",</a:t>
            </a:r>
            <a:br>
              <a:rPr lang="en-US" sz="1400" b="0" dirty="0"/>
            </a:br>
            <a:r>
              <a:rPr lang="en-US" sz="1400" b="0" dirty="0"/>
              <a:t>"num_round":"50"</a:t>
            </a:r>
            <a:br>
              <a:rPr lang="en-US" sz="1400" b="0" dirty="0"/>
            </a:br>
            <a:r>
              <a:rPr lang="en-US" sz="1400" b="0" dirty="0"/>
              <a:t>From the Logs: train-rmse:32.2 validation-rmse:36.0253</a:t>
            </a:r>
            <a:br>
              <a:rPr lang="en-US" sz="1400" b="0" dirty="0"/>
            </a:br>
            <a:r>
              <a:rPr lang="en-US" sz="1400" b="0" dirty="0"/>
              <a:t> </a:t>
            </a:r>
            <a:br>
              <a:rPr lang="en-US" sz="1400" b="0" dirty="0"/>
            </a:br>
            <a:br>
              <a:rPr lang="en-US" sz="1400" b="0" dirty="0"/>
            </a:br>
            <a:r>
              <a:rPr lang="en-US" sz="1400" b="0" dirty="0"/>
              <a:t>Hyperparameter Tuning Parameters</a:t>
            </a:r>
            <a:br>
              <a:rPr lang="en-US" sz="1400" b="0" dirty="0"/>
            </a:br>
            <a:r>
              <a:rPr lang="en-US" sz="1400" b="0" dirty="0"/>
              <a:t>eta': </a:t>
            </a:r>
            <a:r>
              <a:rPr lang="en-US" sz="1400" b="0" dirty="0" err="1"/>
              <a:t>ContinuousParameter</a:t>
            </a:r>
            <a:r>
              <a:rPr lang="en-US" sz="1400" b="0" dirty="0"/>
              <a:t>(0.3, 0.7),</a:t>
            </a:r>
            <a:br>
              <a:rPr lang="en-US" sz="1400" b="0" dirty="0"/>
            </a:br>
            <a:r>
              <a:rPr lang="en-US" sz="1400" b="0" dirty="0"/>
              <a:t>'</a:t>
            </a:r>
            <a:r>
              <a:rPr lang="en-US" sz="1400" b="0" dirty="0" err="1"/>
              <a:t>min_child_weight</a:t>
            </a:r>
            <a:r>
              <a:rPr lang="en-US" sz="1400" b="0" dirty="0"/>
              <a:t>': </a:t>
            </a:r>
            <a:r>
              <a:rPr lang="en-US" sz="1400" b="0" dirty="0" err="1"/>
              <a:t>ContinuousParameter</a:t>
            </a:r>
            <a:r>
              <a:rPr lang="en-US" sz="1400" b="0" dirty="0"/>
              <a:t>(5, 10),</a:t>
            </a:r>
            <a:br>
              <a:rPr lang="en-US" sz="1400" b="0" dirty="0"/>
            </a:br>
            <a:r>
              <a:rPr lang="en-US" sz="1400" b="0" dirty="0"/>
              <a:t>'alpha': </a:t>
            </a:r>
            <a:r>
              <a:rPr lang="en-US" sz="1400" b="0" dirty="0" err="1"/>
              <a:t>ContinuousParameter</a:t>
            </a:r>
            <a:r>
              <a:rPr lang="en-US" sz="1400" b="0" dirty="0"/>
              <a:t>(0, 2),</a:t>
            </a:r>
            <a:br>
              <a:rPr lang="en-US" sz="1400" b="0" dirty="0"/>
            </a:br>
            <a:r>
              <a:rPr lang="en-US" sz="1400" b="0" dirty="0"/>
              <a:t>'</a:t>
            </a:r>
            <a:r>
              <a:rPr lang="en-US" sz="1400" b="0" dirty="0" err="1"/>
              <a:t>max_depth</a:t>
            </a:r>
            <a:r>
              <a:rPr lang="en-US" sz="1400" b="0" dirty="0"/>
              <a:t>': </a:t>
            </a:r>
            <a:r>
              <a:rPr lang="en-US" sz="1400" b="0" dirty="0" err="1"/>
              <a:t>IntegerParameter</a:t>
            </a:r>
            <a:r>
              <a:rPr lang="en-US" sz="1400" b="0" dirty="0"/>
              <a:t>(4, 8)</a:t>
            </a:r>
            <a:br>
              <a:rPr lang="en-US" sz="1400" b="0" dirty="0"/>
            </a:br>
            <a:r>
              <a:rPr lang="en-US" sz="1400" b="0" dirty="0"/>
              <a:t>Best Model Training Job Summary</a:t>
            </a:r>
            <a:br>
              <a:rPr lang="en-US" sz="1400" b="0" dirty="0"/>
            </a:br>
            <a:endParaRPr lang="en-US" sz="1400" dirty="0"/>
          </a:p>
        </p:txBody>
      </p:sp>
    </p:spTree>
    <p:extLst>
      <p:ext uri="{BB962C8B-B14F-4D97-AF65-F5344CB8AC3E}">
        <p14:creationId xmlns:p14="http://schemas.microsoft.com/office/powerpoint/2010/main" val="157974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65CD05-C1FC-440B-ABF8-0FF767254D57}"/>
              </a:ext>
            </a:extLst>
          </p:cNvPr>
          <p:cNvSpPr>
            <a:spLocks noGrp="1"/>
          </p:cNvSpPr>
          <p:nvPr>
            <p:ph idx="1"/>
          </p:nvPr>
        </p:nvSpPr>
        <p:spPr/>
        <p:txBody>
          <a:bodyPr/>
          <a:lstStyle/>
          <a:p>
            <a:r>
              <a:rPr lang="en-US" b="1" dirty="0"/>
              <a:t>Training the </a:t>
            </a:r>
            <a:r>
              <a:rPr lang="en-US" b="1" dirty="0" err="1"/>
              <a:t>XGBoost</a:t>
            </a:r>
            <a:r>
              <a:rPr lang="en-US" b="1" dirty="0"/>
              <a:t> model</a:t>
            </a:r>
          </a:p>
          <a:p>
            <a:r>
              <a:rPr lang="en-US" dirty="0"/>
              <a:t>After setting training parameters, we kick off training, and poll for status until training is completed.</a:t>
            </a:r>
          </a:p>
          <a:p>
            <a:endParaRPr lang="en-US" dirty="0"/>
          </a:p>
          <a:p>
            <a:r>
              <a:rPr lang="en-US" dirty="0"/>
              <a:t>Run time is dependent on the hyper parameter settings.</a:t>
            </a:r>
          </a:p>
          <a:p>
            <a:endParaRPr lang="en-US" dirty="0"/>
          </a:p>
        </p:txBody>
      </p:sp>
    </p:spTree>
    <p:extLst>
      <p:ext uri="{BB962C8B-B14F-4D97-AF65-F5344CB8AC3E}">
        <p14:creationId xmlns:p14="http://schemas.microsoft.com/office/powerpoint/2010/main" val="398200932"/>
      </p:ext>
    </p:extLst>
  </p:cSld>
  <p:clrMapOvr>
    <a:masterClrMapping/>
  </p:clrMapOvr>
</p:sld>
</file>

<file path=ppt/theme/theme1.xml><?xml version="1.0" encoding="utf-8"?>
<a:theme xmlns:a="http://schemas.openxmlformats.org/drawingml/2006/main" name="reinvent-deck-dark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B199C484-D410-45CB-B0F0-D06FA0A909A7}" vid="{5B1ECAD9-148F-4842-A9D1-45B2F5EF64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AA2BFAF4787045AF237F580F77C8BF" ma:contentTypeVersion="15" ma:contentTypeDescription="Create a new document." ma:contentTypeScope="" ma:versionID="e977b5e5290249831893b4f0031c377a">
  <xsd:schema xmlns:xsd="http://www.w3.org/2001/XMLSchema" xmlns:xs="http://www.w3.org/2001/XMLSchema" xmlns:p="http://schemas.microsoft.com/office/2006/metadata/properties" xmlns:ns1="http://schemas.microsoft.com/sharepoint/v3" xmlns:ns3="72e6c2f7-943d-4881-b3b1-a9aeb4d478c0" xmlns:ns4="6cd5b4ee-be9a-4f29-bb67-5ddef069151f" targetNamespace="http://schemas.microsoft.com/office/2006/metadata/properties" ma:root="true" ma:fieldsID="01cfd0d0059404d0b690f7314437e082" ns1:_="" ns3:_="" ns4:_="">
    <xsd:import namespace="http://schemas.microsoft.com/sharepoint/v3"/>
    <xsd:import namespace="72e6c2f7-943d-4881-b3b1-a9aeb4d478c0"/>
    <xsd:import namespace="6cd5b4ee-be9a-4f29-bb67-5ddef069151f"/>
    <xsd:element name="properties">
      <xsd:complexType>
        <xsd:sequence>
          <xsd:element name="documentManagement">
            <xsd:complexType>
              <xsd:all>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e6c2f7-943d-4881-b3b1-a9aeb4d478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d5b4ee-be9a-4f29-bb67-5ddef069151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2006/metadata/properties"/>
    <ds:schemaRef ds:uri="http://schemas.microsoft.com/office/2006/documentManagement/types"/>
    <ds:schemaRef ds:uri="http://schemas.microsoft.com/office/infopath/2007/PartnerControls"/>
    <ds:schemaRef ds:uri="http://purl.org/dc/terms/"/>
    <ds:schemaRef ds:uri="72e6c2f7-943d-4881-b3b1-a9aeb4d478c0"/>
    <ds:schemaRef ds:uri="http://purl.org/dc/dcmitype/"/>
    <ds:schemaRef ds:uri="http://schemas.microsoft.com/sharepoint/v3"/>
    <ds:schemaRef ds:uri="http://purl.org/dc/elements/1.1/"/>
    <ds:schemaRef ds:uri="http://schemas.openxmlformats.org/package/2006/metadata/core-properties"/>
    <ds:schemaRef ds:uri="6cd5b4ee-be9a-4f29-bb67-5ddef069151f"/>
    <ds:schemaRef ds:uri="http://www.w3.org/XML/1998/namespace"/>
  </ds:schemaRefs>
</ds:datastoreItem>
</file>

<file path=customXml/itemProps2.xml><?xml version="1.0" encoding="utf-8"?>
<ds:datastoreItem xmlns:ds="http://schemas.openxmlformats.org/officeDocument/2006/customXml" ds:itemID="{F0F04732-201F-489E-BDD0-2BBCB4C2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2e6c2f7-943d-4881-b3b1-a9aeb4d478c0"/>
    <ds:schemaRef ds:uri="6cd5b4ee-be9a-4f29-bb67-5ddef06915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reinvent2015-template-dark</Template>
  <TotalTime>30591</TotalTime>
  <Words>965</Words>
  <Application>Microsoft Office PowerPoint</Application>
  <PresentationFormat>On-screen Show (16:9)</PresentationFormat>
  <Paragraphs>219</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Helvetica Neue</vt:lpstr>
      <vt:lpstr>Lucida Console</vt:lpstr>
      <vt:lpstr>reinvent-deck-dark_as</vt:lpstr>
      <vt:lpstr>Sysco  Team 9 Predictive Maintenance: NASA Engines ML  IoT  </vt:lpstr>
      <vt:lpstr>Project Goal</vt:lpstr>
      <vt:lpstr>         # End Goal Calculate the remaining useful life after each engine run cycle. The Maintenance Department will use the information to determine when to perform preventative maintenance on an engine.  This timing improvement will minimize engine down time resulting in increased production output and lower costs.        </vt:lpstr>
      <vt:lpstr>ETL</vt:lpstr>
      <vt:lpstr>Data Transformation</vt:lpstr>
      <vt:lpstr>Our Model Regression Model xgboost</vt:lpstr>
      <vt:lpstr>PowerPoint Presentation</vt:lpstr>
      <vt:lpstr>Static Hyperparameters "max_depth":"5", "eta":"0.2", "gamma":"4", "min_child_weight":"6", "subsample":"0.7", "silent":"0", "objective":"reg:linear", "num_round":"50" From the Logs: train-rmse:32.2 validation-rmse:36.0253    Hyperparameter Tuning Parameters eta': ContinuousParameter(0.3, 0.7), 'min_child_weight': ContinuousParameter(5, 10), 'alpha': ContinuousParameter(0, 2), 'max_depth': IntegerParameter(4, 8) Best Model Training Job Summary </vt:lpstr>
      <vt:lpstr>PowerPoint Presentation</vt:lpstr>
      <vt:lpstr>PowerPoint Presentation</vt:lpstr>
      <vt:lpstr>PRODUCTION DESIGN</vt:lpstr>
      <vt:lpstr>PowerPoint Presentation</vt:lpstr>
      <vt:lpstr>Utilize our current Sysco Technology Stack</vt:lpstr>
      <vt:lpstr>PowerPoint Presentation</vt:lpstr>
      <vt:lpstr>Future Research … Real-time Analytics</vt:lpstr>
      <vt:lpstr>Summary</vt:lpstr>
      <vt:lpstr>Explorative Data Mode :Process / Analyze</vt:lpstr>
      <vt:lpstr>PowerPoint Presentation</vt:lpstr>
      <vt:lpstr>Attempt on 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Deck Guidelines</dc:title>
  <dc:creator>davis</dc:creator>
  <cp:lastModifiedBy>Davis, Madelaine 1001</cp:lastModifiedBy>
  <cp:revision>1503</cp:revision>
  <dcterms:created xsi:type="dcterms:W3CDTF">2015-09-04T23:23:01Z</dcterms:created>
  <dcterms:modified xsi:type="dcterms:W3CDTF">2019-08-30T14:22:52Z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0x010100F8AA2BFAF4787045AF237F580F77C8BF</vt:lpwstr>
  </property>
</Properties>
</file>