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/>
    <p:restoredTop sz="94613"/>
  </p:normalViewPr>
  <p:slideViewPr>
    <p:cSldViewPr snapToGrid="0" snapToObjects="1">
      <p:cViewPr varScale="1">
        <p:scale>
          <a:sx n="126" d="100"/>
          <a:sy n="126" d="100"/>
        </p:scale>
        <p:origin x="20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23735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4763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008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391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095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57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505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808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s://github.com/BankEx/Blockchain-Hackathon-Kazan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7449725" y="3704700"/>
            <a:ext cx="1986000" cy="1986000"/>
          </a:xfrm>
          <a:prstGeom prst="ellipse">
            <a:avLst/>
          </a:prstGeom>
          <a:solidFill>
            <a:srgbClr val="3BFFA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419399" y="1518350"/>
            <a:ext cx="8258100" cy="164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Разработка системы хранения ипотечных ценных бумаг на базе технологии блокчейн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697" y="391214"/>
            <a:ext cx="2333201" cy="63784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7114350" y="4010177"/>
            <a:ext cx="2275500" cy="74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800" i="1">
                <a:solidFill>
                  <a:schemeClr val="dk1"/>
                </a:solidFill>
              </a:rPr>
              <a:t>Казань 2017</a:t>
            </a:r>
          </a:p>
        </p:txBody>
      </p:sp>
      <p:cxnSp>
        <p:nvCxnSpPr>
          <p:cNvPr id="58" name="Shape 58"/>
          <p:cNvCxnSpPr/>
          <p:nvPr/>
        </p:nvCxnSpPr>
        <p:spPr>
          <a:xfrm>
            <a:off x="4548450" y="4560300"/>
            <a:ext cx="0" cy="1089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3E3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hape 63"/>
          <p:cNvCxnSpPr/>
          <p:nvPr/>
        </p:nvCxnSpPr>
        <p:spPr>
          <a:xfrm rot="10800000" flipH="1">
            <a:off x="3694108" y="1738948"/>
            <a:ext cx="2695500" cy="1219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4" name="Shape 64"/>
          <p:cNvSpPr/>
          <p:nvPr/>
        </p:nvSpPr>
        <p:spPr>
          <a:xfrm>
            <a:off x="1354329" y="3141586"/>
            <a:ext cx="1272600" cy="127259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6531020" y="700250"/>
            <a:ext cx="1272599" cy="1272600"/>
          </a:xfrm>
          <a:prstGeom prst="ellipse">
            <a:avLst/>
          </a:prstGeom>
          <a:solidFill>
            <a:srgbClr val="3BFFA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1075128" y="3716075"/>
            <a:ext cx="2292000" cy="38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Securitization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6282457" y="1296740"/>
            <a:ext cx="4050600" cy="38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Tokenization</a:t>
            </a:r>
          </a:p>
        </p:txBody>
      </p:sp>
      <p:sp>
        <p:nvSpPr>
          <p:cNvPr id="68" name="Shape 68"/>
          <p:cNvSpPr/>
          <p:nvPr/>
        </p:nvSpPr>
        <p:spPr>
          <a:xfrm>
            <a:off x="3583568" y="2812586"/>
            <a:ext cx="278400" cy="278400"/>
          </a:xfrm>
          <a:prstGeom prst="ellipse">
            <a:avLst/>
          </a:prstGeom>
          <a:solidFill>
            <a:srgbClr val="3BFFA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3923843" y="2854561"/>
            <a:ext cx="1272600" cy="38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chemeClr val="dk1"/>
                </a:solidFill>
              </a:rPr>
              <a:t>Наше решение</a:t>
            </a:r>
          </a:p>
        </p:txBody>
      </p:sp>
      <p:cxnSp>
        <p:nvCxnSpPr>
          <p:cNvPr id="70" name="Shape 70"/>
          <p:cNvCxnSpPr/>
          <p:nvPr/>
        </p:nvCxnSpPr>
        <p:spPr>
          <a:xfrm rot="10800000" flipH="1">
            <a:off x="2346492" y="2954099"/>
            <a:ext cx="1369800" cy="627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8617" y="285658"/>
            <a:ext cx="1272599" cy="132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4335" y="2656011"/>
            <a:ext cx="1272599" cy="13295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1092800" y="4051986"/>
            <a:ext cx="15822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latin typeface="Verdana"/>
                <a:ea typeface="Verdana"/>
                <a:cs typeface="Verdana"/>
                <a:sym typeface="Verdana"/>
              </a:rPr>
              <a:t>$ 2-5 000 000 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latin typeface="Verdana"/>
                <a:ea typeface="Verdana"/>
                <a:cs typeface="Verdana"/>
                <a:sym typeface="Verdana"/>
              </a:rPr>
              <a:t>6 месяцев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6295599" y="1641359"/>
            <a:ext cx="15822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latin typeface="Verdana"/>
                <a:ea typeface="Verdana"/>
                <a:cs typeface="Verdana"/>
                <a:sym typeface="Verdana"/>
              </a:rPr>
              <a:t>Gas price 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latin typeface="Verdana"/>
                <a:ea typeface="Verdana"/>
                <a:cs typeface="Verdana"/>
                <a:sym typeface="Verdana"/>
              </a:rPr>
              <a:t>6 минут</a:t>
            </a:r>
          </a:p>
        </p:txBody>
      </p:sp>
      <p:cxnSp>
        <p:nvCxnSpPr>
          <p:cNvPr id="75" name="Shape 75"/>
          <p:cNvCxnSpPr/>
          <p:nvPr/>
        </p:nvCxnSpPr>
        <p:spPr>
          <a:xfrm>
            <a:off x="4548450" y="4560300"/>
            <a:ext cx="0" cy="1089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6" name="Shape 76"/>
          <p:cNvCxnSpPr/>
          <p:nvPr/>
        </p:nvCxnSpPr>
        <p:spPr>
          <a:xfrm>
            <a:off x="4548450" y="-545100"/>
            <a:ext cx="0" cy="1089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3E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1751788" y="2138449"/>
            <a:ext cx="742500" cy="742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2" name="Shape 82"/>
          <p:cNvSpPr/>
          <p:nvPr/>
        </p:nvSpPr>
        <p:spPr>
          <a:xfrm>
            <a:off x="5220275" y="2138461"/>
            <a:ext cx="742500" cy="742500"/>
          </a:xfrm>
          <a:prstGeom prst="ellipse">
            <a:avLst/>
          </a:prstGeom>
          <a:solidFill>
            <a:srgbClr val="3BFFA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7402000" y="918200"/>
            <a:ext cx="3183000" cy="3183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6702003" y="2976974"/>
            <a:ext cx="1122300" cy="278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Крипта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6702016" y="2420186"/>
            <a:ext cx="1122300" cy="278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Токены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6702016" y="1863373"/>
            <a:ext cx="1122300" cy="278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Акции</a:t>
            </a:r>
          </a:p>
        </p:txBody>
      </p:sp>
      <p:sp>
        <p:nvSpPr>
          <p:cNvPr id="87" name="Shape 87"/>
          <p:cNvSpPr/>
          <p:nvPr/>
        </p:nvSpPr>
        <p:spPr>
          <a:xfrm>
            <a:off x="2953589" y="2103349"/>
            <a:ext cx="1938300" cy="9651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8" name="Shape 88"/>
          <p:cNvCxnSpPr/>
          <p:nvPr/>
        </p:nvCxnSpPr>
        <p:spPr>
          <a:xfrm>
            <a:off x="4548450" y="-545100"/>
            <a:ext cx="0" cy="1089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9" name="Shape 89"/>
          <p:cNvSpPr/>
          <p:nvPr/>
        </p:nvSpPr>
        <p:spPr>
          <a:xfrm>
            <a:off x="523750" y="2138449"/>
            <a:ext cx="742500" cy="742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2877389" y="2027149"/>
            <a:ext cx="1938300" cy="965100"/>
          </a:xfrm>
          <a:prstGeom prst="rect">
            <a:avLst/>
          </a:prstGeom>
          <a:solidFill>
            <a:srgbClr val="3BFFA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2877390" y="1480636"/>
            <a:ext cx="1122300" cy="278400"/>
          </a:xfrm>
          <a:prstGeom prst="rect">
            <a:avLst/>
          </a:prstGeom>
          <a:noFill/>
          <a:ln w="38100" cap="flat" cmpd="sng">
            <a:solidFill>
              <a:srgbClr val="3BFFA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Токенизатор</a:t>
            </a:r>
          </a:p>
        </p:txBody>
      </p:sp>
      <p:cxnSp>
        <p:nvCxnSpPr>
          <p:cNvPr id="92" name="Shape 92"/>
          <p:cNvCxnSpPr/>
          <p:nvPr/>
        </p:nvCxnSpPr>
        <p:spPr>
          <a:xfrm>
            <a:off x="3438550" y="1706023"/>
            <a:ext cx="0" cy="513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93" name="Shape 93"/>
          <p:cNvSpPr txBox="1"/>
          <p:nvPr/>
        </p:nvSpPr>
        <p:spPr>
          <a:xfrm>
            <a:off x="3693390" y="3310036"/>
            <a:ext cx="1122300" cy="278400"/>
          </a:xfrm>
          <a:prstGeom prst="rect">
            <a:avLst/>
          </a:prstGeom>
          <a:noFill/>
          <a:ln w="38100" cap="flat" cmpd="sng">
            <a:solidFill>
              <a:srgbClr val="3BFFA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Эскроу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2922387" y="2318599"/>
            <a:ext cx="2522999" cy="38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2000" b="1" i="1">
                <a:solidFill>
                  <a:schemeClr val="dk1"/>
                </a:solidFill>
              </a:rPr>
              <a:t>Токенизация</a:t>
            </a:r>
          </a:p>
        </p:txBody>
      </p:sp>
      <p:sp>
        <p:nvSpPr>
          <p:cNvPr id="95" name="Shape 95"/>
          <p:cNvSpPr/>
          <p:nvPr/>
        </p:nvSpPr>
        <p:spPr>
          <a:xfrm>
            <a:off x="5362022" y="2280203"/>
            <a:ext cx="459000" cy="45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6652329" y="2370499"/>
            <a:ext cx="1122300" cy="278400"/>
          </a:xfrm>
          <a:prstGeom prst="rect">
            <a:avLst/>
          </a:prstGeom>
          <a:solidFill>
            <a:srgbClr val="3BFFA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Токены</a:t>
            </a:r>
          </a:p>
        </p:txBody>
      </p:sp>
      <p:sp>
        <p:nvSpPr>
          <p:cNvPr id="97" name="Shape 97"/>
          <p:cNvSpPr txBox="1"/>
          <p:nvPr/>
        </p:nvSpPr>
        <p:spPr>
          <a:xfrm rot="-5400000">
            <a:off x="7305274" y="2039228"/>
            <a:ext cx="2697900" cy="38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3200" i="1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КАПИТАЛ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6652316" y="2927286"/>
            <a:ext cx="1122300" cy="278400"/>
          </a:xfrm>
          <a:prstGeom prst="rect">
            <a:avLst/>
          </a:prstGeom>
          <a:solidFill>
            <a:srgbClr val="3BFFA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Крипта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6652328" y="1813686"/>
            <a:ext cx="1122300" cy="278400"/>
          </a:xfrm>
          <a:prstGeom prst="rect">
            <a:avLst/>
          </a:prstGeom>
          <a:solidFill>
            <a:srgbClr val="3BFFA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Акции</a:t>
            </a:r>
          </a:p>
        </p:txBody>
      </p:sp>
      <p:cxnSp>
        <p:nvCxnSpPr>
          <p:cNvPr id="100" name="Shape 100"/>
          <p:cNvCxnSpPr/>
          <p:nvPr/>
        </p:nvCxnSpPr>
        <p:spPr>
          <a:xfrm>
            <a:off x="4254550" y="2841860"/>
            <a:ext cx="0" cy="5132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01" name="Shape 101"/>
          <p:cNvCxnSpPr/>
          <p:nvPr/>
        </p:nvCxnSpPr>
        <p:spPr>
          <a:xfrm>
            <a:off x="1172374" y="2440161"/>
            <a:ext cx="6603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02" name="Shape 102"/>
          <p:cNvCxnSpPr/>
          <p:nvPr/>
        </p:nvCxnSpPr>
        <p:spPr>
          <a:xfrm>
            <a:off x="1163537" y="2592561"/>
            <a:ext cx="6603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03" name="Shape 103"/>
          <p:cNvCxnSpPr/>
          <p:nvPr/>
        </p:nvCxnSpPr>
        <p:spPr>
          <a:xfrm>
            <a:off x="2350725" y="2440161"/>
            <a:ext cx="6603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04" name="Shape 104"/>
          <p:cNvCxnSpPr/>
          <p:nvPr/>
        </p:nvCxnSpPr>
        <p:spPr>
          <a:xfrm>
            <a:off x="2341887" y="2592561"/>
            <a:ext cx="6603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05" name="Shape 105"/>
          <p:cNvCxnSpPr/>
          <p:nvPr/>
        </p:nvCxnSpPr>
        <p:spPr>
          <a:xfrm>
            <a:off x="4690925" y="2509711"/>
            <a:ext cx="6603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06" name="Shape 106"/>
          <p:cNvCxnSpPr/>
          <p:nvPr/>
        </p:nvCxnSpPr>
        <p:spPr>
          <a:xfrm>
            <a:off x="6115950" y="1952911"/>
            <a:ext cx="6603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07" name="Shape 107"/>
          <p:cNvCxnSpPr/>
          <p:nvPr/>
        </p:nvCxnSpPr>
        <p:spPr>
          <a:xfrm>
            <a:off x="6083100" y="2509711"/>
            <a:ext cx="6603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08" name="Shape 108"/>
          <p:cNvCxnSpPr/>
          <p:nvPr/>
        </p:nvCxnSpPr>
        <p:spPr>
          <a:xfrm>
            <a:off x="6115950" y="3066511"/>
            <a:ext cx="6603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76" y="1896914"/>
            <a:ext cx="1122299" cy="117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1591463" y="2829986"/>
            <a:ext cx="1525800" cy="38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Оцифровка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471250" y="2829986"/>
            <a:ext cx="847500" cy="38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Ипотека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5021514" y="2662987"/>
            <a:ext cx="1779600" cy="38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Смарт-Ипотечная ценная бумага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8985" y="1782214"/>
            <a:ext cx="1122299" cy="11725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Shape 114"/>
          <p:cNvCxnSpPr/>
          <p:nvPr/>
        </p:nvCxnSpPr>
        <p:spPr>
          <a:xfrm>
            <a:off x="4548450" y="4560300"/>
            <a:ext cx="0" cy="1089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5" name="Shape 115"/>
          <p:cNvCxnSpPr/>
          <p:nvPr/>
        </p:nvCxnSpPr>
        <p:spPr>
          <a:xfrm>
            <a:off x="1891250" y="2280100"/>
            <a:ext cx="477300" cy="0"/>
          </a:xfrm>
          <a:prstGeom prst="straightConnector1">
            <a:avLst/>
          </a:prstGeom>
          <a:noFill/>
          <a:ln w="19050" cap="flat" cmpd="sng">
            <a:solidFill>
              <a:srgbClr val="3BFFAA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16" name="Shape 116"/>
          <p:cNvCxnSpPr/>
          <p:nvPr/>
        </p:nvCxnSpPr>
        <p:spPr>
          <a:xfrm>
            <a:off x="1891250" y="2356300"/>
            <a:ext cx="477300" cy="0"/>
          </a:xfrm>
          <a:prstGeom prst="straightConnector1">
            <a:avLst/>
          </a:prstGeom>
          <a:noFill/>
          <a:ln w="19050" cap="flat" cmpd="sng">
            <a:solidFill>
              <a:srgbClr val="3BFFAA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17" name="Shape 117"/>
          <p:cNvCxnSpPr/>
          <p:nvPr/>
        </p:nvCxnSpPr>
        <p:spPr>
          <a:xfrm>
            <a:off x="1891250" y="2432500"/>
            <a:ext cx="477300" cy="0"/>
          </a:xfrm>
          <a:prstGeom prst="straightConnector1">
            <a:avLst/>
          </a:prstGeom>
          <a:noFill/>
          <a:ln w="19050" cap="flat" cmpd="sng">
            <a:solidFill>
              <a:srgbClr val="3BFFAA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18" name="Shape 118"/>
          <p:cNvCxnSpPr/>
          <p:nvPr/>
        </p:nvCxnSpPr>
        <p:spPr>
          <a:xfrm>
            <a:off x="1891250" y="2508700"/>
            <a:ext cx="477300" cy="0"/>
          </a:xfrm>
          <a:prstGeom prst="straightConnector1">
            <a:avLst/>
          </a:prstGeom>
          <a:noFill/>
          <a:ln w="19050" cap="flat" cmpd="sng">
            <a:solidFill>
              <a:srgbClr val="3BFFAA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19" name="Shape 119"/>
          <p:cNvCxnSpPr/>
          <p:nvPr/>
        </p:nvCxnSpPr>
        <p:spPr>
          <a:xfrm>
            <a:off x="1891250" y="2584900"/>
            <a:ext cx="477300" cy="0"/>
          </a:xfrm>
          <a:prstGeom prst="straightConnector1">
            <a:avLst/>
          </a:prstGeom>
          <a:noFill/>
          <a:ln w="19050" cap="flat" cmpd="sng">
            <a:solidFill>
              <a:srgbClr val="3BFFAA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20" name="Shape 120"/>
          <p:cNvCxnSpPr/>
          <p:nvPr/>
        </p:nvCxnSpPr>
        <p:spPr>
          <a:xfrm>
            <a:off x="1891250" y="2661100"/>
            <a:ext cx="477300" cy="0"/>
          </a:xfrm>
          <a:prstGeom prst="straightConnector1">
            <a:avLst/>
          </a:prstGeom>
          <a:noFill/>
          <a:ln w="19050" cap="flat" cmpd="sng">
            <a:solidFill>
              <a:srgbClr val="3BFFAA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21" name="Shape 121"/>
          <p:cNvCxnSpPr/>
          <p:nvPr/>
        </p:nvCxnSpPr>
        <p:spPr>
          <a:xfrm>
            <a:off x="1891250" y="2737300"/>
            <a:ext cx="477300" cy="0"/>
          </a:xfrm>
          <a:prstGeom prst="straightConnector1">
            <a:avLst/>
          </a:prstGeom>
          <a:noFill/>
          <a:ln w="19050" cap="flat" cmpd="sng">
            <a:solidFill>
              <a:srgbClr val="3BFFAA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3E3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hape 126"/>
          <p:cNvCxnSpPr/>
          <p:nvPr/>
        </p:nvCxnSpPr>
        <p:spPr>
          <a:xfrm>
            <a:off x="689325" y="2672300"/>
            <a:ext cx="74292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27" name="Shape 127"/>
          <p:cNvSpPr/>
          <p:nvPr/>
        </p:nvSpPr>
        <p:spPr>
          <a:xfrm>
            <a:off x="4569194" y="2474489"/>
            <a:ext cx="1525800" cy="4950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3BFFAA"/>
              </a:solidFill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2851945" y="2474489"/>
            <a:ext cx="1525800" cy="4950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3BFFAA"/>
              </a:solidFill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1125858" y="2474489"/>
            <a:ext cx="1525800" cy="4950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3BFFAA"/>
              </a:solidFill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1076171" y="2424802"/>
            <a:ext cx="1525800" cy="495000"/>
          </a:xfrm>
          <a:prstGeom prst="rect">
            <a:avLst/>
          </a:prstGeom>
          <a:solidFill>
            <a:srgbClr val="3BFFA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3BFFAA"/>
              </a:solidFill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2795289" y="2424802"/>
            <a:ext cx="1525800" cy="495000"/>
          </a:xfrm>
          <a:prstGeom prst="rect">
            <a:avLst/>
          </a:prstGeom>
          <a:solidFill>
            <a:srgbClr val="3BFFA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3BFFAA"/>
              </a:solidFill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4514406" y="2424802"/>
            <a:ext cx="1525800" cy="495000"/>
          </a:xfrm>
          <a:prstGeom prst="rect">
            <a:avLst/>
          </a:prstGeom>
          <a:solidFill>
            <a:srgbClr val="3BFFA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3BFFAA"/>
              </a:solidFill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6233524" y="2424802"/>
            <a:ext cx="1525800" cy="495000"/>
          </a:xfrm>
          <a:prstGeom prst="rect">
            <a:avLst/>
          </a:prstGeom>
          <a:solidFill>
            <a:srgbClr val="3BFFA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3BFFAA"/>
              </a:solidFill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4532625" y="3104805"/>
            <a:ext cx="1507500" cy="3800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chemeClr val="dk1"/>
                </a:solidFill>
              </a:rPr>
              <a:t>Регистратор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6233525" y="3104805"/>
            <a:ext cx="1525800" cy="3800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chemeClr val="dk1"/>
                </a:solidFill>
              </a:rPr>
              <a:t>Депозитарий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2742299" y="3104805"/>
            <a:ext cx="1649999" cy="3800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chemeClr val="dk1"/>
                </a:solidFill>
              </a:rPr>
              <a:t>Залогодержатель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2795300" y="1859705"/>
            <a:ext cx="1525800" cy="380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chemeClr val="dk1"/>
                </a:solidFill>
              </a:rPr>
              <a:t>Залогодатель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1076175" y="1859700"/>
            <a:ext cx="1525800" cy="380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chemeClr val="dk1"/>
                </a:solidFill>
              </a:rPr>
              <a:t>Кредитор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1076175" y="3110861"/>
            <a:ext cx="1525800" cy="3800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chemeClr val="dk1"/>
                </a:solidFill>
              </a:rPr>
              <a:t>Заемщик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3039650" y="930950"/>
            <a:ext cx="5466600" cy="38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2400" i="1"/>
              <a:t>Смарт - ипотечная ценная бумага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417821" y="945537"/>
            <a:ext cx="3497400" cy="38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MULTISIG</a:t>
            </a:r>
          </a:p>
        </p:txBody>
      </p:sp>
      <p:cxnSp>
        <p:nvCxnSpPr>
          <p:cNvPr id="142" name="Shape 142"/>
          <p:cNvCxnSpPr/>
          <p:nvPr/>
        </p:nvCxnSpPr>
        <p:spPr>
          <a:xfrm>
            <a:off x="3514025" y="2152123"/>
            <a:ext cx="0" cy="397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43" name="Shape 143"/>
          <p:cNvCxnSpPr/>
          <p:nvPr/>
        </p:nvCxnSpPr>
        <p:spPr>
          <a:xfrm>
            <a:off x="1872400" y="2152123"/>
            <a:ext cx="0" cy="397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44" name="Shape 144"/>
          <p:cNvCxnSpPr/>
          <p:nvPr/>
        </p:nvCxnSpPr>
        <p:spPr>
          <a:xfrm>
            <a:off x="1865725" y="2788461"/>
            <a:ext cx="0" cy="397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45" name="Shape 145"/>
          <p:cNvCxnSpPr/>
          <p:nvPr/>
        </p:nvCxnSpPr>
        <p:spPr>
          <a:xfrm>
            <a:off x="3502850" y="2788461"/>
            <a:ext cx="0" cy="397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46" name="Shape 146"/>
          <p:cNvCxnSpPr/>
          <p:nvPr/>
        </p:nvCxnSpPr>
        <p:spPr>
          <a:xfrm>
            <a:off x="5290225" y="2788461"/>
            <a:ext cx="0" cy="397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47" name="Shape 147"/>
          <p:cNvCxnSpPr/>
          <p:nvPr/>
        </p:nvCxnSpPr>
        <p:spPr>
          <a:xfrm>
            <a:off x="6996425" y="2788461"/>
            <a:ext cx="0" cy="397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48" name="Shape 148"/>
          <p:cNvSpPr txBox="1"/>
          <p:nvPr/>
        </p:nvSpPr>
        <p:spPr>
          <a:xfrm>
            <a:off x="2135811" y="2275523"/>
            <a:ext cx="281100" cy="38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3200" b="1" i="1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3867397" y="2284361"/>
            <a:ext cx="281100" cy="38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3200" b="1" i="1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5570310" y="2284361"/>
            <a:ext cx="281100" cy="38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3200" b="1" i="1">
                <a:solidFill>
                  <a:schemeClr val="dk1"/>
                </a:solidFill>
              </a:rPr>
              <a:t>3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7255548" y="2275525"/>
            <a:ext cx="1043100" cy="38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3200" b="1" i="1">
                <a:solidFill>
                  <a:schemeClr val="dk1"/>
                </a:solidFill>
              </a:rPr>
              <a:t>4*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1032047" y="3528002"/>
            <a:ext cx="4963956" cy="38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800" smtClean="0">
                <a:solidFill>
                  <a:schemeClr val="dk1"/>
                </a:solidFill>
              </a:rPr>
              <a:t>*Каждый участник проходит KYC</a:t>
            </a:r>
            <a:endParaRPr lang="ru" sz="1800" dirty="0">
              <a:solidFill>
                <a:schemeClr val="dk1"/>
              </a:solidFill>
            </a:endParaRPr>
          </a:p>
        </p:txBody>
      </p:sp>
      <p:cxnSp>
        <p:nvCxnSpPr>
          <p:cNvPr id="153" name="Shape 153"/>
          <p:cNvCxnSpPr/>
          <p:nvPr/>
        </p:nvCxnSpPr>
        <p:spPr>
          <a:xfrm>
            <a:off x="4548450" y="4560300"/>
            <a:ext cx="0" cy="1089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4" name="Shape 154"/>
          <p:cNvCxnSpPr/>
          <p:nvPr/>
        </p:nvCxnSpPr>
        <p:spPr>
          <a:xfrm>
            <a:off x="4548450" y="-545100"/>
            <a:ext cx="0" cy="1089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55" name="Shape 155" descr="untitl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63" y="4162798"/>
            <a:ext cx="446312" cy="39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152"/>
          <p:cNvSpPr txBox="1"/>
          <p:nvPr/>
        </p:nvSpPr>
        <p:spPr>
          <a:xfrm>
            <a:off x="1125858" y="4180198"/>
            <a:ext cx="7503359" cy="38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ru" sz="1800" u="sng">
                <a:solidFill>
                  <a:schemeClr val="hlink"/>
                </a:solidFill>
                <a:hlinkClick r:id="rId4"/>
              </a:rPr>
              <a:t>https://github.com/BankEx/Blockchain-Hackathon-Kazan</a:t>
            </a:r>
            <a:endParaRPr lang="ru" sz="1800" u="sng" dirty="0">
              <a:solidFill>
                <a:schemeClr val="hlink"/>
              </a:solidFill>
              <a:hlinkClick r:id="rId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3E3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6148046" y="2022968"/>
            <a:ext cx="2666699" cy="1671299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3319804" y="2022968"/>
            <a:ext cx="2666700" cy="1671299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505900" y="2022968"/>
            <a:ext cx="2666700" cy="1671299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6071107" y="1959795"/>
            <a:ext cx="2666700" cy="167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3250403" y="1959774"/>
            <a:ext cx="2666700" cy="1671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429700" y="1959774"/>
            <a:ext cx="2666700" cy="1671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7987450" y="-712450"/>
            <a:ext cx="1795800" cy="1795800"/>
          </a:xfrm>
          <a:prstGeom prst="ellipse">
            <a:avLst/>
          </a:prstGeom>
          <a:solidFill>
            <a:srgbClr val="3BFFA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206449" y="1984699"/>
            <a:ext cx="2531400" cy="118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Прозрачность для всех участников сделок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554250" y="2171899"/>
            <a:ext cx="2542200" cy="128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800">
                <a:solidFill>
                  <a:schemeClr val="dk1"/>
                </a:solidFill>
              </a:rPr>
              <a:t>Неизменяемый реестр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3374775" y="2175236"/>
            <a:ext cx="2542200" cy="128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800">
                <a:solidFill>
                  <a:schemeClr val="dk1"/>
                </a:solidFill>
              </a:rPr>
              <a:t>Надежное хранилище данных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529298" y="1525075"/>
            <a:ext cx="793200" cy="97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3600" b="1" i="1">
                <a:solidFill>
                  <a:schemeClr val="dk1"/>
                </a:solidFill>
              </a:rPr>
              <a:t>1.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3361530" y="1525085"/>
            <a:ext cx="793200" cy="97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3600" b="1" i="1">
                <a:solidFill>
                  <a:schemeClr val="dk1"/>
                </a:solidFill>
              </a:rPr>
              <a:t>2.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6206449" y="1525085"/>
            <a:ext cx="793200" cy="97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3600" b="1" i="1">
                <a:solidFill>
                  <a:schemeClr val="dk1"/>
                </a:solidFill>
              </a:rPr>
              <a:t>3.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417824" y="954375"/>
            <a:ext cx="8362500" cy="38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А ЗАЧЕМ БЛОКЧЕЙН?</a:t>
            </a:r>
          </a:p>
        </p:txBody>
      </p:sp>
      <p:cxnSp>
        <p:nvCxnSpPr>
          <p:cNvPr id="174" name="Shape 174"/>
          <p:cNvCxnSpPr/>
          <p:nvPr/>
        </p:nvCxnSpPr>
        <p:spPr>
          <a:xfrm>
            <a:off x="4548450" y="-545100"/>
            <a:ext cx="0" cy="1089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5" name="Shape 175"/>
          <p:cNvCxnSpPr/>
          <p:nvPr/>
        </p:nvCxnSpPr>
        <p:spPr>
          <a:xfrm>
            <a:off x="4548450" y="4560300"/>
            <a:ext cx="0" cy="1089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3E3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3301612" y="1394325"/>
            <a:ext cx="2816400" cy="2826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-548325" y="3757700"/>
            <a:ext cx="1986000" cy="1986000"/>
          </a:xfrm>
          <a:prstGeom prst="ellipse">
            <a:avLst/>
          </a:prstGeom>
          <a:solidFill>
            <a:srgbClr val="3BFFA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453098" y="1525075"/>
            <a:ext cx="793200" cy="97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3600" b="1" i="1"/>
          </a:p>
        </p:txBody>
      </p:sp>
      <p:sp>
        <p:nvSpPr>
          <p:cNvPr id="183" name="Shape 183"/>
          <p:cNvSpPr txBox="1"/>
          <p:nvPr/>
        </p:nvSpPr>
        <p:spPr>
          <a:xfrm>
            <a:off x="3285330" y="1525085"/>
            <a:ext cx="793200" cy="97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3600" b="1" i="1"/>
          </a:p>
        </p:txBody>
      </p:sp>
      <p:sp>
        <p:nvSpPr>
          <p:cNvPr id="184" name="Shape 184"/>
          <p:cNvSpPr txBox="1"/>
          <p:nvPr/>
        </p:nvSpPr>
        <p:spPr>
          <a:xfrm>
            <a:off x="1343513" y="611925"/>
            <a:ext cx="6433200" cy="38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Попробуй наше демо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1295200" y="4310150"/>
            <a:ext cx="6829200" cy="88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 sz="2400"/>
              <a:t>https://hackathon.bankexlab.com/home</a:t>
            </a:r>
          </a:p>
        </p:txBody>
      </p:sp>
      <p:pic>
        <p:nvPicPr>
          <p:cNvPr id="186" name="Shape 186" descr="photo5848202623751137709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0249" y="1237750"/>
            <a:ext cx="2816389" cy="2826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Shape 187"/>
          <p:cNvCxnSpPr/>
          <p:nvPr/>
        </p:nvCxnSpPr>
        <p:spPr>
          <a:xfrm>
            <a:off x="4548450" y="-545100"/>
            <a:ext cx="0" cy="1089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Macintosh PowerPoint</Application>
  <PresentationFormat>On-screen Show (16:9)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Verdana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Petr Korolev</cp:lastModifiedBy>
  <cp:revision>1</cp:revision>
  <dcterms:modified xsi:type="dcterms:W3CDTF">2017-08-29T05:49:43Z</dcterms:modified>
</cp:coreProperties>
</file>