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1" r:id="rId4"/>
  </p:sldMasterIdLst>
  <p:notesMasterIdLst>
    <p:notesMasterId r:id="rId11"/>
  </p:notesMasterIdLst>
  <p:handoutMasterIdLst>
    <p:handoutMasterId r:id="rId12"/>
  </p:handoutMasterIdLst>
  <p:sldIdLst>
    <p:sldId id="530" r:id="rId5"/>
    <p:sldId id="531" r:id="rId6"/>
    <p:sldId id="534" r:id="rId7"/>
    <p:sldId id="535" r:id="rId8"/>
    <p:sldId id="536" r:id="rId9"/>
    <p:sldId id="53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9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0A1C-26F7-4E0F-8BBE-AA0A2B22A6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28C0D-1207-478D-B9D4-F0B812A1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0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3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074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6055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9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5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5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8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70" r:id="rId12"/>
    <p:sldLayoutId id="2147483669" r:id="rId13"/>
    <p:sldLayoutId id="2147483666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Personal Budget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SHAYAN SHAHMEER M.ESSA</a:t>
            </a:r>
            <a:endParaRPr lang="en-US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29650" y="304800"/>
            <a:ext cx="2914650" cy="323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CREATED BY BANO QABIL GROUP 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ransition spd="slow" advTm="2000">
    <p:wip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28575">
                  <a:noFill/>
                  <a:prstDash val="solid"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INCOME REVENUE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847850"/>
            <a:ext cx="10212705" cy="4021244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WAGES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INTEREST/DIVIDENDS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MISCELLENOUS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29650" y="304800"/>
            <a:ext cx="2914650" cy="323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CREATED BY BANO QABIL GROUP 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 spd="slow" advTm="2000">
    <p:randomBar dir="vert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720343"/>
              </p:ext>
            </p:extLst>
          </p:nvPr>
        </p:nvGraphicFramePr>
        <p:xfrm>
          <a:off x="850392" y="2085973"/>
          <a:ext cx="7150608" cy="3804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0608">
                  <a:extLst>
                    <a:ext uri="{9D8B030D-6E8A-4147-A177-3AD203B41FA5}">
                      <a16:colId xmlns:a16="http://schemas.microsoft.com/office/drawing/2014/main" val="591087641"/>
                    </a:ext>
                  </a:extLst>
                </a:gridCol>
              </a:tblGrid>
              <a:tr h="810986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Gill Sans MT" panose="020B0502020104020203" pitchFamily="34" charset="0"/>
                        </a:rPr>
                        <a:t>HOME</a:t>
                      </a:r>
                      <a:endParaRPr 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394693720"/>
                  </a:ext>
                </a:extLst>
              </a:tr>
              <a:tr h="5987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Mortgage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4185801223"/>
                  </a:ext>
                </a:extLst>
              </a:tr>
              <a:tr h="5987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1606442244"/>
                  </a:ext>
                </a:extLst>
              </a:tr>
              <a:tr h="5987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Repairs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3218543334"/>
                  </a:ext>
                </a:extLst>
              </a:tr>
              <a:tr h="5987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Services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648509307"/>
                  </a:ext>
                </a:extLst>
              </a:tr>
              <a:tr h="5987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Utilities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835622739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29650" y="304800"/>
            <a:ext cx="2914650" cy="323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CREATED BY BANO QABIL GROUP 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87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drape"/>
        <p:sndAc>
          <p:stSnd>
            <p:snd r:embed="rId2" name="camera.wav"/>
          </p:stSnd>
        </p:sndAc>
      </p:transition>
    </mc:Choice>
    <mc:Fallback>
      <p:transition spd="slow" advTm="2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LIVING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790378"/>
              </p:ext>
            </p:extLst>
          </p:nvPr>
        </p:nvGraphicFramePr>
        <p:xfrm>
          <a:off x="941387" y="2028823"/>
          <a:ext cx="5526087" cy="3228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6087">
                  <a:extLst>
                    <a:ext uri="{9D8B030D-6E8A-4147-A177-3AD203B41FA5}">
                      <a16:colId xmlns:a16="http://schemas.microsoft.com/office/drawing/2014/main" val="4151786163"/>
                    </a:ext>
                  </a:extLst>
                </a:gridCol>
              </a:tblGrid>
              <a:tr h="807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 Rounded MT Bold" panose="020F0704030504030204" pitchFamily="34" charset="0"/>
                        </a:rPr>
                        <a:t>Groceries 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157873370"/>
                  </a:ext>
                </a:extLst>
              </a:tr>
              <a:tr h="807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 Rounded MT Bold" panose="020F0704030504030204" pitchFamily="34" charset="0"/>
                        </a:rPr>
                        <a:t>Dry cleaning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4059677044"/>
                  </a:ext>
                </a:extLst>
              </a:tr>
              <a:tr h="807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 Rounded MT Bold" panose="020F0704030504030204" pitchFamily="34" charset="0"/>
                        </a:rPr>
                        <a:t>Dining out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1896674495"/>
                  </a:ext>
                </a:extLst>
              </a:tr>
              <a:tr h="807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 Rounded MT Bold" panose="020F0704030504030204" pitchFamily="34" charset="0"/>
                        </a:rPr>
                        <a:t>Housecleaning service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359093158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629650" y="304800"/>
            <a:ext cx="2914650" cy="323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CREATED BY BANO QABIL GROUP 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3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2000">
        <p14:glitter pattern="hexagon"/>
        <p:sndAc>
          <p:stSnd>
            <p:snd r:embed="rId2" name="camera.wav"/>
          </p:stSnd>
        </p:sndAc>
      </p:transition>
    </mc:Choice>
    <mc:Fallback>
      <p:transition spd="slow" advTm="2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679060"/>
              </p:ext>
            </p:extLst>
          </p:nvPr>
        </p:nvGraphicFramePr>
        <p:xfrm>
          <a:off x="1097280" y="2211388"/>
          <a:ext cx="4903470" cy="279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3470">
                  <a:extLst>
                    <a:ext uri="{9D8B030D-6E8A-4147-A177-3AD203B41FA5}">
                      <a16:colId xmlns:a16="http://schemas.microsoft.com/office/drawing/2014/main" val="3803281635"/>
                    </a:ext>
                  </a:extLst>
                </a:gridCol>
              </a:tblGrid>
              <a:tr h="559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 Rounded MT Bold" panose="020F0704030504030204" pitchFamily="34" charset="0"/>
                        </a:rPr>
                        <a:t>Clothing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1855969124"/>
                  </a:ext>
                </a:extLst>
              </a:tr>
              <a:tr h="559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 Rounded MT Bold" panose="020F0704030504030204" pitchFamily="34" charset="0"/>
                        </a:rPr>
                        <a:t>Gifts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2453874975"/>
                  </a:ext>
                </a:extLst>
              </a:tr>
              <a:tr h="559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 Rounded MT Bold" panose="020F0704030504030204" pitchFamily="34" charset="0"/>
                        </a:rPr>
                        <a:t>Salon/barber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841693058"/>
                  </a:ext>
                </a:extLst>
              </a:tr>
              <a:tr h="559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 Rounded MT Bold" panose="020F0704030504030204" pitchFamily="34" charset="0"/>
                        </a:rPr>
                        <a:t>Books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2696300411"/>
                  </a:ext>
                </a:extLst>
              </a:tr>
              <a:tr h="559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 Rounded MT Bold" panose="020F0704030504030204" pitchFamily="34" charset="0"/>
                        </a:rPr>
                        <a:t>Music (CDs, etc.)</a:t>
                      </a:r>
                      <a:endParaRPr lang="en-US" sz="1100" b="0" i="0" u="none" strike="noStrike" dirty="0">
                        <a:solidFill>
                          <a:srgbClr val="262626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67929317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Crypto: investing &amp; trading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29650" y="304800"/>
            <a:ext cx="2914650" cy="323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CREATED BY BANO QABIL GROUP 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49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  <p:sndAc>
          <p:stSnd>
            <p:snd r:embed="rId2" name="camera.wav"/>
          </p:stSnd>
        </p:sndAc>
      </p:transition>
    </mc:Choice>
    <mc:Fallback>
      <p:transition spd="slow" advTm="2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3184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 </a:t>
            </a:r>
            <a:endParaRPr lang="en-US" sz="96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67050" y="3977605"/>
            <a:ext cx="5337164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ASSIGHMET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29650" y="304800"/>
            <a:ext cx="2914650" cy="323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CREATED BY BANO QABIL GROUP 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78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2000">
        <p15:prstTrans prst="curtains"/>
        <p:sndAc>
          <p:stSnd>
            <p:snd r:embed="rId2" name="camera.wav"/>
          </p:stSnd>
        </p:sndAc>
      </p:transition>
    </mc:Choice>
    <mc:Fallback>
      <p:transition spd="slow" advTm="2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Calibri Light</vt:lpstr>
      <vt:lpstr>Courier New</vt:lpstr>
      <vt:lpstr>Gill Sans MT</vt:lpstr>
      <vt:lpstr>Segoe UI Historic</vt:lpstr>
      <vt:lpstr>Segoe UI Light</vt:lpstr>
      <vt:lpstr>verdana</vt:lpstr>
      <vt:lpstr>Retrospect</vt:lpstr>
      <vt:lpstr>Personal Budget</vt:lpstr>
      <vt:lpstr>INCOME REVENUE</vt:lpstr>
      <vt:lpstr>EXPENSES</vt:lpstr>
      <vt:lpstr>DAILY LIVING</vt:lpstr>
      <vt:lpstr>PERSONAL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2024-08-08T07:31:11Z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