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30" r:id="rId17"/>
    <p:sldId id="431" r:id="rId18"/>
    <p:sldId id="432" r:id="rId19"/>
    <p:sldId id="407" r:id="rId20"/>
    <p:sldId id="387" r:id="rId21"/>
    <p:sldId id="383" r:id="rId22"/>
    <p:sldId id="428" r:id="rId23"/>
    <p:sldId id="290" r:id="rId24"/>
    <p:sldId id="429"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1253" y="19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235373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129"/>
            <a:ext cx="9144000" cy="1323439"/>
          </a:xfrm>
          <a:prstGeom prst="rect">
            <a:avLst/>
          </a:prstGeom>
          <a:noFill/>
        </p:spPr>
        <p:txBody>
          <a:bodyPr wrap="square" rtlCol="0">
            <a:spAutoFit/>
          </a:bodyPr>
          <a:lstStyle/>
          <a:p>
            <a:pPr algn="ctr"/>
            <a:r>
              <a:rPr lang="en-US" sz="4000" b="1" dirty="0"/>
              <a:t>Drug Response Prediction Using </a:t>
            </a:r>
            <a:r>
              <a:rPr lang="en-US" sz="4000" b="1" dirty="0" err="1"/>
              <a:t>XGBoost</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715000" y="3618884"/>
            <a:ext cx="5029200" cy="2246769"/>
          </a:xfrm>
          <a:prstGeom prst="rect">
            <a:avLst/>
          </a:prstGeom>
          <a:noFill/>
        </p:spPr>
        <p:txBody>
          <a:bodyPr wrap="square" rtlCol="0">
            <a:spAutoFit/>
          </a:bodyPr>
          <a:lstStyle/>
          <a:p>
            <a:r>
              <a:rPr lang="en-US" sz="2000" b="1" dirty="0">
                <a:solidFill>
                  <a:schemeClr val="tx2">
                    <a:lumMod val="75000"/>
                  </a:schemeClr>
                </a:solidFill>
              </a:rPr>
              <a:t>Name of the student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Arial"/>
              </a:rPr>
              <a:t>B.Praveen</a:t>
            </a:r>
            <a:r>
              <a:rPr kumimoji="0" lang="en-US" sz="2000" b="1" i="0" u="none" strike="noStrike" kern="1200" cap="none" spc="0" normalizeH="0" baseline="0" noProof="0" dirty="0">
                <a:ln>
                  <a:noFill/>
                </a:ln>
                <a:solidFill>
                  <a:prstClr val="black"/>
                </a:solidFill>
                <a:effectLst/>
                <a:uLnTx/>
                <a:uFillTx/>
                <a:latin typeface="Arial"/>
              </a:rPr>
              <a:t>  (20H51A05D8)</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Arial"/>
              </a:rPr>
              <a:t>B.Naresh</a:t>
            </a:r>
            <a:r>
              <a:rPr kumimoji="0" lang="en-US" sz="2000" b="1" i="0" u="none" strike="noStrike" kern="1200" cap="none" spc="0" normalizeH="0" baseline="0" noProof="0" dirty="0">
                <a:ln>
                  <a:noFill/>
                </a:ln>
                <a:solidFill>
                  <a:prstClr val="black"/>
                </a:solidFill>
                <a:effectLst/>
                <a:uLnTx/>
                <a:uFillTx/>
                <a:latin typeface="Arial"/>
              </a:rPr>
              <a:t>    (20H51A0532)</a:t>
            </a:r>
          </a:p>
          <a:p>
            <a:endParaRPr lang="en-US" sz="2000" b="1" dirty="0">
              <a:solidFill>
                <a:schemeClr val="tx2">
                  <a:lumMod val="75000"/>
                </a:schemeClr>
              </a:solidFill>
            </a:endParaRPr>
          </a:p>
          <a:p>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146831" y="4681722"/>
            <a:ext cx="5181600" cy="156966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US" b="1" dirty="0"/>
              <a:t>P. Senthil (Assistant Professor)</a:t>
            </a:r>
          </a:p>
          <a:p>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 xmlns:a16="http://schemas.microsoft.com/office/drawing/2014/main" id="{C988C33E-34BE-E8EB-E91D-42FF4D5CE43B}"/>
              </a:ext>
            </a:extLst>
          </p:cNvPr>
          <p:cNvSpPr/>
          <p:nvPr/>
        </p:nvSpPr>
        <p:spPr>
          <a:xfrm>
            <a:off x="408482" y="3743211"/>
            <a:ext cx="1531188"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lumMod val="75000"/>
                  </a:schemeClr>
                </a:solidFill>
              </a:rPr>
              <a:t>Batch No:40</a:t>
            </a:r>
          </a:p>
        </p:txBody>
      </p:sp>
      <p:sp>
        <p:nvSpPr>
          <p:cNvPr id="7" name="Rectangle 6">
            <a:extLst>
              <a:ext uri="{FF2B5EF4-FFF2-40B4-BE49-F238E27FC236}">
                <a16:creationId xmlns="" xmlns:a16="http://schemas.microsoft.com/office/drawing/2014/main" id="{5A139C03-69D8-98C9-7D70-922BA851B826}"/>
              </a:ext>
            </a:extLst>
          </p:cNvPr>
          <p:cNvSpPr/>
          <p:nvPr/>
        </p:nvSpPr>
        <p:spPr>
          <a:xfrm>
            <a:off x="285490" y="6272630"/>
            <a:ext cx="86868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lumMod val="75000"/>
                  </a:schemeClr>
                </a:solidFill>
              </a:rPr>
              <a:t>Batch: 2020-2024 			                       Major Project Phase 2</a:t>
            </a:r>
          </a:p>
          <a:p>
            <a:endParaRPr lang="en-US"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 xmlns:a16="http://schemas.microsoft.com/office/drawing/2014/main" id="{E7306829-2FFF-0B71-C334-6A9CEB587311}"/>
              </a:ext>
            </a:extLst>
          </p:cNvPr>
          <p:cNvSpPr txBox="1"/>
          <p:nvPr/>
        </p:nvSpPr>
        <p:spPr>
          <a:xfrm>
            <a:off x="457200" y="1447800"/>
            <a:ext cx="8381160" cy="4196020"/>
          </a:xfrm>
          <a:prstGeom prst="rect">
            <a:avLst/>
          </a:prstGeom>
          <a:noFill/>
        </p:spPr>
        <p:txBody>
          <a:bodyPr wrap="square">
            <a:spAutoFit/>
          </a:bodyPr>
          <a:lstStyle/>
          <a:p>
            <a:pPr marL="285750" indent="-285750" algn="just">
              <a:lnSpc>
                <a:spcPct val="150000"/>
              </a:lnSpc>
              <a:buFont typeface="Wingdings" panose="05000000000000000000" charset="0"/>
              <a:buChar char="Ø"/>
            </a:pPr>
            <a:r>
              <a:rPr lang="en-US" sz="1800" dirty="0"/>
              <a:t>This Project aims to leverage Graph Convolutional Networks (GCNs) for precise and interpretable drug response prediction. </a:t>
            </a:r>
          </a:p>
          <a:p>
            <a:pPr marL="285750" indent="-285750" algn="just">
              <a:lnSpc>
                <a:spcPct val="150000"/>
              </a:lnSpc>
              <a:buFont typeface="Wingdings" panose="05000000000000000000" charset="0"/>
              <a:buChar char="Ø"/>
            </a:pPr>
            <a:endParaRPr lang="en-US" dirty="0"/>
          </a:p>
          <a:p>
            <a:pPr marL="285750" indent="-285750" algn="just">
              <a:lnSpc>
                <a:spcPct val="150000"/>
              </a:lnSpc>
              <a:buFont typeface="Wingdings" panose="05000000000000000000" charset="0"/>
              <a:buChar char="Ø"/>
            </a:pPr>
            <a:r>
              <a:rPr lang="en-US" sz="1800" dirty="0"/>
              <a:t>The objective is to integrate biological networks with multi-omics data to enhance the accuracy of predicting individual patient responses to specific medications. </a:t>
            </a:r>
          </a:p>
          <a:p>
            <a:pPr marL="285750" indent="-285750" algn="just">
              <a:lnSpc>
                <a:spcPct val="150000"/>
              </a:lnSpc>
              <a:buFont typeface="Wingdings" panose="05000000000000000000" charset="0"/>
              <a:buChar char="Ø"/>
            </a:pPr>
            <a:endParaRPr lang="en-US" dirty="0"/>
          </a:p>
          <a:p>
            <a:pPr marL="285750" indent="-285750" algn="just">
              <a:lnSpc>
                <a:spcPct val="150000"/>
              </a:lnSpc>
              <a:buFont typeface="Wingdings" panose="05000000000000000000" charset="0"/>
              <a:buChar char="Ø"/>
            </a:pPr>
            <a:r>
              <a:rPr lang="en-US" sz="1800" dirty="0"/>
              <a:t>The research seeks to optimize GCN architectures, extract informative features, and assess clinical applicability, ultimately advancing personalized medicine by enabling more targeted and effective treatment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 xmlns:a16="http://schemas.microsoft.com/office/drawing/2014/main" id="{F1693E71-A33B-4DA6-A49D-EC1BA0A912C8}"/>
              </a:ext>
            </a:extLst>
          </p:cNvPr>
          <p:cNvSpPr txBox="1"/>
          <p:nvPr/>
        </p:nvSpPr>
        <p:spPr>
          <a:xfrm>
            <a:off x="457200" y="1330990"/>
            <a:ext cx="8381160" cy="419602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The problem typically involves predicting the response of a patient to a specific drug based on various features such as genomic data, clinical data, molecular properties of the drug, and other relevant factors.</a:t>
            </a: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charset="0"/>
              <a:buChar char="Ø"/>
            </a:pPr>
            <a:r>
              <a:rPr lang="en-US" sz="1800" dirty="0"/>
              <a:t>This involves integrating biological networks with multi-omics to model the complex relationships influencing drug efficacy.</a:t>
            </a:r>
          </a:p>
          <a:p>
            <a:pPr algn="just">
              <a:lnSpc>
                <a:spcPct val="150000"/>
              </a:lnSpc>
            </a:pPr>
            <a:r>
              <a:rPr lang="en-US" sz="1800" dirty="0"/>
              <a:t> </a:t>
            </a:r>
          </a:p>
          <a:p>
            <a:pPr marL="285750" indent="-285750" algn="just">
              <a:lnSpc>
                <a:spcPct val="150000"/>
              </a:lnSpc>
              <a:buFont typeface="Wingdings" panose="05000000000000000000" charset="0"/>
              <a:buChar char="Ø"/>
            </a:pPr>
            <a:r>
              <a:rPr lang="en-US" sz="1800" dirty="0"/>
              <a:t>The goal is to create a robust predictive model that can accurately forecast how a patient will respond to a given medication, facilitating the design of personalized treatment plans in the field of precision medicine.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4" name="Picture 3"/>
          <p:cNvPicPr/>
          <p:nvPr/>
        </p:nvPicPr>
        <p:blipFill>
          <a:blip r:embed="rId2"/>
          <a:stretch>
            <a:fillRect/>
          </a:stretch>
        </p:blipFill>
        <p:spPr>
          <a:xfrm>
            <a:off x="1828800" y="1295400"/>
            <a:ext cx="4906010" cy="4705985"/>
          </a:xfrm>
          <a:prstGeom prst="rect">
            <a:avLst/>
          </a:prstGeom>
        </p:spPr>
      </p:pic>
      <p:sp>
        <p:nvSpPr>
          <p:cNvPr id="2" name="Title 1"/>
          <p:cNvSpPr>
            <a:spLocks noGrp="1"/>
          </p:cNvSpPr>
          <p:nvPr>
            <p:ph type="title"/>
          </p:nvPr>
        </p:nvSpPr>
        <p:spPr>
          <a:xfrm>
            <a:off x="1905000" y="6096000"/>
            <a:ext cx="5867400" cy="491123"/>
          </a:xfrm>
        </p:spPr>
        <p:txBody>
          <a:bodyPr/>
          <a:lstStyle/>
          <a:p>
            <a:r>
              <a:rPr lang="en-US" dirty="0" smtClean="0"/>
              <a:t>Fig 1:Architecture of Proposed Syste</a:t>
            </a:r>
            <a:r>
              <a:rPr lang="en-US" dirty="0"/>
              <a:t>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 xmlns:a16="http://schemas.microsoft.com/office/drawing/2014/main" id="{7FFEE843-A058-6F1E-6B47-BDE7C8B9E33B}"/>
              </a:ext>
            </a:extLst>
          </p:cNvPr>
          <p:cNvSpPr txBox="1"/>
          <p:nvPr/>
        </p:nvSpPr>
        <p:spPr>
          <a:xfrm>
            <a:off x="374754" y="1230268"/>
            <a:ext cx="8463606" cy="5632311"/>
          </a:xfrm>
          <a:prstGeom prst="rect">
            <a:avLst/>
          </a:prstGeom>
          <a:noFill/>
        </p:spPr>
        <p:txBody>
          <a:bodyPr wrap="square">
            <a:spAutoFit/>
          </a:bodyPr>
          <a:lstStyle/>
          <a:p>
            <a:pPr marL="285750" indent="-285750" algn="just">
              <a:buFont typeface="Wingdings" panose="05000000000000000000" pitchFamily="2" charset="2"/>
              <a:buChar char="Ø"/>
            </a:pPr>
            <a:r>
              <a:rPr lang="en-IN" b="1" dirty="0"/>
              <a:t>Decision tree classifiers: </a:t>
            </a:r>
            <a:r>
              <a:rPr lang="en-US" dirty="0"/>
              <a:t>Ready to separate engaging dynamic data from gave information is their most notable quality. A decision tree may be constructed using a collection of training data.</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b="1" dirty="0"/>
              <a:t>Gradient boosting: </a:t>
            </a:r>
            <a:r>
              <a:rPr lang="en-US" dirty="0"/>
              <a:t>Ensembles of weak prediction models, most often decision trees, are what it uses to generate a prediction model.</a:t>
            </a:r>
          </a:p>
          <a:p>
            <a:pPr marL="285750" indent="-285750" algn="just">
              <a:buFont typeface="Wingdings" panose="05000000000000000000" pitchFamily="2" charset="2"/>
              <a:buChar char="Ø"/>
            </a:pPr>
            <a:endParaRPr lang="en-US" b="1" dirty="0"/>
          </a:p>
          <a:p>
            <a:pPr marL="285750" indent="-285750" algn="just">
              <a:buFont typeface="Wingdings" panose="05000000000000000000" pitchFamily="2" charset="2"/>
              <a:buChar char="Ø"/>
            </a:pPr>
            <a:r>
              <a:rPr lang="en-IN" b="1" dirty="0"/>
              <a:t>Logistic Regression Classifiers: </a:t>
            </a:r>
            <a:r>
              <a:rPr lang="en-US" dirty="0"/>
              <a:t>In logistic regression, a group of independent variables is utilized to concentrate on the connection between a clear cut subordinate variable and those factors.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IN" b="1" dirty="0"/>
              <a:t>Naïve Bayes: </a:t>
            </a:r>
            <a:r>
              <a:rPr lang="en-US" dirty="0"/>
              <a:t>This method presumes that the existence or absence of one class characteristic has no relation to the existence or absence of any other feature. This being said, it still seems to be efficient and durable.</a:t>
            </a:r>
          </a:p>
          <a:p>
            <a:pPr marL="285750" indent="-285750" algn="just">
              <a:buFont typeface="Wingdings" panose="05000000000000000000" pitchFamily="2" charset="2"/>
              <a:buChar char="Ø"/>
            </a:pPr>
            <a:endParaRPr lang="en-US" b="1" dirty="0"/>
          </a:p>
          <a:p>
            <a:pPr marL="285750" indent="-285750" algn="just">
              <a:buFont typeface="Wingdings" panose="05000000000000000000" pitchFamily="2" charset="2"/>
              <a:buChar char="Ø"/>
            </a:pPr>
            <a:r>
              <a:rPr lang="en-US" b="1" dirty="0"/>
              <a:t>Random Forest: </a:t>
            </a:r>
            <a:r>
              <a:rPr lang="en-US" dirty="0"/>
              <a:t>A troupe learning method for order, relapse, and different issues, irregular timberlands work by building an enormous number of choice trees during preparing.</a:t>
            </a:r>
            <a:endParaRPr lang="en-US" b="1" dirty="0"/>
          </a:p>
          <a:p>
            <a:pPr algn="just"/>
            <a:endParaRPr lang="en-US" b="1" dirty="0"/>
          </a:p>
          <a:p>
            <a:pPr algn="just"/>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8F9F2A1-E65D-D639-B743-5FDCE1C3E9B4}"/>
              </a:ext>
            </a:extLst>
          </p:cNvPr>
          <p:cNvSpPr txBox="1"/>
          <p:nvPr/>
        </p:nvSpPr>
        <p:spPr>
          <a:xfrm>
            <a:off x="304800" y="304800"/>
            <a:ext cx="4572000" cy="369332"/>
          </a:xfrm>
          <a:prstGeom prst="rect">
            <a:avLst/>
          </a:prstGeom>
          <a:noFill/>
        </p:spPr>
        <p:txBody>
          <a:bodyPr wrap="square">
            <a:spAutoFit/>
          </a:bodyPr>
          <a:lstStyle/>
          <a:p>
            <a:r>
              <a:rPr lang="en-IN" b="1" dirty="0"/>
              <a:t>IMPLEMENTATION:</a:t>
            </a:r>
          </a:p>
        </p:txBody>
      </p:sp>
      <p:sp>
        <p:nvSpPr>
          <p:cNvPr id="7" name="TextBox 6">
            <a:extLst>
              <a:ext uri="{FF2B5EF4-FFF2-40B4-BE49-F238E27FC236}">
                <a16:creationId xmlns="" xmlns:a16="http://schemas.microsoft.com/office/drawing/2014/main" id="{CC6A5B78-282B-F577-769C-B48A2B4E99F9}"/>
              </a:ext>
            </a:extLst>
          </p:cNvPr>
          <p:cNvSpPr txBox="1"/>
          <p:nvPr/>
        </p:nvSpPr>
        <p:spPr>
          <a:xfrm>
            <a:off x="274820" y="711607"/>
            <a:ext cx="8640580" cy="1477328"/>
          </a:xfrm>
          <a:prstGeom prst="rect">
            <a:avLst/>
          </a:prstGeom>
          <a:noFill/>
        </p:spPr>
        <p:txBody>
          <a:bodyPr wrap="square">
            <a:spAutoFit/>
          </a:bodyPr>
          <a:lstStyle/>
          <a:p>
            <a:pPr marL="285750" indent="-285750" algn="just">
              <a:buFont typeface="Wingdings" panose="05000000000000000000" pitchFamily="2" charset="2"/>
              <a:buChar char="Ø"/>
            </a:pPr>
            <a:r>
              <a:rPr lang="en-US" dirty="0"/>
              <a:t>Using </a:t>
            </a:r>
            <a:r>
              <a:rPr lang="en-US" dirty="0" err="1"/>
              <a:t>XGBoost</a:t>
            </a:r>
            <a:r>
              <a:rPr lang="en-US" dirty="0"/>
              <a:t> for drug response prediction is a common and effective approach. You can utilize features like gene expression levels, genomic data, and other relevant molecular information as input for your model. Ensure proper data preprocessing, feature engineering, and model tuning for optimal performance.</a:t>
            </a:r>
            <a:endParaRPr lang="en-IN" dirty="0"/>
          </a:p>
        </p:txBody>
      </p:sp>
      <p:sp>
        <p:nvSpPr>
          <p:cNvPr id="9" name="TextBox 8">
            <a:extLst>
              <a:ext uri="{FF2B5EF4-FFF2-40B4-BE49-F238E27FC236}">
                <a16:creationId xmlns="" xmlns:a16="http://schemas.microsoft.com/office/drawing/2014/main" id="{07C82A95-2026-0B70-1618-258E98AA77DA}"/>
              </a:ext>
            </a:extLst>
          </p:cNvPr>
          <p:cNvSpPr txBox="1"/>
          <p:nvPr/>
        </p:nvSpPr>
        <p:spPr>
          <a:xfrm>
            <a:off x="304800" y="2209800"/>
            <a:ext cx="4572000" cy="294952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Data Collection and Exploration</a:t>
            </a:r>
          </a:p>
          <a:p>
            <a:pPr marL="285750" indent="-285750">
              <a:lnSpc>
                <a:spcPct val="150000"/>
              </a:lnSpc>
              <a:buFont typeface="Wingdings" panose="05000000000000000000" pitchFamily="2" charset="2"/>
              <a:buChar char="Ø"/>
            </a:pPr>
            <a:r>
              <a:rPr lang="en-IN" dirty="0"/>
              <a:t>Data Preprocessing</a:t>
            </a:r>
          </a:p>
          <a:p>
            <a:pPr marL="285750" indent="-285750">
              <a:lnSpc>
                <a:spcPct val="150000"/>
              </a:lnSpc>
              <a:buFont typeface="Wingdings" panose="05000000000000000000" pitchFamily="2" charset="2"/>
              <a:buChar char="Ø"/>
            </a:pPr>
            <a:r>
              <a:rPr lang="en-IN" dirty="0"/>
              <a:t>Model Selection</a:t>
            </a:r>
          </a:p>
          <a:p>
            <a:pPr marL="285750" indent="-285750">
              <a:lnSpc>
                <a:spcPct val="150000"/>
              </a:lnSpc>
              <a:buFont typeface="Wingdings" panose="05000000000000000000" pitchFamily="2" charset="2"/>
              <a:buChar char="Ø"/>
            </a:pPr>
            <a:r>
              <a:rPr lang="en-IN" dirty="0"/>
              <a:t>Training the Model</a:t>
            </a:r>
          </a:p>
          <a:p>
            <a:pPr marL="285750" indent="-285750">
              <a:lnSpc>
                <a:spcPct val="150000"/>
              </a:lnSpc>
              <a:buFont typeface="Wingdings" panose="05000000000000000000" pitchFamily="2" charset="2"/>
              <a:buChar char="Ø"/>
            </a:pPr>
            <a:r>
              <a:rPr lang="en-IN" dirty="0"/>
              <a:t>Evaluation</a:t>
            </a:r>
          </a:p>
          <a:p>
            <a:pPr marL="285750" indent="-285750">
              <a:lnSpc>
                <a:spcPct val="150000"/>
              </a:lnSpc>
              <a:buFont typeface="Wingdings" panose="05000000000000000000" pitchFamily="2" charset="2"/>
              <a:buChar char="Ø"/>
            </a:pPr>
            <a:r>
              <a:rPr lang="en-IN" dirty="0"/>
              <a:t>Interpretability</a:t>
            </a:r>
          </a:p>
          <a:p>
            <a:pPr marL="285750" indent="-285750">
              <a:lnSpc>
                <a:spcPct val="150000"/>
              </a:lnSpc>
              <a:buFont typeface="Wingdings" panose="05000000000000000000" pitchFamily="2" charset="2"/>
              <a:buChar char="Ø"/>
            </a:pPr>
            <a:r>
              <a:rPr lang="en-IN" dirty="0"/>
              <a:t>Deployment</a:t>
            </a:r>
          </a:p>
        </p:txBody>
      </p:sp>
    </p:spTree>
    <p:extLst>
      <p:ext uri="{BB962C8B-B14F-4D97-AF65-F5344CB8AC3E}">
        <p14:creationId xmlns:p14="http://schemas.microsoft.com/office/powerpoint/2010/main" val="68148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AC682AA-67B5-551D-6BA8-DA60BD437CCC}"/>
              </a:ext>
            </a:extLst>
          </p:cNvPr>
          <p:cNvPicPr>
            <a:picLocks noChangeAspect="1"/>
          </p:cNvPicPr>
          <p:nvPr/>
        </p:nvPicPr>
        <p:blipFill>
          <a:blip r:embed="rId2"/>
          <a:stretch>
            <a:fillRect/>
          </a:stretch>
        </p:blipFill>
        <p:spPr>
          <a:xfrm>
            <a:off x="15240" y="304800"/>
            <a:ext cx="4187620" cy="2514600"/>
          </a:xfrm>
          <a:prstGeom prst="rect">
            <a:avLst/>
          </a:prstGeom>
        </p:spPr>
      </p:pic>
      <p:sp>
        <p:nvSpPr>
          <p:cNvPr id="6" name="TextBox 5">
            <a:extLst>
              <a:ext uri="{FF2B5EF4-FFF2-40B4-BE49-F238E27FC236}">
                <a16:creationId xmlns="" xmlns:a16="http://schemas.microsoft.com/office/drawing/2014/main" id="{981AC698-20FD-4B7A-D986-C9CD215F829E}"/>
              </a:ext>
            </a:extLst>
          </p:cNvPr>
          <p:cNvSpPr txBox="1"/>
          <p:nvPr/>
        </p:nvSpPr>
        <p:spPr>
          <a:xfrm>
            <a:off x="-369140" y="2819400"/>
            <a:ext cx="4572000" cy="388696"/>
          </a:xfrm>
          <a:prstGeom prst="rect">
            <a:avLst/>
          </a:prstGeom>
          <a:noFill/>
        </p:spPr>
        <p:txBody>
          <a:bodyPr wrap="square">
            <a:spAutoFit/>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Fig </a:t>
            </a: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2: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Login interface</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7" name="Picture 6">
            <a:extLst>
              <a:ext uri="{FF2B5EF4-FFF2-40B4-BE49-F238E27FC236}">
                <a16:creationId xmlns="" xmlns:a16="http://schemas.microsoft.com/office/drawing/2014/main" id="{43C8D9A1-2DB6-BBDD-4FCB-0BFCACD1E9E3}"/>
              </a:ext>
            </a:extLst>
          </p:cNvPr>
          <p:cNvPicPr>
            <a:picLocks noChangeAspect="1"/>
          </p:cNvPicPr>
          <p:nvPr/>
        </p:nvPicPr>
        <p:blipFill>
          <a:blip r:embed="rId3"/>
          <a:stretch>
            <a:fillRect/>
          </a:stretch>
        </p:blipFill>
        <p:spPr>
          <a:xfrm>
            <a:off x="4699482" y="304800"/>
            <a:ext cx="4187620" cy="2834640"/>
          </a:xfrm>
          <a:prstGeom prst="rect">
            <a:avLst/>
          </a:prstGeom>
        </p:spPr>
      </p:pic>
      <p:sp>
        <p:nvSpPr>
          <p:cNvPr id="9" name="TextBox 8">
            <a:extLst>
              <a:ext uri="{FF2B5EF4-FFF2-40B4-BE49-F238E27FC236}">
                <a16:creationId xmlns="" xmlns:a16="http://schemas.microsoft.com/office/drawing/2014/main" id="{45142C8F-FE92-2E18-55C0-5AFA41B64607}"/>
              </a:ext>
            </a:extLst>
          </p:cNvPr>
          <p:cNvSpPr txBox="1"/>
          <p:nvPr/>
        </p:nvSpPr>
        <p:spPr>
          <a:xfrm>
            <a:off x="4415852" y="3054923"/>
            <a:ext cx="4754880" cy="388696"/>
          </a:xfrm>
          <a:prstGeom prst="rect">
            <a:avLst/>
          </a:prstGeom>
          <a:noFill/>
        </p:spPr>
        <p:txBody>
          <a:bodyPr wrap="square">
            <a:spAutoFit/>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Fig </a:t>
            </a: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3: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Register interface</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10" name="Picture 9">
            <a:extLst>
              <a:ext uri="{FF2B5EF4-FFF2-40B4-BE49-F238E27FC236}">
                <a16:creationId xmlns="" xmlns:a16="http://schemas.microsoft.com/office/drawing/2014/main" id="{080866CF-A26E-A0BD-CB46-F660DC41811E}"/>
              </a:ext>
            </a:extLst>
          </p:cNvPr>
          <p:cNvPicPr>
            <a:picLocks noChangeAspect="1"/>
          </p:cNvPicPr>
          <p:nvPr/>
        </p:nvPicPr>
        <p:blipFill>
          <a:blip r:embed="rId4"/>
          <a:stretch>
            <a:fillRect/>
          </a:stretch>
        </p:blipFill>
        <p:spPr>
          <a:xfrm>
            <a:off x="1571903" y="3585559"/>
            <a:ext cx="7315199" cy="2967641"/>
          </a:xfrm>
          <a:prstGeom prst="rect">
            <a:avLst/>
          </a:prstGeom>
        </p:spPr>
      </p:pic>
      <p:sp>
        <p:nvSpPr>
          <p:cNvPr id="12" name="TextBox 11">
            <a:extLst>
              <a:ext uri="{FF2B5EF4-FFF2-40B4-BE49-F238E27FC236}">
                <a16:creationId xmlns="" xmlns:a16="http://schemas.microsoft.com/office/drawing/2014/main" id="{886C10B2-91B3-6FCF-F774-358DF84AAE57}"/>
              </a:ext>
            </a:extLst>
          </p:cNvPr>
          <p:cNvSpPr txBox="1"/>
          <p:nvPr/>
        </p:nvSpPr>
        <p:spPr>
          <a:xfrm>
            <a:off x="1676400" y="6384166"/>
            <a:ext cx="4800600" cy="388696"/>
          </a:xfrm>
          <a:prstGeom prst="rect">
            <a:avLst/>
          </a:prstGeom>
          <a:noFill/>
        </p:spPr>
        <p:txBody>
          <a:bodyPr wrap="square">
            <a:spAutoFit/>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Fig </a:t>
            </a: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5: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Prediction screen</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60355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A4BB424-A6A9-8F65-1C51-B5FA9BBCBEC0}"/>
              </a:ext>
            </a:extLst>
          </p:cNvPr>
          <p:cNvPicPr>
            <a:picLocks noChangeAspect="1"/>
          </p:cNvPicPr>
          <p:nvPr/>
        </p:nvPicPr>
        <p:blipFill>
          <a:blip r:embed="rId2"/>
          <a:stretch>
            <a:fillRect/>
          </a:stretch>
        </p:blipFill>
        <p:spPr>
          <a:xfrm>
            <a:off x="152400" y="152400"/>
            <a:ext cx="8991600" cy="2057400"/>
          </a:xfrm>
          <a:prstGeom prst="rect">
            <a:avLst/>
          </a:prstGeom>
        </p:spPr>
      </p:pic>
      <p:sp>
        <p:nvSpPr>
          <p:cNvPr id="6" name="TextBox 5">
            <a:extLst>
              <a:ext uri="{FF2B5EF4-FFF2-40B4-BE49-F238E27FC236}">
                <a16:creationId xmlns="" xmlns:a16="http://schemas.microsoft.com/office/drawing/2014/main" id="{347EF5AA-CFA2-964A-A665-6D58C249423E}"/>
              </a:ext>
            </a:extLst>
          </p:cNvPr>
          <p:cNvSpPr txBox="1"/>
          <p:nvPr/>
        </p:nvSpPr>
        <p:spPr>
          <a:xfrm>
            <a:off x="1981200" y="2209800"/>
            <a:ext cx="4572000" cy="388696"/>
          </a:xfrm>
          <a:prstGeom prst="rect">
            <a:avLst/>
          </a:prstGeom>
          <a:noFill/>
        </p:spPr>
        <p:txBody>
          <a:bodyPr wrap="square">
            <a:spAutoFit/>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Fig </a:t>
            </a: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6: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Registered users</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7" name="Picture 6">
            <a:extLst>
              <a:ext uri="{FF2B5EF4-FFF2-40B4-BE49-F238E27FC236}">
                <a16:creationId xmlns="" xmlns:a16="http://schemas.microsoft.com/office/drawing/2014/main" id="{11DE1D9D-CD32-D202-EE6C-D8F408E9ACAB}"/>
              </a:ext>
            </a:extLst>
          </p:cNvPr>
          <p:cNvPicPr>
            <a:picLocks noChangeAspect="1"/>
          </p:cNvPicPr>
          <p:nvPr/>
        </p:nvPicPr>
        <p:blipFill>
          <a:blip r:embed="rId3"/>
          <a:stretch>
            <a:fillRect/>
          </a:stretch>
        </p:blipFill>
        <p:spPr>
          <a:xfrm>
            <a:off x="106680" y="2793079"/>
            <a:ext cx="8610600" cy="2948242"/>
          </a:xfrm>
          <a:prstGeom prst="rect">
            <a:avLst/>
          </a:prstGeom>
        </p:spPr>
      </p:pic>
      <p:sp>
        <p:nvSpPr>
          <p:cNvPr id="9" name="TextBox 8">
            <a:extLst>
              <a:ext uri="{FF2B5EF4-FFF2-40B4-BE49-F238E27FC236}">
                <a16:creationId xmlns="" xmlns:a16="http://schemas.microsoft.com/office/drawing/2014/main" id="{3A9B24AE-22B9-95D4-6F52-815AFEE8297B}"/>
              </a:ext>
            </a:extLst>
          </p:cNvPr>
          <p:cNvSpPr txBox="1"/>
          <p:nvPr/>
        </p:nvSpPr>
        <p:spPr>
          <a:xfrm>
            <a:off x="1828800" y="5902039"/>
            <a:ext cx="4572000" cy="388696"/>
          </a:xfrm>
          <a:prstGeom prst="rect">
            <a:avLst/>
          </a:prstGeom>
          <a:noFill/>
        </p:spPr>
        <p:txBody>
          <a:bodyPr wrap="square">
            <a:spAutoFit/>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Fig </a:t>
            </a: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7: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Line chart</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64088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 xmlns:a16="http://schemas.microsoft.com/office/drawing/2014/main" id="{D7ABBDBA-79DC-AC94-273B-AFCCAC0EA192}"/>
              </a:ext>
            </a:extLst>
          </p:cNvPr>
          <p:cNvSpPr txBox="1"/>
          <p:nvPr/>
        </p:nvSpPr>
        <p:spPr>
          <a:xfrm>
            <a:off x="411480" y="1219200"/>
            <a:ext cx="8426880" cy="3693319"/>
          </a:xfrm>
          <a:prstGeom prst="rect">
            <a:avLst/>
          </a:prstGeom>
          <a:noFill/>
        </p:spPr>
        <p:txBody>
          <a:bodyPr wrap="square">
            <a:spAutoFit/>
          </a:bodyPr>
          <a:lstStyle/>
          <a:p>
            <a:r>
              <a:rPr lang="en-US" b="1" dirty="0">
                <a:effectLst/>
              </a:rPr>
              <a:t>Accuracy</a:t>
            </a:r>
            <a:r>
              <a:rPr lang="en-US" dirty="0"/>
              <a:t>: The proportion of correctly classified instances out of the total instances. </a:t>
            </a:r>
            <a:r>
              <a:rPr lang="en-US" dirty="0">
                <a:effectLst/>
                <a:latin typeface="KaTeX_Main"/>
              </a:rPr>
              <a:t>Accuracy=Number of correctly classified </a:t>
            </a:r>
            <a:r>
              <a:rPr lang="en-US" dirty="0" err="1">
                <a:effectLst/>
                <a:latin typeface="KaTeX_Main"/>
              </a:rPr>
              <a:t>instancesTotal</a:t>
            </a:r>
            <a:r>
              <a:rPr lang="en-US" dirty="0">
                <a:effectLst/>
                <a:latin typeface="KaTeX_Main"/>
              </a:rPr>
              <a:t> number of </a:t>
            </a:r>
            <a:r>
              <a:rPr lang="en-US" dirty="0" err="1">
                <a:effectLst/>
                <a:latin typeface="KaTeX_Main"/>
              </a:rPr>
              <a:t>instancesAccuracy</a:t>
            </a:r>
            <a:r>
              <a:rPr lang="en-US" dirty="0">
                <a:effectLst/>
                <a:latin typeface="KaTeX_Main"/>
              </a:rPr>
              <a:t>/</a:t>
            </a:r>
            <a:endParaRPr lang="en-US" dirty="0">
              <a:latin typeface="KaTeX_Main"/>
            </a:endParaRPr>
          </a:p>
          <a:p>
            <a:r>
              <a:rPr lang="en-US" b="0" i="0" dirty="0">
                <a:solidFill>
                  <a:srgbClr val="0D0D0D"/>
                </a:solidFill>
                <a:effectLst/>
                <a:latin typeface="KaTeX_Main"/>
              </a:rPr>
              <a:t>                      Total number of </a:t>
            </a:r>
            <a:r>
              <a:rPr lang="en-US" b="0" i="0" dirty="0" err="1">
                <a:solidFill>
                  <a:srgbClr val="0D0D0D"/>
                </a:solidFill>
                <a:effectLst/>
                <a:latin typeface="KaTeX_Main"/>
              </a:rPr>
              <a:t>instancesNumber</a:t>
            </a:r>
            <a:r>
              <a:rPr lang="en-US" b="0" i="0" dirty="0">
                <a:solidFill>
                  <a:srgbClr val="0D0D0D"/>
                </a:solidFill>
                <a:effectLst/>
                <a:latin typeface="KaTeX_Main"/>
              </a:rPr>
              <a:t> of correctly classified instances​</a:t>
            </a:r>
            <a:br>
              <a:rPr lang="en-US" b="0" i="0" dirty="0">
                <a:solidFill>
                  <a:srgbClr val="0D0D0D"/>
                </a:solidFill>
                <a:effectLst/>
                <a:latin typeface="KaTeX_Main"/>
              </a:rPr>
            </a:br>
            <a:endParaRPr lang="en-US" b="0" i="0" dirty="0">
              <a:solidFill>
                <a:srgbClr val="0D0D0D"/>
              </a:solidFill>
              <a:effectLst/>
              <a:latin typeface="KaTeX_Main"/>
            </a:endParaRPr>
          </a:p>
          <a:p>
            <a:r>
              <a:rPr lang="en-US" b="1" dirty="0">
                <a:effectLst/>
              </a:rPr>
              <a:t>Precision and Recall</a:t>
            </a:r>
            <a:r>
              <a:rPr lang="en-US" dirty="0">
                <a:effectLst/>
              </a:rPr>
              <a:t>: Precision measures the proportion of correctly classified positive instances among all instances predicted as positive, while recall measures the proportion of correctly classified positive instances among all actual positive instances.</a:t>
            </a:r>
          </a:p>
          <a:p>
            <a:endParaRPr lang="en-US" dirty="0">
              <a:effectLst/>
            </a:endParaRPr>
          </a:p>
          <a:p>
            <a:pPr marL="285750" indent="-285750">
              <a:buFont typeface="Arial" panose="020B0604020202020204" pitchFamily="34" charset="0"/>
              <a:buChar char="•"/>
            </a:pPr>
            <a:r>
              <a:rPr lang="en-US" dirty="0">
                <a:effectLst/>
              </a:rPr>
              <a:t>Precision: </a:t>
            </a:r>
            <a:r>
              <a:rPr lang="en-US" dirty="0">
                <a:effectLst/>
                <a:latin typeface="KaTeX_Main"/>
              </a:rPr>
              <a:t>Precision=True Positives</a:t>
            </a:r>
            <a:r>
              <a:rPr lang="en-US" dirty="0">
                <a:latin typeface="KaTeX_Main"/>
              </a:rPr>
              <a:t>/</a:t>
            </a:r>
            <a:r>
              <a:rPr lang="en-US" dirty="0">
                <a:effectLst/>
                <a:latin typeface="KaTeX_Main"/>
              </a:rPr>
              <a:t>True Positives + False Positives​</a:t>
            </a:r>
            <a:endParaRPr lang="en-US" dirty="0">
              <a:effectLst/>
            </a:endParaRPr>
          </a:p>
          <a:p>
            <a:pPr marL="285750" indent="-285750">
              <a:buFont typeface="Arial" panose="020B0604020202020204" pitchFamily="34" charset="0"/>
              <a:buChar char="•"/>
            </a:pPr>
            <a:r>
              <a:rPr lang="en-US" dirty="0">
                <a:effectLst/>
              </a:rPr>
              <a:t>Recall: </a:t>
            </a:r>
            <a:r>
              <a:rPr lang="en-US" dirty="0">
                <a:effectLst/>
                <a:latin typeface="KaTeX_Main"/>
              </a:rPr>
              <a:t>Recall=True </a:t>
            </a:r>
            <a:r>
              <a:rPr lang="en-US" dirty="0" err="1">
                <a:effectLst/>
                <a:latin typeface="KaTeX_Main"/>
              </a:rPr>
              <a:t>PositivesTrue</a:t>
            </a:r>
            <a:r>
              <a:rPr lang="en-US" dirty="0">
                <a:latin typeface="KaTeX_Main"/>
              </a:rPr>
              <a:t>/</a:t>
            </a:r>
            <a:r>
              <a:rPr lang="en-US" b="0" i="0" dirty="0">
                <a:solidFill>
                  <a:srgbClr val="0D0D0D"/>
                </a:solidFill>
                <a:effectLst/>
                <a:latin typeface="KaTeX_Main"/>
              </a:rPr>
              <a:t>True Positives + False Negatives</a:t>
            </a:r>
            <a:r>
              <a:rPr lang="en-US" dirty="0">
                <a:effectLst/>
                <a:latin typeface="KaTeX_Main"/>
              </a:rPr>
              <a:t/>
            </a:r>
            <a:br>
              <a:rPr lang="en-US" dirty="0">
                <a:effectLst/>
                <a:latin typeface="KaTeX_Main"/>
              </a:rPr>
            </a:br>
            <a:endParaRPr lang="en-IN" dirty="0"/>
          </a:p>
        </p:txBody>
      </p:sp>
      <p:pic>
        <p:nvPicPr>
          <p:cNvPr id="4" name="Picture 3">
            <a:extLst>
              <a:ext uri="{FF2B5EF4-FFF2-40B4-BE49-F238E27FC236}">
                <a16:creationId xmlns="" xmlns:a16="http://schemas.microsoft.com/office/drawing/2014/main" id="{60F7ECE8-7E5E-9D6F-2208-5CE3D26B950E}"/>
              </a:ext>
            </a:extLst>
          </p:cNvPr>
          <p:cNvPicPr>
            <a:picLocks noChangeAspect="1"/>
          </p:cNvPicPr>
          <p:nvPr/>
        </p:nvPicPr>
        <p:blipFill>
          <a:blip r:embed="rId2"/>
          <a:stretch>
            <a:fillRect/>
          </a:stretch>
        </p:blipFill>
        <p:spPr>
          <a:xfrm>
            <a:off x="1524000" y="4842548"/>
            <a:ext cx="4648200" cy="1466215"/>
          </a:xfrm>
          <a:prstGeom prst="rect">
            <a:avLst/>
          </a:prstGeom>
        </p:spPr>
      </p:pic>
      <p:sp>
        <p:nvSpPr>
          <p:cNvPr id="8" name="TextBox 7">
            <a:extLst>
              <a:ext uri="{FF2B5EF4-FFF2-40B4-BE49-F238E27FC236}">
                <a16:creationId xmlns="" xmlns:a16="http://schemas.microsoft.com/office/drawing/2014/main" id="{C449DC84-8C10-DF26-D38E-98AD8F204A1B}"/>
              </a:ext>
            </a:extLst>
          </p:cNvPr>
          <p:cNvSpPr txBox="1"/>
          <p:nvPr/>
        </p:nvSpPr>
        <p:spPr>
          <a:xfrm>
            <a:off x="1889760" y="6437896"/>
            <a:ext cx="4572000" cy="388696"/>
          </a:xfrm>
          <a:prstGeom prst="rect">
            <a:avLst/>
          </a:prstGeom>
          <a:noFill/>
        </p:spPr>
        <p:txBody>
          <a:bodyPr wrap="square">
            <a:spAutoFit/>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Fig </a:t>
            </a: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8: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Ratio analysis</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pic>
        <p:nvPicPr>
          <p:cNvPr id="2" name="Picture 1">
            <a:extLst>
              <a:ext uri="{FF2B5EF4-FFF2-40B4-BE49-F238E27FC236}">
                <a16:creationId xmlns="" xmlns:a16="http://schemas.microsoft.com/office/drawing/2014/main" id="{80F7BD5D-1582-1FB8-6C89-1928367B24FC}"/>
              </a:ext>
            </a:extLst>
          </p:cNvPr>
          <p:cNvPicPr>
            <a:picLocks noChangeAspect="1"/>
          </p:cNvPicPr>
          <p:nvPr/>
        </p:nvPicPr>
        <p:blipFill>
          <a:blip r:embed="rId2"/>
          <a:stretch>
            <a:fillRect/>
          </a:stretch>
        </p:blipFill>
        <p:spPr>
          <a:xfrm>
            <a:off x="457200" y="1219200"/>
            <a:ext cx="8381160" cy="3506400"/>
          </a:xfrm>
          <a:prstGeom prst="rect">
            <a:avLst/>
          </a:prstGeom>
        </p:spPr>
      </p:pic>
      <p:sp>
        <p:nvSpPr>
          <p:cNvPr id="4" name="TextBox 3">
            <a:extLst>
              <a:ext uri="{FF2B5EF4-FFF2-40B4-BE49-F238E27FC236}">
                <a16:creationId xmlns="" xmlns:a16="http://schemas.microsoft.com/office/drawing/2014/main" id="{3017B8E8-4122-4223-036F-970909B5515E}"/>
              </a:ext>
            </a:extLst>
          </p:cNvPr>
          <p:cNvSpPr txBox="1"/>
          <p:nvPr/>
        </p:nvSpPr>
        <p:spPr>
          <a:xfrm>
            <a:off x="1981200" y="4848120"/>
            <a:ext cx="4572000" cy="388696"/>
          </a:xfrm>
          <a:prstGeom prst="rect">
            <a:avLst/>
          </a:prstGeom>
          <a:noFill/>
        </p:spPr>
        <p:txBody>
          <a:bodyPr wrap="square">
            <a:spAutoFit/>
          </a:bodyPr>
          <a:lstStyle/>
          <a:p>
            <a:pPr marL="457200"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Fig </a:t>
            </a:r>
            <a:r>
              <a:rPr lang="en-IN" b="1" kern="100" dirty="0">
                <a:latin typeface="Times New Roman" panose="02020603050405020304" pitchFamily="18" charset="0"/>
                <a:ea typeface="Calibri" panose="020F0502020204030204" pitchFamily="34" charset="0"/>
                <a:cs typeface="Cordia New" panose="020B0304020202020204" pitchFamily="34" charset="-34"/>
              </a:rPr>
              <a:t>9</a:t>
            </a: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Predicted results</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6" name="TextBox 5">
            <a:extLst>
              <a:ext uri="{FF2B5EF4-FFF2-40B4-BE49-F238E27FC236}">
                <a16:creationId xmlns="" xmlns:a16="http://schemas.microsoft.com/office/drawing/2014/main" id="{0F53F190-1150-1648-61D7-AB22D9383BE2}"/>
              </a:ext>
            </a:extLst>
          </p:cNvPr>
          <p:cNvSpPr txBox="1"/>
          <p:nvPr/>
        </p:nvSpPr>
        <p:spPr>
          <a:xfrm>
            <a:off x="457200" y="5277506"/>
            <a:ext cx="8534400" cy="1477328"/>
          </a:xfrm>
          <a:prstGeom prst="rect">
            <a:avLst/>
          </a:prstGeom>
          <a:noFill/>
        </p:spPr>
        <p:txBody>
          <a:bodyPr wrap="square">
            <a:spAutoFit/>
          </a:bodyPr>
          <a:lstStyle/>
          <a:p>
            <a:pPr marL="285750" indent="-285750">
              <a:buFont typeface="Wingdings" panose="05000000000000000000" pitchFamily="2" charset="2"/>
              <a:buChar char="Ø"/>
            </a:pPr>
            <a:r>
              <a:rPr lang="en-US" b="0" i="0" dirty="0" err="1">
                <a:solidFill>
                  <a:srgbClr val="0D0D0D"/>
                </a:solidFill>
                <a:effectLst/>
              </a:rPr>
              <a:t>XGBoost</a:t>
            </a:r>
            <a:r>
              <a:rPr lang="en-US" b="0" i="0" dirty="0">
                <a:solidFill>
                  <a:srgbClr val="0D0D0D"/>
                </a:solidFill>
                <a:effectLst/>
              </a:rPr>
              <a:t> demonstrated promising performance in drug response prediction, achieving a high accuracy</a:t>
            </a:r>
          </a:p>
          <a:p>
            <a:pPr marL="285750" indent="-285750">
              <a:buFont typeface="Wingdings" panose="05000000000000000000" pitchFamily="2" charset="2"/>
              <a:buChar char="Ø"/>
            </a:pPr>
            <a:endParaRPr lang="en-US" dirty="0">
              <a:solidFill>
                <a:srgbClr val="0D0D0D"/>
              </a:solidFill>
            </a:endParaRPr>
          </a:p>
          <a:p>
            <a:pPr marL="285750" indent="-285750">
              <a:buFont typeface="Wingdings" panose="05000000000000000000" pitchFamily="2" charset="2"/>
              <a:buChar char="Ø"/>
            </a:pPr>
            <a:r>
              <a:rPr lang="en-US" b="0" i="0" dirty="0">
                <a:solidFill>
                  <a:srgbClr val="0D0D0D"/>
                </a:solidFill>
                <a:effectLst/>
              </a:rPr>
              <a:t>The model exhibited strong predictive accuracy with a mean squared error (MSE)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7" name="TextBox 6">
            <a:extLst>
              <a:ext uri="{FF2B5EF4-FFF2-40B4-BE49-F238E27FC236}">
                <a16:creationId xmlns="" xmlns:a16="http://schemas.microsoft.com/office/drawing/2014/main" id="{6D9B5AE2-28EF-7147-FEC7-235D160A8D4A}"/>
              </a:ext>
            </a:extLst>
          </p:cNvPr>
          <p:cNvSpPr txBox="1"/>
          <p:nvPr/>
        </p:nvSpPr>
        <p:spPr>
          <a:xfrm>
            <a:off x="457200" y="1371600"/>
            <a:ext cx="8381160" cy="4801314"/>
          </a:xfrm>
          <a:prstGeom prst="rect">
            <a:avLst/>
          </a:prstGeom>
          <a:noFill/>
        </p:spPr>
        <p:txBody>
          <a:bodyPr wrap="square">
            <a:spAutoFit/>
          </a:bodyPr>
          <a:lstStyle/>
          <a:p>
            <a:pPr marL="285750" indent="-285750" algn="just">
              <a:buFont typeface="Wingdings" panose="05000000000000000000" pitchFamily="2" charset="2"/>
              <a:buChar char="Ø"/>
            </a:pPr>
            <a:r>
              <a:rPr lang="en-IN" dirty="0"/>
              <a:t>Our work introduced Graph DRP, a new approach to drug response prediction. Instead of using strings to represent </a:t>
            </a:r>
            <a:r>
              <a:rPr lang="en-IN" dirty="0" err="1"/>
              <a:t>drugmolecules</a:t>
            </a:r>
            <a:r>
              <a:rPr lang="en-IN" dirty="0"/>
              <a:t>, our model used graphs, and </a:t>
            </a:r>
            <a:r>
              <a:rPr lang="en-IN" dirty="0" err="1"/>
              <a:t>cellines</a:t>
            </a:r>
            <a:r>
              <a:rPr lang="en-IN" dirty="0"/>
              <a:t> were recorded using one-hot vector design.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Then, at that point, 1Dconvolutional layers were utilized to gain proficiency with the cell-line portrayal, and diagram convolutional layers </a:t>
            </a:r>
            <a:r>
              <a:rPr lang="en-IN" dirty="0" err="1"/>
              <a:t>wereused</a:t>
            </a:r>
            <a:r>
              <a:rPr lang="en-IN" dirty="0"/>
              <a:t> to learn the compound features.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We then utilised the drug and cell-line representations together to forecast the IC50value. This study employed four different graph neural network (GCN, GAT, GIN, and a mix of GAT and GCN) types </a:t>
            </a:r>
            <a:r>
              <a:rPr lang="en-IN" dirty="0" err="1"/>
              <a:t>tolearn</a:t>
            </a:r>
            <a:r>
              <a:rPr lang="en-IN" dirty="0"/>
              <a:t> pharmacological characteristics.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state-of-the-art technique, TCNNS, used SMILES strings to represent </a:t>
            </a:r>
            <a:r>
              <a:rPr lang="en-IN" dirty="0" err="1"/>
              <a:t>drugcompounds</a:t>
            </a:r>
            <a:r>
              <a:rPr lang="en-IN" dirty="0"/>
              <a:t>, and we compared our method to it. We discovered that some cancers are sensitive to the IC50 values </a:t>
            </a:r>
            <a:r>
              <a:rPr lang="en-IN" dirty="0" err="1"/>
              <a:t>ofBortezomib</a:t>
            </a:r>
            <a:r>
              <a:rPr lang="en-IN" dirty="0"/>
              <a:t> and Epothilone B, and we also determined that these medications had the lowest IC50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TextBox 3">
            <a:extLst>
              <a:ext uri="{FF2B5EF4-FFF2-40B4-BE49-F238E27FC236}">
                <a16:creationId xmlns="" xmlns:a16="http://schemas.microsoft.com/office/drawing/2014/main" id="{52CAC549-5D8C-1F5A-1472-149BF4FC7B7B}"/>
              </a:ext>
            </a:extLst>
          </p:cNvPr>
          <p:cNvSpPr txBox="1"/>
          <p:nvPr/>
        </p:nvSpPr>
        <p:spPr>
          <a:xfrm>
            <a:off x="457200" y="1166842"/>
            <a:ext cx="8381160" cy="5632311"/>
          </a:xfrm>
          <a:prstGeom prst="rect">
            <a:avLst/>
          </a:prstGeom>
          <a:noFill/>
        </p:spPr>
        <p:txBody>
          <a:bodyPr wrap="square">
            <a:spAutoFit/>
          </a:bodyPr>
          <a:lstStyle/>
          <a:p>
            <a:pPr marL="285750" indent="-285750" algn="just">
              <a:buFont typeface="Wingdings" panose="05000000000000000000" pitchFamily="2" charset="2"/>
              <a:buChar char="Ø"/>
            </a:pPr>
            <a:r>
              <a:rPr lang="en-IN" b="1" dirty="0"/>
              <a:t>Hybrid Model Integration</a:t>
            </a:r>
            <a:r>
              <a:rPr lang="en-IN" dirty="0"/>
              <a:t>: Combine two different types of computer models (GCNs and </a:t>
            </a:r>
            <a:r>
              <a:rPr lang="en-IN" dirty="0" err="1"/>
              <a:t>XGBoost</a:t>
            </a:r>
            <a:r>
              <a:rPr lang="en-IN" dirty="0"/>
              <a:t>) to make better predictions about how patients will respond to medications. It's like using two different tools together to get more accurate </a:t>
            </a:r>
            <a:r>
              <a:rPr lang="en-IN" dirty="0" err="1"/>
              <a:t>results.Temporal</a:t>
            </a:r>
            <a:r>
              <a:rPr lang="en-IN" dirty="0"/>
              <a:t> Analysis Enhancement: Look at how patients' responses to medications change over time. We want to make predictions that take into account how things might change as time goes on.</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b="1" dirty="0"/>
              <a:t>Explainable Feature Importance</a:t>
            </a:r>
            <a:r>
              <a:rPr lang="en-IN" dirty="0"/>
              <a:t>: Figure out which parts of the data are the most important for making predictions about how patients will respond to medications. This helps us understand why the predictions are being made.</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b="1" dirty="0"/>
              <a:t>Cross-Domain Knowledge Transfer</a:t>
            </a:r>
            <a:r>
              <a:rPr lang="en-IN" dirty="0"/>
              <a:t>: Find ways to use what we've learned about predicting responses to one medication to help predict responses to other medications. It's like using knowledge from one area to help with another similar area.</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b="1" dirty="0"/>
              <a:t>Clinical Validation and Deployment Optimization</a:t>
            </a:r>
            <a:r>
              <a:rPr lang="en-IN" dirty="0"/>
              <a:t>: Make sure that the predictions our model makes actually work well in real-life medical situations. We also want to make it easy to use this model in hospitals and clinics so that doctors can use it to help their patients.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7" name="TextBox 6">
            <a:extLst>
              <a:ext uri="{FF2B5EF4-FFF2-40B4-BE49-F238E27FC236}">
                <a16:creationId xmlns="" xmlns:a16="http://schemas.microsoft.com/office/drawing/2014/main" id="{8EF5809A-4C89-D85A-91BE-724BDF771215}"/>
              </a:ext>
            </a:extLst>
          </p:cNvPr>
          <p:cNvSpPr txBox="1"/>
          <p:nvPr/>
        </p:nvSpPr>
        <p:spPr>
          <a:xfrm>
            <a:off x="218607" y="1052884"/>
            <a:ext cx="8381160" cy="5632311"/>
          </a:xfrm>
          <a:prstGeom prst="rect">
            <a:avLst/>
          </a:prstGeom>
          <a:noFill/>
        </p:spPr>
        <p:txBody>
          <a:bodyPr wrap="square">
            <a:spAutoFit/>
          </a:bodyPr>
          <a:lstStyle/>
          <a:p>
            <a:pPr marL="342900" indent="-342900" algn="just">
              <a:buAutoNum type="arabicPeriod"/>
            </a:pPr>
            <a:r>
              <a:rPr lang="en-IN" dirty="0" err="1"/>
              <a:t>Lavecchia</a:t>
            </a:r>
            <a:r>
              <a:rPr lang="en-IN" dirty="0"/>
              <a:t>, “Deep learning in drug discovery: opportunities, challenges and future prospects,” Drug Discovery Today, 2019. </a:t>
            </a:r>
          </a:p>
          <a:p>
            <a:pPr marL="342900" indent="-342900" algn="just">
              <a:buAutoNum type="arabicPeriod"/>
            </a:pPr>
            <a:endParaRPr lang="en-IN" dirty="0"/>
          </a:p>
          <a:p>
            <a:pPr marL="342900" indent="-342900" algn="just">
              <a:buAutoNum type="arabicPeriod"/>
            </a:pPr>
            <a:r>
              <a:rPr lang="en-IN" dirty="0"/>
              <a:t>Karimi, D. Wu, Z. Wang, and Y. Shen, “</a:t>
            </a:r>
            <a:r>
              <a:rPr lang="en-IN" dirty="0" err="1"/>
              <a:t>DeepAffinity</a:t>
            </a:r>
            <a:r>
              <a:rPr lang="en-IN" dirty="0"/>
              <a:t>: interpretable deep learning of compound–protein affinity through unified recurrent and convolutional neural networks,” Bioinformatics, vol. 35, no. 18, pp. 3329–3338, 2019. </a:t>
            </a:r>
          </a:p>
          <a:p>
            <a:pPr marL="342900" indent="-342900" algn="just">
              <a:buAutoNum type="arabicPeriod"/>
            </a:pPr>
            <a:endParaRPr lang="en-IN" dirty="0"/>
          </a:p>
          <a:p>
            <a:pPr marL="342900" indent="-342900" algn="just">
              <a:buAutoNum type="arabicPeriod"/>
            </a:pPr>
            <a:r>
              <a:rPr lang="en-IN" dirty="0"/>
              <a:t>Tan, O. F. O¨ </a:t>
            </a:r>
            <a:r>
              <a:rPr lang="en-IN" dirty="0" err="1"/>
              <a:t>zgu</a:t>
            </a:r>
            <a:r>
              <a:rPr lang="en-IN" dirty="0"/>
              <a:t>¨ l, B. </a:t>
            </a:r>
            <a:r>
              <a:rPr lang="en-IN" dirty="0" err="1"/>
              <a:t>Bardak</a:t>
            </a:r>
            <a:r>
              <a:rPr lang="en-IN" dirty="0"/>
              <a:t>, I. </a:t>
            </a:r>
            <a:r>
              <a:rPr lang="en-IN" dirty="0" err="1"/>
              <a:t>Eks¸iog</a:t>
            </a:r>
            <a:r>
              <a:rPr lang="en-IN" dirty="0"/>
              <a:t>˘ </a:t>
            </a:r>
            <a:r>
              <a:rPr lang="en-IN" dirty="0" err="1"/>
              <a:t>lu</a:t>
            </a:r>
            <a:r>
              <a:rPr lang="en-IN" dirty="0"/>
              <a:t>, and S. </a:t>
            </a:r>
            <a:r>
              <a:rPr lang="en-IN" dirty="0" err="1"/>
              <a:t>Sabuncuoglu</a:t>
            </a:r>
            <a:r>
              <a:rPr lang="en-IN" dirty="0"/>
              <a:t>, “Drug response prediction by ensemble learning and drug-induced gene expression signatures,” Genomics, vol. 111, no. 5, pp. 1078–1088, 2019. </a:t>
            </a:r>
          </a:p>
          <a:p>
            <a:pPr marL="342900" indent="-342900" algn="just">
              <a:buAutoNum type="arabicPeriod"/>
            </a:pPr>
            <a:endParaRPr lang="en-IN" dirty="0"/>
          </a:p>
          <a:p>
            <a:pPr marL="342900" indent="-342900" algn="just">
              <a:buAutoNum type="arabicPeriod"/>
            </a:pPr>
            <a:r>
              <a:rPr lang="en-IN" dirty="0" err="1"/>
              <a:t>Gonczarek</a:t>
            </a:r>
            <a:r>
              <a:rPr lang="en-IN" dirty="0"/>
              <a:t>, J. M. Tomczak, S. Zareba, J. </a:t>
            </a:r>
            <a:r>
              <a:rPr lang="en-IN" dirty="0" err="1"/>
              <a:t>Kaczmar</a:t>
            </a:r>
            <a:r>
              <a:rPr lang="en-IN" dirty="0"/>
              <a:t>, P. </a:t>
            </a:r>
            <a:r>
              <a:rPr lang="en-IN" dirty="0" err="1"/>
              <a:t>Dabrowski</a:t>
            </a:r>
            <a:r>
              <a:rPr lang="en-IN" dirty="0"/>
              <a:t>, and M. J. Walczak, “Interaction prediction in structure-based virtual screening using deep learning,” Computers in Biology and Medicine, vol. 100, pp. 253–258, 2018. </a:t>
            </a:r>
          </a:p>
          <a:p>
            <a:pPr marL="342900" indent="-342900" algn="just">
              <a:buAutoNum type="arabicPeriod"/>
            </a:pPr>
            <a:endParaRPr lang="en-IN" dirty="0"/>
          </a:p>
          <a:p>
            <a:pPr marL="342900" indent="-342900" algn="just">
              <a:buAutoNum type="arabicPeriod"/>
            </a:pPr>
            <a:r>
              <a:rPr lang="en-IN" dirty="0"/>
              <a:t>O¨ </a:t>
            </a:r>
            <a:r>
              <a:rPr lang="en-IN" dirty="0" err="1"/>
              <a:t>ztu</a:t>
            </a:r>
            <a:r>
              <a:rPr lang="en-IN" dirty="0"/>
              <a:t>¨ </a:t>
            </a:r>
            <a:r>
              <a:rPr lang="en-IN" dirty="0" err="1"/>
              <a:t>rk</a:t>
            </a:r>
            <a:r>
              <a:rPr lang="en-IN" dirty="0"/>
              <a:t>, A. O¨ </a:t>
            </a:r>
            <a:r>
              <a:rPr lang="en-IN" dirty="0" err="1"/>
              <a:t>zgu</a:t>
            </a:r>
            <a:r>
              <a:rPr lang="en-IN" dirty="0"/>
              <a:t>¨ r, and E. </a:t>
            </a:r>
            <a:r>
              <a:rPr lang="en-IN" dirty="0" err="1"/>
              <a:t>Ozkirimli</a:t>
            </a:r>
            <a:r>
              <a:rPr lang="en-IN" dirty="0"/>
              <a:t>, “</a:t>
            </a:r>
            <a:r>
              <a:rPr lang="en-IN" dirty="0" err="1"/>
              <a:t>DeepDTA</a:t>
            </a:r>
            <a:r>
              <a:rPr lang="en-IN" dirty="0"/>
              <a:t>: deep drug– target binding affinity prediction,” Bioinformatics, vol. 34, no. 17, pp. i821–i829, 2018.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BD4269B-E5D1-B8EC-964F-5892FB910D06}"/>
              </a:ext>
            </a:extLst>
          </p:cNvPr>
          <p:cNvSpPr txBox="1"/>
          <p:nvPr/>
        </p:nvSpPr>
        <p:spPr>
          <a:xfrm>
            <a:off x="419100" y="474345"/>
            <a:ext cx="8305800" cy="5909310"/>
          </a:xfrm>
          <a:prstGeom prst="rect">
            <a:avLst/>
          </a:prstGeom>
          <a:noFill/>
        </p:spPr>
        <p:txBody>
          <a:bodyPr wrap="square">
            <a:spAutoFit/>
          </a:bodyPr>
          <a:lstStyle/>
          <a:p>
            <a:pPr marL="342900" indent="-342900" algn="just">
              <a:buFont typeface="+mj-lt"/>
              <a:buAutoNum type="arabicPeriod" startAt="6"/>
            </a:pPr>
            <a:r>
              <a:rPr lang="en-US" dirty="0"/>
              <a:t>T. Nguyen and D.-H. Le, “A matrix completion method for drug response prediction in personalized medicine,” in Proceedings of the International Symposium on Information and Communication Technology, 2018, pp. 410–415.</a:t>
            </a:r>
          </a:p>
          <a:p>
            <a:pPr marL="342900" indent="-342900" algn="just">
              <a:buFont typeface="+mj-lt"/>
              <a:buAutoNum type="arabicPeriod" startAt="6"/>
            </a:pPr>
            <a:endParaRPr lang="en-US" dirty="0"/>
          </a:p>
          <a:p>
            <a:pPr marL="342900" indent="-342900" algn="just">
              <a:buFont typeface="+mj-lt"/>
              <a:buAutoNum type="arabicPeriod" startAt="6"/>
            </a:pPr>
            <a:r>
              <a:rPr lang="en-US" dirty="0"/>
              <a:t>H. Le and V.-H. Pham, “Drug response prediction by globally capturing drug and cell line information in a heterogeneous network,” Journal of Molecular Biology, vol. 430, no. 18, pp. 2993–3004, 2018.</a:t>
            </a:r>
          </a:p>
          <a:p>
            <a:pPr marL="342900" indent="-342900" algn="just">
              <a:buFont typeface="+mj-lt"/>
              <a:buAutoNum type="arabicPeriod" startAt="6"/>
            </a:pPr>
            <a:endParaRPr lang="en-US" dirty="0"/>
          </a:p>
          <a:p>
            <a:pPr marL="342900" indent="-342900" algn="just">
              <a:buFont typeface="+mj-lt"/>
              <a:buAutoNum type="arabicPeriod" startAt="6"/>
            </a:pPr>
            <a:r>
              <a:rPr lang="en-IN" dirty="0"/>
              <a:t>H. Le and D. Nguyen-Ngoc, “Multi-task regression learning for prediction of response against a panel of anti-cancer drugs in personalized medicine,” in Proceedings of the International Conference on Multimedia Analysis and Pattern Recognition (MAPR). IEEE, 2018, pp. 1–5. [12] K. Matlock, C. De </a:t>
            </a:r>
            <a:r>
              <a:rPr lang="en-IN" dirty="0" err="1"/>
              <a:t>Niz</a:t>
            </a:r>
            <a:r>
              <a:rPr lang="en-IN" dirty="0"/>
              <a:t>, R. Rahman, S. Ghosh, and R. Pal, “Investigation of model stacking for drug sensitivity prediction,” BMC Bioinformatics, vol. 19, no. 3, p. 71, 2018. </a:t>
            </a:r>
            <a:endParaRPr lang="en-US" dirty="0"/>
          </a:p>
          <a:p>
            <a:pPr marL="342900" indent="-342900" algn="just">
              <a:buFont typeface="+mj-lt"/>
              <a:buAutoNum type="arabicPeriod" startAt="6"/>
            </a:pPr>
            <a:endParaRPr lang="en-US" dirty="0"/>
          </a:p>
          <a:p>
            <a:pPr marL="342900" indent="-342900" algn="just">
              <a:buFont typeface="+mj-lt"/>
              <a:buAutoNum type="arabicPeriod" startAt="6"/>
            </a:pPr>
            <a:r>
              <a:rPr lang="en-US" dirty="0"/>
              <a:t>Turki and Z. Wei, “A link prediction approach to cancer drug sensitivity prediction,” BMC Systems Biology, vol. 11, no. 5, p. 94, 2017. </a:t>
            </a:r>
          </a:p>
          <a:p>
            <a:pPr marL="342900" indent="-342900" algn="just">
              <a:buFont typeface="+mj-lt"/>
              <a:buAutoNum type="arabicPeriod" startAt="6"/>
            </a:pPr>
            <a:endParaRPr lang="en-US" dirty="0"/>
          </a:p>
          <a:p>
            <a:pPr marL="342900" indent="-342900" algn="just">
              <a:buFont typeface="+mj-lt"/>
              <a:buAutoNum type="arabicPeriod" startAt="6"/>
            </a:pPr>
            <a:r>
              <a:rPr lang="en-US" dirty="0" err="1"/>
              <a:t>Azuaje</a:t>
            </a:r>
            <a:r>
              <a:rPr lang="en-US" dirty="0"/>
              <a:t>, “Computational models for predicting drug responses in cancer research,” Briefings in Bioinformatics, vol. 18, no. 5, pp. 820–829, 2017.</a:t>
            </a:r>
            <a:endParaRPr lang="en-IN" dirty="0"/>
          </a:p>
        </p:txBody>
      </p:sp>
    </p:spTree>
    <p:extLst>
      <p:ext uri="{BB962C8B-B14F-4D97-AF65-F5344CB8AC3E}">
        <p14:creationId xmlns:p14="http://schemas.microsoft.com/office/powerpoint/2010/main" val="382126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 xmlns:a16="http://schemas.microsoft.com/office/drawing/2014/main" id="{45BF5EA2-13C9-FB70-95D7-78E86392C77F}"/>
              </a:ext>
            </a:extLst>
          </p:cNvPr>
          <p:cNvSpPr txBox="1"/>
          <p:nvPr/>
        </p:nvSpPr>
        <p:spPr>
          <a:xfrm>
            <a:off x="450954" y="1511618"/>
            <a:ext cx="8381160" cy="5078313"/>
          </a:xfrm>
          <a:prstGeom prst="rect">
            <a:avLst/>
          </a:prstGeom>
          <a:noFill/>
        </p:spPr>
        <p:txBody>
          <a:bodyPr wrap="square">
            <a:spAutoFit/>
          </a:bodyPr>
          <a:lstStyle/>
          <a:p>
            <a:pPr marL="285750" indent="-285750" algn="just">
              <a:buFont typeface="Wingdings" panose="05000000000000000000" pitchFamily="2" charset="2"/>
              <a:buChar char="Ø"/>
            </a:pPr>
            <a:r>
              <a:rPr lang="en-US" dirty="0"/>
              <a:t>The prediction of drug response is a critical task in personalized medicine, aiming to tailor treatments to individual patients based on their unique genetic makeup and other biological factors.</a:t>
            </a:r>
          </a:p>
          <a:p>
            <a:pPr algn="just"/>
            <a:endParaRPr lang="en-US" dirty="0"/>
          </a:p>
          <a:p>
            <a:pPr marL="285750" indent="-285750" algn="just">
              <a:buFont typeface="Wingdings" panose="05000000000000000000" pitchFamily="2" charset="2"/>
              <a:buChar char="Ø"/>
            </a:pPr>
            <a:r>
              <a:rPr lang="en-US" dirty="0"/>
              <a:t> In recent years, machine learning techniques have emerged as powerful tools for predicting drug responses.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Among these techniques, </a:t>
            </a:r>
            <a:r>
              <a:rPr lang="en-US" dirty="0" err="1"/>
              <a:t>XGBoost</a:t>
            </a:r>
            <a:r>
              <a:rPr lang="en-US" dirty="0"/>
              <a:t> stands out for its ability to handle complex datasets, nonlinear relationships, and feature interactions effectively.</a:t>
            </a:r>
          </a:p>
          <a:p>
            <a:pPr algn="just"/>
            <a:endParaRPr lang="en-US" dirty="0"/>
          </a:p>
          <a:p>
            <a:pPr marL="285750" indent="-285750" algn="just">
              <a:buFont typeface="Wingdings" panose="05000000000000000000" pitchFamily="2" charset="2"/>
              <a:buChar char="Ø"/>
            </a:pPr>
            <a:r>
              <a:rPr lang="en-US" sz="1800" dirty="0"/>
              <a:t>A concatenation of convolutional layers that learnt the distinctive properties of each medication and cell line individually served as a representation for each drug-cell line combination.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sz="1800" dirty="0"/>
              <a:t>Finally, a fully connected neural network was used to estimate the response value for each drug-cell line combination.</a:t>
            </a:r>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457200" y="1371600"/>
            <a:ext cx="8381160"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One idea behind personalized medicine is to use the correct medication at the appropriate time in the right amount.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There is a lack of quality and quantity of standardized data about patients' treatment responses.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When it comes to TCGA data, there has been very little research on medication response for cancer patients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computational approaches for drug response prediction have been developed thanks to large-scale programs like GDSC, CCLE, and NCI60 that study drug response in patients.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When it comes to data and model integration, most of these approaches are machine learning oriented. To combine different kinds of cell line - omics data with response data, for instance, multiple-kernel and multiple-task learning methods were suggested.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3" name="TextBox 2">
            <a:extLst>
              <a:ext uri="{FF2B5EF4-FFF2-40B4-BE49-F238E27FC236}">
                <a16:creationId xmlns="" xmlns:a16="http://schemas.microsoft.com/office/drawing/2014/main" id="{2E3AA7C3-92DB-063B-C1C5-E776E3DF9734}"/>
              </a:ext>
            </a:extLst>
          </p:cNvPr>
          <p:cNvSpPr txBox="1"/>
          <p:nvPr/>
        </p:nvSpPr>
        <p:spPr>
          <a:xfrm>
            <a:off x="304800" y="1143000"/>
            <a:ext cx="8533560" cy="5078313"/>
          </a:xfrm>
          <a:prstGeom prst="rect">
            <a:avLst/>
          </a:prstGeom>
          <a:noFill/>
        </p:spPr>
        <p:txBody>
          <a:bodyPr wrap="square">
            <a:spAutoFit/>
          </a:bodyPr>
          <a:lstStyle/>
          <a:p>
            <a:pPr marL="285750" indent="-285750">
              <a:buFont typeface="Wingdings" panose="05000000000000000000" pitchFamily="2" charset="2"/>
              <a:buChar char="Ø"/>
            </a:pPr>
            <a:r>
              <a:rPr lang="en-US" b="1" u="sng" dirty="0"/>
              <a:t>Graph convolutional network for drug response prediction (GRAPHDRP) </a:t>
            </a:r>
            <a:r>
              <a:rPr lang="en-US" b="1" dirty="0"/>
              <a:t>:</a:t>
            </a:r>
          </a:p>
          <a:p>
            <a:pPr algn="just"/>
            <a:r>
              <a:rPr lang="en-US" b="1" dirty="0"/>
              <a:t>        </a:t>
            </a:r>
            <a:r>
              <a:rPr lang="en-US" dirty="0"/>
              <a:t>The input information incorporates chemical data of drugs and genomic highlights of cell lines counting changes and duplicate number variations (i.e., genomic abnormality).</a:t>
            </a:r>
            <a:r>
              <a:rPr lang="en-US" b="1" dirty="0"/>
              <a:t> </a:t>
            </a:r>
          </a:p>
          <a:p>
            <a:pPr marL="285750" indent="-285750" algn="just">
              <a:buFont typeface="Wingdings" panose="05000000000000000000" pitchFamily="2" charset="2"/>
              <a:buChar char="Ø"/>
            </a:pPr>
            <a:endParaRPr lang="en-US" b="1" dirty="0"/>
          </a:p>
          <a:p>
            <a:pPr marL="285750" indent="-285750" algn="just">
              <a:buFont typeface="Wingdings" panose="05000000000000000000" pitchFamily="2" charset="2"/>
              <a:buChar char="Ø"/>
            </a:pPr>
            <a:r>
              <a:rPr lang="en-US" b="1" u="sng" dirty="0"/>
              <a:t>Graph Convolutional Networks (GCN):</a:t>
            </a:r>
          </a:p>
          <a:p>
            <a:pPr algn="just"/>
            <a:r>
              <a:rPr lang="en-US" b="1" dirty="0"/>
              <a:t>         I</a:t>
            </a:r>
            <a:r>
              <a:rPr lang="en-US" b="0" i="0" dirty="0">
                <a:solidFill>
                  <a:srgbClr val="0D0D0D"/>
                </a:solidFill>
                <a:effectLst/>
              </a:rPr>
              <a:t>n drug response prediction, GCNs are used to model the complex relationships between drugs, proteins, genes, and other molecular entities within biological systems. By treating molecules and their interactions as nodes and edges in a graph, GCNs can effectively capture the structural and functional properties of these systems.</a:t>
            </a:r>
          </a:p>
          <a:p>
            <a:pPr marL="285750" indent="-285750" algn="just">
              <a:buFont typeface="Wingdings" panose="05000000000000000000" pitchFamily="2" charset="2"/>
              <a:buChar char="Ø"/>
            </a:pPr>
            <a:endParaRPr lang="en-US" dirty="0">
              <a:solidFill>
                <a:srgbClr val="0D0D0D"/>
              </a:solidFill>
            </a:endParaRPr>
          </a:p>
          <a:p>
            <a:pPr marL="285750" indent="-285750" algn="just">
              <a:buFont typeface="Wingdings" panose="05000000000000000000" pitchFamily="2" charset="2"/>
              <a:buChar char="Ø"/>
            </a:pPr>
            <a:r>
              <a:rPr lang="en-IN" b="1" u="sng" dirty="0"/>
              <a:t>Graph Attention Networks (GAT):</a:t>
            </a:r>
          </a:p>
          <a:p>
            <a:pPr algn="just"/>
            <a:r>
              <a:rPr lang="en-US" dirty="0">
                <a:solidFill>
                  <a:srgbClr val="0D0D0D"/>
                </a:solidFill>
              </a:rPr>
              <a:t>      </a:t>
            </a:r>
            <a:r>
              <a:rPr lang="en-US" b="0" i="0" dirty="0">
                <a:solidFill>
                  <a:srgbClr val="0D0D0D"/>
                </a:solidFill>
                <a:effectLst/>
              </a:rPr>
              <a:t>   In drug response prediction, GATs are particularly effective in capturing complex relationships within biological systems. They operate on graph-structured data, where nodes represent molecules (e.g., drugs, proteins, genes), and edges represent interactions or relationships between them.</a:t>
            </a:r>
            <a:endParaRPr lang="en-IN" b="1" dirty="0"/>
          </a:p>
          <a:p>
            <a:pPr algn="just"/>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10150</TotalTime>
  <Words>1825</Words>
  <Application>Microsoft Office PowerPoint</Application>
  <PresentationFormat>On-screen Show (4:3)</PresentationFormat>
  <Paragraphs>162</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 1:Architecture of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DELL</cp:lastModifiedBy>
  <cp:revision>710</cp:revision>
  <dcterms:modified xsi:type="dcterms:W3CDTF">2024-04-05T08:25:24Z</dcterms:modified>
</cp:coreProperties>
</file>