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40" r:id="rId16"/>
    <p:sldId id="442" r:id="rId17"/>
    <p:sldId id="431" r:id="rId18"/>
    <p:sldId id="387" r:id="rId19"/>
    <p:sldId id="383"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92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87" d="100"/>
          <a:sy n="87" d="100"/>
        </p:scale>
        <p:origin x="-1253" y="62"/>
      </p:cViewPr>
      <p:guideLst>
        <p:guide orient="horz" pos="2160"/>
        <p:guide pos="29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5T12:17:04.752" idx="1">
    <p:pos x="4282" y="3953"/>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lang="en-IN"/>
          </a:p>
        </p:txBody>
      </p:sp>
    </p:spTree>
    <p:extLst>
      <p:ext uri="{BB962C8B-B14F-4D97-AF65-F5344CB8AC3E}">
        <p14:creationId xmlns:p14="http://schemas.microsoft.com/office/powerpoint/2010/main" val="1972701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t>2</a:t>
            </a:fld>
            <a:endParaRPr lang="en-IN">
              <a:solidFill>
                <a:srgbClr val="000000"/>
              </a:solidFill>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5</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6</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7</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9</a:t>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11</a:t>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13</a:t>
            </a:fld>
            <a:endParaRPr lang="en-IN">
              <a:solidFill>
                <a:srgbClr val="000000"/>
              </a:solidFill>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10665"/>
            <a:ext cx="9144000" cy="1323439"/>
          </a:xfrm>
          <a:prstGeom prst="rect">
            <a:avLst/>
          </a:prstGeom>
          <a:noFill/>
        </p:spPr>
        <p:txBody>
          <a:bodyPr wrap="square" rtlCol="0">
            <a:spAutoFit/>
          </a:bodyPr>
          <a:lstStyle/>
          <a:p>
            <a:pPr algn="ctr"/>
            <a:r>
              <a:rPr lang="en-US" sz="4000" b="1" dirty="0" smtClean="0">
                <a:ln w="1905"/>
                <a:effectLst>
                  <a:innerShdw blurRad="69850" dist="43180" dir="5400000">
                    <a:srgbClr val="000000">
                      <a:alpha val="65000"/>
                    </a:srgbClr>
                  </a:innerShdw>
                </a:effectLst>
              </a:rPr>
              <a:t> </a:t>
            </a:r>
            <a:r>
              <a:rPr lang="en-US" sz="4000" b="1" dirty="0">
                <a:ln w="1905"/>
                <a:effectLst>
                  <a:innerShdw blurRad="69850" dist="43180" dir="5400000">
                    <a:srgbClr val="000000">
                      <a:alpha val="65000"/>
                    </a:srgbClr>
                  </a:innerShdw>
                </a:effectLst>
              </a:rPr>
              <a:t>Drug Response </a:t>
            </a:r>
            <a:r>
              <a:rPr lang="en-US" sz="4000" b="1" dirty="0" smtClean="0">
                <a:ln w="1905"/>
                <a:effectLst>
                  <a:innerShdw blurRad="69850" dist="43180" dir="5400000">
                    <a:srgbClr val="000000">
                      <a:alpha val="65000"/>
                    </a:srgbClr>
                  </a:innerShdw>
                </a:effectLst>
              </a:rPr>
              <a:t>Prediction Using </a:t>
            </a:r>
            <a:r>
              <a:rPr lang="en-US" sz="4000" b="1" dirty="0" err="1" smtClean="0">
                <a:ln w="1905"/>
                <a:effectLst>
                  <a:innerShdw blurRad="69850" dist="43180" dir="5400000">
                    <a:srgbClr val="000000">
                      <a:alpha val="65000"/>
                    </a:srgbClr>
                  </a:innerShdw>
                </a:effectLst>
              </a:rPr>
              <a:t>XGBoost</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4000" y="3048000"/>
            <a:ext cx="5029200" cy="1753235"/>
          </a:xfrm>
          <a:prstGeom prst="rect">
            <a:avLst/>
          </a:prstGeom>
          <a:noFill/>
        </p:spPr>
        <p:txBody>
          <a:bodyPr wrap="square" rtlCol="0">
            <a:spAutoFit/>
          </a:bodyPr>
          <a:lstStyle/>
          <a:p>
            <a:pPr>
              <a:lnSpc>
                <a:spcPct val="150000"/>
              </a:lnSpc>
            </a:pPr>
            <a:r>
              <a:rPr lang="en-US" b="1" dirty="0">
                <a:solidFill>
                  <a:schemeClr val="tx2">
                    <a:lumMod val="75000"/>
                  </a:schemeClr>
                </a:solidFill>
              </a:rPr>
              <a:t>Name of the student:</a:t>
            </a:r>
          </a:p>
          <a:p>
            <a:pPr>
              <a:lnSpc>
                <a:spcPct val="150000"/>
              </a:lnSpc>
            </a:pPr>
            <a:r>
              <a:rPr lang="en-US" b="1" dirty="0">
                <a:solidFill>
                  <a:schemeClr val="tx1"/>
                </a:solidFill>
              </a:rPr>
              <a:t>B.Praveen  (20H51A05D8)</a:t>
            </a:r>
          </a:p>
          <a:p>
            <a:pPr>
              <a:lnSpc>
                <a:spcPct val="150000"/>
              </a:lnSpc>
            </a:pPr>
            <a:r>
              <a:rPr lang="en-US" b="1" dirty="0">
                <a:solidFill>
                  <a:schemeClr val="tx1"/>
                </a:solidFill>
              </a:rPr>
              <a:t>B.Naresh    (20H51A0532)</a:t>
            </a:r>
          </a:p>
          <a:p>
            <a:pPr>
              <a:lnSpc>
                <a:spcPct val="150000"/>
              </a:lnSpc>
            </a:pPr>
            <a:r>
              <a:rPr lang="en-US" b="1" dirty="0">
                <a:solidFill>
                  <a:schemeClr val="tx1"/>
                </a:solidFill>
              </a:rPr>
              <a:t>V.Vamshi    (20H51A0532)</a:t>
            </a:r>
          </a:p>
        </p:txBody>
      </p:sp>
      <p:sp>
        <p:nvSpPr>
          <p:cNvPr id="4" name="TextBox 3"/>
          <p:cNvSpPr txBox="1"/>
          <p:nvPr/>
        </p:nvSpPr>
        <p:spPr>
          <a:xfrm>
            <a:off x="155575" y="4419600"/>
            <a:ext cx="5181600" cy="1168400"/>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US" sz="2000" b="1" dirty="0"/>
              <a:t>Dr.P.Senthil (Assistant Professor)</a:t>
            </a:r>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76172" y="2743200"/>
            <a:ext cx="5029200" cy="398780"/>
          </a:xfrm>
          <a:prstGeom prst="rect">
            <a:avLst/>
          </a:prstGeom>
          <a:noFill/>
        </p:spPr>
        <p:txBody>
          <a:bodyPr wrap="square" rtlCol="0">
            <a:spAutoFit/>
          </a:bodyPr>
          <a:lstStyle/>
          <a:p>
            <a:r>
              <a:rPr lang="en-US" sz="2000" b="1" dirty="0">
                <a:solidFill>
                  <a:schemeClr val="tx2">
                    <a:lumMod val="75000"/>
                  </a:schemeClr>
                </a:solidFill>
              </a:rPr>
              <a:t>Batch No:40</a:t>
            </a: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p>
        </p:txBody>
      </p:sp>
      <p:sp>
        <p:nvSpPr>
          <p:cNvPr id="2" name="Text Box 1"/>
          <p:cNvSpPr txBox="1"/>
          <p:nvPr/>
        </p:nvSpPr>
        <p:spPr>
          <a:xfrm>
            <a:off x="457200" y="1295400"/>
            <a:ext cx="8344535" cy="4246880"/>
          </a:xfrm>
          <a:prstGeom prst="rect">
            <a:avLst/>
          </a:prstGeom>
          <a:noFill/>
        </p:spPr>
        <p:txBody>
          <a:bodyPr wrap="square" rtlCol="0" anchor="t">
            <a:noAutofit/>
          </a:bodyPr>
          <a:lstStyle/>
          <a:p>
            <a:pPr marL="285750" indent="-285750" algn="just">
              <a:lnSpc>
                <a:spcPct val="150000"/>
              </a:lnSpc>
              <a:buFont typeface="Wingdings" panose="05000000000000000000" charset="0"/>
              <a:buChar char="Ø"/>
            </a:pPr>
            <a:r>
              <a:rPr lang="en-US" sz="1600"/>
              <a:t>The problem at hand is to develop a computational framework for predicting individual patient responses to specific medications using Graph Convolutional Networks (GCNs). This involves integrating biological networks (such as protein-protein interactions or gene regulatory networks) with multi-omics data (including genomic, transcriptomic, and proteomic information) to model the complex relationships influencing drug efficacy. The goal is to create a robust predictive model that can accurately forecast how a patient will respond to a given medication, facilitating the design of personalized treatment plans in the field of precision medicine.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 Box 1"/>
          <p:cNvSpPr txBox="1"/>
          <p:nvPr/>
        </p:nvSpPr>
        <p:spPr>
          <a:xfrm>
            <a:off x="381000" y="1228725"/>
            <a:ext cx="8428990" cy="5127625"/>
          </a:xfrm>
          <a:prstGeom prst="rect">
            <a:avLst/>
          </a:prstGeom>
          <a:noFill/>
        </p:spPr>
        <p:txBody>
          <a:bodyPr wrap="square" rtlCol="0" anchor="t">
            <a:noAutofit/>
          </a:bodyPr>
          <a:lstStyle/>
          <a:p>
            <a:pPr marL="285750" indent="-285750" algn="just">
              <a:lnSpc>
                <a:spcPct val="150000"/>
              </a:lnSpc>
              <a:buFont typeface="Wingdings" panose="05000000000000000000" charset="0"/>
              <a:buChar char="Ø"/>
            </a:pPr>
            <a:r>
              <a:rPr lang="en-US"/>
              <a:t>Data Collection and Preprocessing: Gather biological and chemical data, including information on drugs and their targets, as well as molecular profiles of patients. Preprocess and format this data for compatibility with GCN models.</a:t>
            </a:r>
          </a:p>
          <a:p>
            <a:pPr marL="285750" indent="-285750" algn="just">
              <a:lnSpc>
                <a:spcPct val="150000"/>
              </a:lnSpc>
              <a:buFont typeface="Wingdings" panose="05000000000000000000" charset="0"/>
              <a:buChar char="Ø"/>
            </a:pPr>
            <a:r>
              <a:rPr lang="en-US"/>
              <a:t>Graph Representation: Convert the biological entities (e.g., genes, proteins) and their relationships into a graph structure. Nodes represent entities, and edges signify interactions or relationships.</a:t>
            </a:r>
          </a:p>
          <a:p>
            <a:pPr marL="285750" indent="-285750" algn="just">
              <a:lnSpc>
                <a:spcPct val="150000"/>
              </a:lnSpc>
              <a:buFont typeface="Wingdings" panose="05000000000000000000" charset="0"/>
              <a:buChar char="Ø"/>
            </a:pPr>
            <a:r>
              <a:rPr lang="en-US"/>
              <a:t>Feature Engineering: Extract relevant features from the graph</a:t>
            </a:r>
            <a:r>
              <a:rPr lang="en-IN" altLang="en-US"/>
              <a:t>.</a:t>
            </a:r>
            <a:endParaRPr lang="en-US"/>
          </a:p>
          <a:p>
            <a:pPr marL="285750" indent="-285750" algn="just">
              <a:lnSpc>
                <a:spcPct val="150000"/>
              </a:lnSpc>
              <a:buFont typeface="Wingdings" panose="05000000000000000000" charset="0"/>
              <a:buChar char="Ø"/>
            </a:pPr>
            <a:r>
              <a:rPr lang="en-US"/>
              <a:t>Model Development: Implement and train a GCN-based model. This involves designing the architecture, selecting appropriate hyperparameters, and utilizing techniques like cross-validation for robustness.</a:t>
            </a:r>
          </a:p>
          <a:p>
            <a:pPr marL="285750" indent="-285750" algn="just">
              <a:lnSpc>
                <a:spcPct val="150000"/>
              </a:lnSpc>
              <a:buFont typeface="Wingdings" panose="05000000000000000000" charset="0"/>
              <a:buChar char="Ø"/>
            </a:pPr>
            <a:r>
              <a:rPr lang="en-US"/>
              <a:t>Drug Response Prediction: Use the trained GCN model to predict drug responses for new samples or patients based on their molecular profiles.</a:t>
            </a:r>
          </a:p>
          <a:p>
            <a:endParaRPr lang="en-US"/>
          </a:p>
          <a:p>
            <a:endParaRPr lang="en-US"/>
          </a:p>
        </p:txBody>
      </p:sp>
      <p:sp>
        <p:nvSpPr>
          <p:cNvPr id="5" name="Text Box 4"/>
          <p:cNvSpPr txBox="1"/>
          <p:nvPr/>
        </p:nvSpPr>
        <p:spPr>
          <a:xfrm>
            <a:off x="9919335" y="1653540"/>
            <a:ext cx="3048000" cy="368300"/>
          </a:xfrm>
          <a:prstGeom prst="rect">
            <a:avLst/>
          </a:prstGeom>
          <a:noFill/>
        </p:spPr>
        <p:txBody>
          <a:bodyPr wrap="square" rtlCol="0">
            <a:spAutoFit/>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pic>
        <p:nvPicPr>
          <p:cNvPr id="3" name="Slide Zoom 2">
            <a:hlinkClick r:id="rId3" action="ppaction://hlinksldjump"/>
          </p:cNvPr>
          <p:cNvPicPr>
            <a:picLocks noGrp="1" noRot="1" noChangeAspect="1" noMove="1" noResize="1" noEditPoints="1" noAdjustHandles="1" noChangeArrowheads="1" noChangeShapeType="1"/>
          </p:cNvPicPr>
          <p:nvPr/>
        </p:nvPicPr>
        <p:blipFill>
          <a:blip r:embed="rId4"/>
          <a:stretch>
            <a:fillRect/>
          </a:stretch>
        </p:blipFill>
        <p:spPr>
          <a:xfrm>
            <a:off x="-2464904" y="4499941"/>
            <a:ext cx="2286000" cy="1714500"/>
          </a:xfrm>
          <a:prstGeom prst="rect">
            <a:avLst/>
          </a:prstGeom>
          <a:ln w="3175">
            <a:solidFill>
              <a:prstClr val="ltGray"/>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635"/>
            <a:ext cx="8915400" cy="462280"/>
          </a:xfrm>
          <a:prstGeom prst="rect">
            <a:avLst/>
          </a:prstGeom>
          <a:noFill/>
        </p:spPr>
        <p:txBody>
          <a:bodyPr wrap="square" rtlCol="0">
            <a:no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99641" y="381000"/>
          <a:ext cx="8943975" cy="8966926"/>
        </p:xfrm>
        <a:graphic>
          <a:graphicData uri="http://schemas.openxmlformats.org/drawingml/2006/table">
            <a:tbl>
              <a:tblPr firstRow="1" bandRow="1">
                <a:tableStyleId>{5C22544A-7EE6-4342-B048-85BDC9FD1C3A}</a:tableStyleId>
              </a:tblPr>
              <a:tblGrid>
                <a:gridCol w="399415"/>
                <a:gridCol w="986790"/>
                <a:gridCol w="2405380"/>
                <a:gridCol w="2222500"/>
                <a:gridCol w="1342390"/>
                <a:gridCol w="1587500"/>
              </a:tblGrid>
              <a:tr h="103886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3212465">
                <a:tc>
                  <a:txBody>
                    <a:bodyPr/>
                    <a:lstStyle/>
                    <a:p>
                      <a:r>
                        <a:rPr lang="en-US" dirty="0"/>
                        <a:t>1</a:t>
                      </a:r>
                      <a:endParaRPr lang="en-IN" dirty="0"/>
                    </a:p>
                  </a:txBody>
                  <a:tcPr/>
                </a:tc>
                <a:tc>
                  <a:txBody>
                    <a:bodyPr/>
                    <a:lstStyle/>
                    <a:p>
                      <a:r>
                        <a:rPr lang="en-IN" sz="1200"/>
                        <a:t>Drug-Drug Interaction Prediction Based on Knowledge Graph</a:t>
                      </a:r>
                    </a:p>
                    <a:p>
                      <a:r>
                        <a:rPr lang="en-IN" sz="1200"/>
                        <a:t>Embeddingand Convolutional-LSTM Networ</a:t>
                      </a:r>
                      <a:r>
                        <a:rPr lang="en-US" altLang="en-IN" sz="1200"/>
                        <a:t>K</a:t>
                      </a:r>
                    </a:p>
                    <a:p>
                      <a:r>
                        <a:rPr lang="en-US" altLang="en-IN" sz="1200"/>
                        <a:t>Authors:</a:t>
                      </a:r>
                      <a:endParaRPr lang="en-IN" sz="1200"/>
                    </a:p>
                    <a:p>
                      <a:r>
                        <a:rPr lang="en-US" altLang="en-IN" sz="1200"/>
                        <a:t>1.</a:t>
                      </a:r>
                      <a:r>
                        <a:rPr lang="en-IN" sz="1200"/>
                        <a:t>Md. Rezaul Karim</a:t>
                      </a:r>
                    </a:p>
                    <a:p>
                      <a:r>
                        <a:rPr lang="en-US" altLang="en-IN" sz="1200"/>
                        <a:t>2.</a:t>
                      </a:r>
                      <a:r>
                        <a:rPr lang="en-IN" sz="1200"/>
                        <a:t>Michael Cochez</a:t>
                      </a:r>
                    </a:p>
                    <a:p>
                      <a:endParaRPr lang="en-US" altLang="en-IN" sz="1200"/>
                    </a:p>
                  </a:txBody>
                  <a:tcPr/>
                </a:tc>
                <a:tc>
                  <a:txBody>
                    <a:bodyPr/>
                    <a:lstStyle/>
                    <a:p>
                      <a:pPr algn="just">
                        <a:lnSpc>
                          <a:spcPct val="100000"/>
                        </a:lnSpc>
                      </a:pPr>
                      <a:r>
                        <a:rPr lang="en-IN" sz="1200">
                          <a:latin typeface="+mn-lt"/>
                          <a:cs typeface="+mn-lt"/>
                        </a:rPr>
                        <a:t>Drug</a:t>
                      </a:r>
                      <a:r>
                        <a:rPr lang="en-US" altLang="en-IN" sz="1200">
                          <a:latin typeface="+mn-lt"/>
                          <a:cs typeface="+mn-lt"/>
                        </a:rPr>
                        <a:t> </a:t>
                      </a:r>
                      <a:r>
                        <a:rPr lang="en-IN" sz="1200">
                          <a:latin typeface="+mn-lt"/>
                          <a:cs typeface="+mn-lt"/>
                          <a:sym typeface="+mn-ea"/>
                        </a:rPr>
                        <a:t>interactions </a:t>
                      </a:r>
                      <a:endParaRPr lang="en-US" altLang="en-IN" sz="1200">
                        <a:latin typeface="+mn-lt"/>
                        <a:cs typeface="+mn-lt"/>
                      </a:endParaRPr>
                    </a:p>
                    <a:p>
                      <a:pPr algn="just">
                        <a:lnSpc>
                          <a:spcPct val="100000"/>
                        </a:lnSpc>
                      </a:pPr>
                      <a:r>
                        <a:rPr lang="en-IN" sz="1200">
                          <a:latin typeface="+mn-lt"/>
                          <a:cs typeface="+mn-lt"/>
                        </a:rPr>
                        <a:t>interactions (DDIs) pose a significant threat to patient safety, potentially leading to serious medical injuries. The current approaches, which rely on clinical evaluations and post-marketing surveillance, have limitations due to the limited available information. Existing data-driven prediction methods for DDIs often use single data sources, and they struggle with </a:t>
                      </a:r>
                      <a:r>
                        <a:rPr lang="en-IN" sz="1200"/>
                        <a:t>data i</a:t>
                      </a:r>
                      <a:r>
                        <a:rPr lang="en-US" altLang="en-IN" sz="1200"/>
                        <a:t>n</a:t>
                      </a:r>
                      <a:r>
                        <a:rPr lang="en-IN" sz="1200"/>
                        <a:t>balance issues.</a:t>
                      </a:r>
                    </a:p>
                  </a:txBody>
                  <a:tcPr/>
                </a:tc>
                <a:tc>
                  <a:txBody>
                    <a:bodyPr/>
                    <a:lstStyle/>
                    <a:p>
                      <a:pPr algn="just"/>
                      <a:r>
                        <a:rPr lang="en-IN" sz="1200">
                          <a:latin typeface="+mn-lt"/>
                          <a:cs typeface="+mn-lt"/>
                        </a:rPr>
                        <a:t>The authors propose a novel machine learning approach for predicting DDIs by leveraging multiple data sources. They integrate 12,000 drug features from DrugBank, PharmGKB, and KEGG drugs using Knowledge Graphs (KGs). The prediction model is trained by embedding nodes in the graph through various </a:t>
                      </a:r>
                      <a:r>
                        <a:rPr lang="en-IN" sz="1200"/>
                        <a:t>embedding techniques. </a:t>
                      </a:r>
                      <a:endParaRPr lang="en-IN"/>
                    </a:p>
                  </a:txBody>
                  <a:tcPr/>
                </a:tc>
                <a:tc>
                  <a:txBody>
                    <a:bodyPr/>
                    <a:lstStyle/>
                    <a:p>
                      <a:pPr algn="just"/>
                      <a:r>
                        <a:rPr lang="en-IN" sz="1200">
                          <a:latin typeface="+mn-lt"/>
                          <a:cs typeface="+mn-lt"/>
                        </a:rPr>
                        <a:t>The proposed approach a critical issue in healthcare by improving the prediction of DDIs, which can have  consequences for patients. By utilizing multiple data sources and advanced machine learning techniques, the authors achieve impressive results.  </a:t>
                      </a:r>
                    </a:p>
                  </a:txBody>
                  <a:tcPr/>
                </a:tc>
                <a:tc>
                  <a:txBody>
                    <a:bodyPr/>
                    <a:lstStyle/>
                    <a:p>
                      <a:pPr algn="just"/>
                      <a:r>
                        <a:rPr lang="en-IN" sz="1200"/>
                        <a:t>By proposing an innovative machine learning approach that incorporates diverse data sources through Knowledge Graphs, the authors tackle the limitations of current methods. T</a:t>
                      </a:r>
                      <a:r>
                        <a:rPr lang="en-US" altLang="en-IN" sz="1200"/>
                        <a:t>h</a:t>
                      </a:r>
                      <a:r>
                        <a:rPr lang="en-IN" sz="1200"/>
                        <a:t>e use of advanced techniques</a:t>
                      </a:r>
                      <a:r>
                        <a:rPr lang="en-US" altLang="en-IN" sz="1200"/>
                        <a:t>.</a:t>
                      </a:r>
                    </a:p>
                  </a:txBody>
                  <a:tcPr/>
                </a:tc>
              </a:tr>
              <a:tr h="1129393">
                <a:tc>
                  <a:txBody>
                    <a:bodyPr/>
                    <a:lstStyle/>
                    <a:p>
                      <a:r>
                        <a:rPr lang="en-US" dirty="0"/>
                        <a:t>2</a:t>
                      </a:r>
                      <a:endParaRPr lang="en-IN" dirty="0"/>
                    </a:p>
                  </a:txBody>
                  <a:tcPr/>
                </a:tc>
                <a:tc>
                  <a:txBody>
                    <a:bodyPr/>
                    <a:lstStyle/>
                    <a:p>
                      <a:pPr algn="l"/>
                      <a:r>
                        <a:rPr lang="en-US" altLang="en-IN" sz="1200"/>
                        <a:t>Varitional Autoencoder for anti-cancer drug response prediction</a:t>
                      </a:r>
                    </a:p>
                    <a:p>
                      <a:pPr algn="l"/>
                      <a:r>
                        <a:rPr lang="en-US" altLang="en-IN" sz="1200"/>
                        <a:t>Author:</a:t>
                      </a:r>
                      <a:endParaRPr lang="en-IN" sz="1200"/>
                    </a:p>
                    <a:p>
                      <a:pPr algn="l"/>
                      <a:r>
                        <a:rPr lang="en-IN" sz="1200"/>
                        <a:t>Dexin Ren</a:t>
                      </a:r>
                    </a:p>
                    <a:p>
                      <a:pPr algn="l"/>
                      <a:endParaRPr lang="en-IN" sz="1200"/>
                    </a:p>
                  </a:txBody>
                  <a:tcPr/>
                </a:tc>
                <a:tc>
                  <a:txBody>
                    <a:bodyPr/>
                    <a:lstStyle/>
                    <a:p>
                      <a:r>
                        <a:rPr lang="en-US" altLang="en-IN" sz="1200" dirty="0"/>
                        <a:t>Cancer remains a leading cause of morality ,but the development </a:t>
                      </a:r>
                    </a:p>
                    <a:p>
                      <a:r>
                        <a:rPr lang="en-US" altLang="en-IN" sz="1200" dirty="0"/>
                        <a:t>of effective  drugs and personalized treatment stragies is both time-consuming and costly .the project aim to streamline this process by empolying varitional  autoencoders and multi-layer percerptron  to predict reponse of anti-cancer drugs.</a:t>
                      </a:r>
                    </a:p>
                    <a:p>
                      <a:endParaRPr lang="en-US" altLang="en-IN" sz="1200" dirty="0"/>
                    </a:p>
                  </a:txBody>
                  <a:tcPr/>
                </a:tc>
                <a:tc>
                  <a:txBody>
                    <a:bodyPr/>
                    <a:lstStyle/>
                    <a:p>
                      <a:r>
                        <a:rPr lang="en-IN" altLang="en-US" sz="1200"/>
                        <a:t>T</a:t>
                      </a:r>
                      <a:r>
                        <a:rPr lang="en-US" altLang="en-IN" sz="1200"/>
                        <a:t>he proposed model leaveraging vaes and mlps to accurately predict anti-cancer drug responses.the system take gene expression and anti cancer drug molecular data as input encoding them with specialized vae models.additional ,the model can suggest previously unused effective drug compounds.</a:t>
                      </a:r>
                    </a:p>
                  </a:txBody>
                  <a:tcPr/>
                </a:tc>
                <a:tc>
                  <a:txBody>
                    <a:bodyPr/>
                    <a:lstStyle/>
                    <a:p>
                      <a:r>
                        <a:rPr lang="en-US" altLang="en-IN" sz="1200"/>
                        <a:t>the proposed method is a critical need in cancer research by combing VAEs and MLPs to predict drug reponses .by considering both gene expression and drug molecular data.</a:t>
                      </a:r>
                    </a:p>
                  </a:txBody>
                  <a:tcPr/>
                </a:tc>
                <a:tc>
                  <a:txBody>
                    <a:bodyPr/>
                    <a:lstStyle/>
                    <a:p>
                      <a:r>
                        <a:rPr lang="en-US" altLang="en-IN" sz="1200"/>
                        <a:t>the model provides a comprehensive approach to tailoring </a:t>
                      </a:r>
                    </a:p>
                    <a:p>
                      <a:r>
                        <a:rPr lang="en-US" altLang="en-IN" sz="1200"/>
                        <a:t>cancer treatment .the high R2 values in prediction performance demonstrate the potential impact for this approach .</a:t>
                      </a:r>
                    </a:p>
                  </a:txBody>
                  <a:tcPr/>
                </a:tc>
              </a:tr>
              <a:tr h="1129393">
                <a:tc>
                  <a:txBody>
                    <a:bodyPr/>
                    <a:lstStyle/>
                    <a:p>
                      <a:r>
                        <a:rPr lang="en-US" dirty="0"/>
                        <a:t>3</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1129393">
                <a:tc>
                  <a:txBody>
                    <a:bodyPr/>
                    <a:lstStyle/>
                    <a:p>
                      <a:r>
                        <a:rPr lang="en-US" dirty="0"/>
                        <a:t>4</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p:nvPr>
        </p:nvSpPr>
        <p:spPr/>
        <p:txBody>
          <a:bodyPr/>
          <a:lstStyle/>
          <a:p>
            <a:endParaRPr lang="en-US"/>
          </a:p>
        </p:txBody>
      </p:sp>
      <p:graphicFrame>
        <p:nvGraphicFramePr>
          <p:cNvPr id="4" name="Table 2"/>
          <p:cNvGraphicFramePr>
            <a:graphicFrameLocks noGrp="1"/>
          </p:cNvGraphicFramePr>
          <p:nvPr/>
        </p:nvGraphicFramePr>
        <p:xfrm>
          <a:off x="10795" y="0"/>
          <a:ext cx="9133205" cy="9451975"/>
        </p:xfrm>
        <a:graphic>
          <a:graphicData uri="http://schemas.openxmlformats.org/drawingml/2006/table">
            <a:tbl>
              <a:tblPr firstRow="1" bandRow="1">
                <a:tableStyleId>{5C22544A-7EE6-4342-B048-85BDC9FD1C3A}</a:tableStyleId>
              </a:tblPr>
              <a:tblGrid>
                <a:gridCol w="407670"/>
                <a:gridCol w="1007745"/>
                <a:gridCol w="2456180"/>
                <a:gridCol w="2269490"/>
                <a:gridCol w="1370965"/>
                <a:gridCol w="1621155"/>
              </a:tblGrid>
              <a:tr h="114173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2336800">
                <a:tc>
                  <a:txBody>
                    <a:bodyPr/>
                    <a:lstStyle/>
                    <a:p>
                      <a:r>
                        <a:rPr lang="en-US" altLang="en-IN" dirty="0"/>
                        <a:t>3</a:t>
                      </a:r>
                    </a:p>
                  </a:txBody>
                  <a:tcPr/>
                </a:tc>
                <a:tc>
                  <a:txBody>
                    <a:bodyPr/>
                    <a:lstStyle/>
                    <a:p>
                      <a:r>
                        <a:rPr lang="en-US" altLang="en-IN" sz="1200"/>
                        <a:t>Machine learning approaches to drug response prediction:</a:t>
                      </a:r>
                    </a:p>
                    <a:p>
                      <a:r>
                        <a:rPr lang="en-US" altLang="en-IN" sz="1200"/>
                        <a:t>challenges and recent progress</a:t>
                      </a:r>
                    </a:p>
                    <a:p>
                      <a:r>
                        <a:rPr lang="en-US" altLang="en-IN" sz="1200"/>
                        <a:t>Author:</a:t>
                      </a:r>
                    </a:p>
                    <a:p>
                      <a:r>
                        <a:rPr lang="en-US" altLang="en-IN" sz="1200"/>
                        <a:t>George Adam </a:t>
                      </a:r>
                    </a:p>
                  </a:txBody>
                  <a:tcPr/>
                </a:tc>
                <a:tc>
                  <a:txBody>
                    <a:bodyPr/>
                    <a:lstStyle/>
                    <a:p>
                      <a:pPr algn="just">
                        <a:lnSpc>
                          <a:spcPct val="100000"/>
                        </a:lnSpc>
                      </a:pPr>
                      <a:r>
                        <a:rPr lang="en-US" altLang="en-IN" sz="1200"/>
                        <a:t>the significant progress in surival rates for several common types. identififying the most effective treatment for individual cases remains a computational challenge ,particularly in the era of precision oncology ,the discover of biomaker for drug response especially for newer target therapies is a pressing issue . </a:t>
                      </a:r>
                    </a:p>
                  </a:txBody>
                  <a:tcPr/>
                </a:tc>
                <a:tc>
                  <a:txBody>
                    <a:bodyPr/>
                    <a:lstStyle/>
                    <a:p>
                      <a:pPr algn="just"/>
                      <a:r>
                        <a:rPr lang="en-US" altLang="en-IN" sz="1200"/>
                        <a:t>the particularly in prediction models,to address the challenge of drug reponse in cancer treatment .it highlights the use of preclinical models  to associate molecular profiles  with drug response ,providing a substantial dataset for prediction.</a:t>
                      </a:r>
                    </a:p>
                  </a:txBody>
                  <a:tcPr/>
                </a:tc>
                <a:tc>
                  <a:txBody>
                    <a:bodyPr/>
                    <a:lstStyle/>
                    <a:p>
                      <a:pPr algn="just"/>
                      <a:r>
                        <a:rPr lang="en-IN" sz="1200">
                          <a:latin typeface="+mn-lt"/>
                          <a:cs typeface="+mn-lt"/>
                        </a:rPr>
                        <a:t>. The use of machine learning in predicting drug response, especially in monotherapies, has shown promise in leveraging preclinical models. These models,</a:t>
                      </a:r>
                    </a:p>
                  </a:txBody>
                  <a:tcPr/>
                </a:tc>
                <a:tc>
                  <a:txBody>
                    <a:bodyPr/>
                    <a:lstStyle/>
                    <a:p>
                      <a:pPr algn="just"/>
                      <a:r>
                        <a:rPr lang="en-US" altLang="en-IN" sz="1200"/>
                        <a:t>The review emphasizes the potential of machine learning in identifying both monotherapies and combination therapies, providing a valuable avenue for advancing cancer treatment strategies.</a:t>
                      </a:r>
                    </a:p>
                  </a:txBody>
                  <a:tcPr/>
                </a:tc>
              </a:tr>
              <a:tr h="3696970">
                <a:tc>
                  <a:txBody>
                    <a:bodyPr/>
                    <a:lstStyle/>
                    <a:p>
                      <a:r>
                        <a:rPr lang="en-US" altLang="en-IN" dirty="0"/>
                        <a:t>4</a:t>
                      </a:r>
                    </a:p>
                  </a:txBody>
                  <a:tcPr/>
                </a:tc>
                <a:tc>
                  <a:txBody>
                    <a:bodyPr/>
                    <a:lstStyle/>
                    <a:p>
                      <a:pPr algn="l"/>
                      <a:r>
                        <a:rPr lang="en-IN" sz="1200"/>
                        <a:t>Prediction of Drug Response and Safety in Clinical Practice</a:t>
                      </a:r>
                    </a:p>
                    <a:p>
                      <a:pPr algn="l"/>
                      <a:r>
                        <a:rPr lang="en-US" altLang="en-IN" sz="1200"/>
                        <a:t>Author:</a:t>
                      </a:r>
                    </a:p>
                    <a:p>
                      <a:pPr algn="l"/>
                      <a:r>
                        <a:rPr lang="en-IN" sz="1200"/>
                        <a:t>Andrew A. Monte</a:t>
                      </a:r>
                    </a:p>
                  </a:txBody>
                  <a:tcPr/>
                </a:tc>
                <a:tc>
                  <a:txBody>
                    <a:bodyPr/>
                    <a:lstStyle/>
                    <a:p>
                      <a:r>
                        <a:rPr lang="en-US" altLang="en-IN" sz="1200" dirty="0"/>
                        <a:t> The interaction between the human genome and drug response is intricate, involving various stages like absorption, distribution, metabolism, and elimination (ADME), with genetic polymorphisms and other factors influencing each stage. This complexity hinders the straightforward prediction of drug response based on genotype alone.</a:t>
                      </a:r>
                    </a:p>
                  </a:txBody>
                  <a:tcPr/>
                </a:tc>
                <a:tc>
                  <a:txBody>
                    <a:bodyPr/>
                    <a:lstStyle/>
                    <a:p>
                      <a:r>
                        <a:rPr lang="en-US" altLang="en-IN" sz="1200"/>
                        <a:t>The  proposes integreted targeted metabolomic panels with specific genotyping assays to enhance the predictive efficiency of drug response. By considering metabolic capacity and risk of toxicity through metabolomics, along with genetic factors, a more comprehensive approach to predicting drug response can be achieved.</a:t>
                      </a:r>
                    </a:p>
                  </a:txBody>
                  <a:tcPr/>
                </a:tc>
                <a:tc>
                  <a:txBody>
                    <a:bodyPr/>
                    <a:lstStyle/>
                    <a:p>
                      <a:r>
                        <a:rPr lang="en-US" altLang="en-IN" sz="1200"/>
                        <a:t>The complexity of drug response in individuals arises from a multitude of factors, including genetic polymorphisms, ADME processes, and variations in drug targets and cellular signaling mechanisms.</a:t>
                      </a:r>
                    </a:p>
                  </a:txBody>
                  <a:tcPr/>
                </a:tc>
                <a:tc>
                  <a:txBody>
                    <a:bodyPr/>
                    <a:lstStyle/>
                    <a:p>
                      <a:r>
                        <a:rPr lang="en-US" altLang="en-IN" sz="1200"/>
                        <a:t>the proposed approach combines metabolomics with genotyping, providing a more holistic view of drug response determinants. This integrated approach holds promise for increasing drug efficacy and decreasing toxicity.</a:t>
                      </a:r>
                    </a:p>
                  </a:txBody>
                  <a:tcPr/>
                </a:tc>
              </a:tr>
              <a:tr h="1138555">
                <a:tc>
                  <a:txBody>
                    <a:bodyPr/>
                    <a:lstStyle/>
                    <a:p>
                      <a:endParaRPr lang="en-IN" dirty="0"/>
                    </a:p>
                  </a:txBody>
                  <a:tcPr/>
                </a:tc>
                <a:tc>
                  <a:txBody>
                    <a:bodyPr/>
                    <a:lstStyle/>
                    <a:p>
                      <a:endParaRPr lang="en-IN"/>
                    </a:p>
                  </a:txBody>
                  <a:tcPr/>
                </a:tc>
                <a:tc>
                  <a:txBody>
                    <a:bodyPr/>
                    <a:lstStyle/>
                    <a:p>
                      <a:endParaRPr lang="en-US" altLang="en-IN"/>
                    </a:p>
                  </a:txBody>
                  <a:tcPr/>
                </a:tc>
                <a:tc>
                  <a:txBody>
                    <a:bodyPr/>
                    <a:lstStyle/>
                    <a:p>
                      <a:endParaRPr lang="en-IN"/>
                    </a:p>
                  </a:txBody>
                  <a:tcPr/>
                </a:tc>
                <a:tc>
                  <a:txBody>
                    <a:bodyPr/>
                    <a:lstStyle/>
                    <a:p>
                      <a:endParaRPr lang="en-IN"/>
                    </a:p>
                  </a:txBody>
                  <a:tcPr/>
                </a:tc>
                <a:tc>
                  <a:txBody>
                    <a:bodyPr/>
                    <a:lstStyle/>
                    <a:p>
                      <a:endParaRPr lang="en-IN"/>
                    </a:p>
                  </a:txBody>
                  <a:tcPr/>
                </a:tc>
              </a:tr>
              <a:tr h="113792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p:nvPr>
        </p:nvSpPr>
        <p:spPr/>
        <p:txBody>
          <a:bodyPr/>
          <a:lstStyle/>
          <a:p>
            <a:endParaRPr lang="en-US"/>
          </a:p>
        </p:txBody>
      </p:sp>
      <p:graphicFrame>
        <p:nvGraphicFramePr>
          <p:cNvPr id="4" name="Table 2"/>
          <p:cNvGraphicFramePr>
            <a:graphicFrameLocks noGrp="1"/>
          </p:cNvGraphicFramePr>
          <p:nvPr/>
        </p:nvGraphicFramePr>
        <p:xfrm>
          <a:off x="635" y="0"/>
          <a:ext cx="9121140" cy="10430510"/>
        </p:xfrm>
        <a:graphic>
          <a:graphicData uri="http://schemas.openxmlformats.org/drawingml/2006/table">
            <a:tbl>
              <a:tblPr firstRow="1" bandRow="1">
                <a:tableStyleId>{5C22544A-7EE6-4342-B048-85BDC9FD1C3A}</a:tableStyleId>
              </a:tblPr>
              <a:tblGrid>
                <a:gridCol w="407035"/>
                <a:gridCol w="1007110"/>
                <a:gridCol w="2452370"/>
                <a:gridCol w="2266950"/>
                <a:gridCol w="1368425"/>
                <a:gridCol w="1619250"/>
              </a:tblGrid>
              <a:tr h="114046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3590925">
                <a:tc>
                  <a:txBody>
                    <a:bodyPr/>
                    <a:lstStyle/>
                    <a:p>
                      <a:r>
                        <a:rPr lang="en-US" altLang="en-IN" dirty="0"/>
                        <a:t>5</a:t>
                      </a:r>
                    </a:p>
                  </a:txBody>
                  <a:tcPr/>
                </a:tc>
                <a:tc>
                  <a:txBody>
                    <a:bodyPr/>
                    <a:lstStyle/>
                    <a:p>
                      <a:r>
                        <a:rPr lang="en-US" altLang="en-IN" sz="1200"/>
                        <a:t>Deep learning methods for drug response prediction in cancer: Predominant and emerging trends</a:t>
                      </a:r>
                    </a:p>
                    <a:p>
                      <a:r>
                        <a:rPr lang="en-US" altLang="en-IN" sz="1200"/>
                        <a:t>Author:</a:t>
                      </a:r>
                    </a:p>
                    <a:p>
                      <a:r>
                        <a:rPr lang="en-US" altLang="en-IN" sz="1200"/>
                        <a:t>Alexander Partin</a:t>
                      </a:r>
                    </a:p>
                  </a:txBody>
                  <a:tcPr/>
                </a:tc>
                <a:tc>
                  <a:txBody>
                    <a:bodyPr/>
                    <a:lstStyle/>
                    <a:p>
                      <a:pPr algn="just">
                        <a:lnSpc>
                          <a:spcPct val="100000"/>
                        </a:lnSpc>
                      </a:pPr>
                      <a:r>
                        <a:rPr lang="en-US" altLang="en-IN" sz="1200"/>
                        <a:t>Cancer, despite numerous treatment options, remains a major global health challenge due to its complexity and varying treatment responses. The current approach, often one-size-fits-all, leads to suboptimal outcomes and significant side effects. Personalized oncology, based on biomarkers, has shown promise but is still limited. An alternative approach is the development of analytical models, termed Drug Response Prediction (DRP) models, leveraging large-scale screenings and omics data to predict tumor responses to drug treatments. </a:t>
                      </a:r>
                    </a:p>
                  </a:txBody>
                  <a:tcPr/>
                </a:tc>
                <a:tc>
                  <a:txBody>
                    <a:bodyPr/>
                    <a:lstStyle/>
                    <a:p>
                      <a:pPr algn="just"/>
                      <a:r>
                        <a:rPr lang="en-US" altLang="en-IN" sz="1200"/>
                        <a:t> the predicting the response of tumors to single drug treatments. By analyzing these models, the study aims to identify prevalent methods and patterns, offering a comprehensive overview of the current state in the field of DRP. This analysis can shed light on major challenges and potential solutions.</a:t>
                      </a:r>
                    </a:p>
                  </a:txBody>
                  <a:tcPr/>
                </a:tc>
                <a:tc>
                  <a:txBody>
                    <a:bodyPr/>
                    <a:lstStyle/>
                    <a:p>
                      <a:pPr algn="just"/>
                      <a:r>
                        <a:rPr lang="en-IN" sz="1200">
                          <a:latin typeface="+mn-lt"/>
                          <a:cs typeface="+mn-lt"/>
                        </a:rPr>
                        <a:t>The study addresses the critical need for more effective and personalized cancer treatments. By examining a wide range of deep learning models for drug response prediction, the paper provides valuable insights into the current landscape of this field</a:t>
                      </a:r>
                      <a:r>
                        <a:rPr lang="en-US" altLang="en-IN" sz="1200">
                          <a:latin typeface="+mn-lt"/>
                          <a:cs typeface="+mn-lt"/>
                        </a:rPr>
                        <a:t>.</a:t>
                      </a:r>
                    </a:p>
                  </a:txBody>
                  <a:tcPr/>
                </a:tc>
                <a:tc>
                  <a:txBody>
                    <a:bodyPr/>
                    <a:lstStyle/>
                    <a:p>
                      <a:pPr algn="just"/>
                      <a:r>
                        <a:rPr lang="en-US" altLang="en-IN" sz="1200"/>
                        <a:t> This comprehensive overview can guide future research and development efforts towards more efficient and tailored cancer therapies.</a:t>
                      </a:r>
                    </a:p>
                    <a:p>
                      <a:pPr algn="just"/>
                      <a:endParaRPr lang="en-US" altLang="en-IN" sz="1200"/>
                    </a:p>
                    <a:p>
                      <a:pPr algn="just"/>
                      <a:endParaRPr lang="en-US" altLang="en-IN" sz="1200"/>
                    </a:p>
                    <a:p>
                      <a:pPr algn="just"/>
                      <a:endParaRPr lang="en-US" altLang="en-IN" sz="1200"/>
                    </a:p>
                    <a:p>
                      <a:pPr algn="just"/>
                      <a:endParaRPr lang="en-US" altLang="en-IN" sz="1200"/>
                    </a:p>
                    <a:p>
                      <a:pPr algn="just"/>
                      <a:endParaRPr lang="en-US" altLang="en-IN" sz="1200"/>
                    </a:p>
                    <a:p>
                      <a:pPr algn="just"/>
                      <a:endParaRPr lang="en-US" altLang="en-IN" sz="1200"/>
                    </a:p>
                  </a:txBody>
                  <a:tcPr/>
                </a:tc>
              </a:tr>
              <a:tr h="3424555">
                <a:tc>
                  <a:txBody>
                    <a:bodyPr/>
                    <a:lstStyle/>
                    <a:p>
                      <a:endParaRPr lang="en-US" altLang="en-IN" dirty="0"/>
                    </a:p>
                  </a:txBody>
                  <a:tcPr/>
                </a:tc>
                <a:tc>
                  <a:txBody>
                    <a:bodyPr/>
                    <a:lstStyle/>
                    <a:p>
                      <a:pPr algn="l"/>
                      <a:endParaRPr lang="en-IN" sz="1200"/>
                    </a:p>
                  </a:txBody>
                  <a:tcPr/>
                </a:tc>
                <a:tc>
                  <a:txBody>
                    <a:bodyPr/>
                    <a:lstStyle/>
                    <a:p>
                      <a:endParaRPr lang="en-US" altLang="en-IN" sz="1200" dirty="0"/>
                    </a:p>
                  </a:txBody>
                  <a:tcPr/>
                </a:tc>
                <a:tc>
                  <a:txBody>
                    <a:bodyPr/>
                    <a:lstStyle/>
                    <a:p>
                      <a:endParaRPr lang="en-US" altLang="en-IN" sz="1200"/>
                    </a:p>
                  </a:txBody>
                  <a:tcPr/>
                </a:tc>
                <a:tc>
                  <a:txBody>
                    <a:bodyPr/>
                    <a:lstStyle/>
                    <a:p>
                      <a:endParaRPr lang="en-US" altLang="en-IN" sz="1200"/>
                    </a:p>
                  </a:txBody>
                  <a:tcPr/>
                </a:tc>
                <a:tc>
                  <a:txBody>
                    <a:bodyPr/>
                    <a:lstStyle/>
                    <a:p>
                      <a:endParaRPr lang="en-US" altLang="en-IN" sz="1200"/>
                    </a:p>
                  </a:txBody>
                  <a:tcPr/>
                </a:tc>
              </a:tr>
              <a:tr h="1137920">
                <a:tc>
                  <a:txBody>
                    <a:bodyPr/>
                    <a:lstStyle/>
                    <a:p>
                      <a:endParaRPr lang="en-IN" dirty="0"/>
                    </a:p>
                  </a:txBody>
                  <a:tcPr/>
                </a:tc>
                <a:tc>
                  <a:txBody>
                    <a:bodyPr/>
                    <a:lstStyle/>
                    <a:p>
                      <a:endParaRPr lang="en-IN"/>
                    </a:p>
                  </a:txBody>
                  <a:tcPr/>
                </a:tc>
                <a:tc>
                  <a:txBody>
                    <a:bodyPr/>
                    <a:lstStyle/>
                    <a:p>
                      <a:endParaRPr lang="en-US" altLang="en-IN"/>
                    </a:p>
                  </a:txBody>
                  <a:tcPr/>
                </a:tc>
                <a:tc>
                  <a:txBody>
                    <a:bodyPr/>
                    <a:lstStyle/>
                    <a:p>
                      <a:endParaRPr lang="en-IN"/>
                    </a:p>
                  </a:txBody>
                  <a:tcPr/>
                </a:tc>
                <a:tc>
                  <a:txBody>
                    <a:bodyPr/>
                    <a:lstStyle/>
                    <a:p>
                      <a:endParaRPr lang="en-IN"/>
                    </a:p>
                  </a:txBody>
                  <a:tcPr/>
                </a:tc>
                <a:tc>
                  <a:txBody>
                    <a:bodyPr/>
                    <a:lstStyle/>
                    <a:p>
                      <a:endParaRPr lang="en-IN"/>
                    </a:p>
                  </a:txBody>
                  <a:tcPr/>
                </a:tc>
              </a:tr>
              <a:tr h="113665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 Box 1"/>
          <p:cNvSpPr txBox="1"/>
          <p:nvPr/>
        </p:nvSpPr>
        <p:spPr>
          <a:xfrm>
            <a:off x="76200" y="1290320"/>
            <a:ext cx="8922385" cy="5444490"/>
          </a:xfrm>
          <a:prstGeom prst="rect">
            <a:avLst/>
          </a:prstGeom>
          <a:noFill/>
        </p:spPr>
        <p:txBody>
          <a:bodyPr wrap="square" rtlCol="0" anchor="t">
            <a:noAutofit/>
          </a:bodyPr>
          <a:lstStyle/>
          <a:p>
            <a:pPr marL="285750" indent="-285750" algn="just">
              <a:lnSpc>
                <a:spcPct val="150000"/>
              </a:lnSpc>
              <a:buFont typeface="Wingdings" panose="05000000000000000000" charset="0"/>
              <a:buChar char="Ø"/>
            </a:pPr>
            <a:r>
              <a:rPr lang="en-US" sz="1600" b="1">
                <a:sym typeface="+mn-ea"/>
              </a:rPr>
              <a:t>Data Preparation:</a:t>
            </a:r>
            <a:r>
              <a:rPr lang="en-IN" altLang="en-US" sz="1600" b="1">
                <a:sym typeface="+mn-ea"/>
              </a:rPr>
              <a:t> </a:t>
            </a:r>
            <a:r>
              <a:rPr lang="en-US" sz="1600">
                <a:sym typeface="+mn-ea"/>
              </a:rPr>
              <a:t>Gather and preprocess the drug response dataset. This includes features related to drug compounds, cell lines, and corresponding response values (e.g., IC50).</a:t>
            </a:r>
            <a:endParaRPr lang="en-US" sz="1600"/>
          </a:p>
          <a:p>
            <a:pPr marL="285750" indent="-285750" algn="just">
              <a:lnSpc>
                <a:spcPct val="150000"/>
              </a:lnSpc>
              <a:buFont typeface="Wingdings" panose="05000000000000000000" charset="0"/>
              <a:buChar char="Ø"/>
            </a:pPr>
            <a:r>
              <a:rPr lang="en-US" sz="1600" b="1">
                <a:sym typeface="+mn-ea"/>
              </a:rPr>
              <a:t>Graph Construction:</a:t>
            </a:r>
            <a:r>
              <a:rPr lang="en-IN" altLang="en-US" sz="1600" b="1">
                <a:sym typeface="+mn-ea"/>
              </a:rPr>
              <a:t> </a:t>
            </a:r>
            <a:r>
              <a:rPr lang="en-US" sz="1600">
                <a:sym typeface="+mn-ea"/>
              </a:rPr>
              <a:t>Represent drug molecules and cell lines as graphs. Define nodes (atoms) and edges (chemical bonds) in the molecular graphs.</a:t>
            </a:r>
            <a:endParaRPr lang="en-US" sz="1600"/>
          </a:p>
          <a:p>
            <a:pPr marL="285750" indent="-285750" algn="just">
              <a:lnSpc>
                <a:spcPct val="150000"/>
              </a:lnSpc>
              <a:buFont typeface="Wingdings" panose="05000000000000000000" charset="0"/>
              <a:buChar char="Ø"/>
            </a:pPr>
            <a:r>
              <a:rPr lang="en-US" sz="1600" b="1">
                <a:sym typeface="+mn-ea"/>
              </a:rPr>
              <a:t>Graph Encoding:</a:t>
            </a:r>
            <a:r>
              <a:rPr lang="en-IN" altLang="en-US" sz="1600" b="1">
                <a:sym typeface="+mn-ea"/>
              </a:rPr>
              <a:t> </a:t>
            </a:r>
            <a:r>
              <a:rPr lang="en-US" sz="1600">
                <a:sym typeface="+mn-ea"/>
              </a:rPr>
              <a:t>Encode node and edge features for input to the GCN. This may involve creating adjacency matrices, node feature matrices, and edge feature matrices.</a:t>
            </a:r>
            <a:endParaRPr lang="en-US" sz="1600" b="1"/>
          </a:p>
          <a:p>
            <a:pPr marL="285750" indent="-285750" algn="just">
              <a:lnSpc>
                <a:spcPct val="150000"/>
              </a:lnSpc>
              <a:buFont typeface="Wingdings" panose="05000000000000000000" charset="0"/>
              <a:buChar char="Ø"/>
            </a:pPr>
            <a:r>
              <a:rPr lang="en-US" sz="1600" b="1">
                <a:sym typeface="+mn-ea"/>
              </a:rPr>
              <a:t>GCN Model Definition:</a:t>
            </a:r>
            <a:r>
              <a:rPr lang="en-IN" altLang="en-US" sz="1600" b="1">
                <a:sym typeface="+mn-ea"/>
              </a:rPr>
              <a:t> </a:t>
            </a:r>
            <a:r>
              <a:rPr lang="en-US" sz="1600">
                <a:sym typeface="+mn-ea"/>
              </a:rPr>
              <a:t>Define the architecture of the GCN model, including the number of layers, hidden units, activation functions, and any additional components like dropout or batch normalization.</a:t>
            </a:r>
            <a:endParaRPr lang="en-US" sz="1600" b="1"/>
          </a:p>
          <a:p>
            <a:pPr marL="285750" indent="-285750" algn="just">
              <a:lnSpc>
                <a:spcPct val="150000"/>
              </a:lnSpc>
              <a:buFont typeface="Wingdings" panose="05000000000000000000" charset="0"/>
              <a:buChar char="Ø"/>
            </a:pPr>
            <a:r>
              <a:rPr lang="en-US" sz="1600" b="1">
                <a:sym typeface="+mn-ea"/>
              </a:rPr>
              <a:t>Testing and Evaluation:</a:t>
            </a:r>
            <a:r>
              <a:rPr lang="en-IN" altLang="en-US" sz="1600" b="1">
                <a:sym typeface="+mn-ea"/>
              </a:rPr>
              <a:t> </a:t>
            </a:r>
            <a:r>
              <a:rPr lang="en-US" sz="1600">
                <a:sym typeface="+mn-ea"/>
              </a:rPr>
              <a:t>Evaluate the trained GCN model on a separate test set to assess its performance. Calculate relevant metrics (e.g., RMSE, correlation coefficient)</a:t>
            </a:r>
            <a:endParaRPr lang="en-US" sz="1600"/>
          </a:p>
          <a:p>
            <a:pPr indent="0" algn="just">
              <a:buFont typeface="Wingdings" panose="05000000000000000000" charset="0"/>
              <a:buNone/>
            </a:pP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221980" cy="762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 Box 2"/>
          <p:cNvSpPr txBox="1"/>
          <p:nvPr/>
        </p:nvSpPr>
        <p:spPr>
          <a:xfrm>
            <a:off x="457200" y="1143000"/>
            <a:ext cx="8221980" cy="5591810"/>
          </a:xfrm>
          <a:prstGeom prst="rect">
            <a:avLst/>
          </a:prstGeom>
          <a:noFill/>
        </p:spPr>
        <p:txBody>
          <a:bodyPr wrap="square" rtlCol="0">
            <a:noAutofit/>
          </a:bodyPr>
          <a:lstStyle/>
          <a:p>
            <a:pPr marL="285750" indent="-285750" algn="just">
              <a:lnSpc>
                <a:spcPct val="150000"/>
              </a:lnSpc>
              <a:buFont typeface="Wingdings" panose="05000000000000000000" charset="0"/>
              <a:buChar char="Ø"/>
            </a:pPr>
            <a:r>
              <a:rPr lang="en-US" sz="1600">
                <a:sym typeface="+mn-ea"/>
              </a:rPr>
              <a:t>In this Proje</a:t>
            </a:r>
            <a:r>
              <a:rPr lang="en-IN" altLang="en-US" sz="1600">
                <a:sym typeface="+mn-ea"/>
              </a:rPr>
              <a:t> </a:t>
            </a:r>
            <a:r>
              <a:rPr lang="en-US" sz="1600">
                <a:sym typeface="+mn-ea"/>
              </a:rPr>
              <a:t>ct, we introduced a novel neural network approach called GraphDRP for drug response prediction. Unlike traditional methods using characters, we</a:t>
            </a:r>
            <a:r>
              <a:rPr lang="en-IN" altLang="en-US" sz="1600">
                <a:sym typeface="+mn-ea"/>
              </a:rPr>
              <a:t> </a:t>
            </a:r>
            <a:r>
              <a:rPr lang="en-US" sz="1600">
                <a:sym typeface="+mn-ea"/>
              </a:rPr>
              <a:t>represented drug molecules as graphs and cell-lines as one-hot vectors. We employed 1D convolutional layers to learn cell-line features and graph convolutional layers to understand compound attributes. </a:t>
            </a:r>
            <a:endParaRPr lang="en-US" sz="1600"/>
          </a:p>
          <a:p>
            <a:pPr marL="285750" indent="-285750" algn="just">
              <a:lnSpc>
                <a:spcPct val="150000"/>
              </a:lnSpc>
              <a:buFont typeface="Wingdings" panose="05000000000000000000" charset="0"/>
              <a:buChar char="Ø"/>
            </a:pPr>
            <a:r>
              <a:rPr lang="en-US" sz="1600">
                <a:sym typeface="+mn-ea"/>
              </a:rPr>
              <a:t>For drug feature learning, we explored four types of graph neural networks - GCN, GAT, GIN, and a hybrid of GAT&amp;GCN. Comparatively, our approach outperformed tCNN, which relied on SMILES strings for compound representation.</a:t>
            </a:r>
          </a:p>
          <a:p>
            <a:pPr marL="285750" indent="-285750" algn="just">
              <a:lnSpc>
                <a:spcPct val="150000"/>
              </a:lnSpc>
              <a:buFont typeface="Wingdings" panose="05000000000000000000" charset="0"/>
              <a:buChar char="Ø"/>
            </a:pPr>
            <a:r>
              <a:rPr lang="en-US" sz="1600">
                <a:sym typeface="+mn-ea"/>
              </a:rPr>
              <a:t>Furthermore, we predicted responses for missing drug-cell line combinations in the GDSC dataset, uncovering sensitivities of specific drugs like Bortezomib and Epothilone B to particular types of medicine.  This indicates that our model effectively learns from data and can make accurate predictions for novel drug-cell line combinations.</a:t>
            </a:r>
            <a:endParaRPr lang="en-US" sz="1600"/>
          </a:p>
          <a:p>
            <a:pPr marL="285750" indent="-285750">
              <a:buFont typeface="Wingdings" panose="05000000000000000000" charset="0"/>
              <a:buChar char="Ø"/>
            </a:pP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 Box 2"/>
          <p:cNvSpPr txBox="1"/>
          <p:nvPr/>
        </p:nvSpPr>
        <p:spPr>
          <a:xfrm>
            <a:off x="363855" y="1304925"/>
            <a:ext cx="8463915" cy="4892675"/>
          </a:xfrm>
          <a:prstGeom prst="rect">
            <a:avLst/>
          </a:prstGeom>
          <a:noFill/>
        </p:spPr>
        <p:txBody>
          <a:bodyPr wrap="square" rtlCol="0">
            <a:spAutoFit/>
          </a:bodyPr>
          <a:lstStyle/>
          <a:p>
            <a:pPr marL="285750" indent="-285750" algn="just">
              <a:lnSpc>
                <a:spcPct val="150000"/>
              </a:lnSpc>
              <a:buFont typeface="Wingdings" panose="05000000000000000000" charset="0"/>
              <a:buChar char="Ø"/>
            </a:pPr>
            <a:r>
              <a:rPr lang="en-US" sz="1600">
                <a:sym typeface="+mn-ea"/>
              </a:rPr>
              <a:t>In conclusion, the development of Graph DRP represents a significant advancement</a:t>
            </a:r>
            <a:r>
              <a:rPr lang="en-IN" altLang="en-US" sz="1600">
                <a:sym typeface="+mn-ea"/>
              </a:rPr>
              <a:t> </a:t>
            </a:r>
            <a:r>
              <a:rPr lang="en-US" sz="1600">
                <a:sym typeface="+mn-ea"/>
              </a:rPr>
              <a:t>in</a:t>
            </a:r>
            <a:r>
              <a:rPr lang="en-IN" altLang="en-US" sz="1600">
                <a:sym typeface="+mn-ea"/>
              </a:rPr>
              <a:t> </a:t>
            </a:r>
            <a:r>
              <a:rPr lang="en-US" sz="1600">
                <a:sym typeface="+mn-ea"/>
              </a:rPr>
              <a:t>predicting drug response. By graphically representing drug molecules and utilizing</a:t>
            </a:r>
            <a:r>
              <a:rPr lang="en-IN" altLang="en-US" sz="1600">
                <a:sym typeface="+mn-ea"/>
              </a:rPr>
              <a:t> </a:t>
            </a:r>
            <a:r>
              <a:rPr lang="en-US" sz="1600">
                <a:sym typeface="+mn-ea"/>
              </a:rPr>
              <a:t>one-hot vectors for cell lines, we achieved a novel approach. The utilization of 1D convolutional layers provided insight into the characteristics of both molecules and</a:t>
            </a:r>
            <a:r>
              <a:rPr lang="en-IN" altLang="en-US" sz="1600">
                <a:sym typeface="+mn-ea"/>
              </a:rPr>
              <a:t> </a:t>
            </a:r>
            <a:r>
              <a:rPr lang="en-US" sz="1600">
                <a:sym typeface="+mn-ea"/>
              </a:rPr>
              <a:t>cells, allowing for the modeling of drug-cell interactions and the prediction of IC50values.</a:t>
            </a:r>
            <a:r>
              <a:rPr lang="en-IN" altLang="en-US" sz="1600">
                <a:sym typeface="+mn-ea"/>
              </a:rPr>
              <a:t> </a:t>
            </a:r>
          </a:p>
          <a:p>
            <a:pPr marL="285750" indent="-285750" algn="just">
              <a:lnSpc>
                <a:spcPct val="150000"/>
              </a:lnSpc>
              <a:buFont typeface="Wingdings" panose="05000000000000000000" charset="0"/>
              <a:buChar char="Ø"/>
            </a:pPr>
            <a:endParaRPr lang="en-IN" altLang="en-US" sz="1600">
              <a:sym typeface="+mn-ea"/>
            </a:endParaRPr>
          </a:p>
          <a:p>
            <a:pPr marL="285750" indent="-285750" algn="just">
              <a:lnSpc>
                <a:spcPct val="150000"/>
              </a:lnSpc>
              <a:buFont typeface="Wingdings" panose="05000000000000000000" charset="0"/>
              <a:buChar char="Ø"/>
            </a:pPr>
            <a:r>
              <a:rPr lang="en-US" sz="1600">
                <a:sym typeface="+mn-ea"/>
              </a:rPr>
              <a:t>Through the</a:t>
            </a:r>
            <a:r>
              <a:rPr lang="en-IN" altLang="en-US" sz="1600">
                <a:sym typeface="+mn-ea"/>
              </a:rPr>
              <a:t> </a:t>
            </a:r>
            <a:r>
              <a:rPr lang="en-US" sz="1600">
                <a:sym typeface="+mn-ea"/>
              </a:rPr>
              <a:t>incorporation of four distinct graph neural networks (GCN, GAT, GIN,</a:t>
            </a:r>
            <a:r>
              <a:rPr lang="en-IN" altLang="en-US" sz="1600">
                <a:sym typeface="+mn-ea"/>
              </a:rPr>
              <a:t> </a:t>
            </a:r>
            <a:r>
              <a:rPr lang="en-US" sz="1600">
                <a:sym typeface="+mn-ea"/>
              </a:rPr>
              <a:t>and a hybrid of GAT</a:t>
            </a:r>
            <a:r>
              <a:rPr lang="en-IN" altLang="en-US" sz="1600">
                <a:sym typeface="+mn-ea"/>
              </a:rPr>
              <a:t> </a:t>
            </a:r>
            <a:r>
              <a:rPr lang="en-US" sz="1600">
                <a:sym typeface="+mn-ea"/>
              </a:rPr>
              <a:t>and GCN), we effectively learned the pharmacological features.</a:t>
            </a:r>
            <a:r>
              <a:rPr lang="en-IN" altLang="en-US" sz="1600">
                <a:sym typeface="+mn-ea"/>
              </a:rPr>
              <a:t> </a:t>
            </a:r>
            <a:r>
              <a:rPr lang="en-US" sz="1600">
                <a:sym typeface="+mn-ea"/>
              </a:rPr>
              <a:t>Comparative analysis with the recent TCNN method, which relies on SMILES strings,</a:t>
            </a:r>
            <a:r>
              <a:rPr lang="en-IN" altLang="en-US" sz="1600">
                <a:sym typeface="+mn-ea"/>
              </a:rPr>
              <a:t> </a:t>
            </a:r>
            <a:r>
              <a:rPr lang="en-US" sz="1600">
                <a:sym typeface="+mn-ea"/>
              </a:rPr>
              <a:t>demonstrated the superior performance of our approach in terms of Pearson correlation coefficient and root mean square error. This underlines the efficacy of graph-based drug representation in preserving chemical identity.</a:t>
            </a:r>
            <a:endParaRPr lang="en-US" sz="1600"/>
          </a:p>
          <a:p>
            <a:pPr algn="just">
              <a:lnSpc>
                <a:spcPct val="150000"/>
              </a:lnSpc>
            </a:pP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914400" y="1252855"/>
            <a:ext cx="6477000" cy="4843145"/>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 </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Literature Review</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Implementation of Existing system</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Conclusion</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Reference</a:t>
            </a:r>
          </a:p>
          <a:p>
            <a:pPr indent="0">
              <a:lnSpc>
                <a:spcPct val="150000"/>
              </a:lnSpc>
              <a:buFont typeface="Arial" panose="020B0604020202020204" pitchFamily="34" charset="0"/>
              <a:buNone/>
            </a:pPr>
            <a:r>
              <a:rPr lang="en-IN" sz="2800" b="1" dirty="0">
                <a:solidFill>
                  <a:srgbClr val="000000"/>
                </a:solidFill>
                <a:latin typeface="Calibri" panose="020F0502020204030204"/>
              </a:rPr>
              <a:t>	</a:t>
            </a:r>
          </a:p>
          <a:p>
            <a:pPr indent="0">
              <a:lnSpc>
                <a:spcPct val="150000"/>
              </a:lnSpc>
              <a:buFont typeface="Arial" panose="020B0604020202020204" pitchFamily="34" charset="0"/>
              <a:buNone/>
            </a:pPr>
            <a:endParaRPr lang="en-IN" sz="2800" b="1" dirty="0">
              <a:solidFill>
                <a:srgbClr val="000000"/>
              </a:solidFill>
              <a:latin typeface="Calibri" panose="020F0502020204030204"/>
            </a:endParaRPr>
          </a:p>
          <a:p>
            <a:pPr indent="0">
              <a:lnSpc>
                <a:spcPct val="150000"/>
              </a:lnSpc>
              <a:buFont typeface="Arial" panose="020B0604020202020204" pitchFamily="34" charset="0"/>
              <a:buNone/>
            </a:pPr>
            <a:endParaRPr lang="en-IN" sz="2800" b="1" dirty="0">
              <a:solidFill>
                <a:srgbClr val="000000"/>
              </a:solidFill>
              <a:latin typeface="Calibri" panose="020F0502020204030204"/>
            </a:endParaRPr>
          </a:p>
          <a:p>
            <a:pPr>
              <a:lnSpc>
                <a:spcPct val="150000"/>
              </a:lnSpc>
              <a:buFont typeface="Arial" panose="020B0604020202020204" pitchFamily="34" charset="0"/>
              <a:buChar char="•"/>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100" name="Text Box 99"/>
          <p:cNvSpPr txBox="1"/>
          <p:nvPr/>
        </p:nvSpPr>
        <p:spPr>
          <a:xfrm>
            <a:off x="152400" y="1079500"/>
            <a:ext cx="8458200" cy="5555615"/>
          </a:xfrm>
          <a:prstGeom prst="rect">
            <a:avLst/>
          </a:prstGeom>
          <a:noFill/>
          <a:ln w="9525">
            <a:noFill/>
          </a:ln>
        </p:spPr>
        <p:txBody>
          <a:bodyPr wrap="square">
            <a:noAutofit/>
          </a:bodyPr>
          <a:lstStyle/>
          <a:p>
            <a:pPr indent="0" algn="just"/>
            <a:r>
              <a:rPr lang="en-US" sz="1600">
                <a:latin typeface="Times New Roman" panose="02020603050405020304" pitchFamily="18" charset="0"/>
                <a:ea typeface="SimSun" panose="02010600030101010101" pitchFamily="2" charset="-122"/>
                <a:sym typeface="+mn-ea"/>
              </a:rPr>
              <a:t>[1] J. N. Weinstein, E. A. Collisson, G. B. Mills, K. R. M. Shaw, B. A.Ozenberger, K. Ellrott, I. Shmulevich, C. Sander, J. M. Stuart,</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C. G. A. R. Network et al., “The Cancer Genome Atlas Pan-Cancer</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analysis project,” Nature Genetics, vol. 45, no. 10, p. 1113, 2013.</a:t>
            </a:r>
          </a:p>
          <a:p>
            <a:pPr indent="0" algn="just"/>
            <a:endParaRPr lang="en-US" sz="1600" b="0">
              <a:latin typeface="Times New Roman" panose="02020603050405020304" pitchFamily="18" charset="0"/>
              <a:ea typeface="SimSun" panose="02010600030101010101" pitchFamily="2" charset="-122"/>
            </a:endParaRPr>
          </a:p>
          <a:p>
            <a:pPr indent="0" algn="just">
              <a:lnSpc>
                <a:spcPct val="150000"/>
              </a:lnSpc>
            </a:pPr>
            <a:r>
              <a:rPr lang="en-US" sz="1600">
                <a:latin typeface="Times New Roman" panose="02020603050405020304" pitchFamily="18" charset="0"/>
                <a:ea typeface="SimSun" panose="02010600030101010101" pitchFamily="2" charset="-122"/>
                <a:sym typeface="+mn-ea"/>
              </a:rPr>
              <a:t>[2] W. Yang, J. Soares, P. Greninger, E. J. Edelman, H. Lightfoot,S. Forbes, N. Bindal, D. Beare, J. A. Smith, I. R. Thompson et al.,“Genomics of Drug Sensitivity in Cancer (GDSC): a resource for</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therapeutic biomarker discovery in cancer cells,” Nucleic Acids</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Research, vol. 41, no. D1, pp. D955–D961, 2012.</a:t>
            </a:r>
          </a:p>
          <a:p>
            <a:pPr indent="0" algn="just"/>
            <a:endParaRPr lang="en-US" sz="1600" b="0">
              <a:latin typeface="Times New Roman" panose="02020603050405020304" pitchFamily="18" charset="0"/>
              <a:ea typeface="SimSun" panose="02010600030101010101" pitchFamily="2" charset="-122"/>
            </a:endParaRPr>
          </a:p>
          <a:p>
            <a:pPr indent="0" algn="just"/>
            <a:r>
              <a:rPr lang="en-US" sz="1600">
                <a:latin typeface="Times New Roman" panose="02020603050405020304" pitchFamily="18" charset="0"/>
                <a:ea typeface="SimSun" panose="02010600030101010101" pitchFamily="2" charset="-122"/>
                <a:sym typeface="+mn-ea"/>
              </a:rPr>
              <a:t>[3] J. Barretina, G. Caponigro, N. Stransky, K. Venkatesan, A. A. Margolin,</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S. Kim, C. J.</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Wilson, J. Leh´ar, G. V. Kryukov, D. Sonkin et al.,“The Cancer Cell Line Encyclopedia</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enables predictive modelling</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of anticancer drug sensitivity,” Nature, vol. 483, no. 7391, pp. 603–607, 2012.</a:t>
            </a:r>
          </a:p>
          <a:p>
            <a:pPr indent="0" algn="just"/>
            <a:endParaRPr lang="en-US" sz="1600" b="0">
              <a:latin typeface="Times New Roman" panose="02020603050405020304" pitchFamily="18" charset="0"/>
              <a:ea typeface="SimSun" panose="02010600030101010101" pitchFamily="2" charset="-122"/>
            </a:endParaRPr>
          </a:p>
          <a:p>
            <a:pPr indent="0" algn="just"/>
            <a:r>
              <a:rPr lang="en-US" sz="1600">
                <a:latin typeface="Times New Roman" panose="02020603050405020304" pitchFamily="18" charset="0"/>
                <a:ea typeface="SimSun" panose="02010600030101010101" pitchFamily="2" charset="-122"/>
                <a:sym typeface="+mn-ea"/>
              </a:rPr>
              <a:t>[4] R. H. Shoemaker, “The NCI60 human tumour cell line anticancer</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drug screen,” Nature Reviews Cancer, vol. 6, no. 10, pp. 813–823,</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2006.</a:t>
            </a:r>
          </a:p>
          <a:p>
            <a:pPr indent="0" algn="just"/>
            <a:endParaRPr lang="en-US" sz="1600" b="0">
              <a:latin typeface="Times New Roman" panose="02020603050405020304" pitchFamily="18" charset="0"/>
              <a:ea typeface="SimSun" panose="02010600030101010101" pitchFamily="2" charset="-122"/>
            </a:endParaRPr>
          </a:p>
          <a:p>
            <a:pPr indent="0" algn="just"/>
            <a:r>
              <a:rPr lang="en-US" sz="1600">
                <a:latin typeface="Times New Roman" panose="02020603050405020304" pitchFamily="18" charset="0"/>
                <a:ea typeface="SimSun" panose="02010600030101010101" pitchFamily="2" charset="-122"/>
                <a:sym typeface="+mn-ea"/>
              </a:rPr>
              <a:t>[5] F. Azuaje, “Computational models for predicting drug responses</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in cancer research,” Briefings in Bioinformatics, vol. 18, no. 5, pp.820–829, 2017.</a:t>
            </a:r>
            <a:endParaRPr lang="en-US" sz="1600" b="0">
              <a:latin typeface="Times New Roman" panose="02020603050405020304" pitchFamily="18" charset="0"/>
              <a:ea typeface="SimSun" panose="02010600030101010101" pitchFamily="2" charset="-122"/>
            </a:endParaRPr>
          </a:p>
          <a:p>
            <a:pPr indent="0"/>
            <a:endParaRPr lang="en-US" sz="1600" b="0">
              <a:latin typeface="Times New Roman" panose="02020603050405020304" pitchFamily="18" charset="0"/>
              <a:ea typeface="SimSun"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p:sp>
        <p:nvSpPr>
          <p:cNvPr id="2" name="Text Box 1"/>
          <p:cNvSpPr txBox="1"/>
          <p:nvPr/>
        </p:nvSpPr>
        <p:spPr>
          <a:xfrm>
            <a:off x="381000" y="1219200"/>
            <a:ext cx="8594725" cy="5332730"/>
          </a:xfrm>
          <a:prstGeom prst="rect">
            <a:avLst/>
          </a:prstGeom>
          <a:noFill/>
        </p:spPr>
        <p:txBody>
          <a:bodyPr wrap="square" rtlCol="0">
            <a:noAutofit/>
          </a:bodyPr>
          <a:lstStyle/>
          <a:p>
            <a:pPr marL="285750" indent="-285750" algn="just">
              <a:lnSpc>
                <a:spcPct val="150000"/>
              </a:lnSpc>
              <a:buFont typeface="Wingdings" panose="05000000000000000000" charset="0"/>
              <a:buChar char="Ø"/>
            </a:pPr>
            <a:r>
              <a:rPr lang="en-US" sz="1600"/>
              <a:t>The prediction of medication response is a significant difficulty in the field of computational personalized medicine. In order to do this, a number of machine learning-based strategies—most notably deep learning-based strategies—have been proposed. These techniques, however, frequently describe the medications as strings, which is an inaccurate description of molecules. Additionally, there isn't enough thought put into the interpretation .</a:t>
            </a:r>
          </a:p>
          <a:p>
            <a:pPr marL="285750" indent="-285750" algn="just">
              <a:lnSpc>
                <a:spcPct val="150000"/>
              </a:lnSpc>
              <a:buFont typeface="Wingdings" panose="05000000000000000000" charset="0"/>
              <a:buChar char="Ø"/>
            </a:pPr>
            <a:r>
              <a:rPr lang="en-US" sz="1600"/>
              <a:t> We provide GraphDRP in this Project, an innovative approach to the issue that takes use of a graph convolutional network. In GraphDRP, drug atomic bonds were visualized as molecular graphs, whilst cell lines were shown as binary vectors of genetic anomalies. A concatenation of convolutional layers that learnt the distinctive properties of each medication and cell line individually served as a representation for each drug-cell line combination. Finally, a fully connected neural network was used to estimate the response value for each drug-cell line combination. To discover drug characteristics, four iterations of a graph convolutional network were employed.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7618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62915" y="228375"/>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990600"/>
            <a:ext cx="8539480" cy="5475605"/>
          </a:xfrm>
          <a:prstGeom prst="rect">
            <a:avLst/>
          </a:prstGeom>
          <a:noFill/>
        </p:spPr>
        <p:txBody>
          <a:bodyPr wrap="square" rtlCol="0">
            <a:noAutofit/>
          </a:bodyPr>
          <a:lstStyle/>
          <a:p>
            <a:pPr marL="285750" indent="-285750" algn="just">
              <a:lnSpc>
                <a:spcPct val="150000"/>
              </a:lnSpc>
              <a:buFont typeface="Wingdings" panose="05000000000000000000" charset="0"/>
              <a:buChar char="Ø"/>
            </a:pPr>
            <a:r>
              <a:rPr lang="en-US" sz="1600"/>
              <a:t>One of the main objectives of personalized medicine is the timely and proper delivery of the required medication. Therefore, it is crucial in biomedical research to predict how each patient will respond to a treatment based on their biological characteristics . However, there is a chronic shortage of comprehensive information on patients' pharmaceutical responses. Actually, the TCGA has only a small amount of information on the effects of medications on cancer patients . As a result, through study on the subject has been impeded.</a:t>
            </a:r>
          </a:p>
          <a:p>
            <a:pPr indent="0" algn="just">
              <a:lnSpc>
                <a:spcPct val="150000"/>
              </a:lnSpc>
              <a:buFont typeface="Wingdings" panose="05000000000000000000" charset="0"/>
              <a:buNone/>
            </a:pPr>
            <a:endParaRPr lang="en-US" sz="1600"/>
          </a:p>
          <a:p>
            <a:pPr marL="285750" indent="-285750" algn="just">
              <a:lnSpc>
                <a:spcPct val="150000"/>
              </a:lnSpc>
              <a:buFont typeface="Wingdings" panose="05000000000000000000" charset="0"/>
              <a:buChar char="Ø"/>
            </a:pPr>
            <a:r>
              <a:rPr lang="en-US" sz="1600"/>
              <a:t>The development of computational methods for drug response prediction has been made easier by large-scale initiatives on drug response for "artificial patients" (i.e. cell lines), such as GDSC , CCLE , and NCI60 . The DREAM problem for predicting medicine sensitivity has been addressed by a number of research groups . The majority of them were first proposed as a range of methods for merging data and models in the field of machine learning. </a:t>
            </a:r>
          </a:p>
          <a:p>
            <a:pPr indent="0" algn="just">
              <a:lnSpc>
                <a:spcPct val="150000"/>
              </a:lnSpc>
              <a:buFont typeface="Wingdings" panose="05000000000000000000" charset="0"/>
              <a:buNone/>
            </a:pP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228600" y="3810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 Box 1"/>
          <p:cNvSpPr txBox="1"/>
          <p:nvPr/>
        </p:nvSpPr>
        <p:spPr>
          <a:xfrm>
            <a:off x="305435" y="1295400"/>
            <a:ext cx="8533765" cy="5084445"/>
          </a:xfrm>
          <a:prstGeom prst="rect">
            <a:avLst/>
          </a:prstGeom>
          <a:noFill/>
        </p:spPr>
        <p:txBody>
          <a:bodyPr wrap="square" rtlCol="0" anchor="t">
            <a:noAutofit/>
          </a:bodyPr>
          <a:lstStyle/>
          <a:p>
            <a:pPr marL="285750" indent="-285750" algn="just">
              <a:lnSpc>
                <a:spcPct val="150000"/>
              </a:lnSpc>
              <a:buFont typeface="Wingdings" panose="05000000000000000000" charset="0"/>
              <a:buChar char="Ø"/>
            </a:pPr>
            <a:r>
              <a:rPr lang="en-US" sz="1600"/>
              <a:t>This Project aims to leverage Graph Convolutional Networks (GCNs) for precise and interpretable drug response prediction. The objective is to integrate biological networks with multi-omics data to enhance the accuracy of predicting individual patient responses to specific medications. The research seeks to optimize GCN architectures, extract informative features, and assess clinical applicability, ultimately advancing personalized medicine by enabling more targeted and effective treatment strategies."</a:t>
            </a:r>
          </a:p>
          <a:p>
            <a:endParaRPr lang="en-US"/>
          </a:p>
          <a:p>
            <a:endParaRPr lang="en-US"/>
          </a:p>
          <a:p>
            <a:endParaRPr lang="en-US"/>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2530</Words>
  <Application>Microsoft Office PowerPoint</Application>
  <PresentationFormat>On-screen Show (4:3)</PresentationFormat>
  <Paragraphs>156</Paragraphs>
  <Slides>21</Slides>
  <Notes>11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DELL</cp:lastModifiedBy>
  <cp:revision>727</cp:revision>
  <dcterms:created xsi:type="dcterms:W3CDTF">2023-10-14T04:23:00Z</dcterms:created>
  <dcterms:modified xsi:type="dcterms:W3CDTF">2024-03-26T05:47:45Z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236679D3E7C643A38810F96E19409DBC_13</vt:lpwstr>
  </property>
  <property fmtid="{D5CDD505-2E9C-101B-9397-08002B2CF9AE}" pid="3" name="KSOProductBuildVer">
    <vt:lpwstr>1033-12.2.0.13266</vt:lpwstr>
  </property>
</Properties>
</file>