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30" r:id="rId3"/>
    <p:sldId id="257" r:id="rId4"/>
    <p:sldId id="399" r:id="rId6"/>
    <p:sldId id="400" r:id="rId7"/>
    <p:sldId id="258" r:id="rId8"/>
    <p:sldId id="259" r:id="rId9"/>
    <p:sldId id="262" r:id="rId10"/>
    <p:sldId id="429" r:id="rId11"/>
    <p:sldId id="263" r:id="rId12"/>
    <p:sldId id="375" r:id="rId13"/>
    <p:sldId id="376" r:id="rId14"/>
    <p:sldId id="396" r:id="rId15"/>
    <p:sldId id="392" r:id="rId16"/>
    <p:sldId id="268" r:id="rId17"/>
    <p:sldId id="282" r:id="rId18"/>
    <p:sldId id="297" r:id="rId19"/>
    <p:sldId id="407" r:id="rId20"/>
    <p:sldId id="387" r:id="rId21"/>
    <p:sldId id="452" r:id="rId22"/>
    <p:sldId id="383" r:id="rId23"/>
    <p:sldId id="428"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hapalli Sai Puneeth" initials="K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56" autoAdjust="0"/>
  </p:normalViewPr>
  <p:slideViewPr>
    <p:cSldViewPr showGuides="1">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8T16:35:21"/>
    </inkml:context>
    <inkml:brush xml:id="br0">
      <inkml:brushProperty name="width" value="0.05" units="cm"/>
      <inkml:brushProperty name="height" value="0.05" units="cm"/>
      <inkml:brushProperty name="color" value="#000000"/>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676400" y="419100"/>
          <a:ext cx="7313930" cy="952500"/>
        </p:xfrm>
        <a:graphic>
          <a:graphicData uri="http://schemas.openxmlformats.org/drawingml/2006/table">
            <a:tbl>
              <a:tblPr>
                <a:tableStyleId>{2D5ABB26-0587-4C30-8999-92F81FD0307C}</a:tableStyleId>
              </a:tblPr>
              <a:tblGrid>
                <a:gridCol w="731393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pic>
        <p:nvPicPr>
          <p:cNvPr id="8" name="Picture 4" descr="CMR College of Pharmacy updated... - CMR College of Pharmacy"/>
          <p:cNvPicPr>
            <a:picLocks noChangeAspect="1" noChangeArrowheads="1"/>
          </p:cNvPicPr>
          <p:nvPr/>
        </p:nvPicPr>
        <p:blipFill>
          <a:blip r:embed="rId1"/>
          <a:srcRect/>
          <a:stretch>
            <a:fillRect/>
          </a:stretch>
        </p:blipFill>
        <p:spPr bwMode="auto">
          <a:xfrm>
            <a:off x="445135" y="228600"/>
            <a:ext cx="1295400" cy="1143000"/>
          </a:xfrm>
          <a:prstGeom prst="rect">
            <a:avLst/>
          </a:prstGeom>
          <a:noFill/>
        </p:spPr>
      </p:pic>
      <p:sp>
        <p:nvSpPr>
          <p:cNvPr id="9" name="TextBox 8"/>
          <p:cNvSpPr txBox="1"/>
          <p:nvPr/>
        </p:nvSpPr>
        <p:spPr>
          <a:xfrm>
            <a:off x="0" y="1905000"/>
            <a:ext cx="9144000" cy="707886"/>
          </a:xfrm>
          <a:prstGeom prst="rect">
            <a:avLst/>
          </a:prstGeom>
          <a:noFill/>
        </p:spPr>
        <p:txBody>
          <a:bodyPr wrap="square" rtlCol="0">
            <a:spAutoFit/>
          </a:bodyPr>
          <a:lstStyle/>
          <a:p>
            <a:pPr algn="ctr"/>
            <a:r>
              <a:rPr lang="en-US" sz="4000" b="1" dirty="0" smtClean="0">
                <a:ln w="1905"/>
                <a:effectLst>
                  <a:innerShdw blurRad="69850" dist="43180" dir="5400000">
                    <a:srgbClr val="000000">
                      <a:alpha val="65000"/>
                    </a:srgbClr>
                  </a:innerShdw>
                </a:effectLst>
              </a:rPr>
              <a:t>FLORA   IDENTIFICATION</a:t>
            </a:r>
            <a:endParaRPr lang="en-US" sz="4000" b="1" dirty="0">
              <a:ln w="1905"/>
              <a:effectLst>
                <a:innerShdw blurRad="69850" dist="43180" dir="5400000">
                  <a:srgbClr val="000000">
                    <a:alpha val="65000"/>
                  </a:srgbClr>
                </a:innerShdw>
              </a:effectLst>
            </a:endParaRPr>
          </a:p>
        </p:txBody>
      </p:sp>
      <p:sp>
        <p:nvSpPr>
          <p:cNvPr id="10" name="TextBox 9"/>
          <p:cNvSpPr txBox="1"/>
          <p:nvPr/>
        </p:nvSpPr>
        <p:spPr>
          <a:xfrm>
            <a:off x="6019800" y="3638681"/>
            <a:ext cx="5029200" cy="400110"/>
          </a:xfrm>
          <a:prstGeom prst="rect">
            <a:avLst/>
          </a:prstGeom>
          <a:noFill/>
        </p:spPr>
        <p:txBody>
          <a:bodyPr wrap="square" rtlCol="0">
            <a:spAutoFit/>
          </a:bodyPr>
          <a:lstStyle/>
          <a:p>
            <a:r>
              <a:rPr lang="en-US" sz="2000" b="1" dirty="0">
                <a:solidFill>
                  <a:schemeClr val="tx2">
                    <a:lumMod val="75000"/>
                  </a:schemeClr>
                </a:solidFill>
              </a:rPr>
              <a:t>Name of the student</a:t>
            </a:r>
            <a:endParaRPr lang="en-US" sz="2000" b="1" dirty="0">
              <a:solidFill>
                <a:schemeClr val="tx2">
                  <a:lumMod val="75000"/>
                </a:schemeClr>
              </a:solidFill>
            </a:endParaRPr>
          </a:p>
        </p:txBody>
      </p:sp>
      <p:sp>
        <p:nvSpPr>
          <p:cNvPr id="11" name="TextBox 10"/>
          <p:cNvSpPr txBox="1"/>
          <p:nvPr/>
        </p:nvSpPr>
        <p:spPr>
          <a:xfrm>
            <a:off x="152400" y="4876800"/>
            <a:ext cx="5486400" cy="2122805"/>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endParaRPr lang="en-US" b="1" dirty="0"/>
          </a:p>
          <a:p>
            <a:r>
              <a:rPr lang="en-US" b="1" dirty="0" err="1" smtClean="0"/>
              <a:t>Dr.P.SENTHIL</a:t>
            </a:r>
            <a:endParaRPr lang="en-US" b="1" dirty="0"/>
          </a:p>
          <a:p>
            <a:r>
              <a:rPr lang="en-US" b="1" dirty="0"/>
              <a:t>(</a:t>
            </a:r>
            <a:r>
              <a:rPr lang="en-US" b="1" dirty="0" smtClean="0"/>
              <a:t>As</a:t>
            </a:r>
            <a:r>
              <a:rPr lang="en-IN" altLang="en-US" b="1" dirty="0" smtClean="0"/>
              <a:t>sistant</a:t>
            </a:r>
            <a:r>
              <a:rPr lang="en-US" b="1" dirty="0" smtClean="0"/>
              <a:t> </a:t>
            </a:r>
            <a:r>
              <a:rPr lang="en-US" b="1" dirty="0"/>
              <a:t>Professor)</a:t>
            </a:r>
            <a:endParaRPr lang="en-US" b="1" dirty="0"/>
          </a:p>
          <a:p>
            <a:endParaRPr lang="en-US" b="1" dirty="0"/>
          </a:p>
          <a:p>
            <a:endParaRPr lang="en-US" b="1" dirty="0"/>
          </a:p>
        </p:txBody>
      </p:sp>
      <p:sp>
        <p:nvSpPr>
          <p:cNvPr id="12" name="Subtitle 11"/>
          <p:cNvSpPr>
            <a:spLocks noGrp="1"/>
          </p:cNvSpPr>
          <p:nvPr>
            <p:ph type="subTitle"/>
          </p:nvPr>
        </p:nvSpPr>
        <p:spPr>
          <a:xfrm>
            <a:off x="6096000" y="4038600"/>
            <a:ext cx="2794635" cy="1125220"/>
          </a:xfrm>
        </p:spPr>
        <p:txBody>
          <a:bodyPr/>
          <a:lstStyle/>
          <a:p>
            <a:r>
              <a:rPr lang="en-US" dirty="0" smtClean="0">
                <a:solidFill>
                  <a:schemeClr val="tx1"/>
                </a:solidFill>
              </a:rPr>
              <a:t>20H51A05D8 –B.PRAVEEN</a:t>
            </a:r>
            <a:endParaRPr lang="en-US" dirty="0">
              <a:solidFill>
                <a:schemeClr val="tx1"/>
              </a:solidFill>
            </a:endParaRPr>
          </a:p>
          <a:p>
            <a:r>
              <a:rPr lang="en-US" dirty="0" smtClean="0">
                <a:solidFill>
                  <a:schemeClr val="tx1"/>
                </a:solidFill>
              </a:rPr>
              <a:t>20H51A0532  -B.NARESH</a:t>
            </a:r>
            <a:endParaRPr lang="en-US" dirty="0">
              <a:solidFill>
                <a:schemeClr val="tx1"/>
              </a:solidFill>
            </a:endParaRPr>
          </a:p>
          <a:p>
            <a:r>
              <a:rPr lang="en-US" dirty="0" smtClean="0">
                <a:solidFill>
                  <a:schemeClr val="tx1"/>
                </a:solidFill>
              </a:rPr>
              <a:t>20H51A05M6 –V.VAMSHI</a:t>
            </a:r>
            <a:endParaRPr lang="en-US" dirty="0">
              <a:solidFill>
                <a:schemeClr val="tx1"/>
              </a:solidFill>
            </a:endParaRPr>
          </a:p>
          <a:p>
            <a:endParaRPr lang="en-IN" dirty="0">
              <a:solidFill>
                <a:schemeClr val="tx1"/>
              </a:solidFill>
            </a:endParaRPr>
          </a:p>
        </p:txBody>
      </p:sp>
      <p:sp>
        <p:nvSpPr>
          <p:cNvPr id="2" name="Rectangles 1"/>
          <p:cNvSpPr/>
          <p:nvPr/>
        </p:nvSpPr>
        <p:spPr>
          <a:xfrm>
            <a:off x="381000" y="3581400"/>
            <a:ext cx="2667000" cy="68580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rPr>
              <a:t>BATCH NO :41</a:t>
            </a:r>
            <a:endParaRPr lang="en-IN" altLang="en-US" sz="2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81000" y="837927"/>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smtClean="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
        <p:nvSpPr>
          <p:cNvPr id="2" name="Rectangle 1"/>
          <p:cNvSpPr/>
          <p:nvPr/>
        </p:nvSpPr>
        <p:spPr>
          <a:xfrm>
            <a:off x="304800" y="381000"/>
            <a:ext cx="4419600" cy="369332"/>
          </a:xfrm>
          <a:prstGeom prst="rect">
            <a:avLst/>
          </a:prstGeom>
        </p:spPr>
        <p:txBody>
          <a:bodyPr wrap="square">
            <a:spAutoFit/>
          </a:bodyPr>
          <a:lstStyle/>
          <a:p>
            <a:r>
              <a:rPr lang="en-IN" b="1" dirty="0"/>
              <a:t>Problems with Existing System </a:t>
            </a:r>
            <a:endParaRPr lang="en-US" dirty="0"/>
          </a:p>
        </p:txBody>
      </p:sp>
      <p:sp>
        <p:nvSpPr>
          <p:cNvPr id="3" name="Rectangle 2"/>
          <p:cNvSpPr/>
          <p:nvPr/>
        </p:nvSpPr>
        <p:spPr>
          <a:xfrm>
            <a:off x="228600" y="1143000"/>
            <a:ext cx="8381160" cy="3569335"/>
          </a:xfrm>
          <a:prstGeom prst="rect">
            <a:avLst/>
          </a:prstGeom>
        </p:spPr>
        <p:txBody>
          <a:bodyPr wrap="square">
            <a:spAutoFit/>
          </a:bodyPr>
          <a:lstStyle/>
          <a:p>
            <a:pPr marL="285750" indent="-285750" algn="just">
              <a:buFont typeface="Arial" panose="020B0604020202020204" pitchFamily="34" charset="0"/>
              <a:buChar char="•"/>
            </a:pPr>
            <a:r>
              <a:rPr lang="en-IN" sz="1600" dirty="0"/>
              <a:t>Plant species recognition based on flower identification remain a challenge in Image processing and Computer Vision community mainly because of their vast existence, complex structure and unpredictable variety of classes in nature. Because of these natural complexities, it is highly undesirable to perform normal segmentation or feature extraction or combining shape, texture and </a:t>
            </a:r>
            <a:r>
              <a:rPr lang="en-IN" sz="1600" dirty="0" smtClean="0"/>
              <a:t>colour </a:t>
            </a:r>
            <a:r>
              <a:rPr lang="en-IN" sz="1600" dirty="0"/>
              <a:t>features which results in moderate accuracy on benchmark datasets. </a:t>
            </a: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Although some feature extraction techniques combining global and local feature descriptors reaches state of the art accuracy in classifying flowers, still there is a need for a robust and efficient system to automatically identify and recognize flower species at a larger scale in complex environment. With a large number of images to identify and a lack in manpower, a method to achieve the same in easier ways is one of the leading researches in the world right now.</a:t>
            </a:r>
            <a:endParaRPr lang="en-US" sz="1600" dirty="0"/>
          </a:p>
          <a:p>
            <a:pPr indent="0">
              <a:buFont typeface="Arial" panose="020B0604020202020204" pitchFamily="34" charse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Research objective</a:t>
            </a:r>
            <a:endParaRPr lang="en-US" sz="3200" b="1" dirty="0">
              <a:solidFill>
                <a:srgbClr val="C00000"/>
              </a:solidFill>
              <a:latin typeface="Calibri" panose="020F0502020204030204" pitchFamily="34" charset="0"/>
            </a:endParaRPr>
          </a:p>
        </p:txBody>
      </p:sp>
      <p:sp>
        <p:nvSpPr>
          <p:cNvPr id="3" name="Text Placeholder 2"/>
          <p:cNvSpPr>
            <a:spLocks noGrp="1"/>
          </p:cNvSpPr>
          <p:nvPr>
            <p:ph type="body"/>
          </p:nvPr>
        </p:nvSpPr>
        <p:spPr>
          <a:xfrm>
            <a:off x="152400" y="1104600"/>
            <a:ext cx="8533560" cy="5549204"/>
          </a:xfrm>
        </p:spPr>
        <p:txBody>
          <a:bodyPr/>
          <a:lstStyle/>
          <a:p>
            <a:pPr algn="just"/>
            <a:r>
              <a:rPr lang="en-GB" dirty="0" smtClean="0"/>
              <a:t>.</a:t>
            </a:r>
            <a:endParaRPr lang="en-GB" dirty="0"/>
          </a:p>
        </p:txBody>
      </p:sp>
      <p:sp>
        <p:nvSpPr>
          <p:cNvPr id="2" name="Rectangle 1"/>
          <p:cNvSpPr/>
          <p:nvPr/>
        </p:nvSpPr>
        <p:spPr>
          <a:xfrm>
            <a:off x="284018" y="1295400"/>
            <a:ext cx="8533560" cy="4769485"/>
          </a:xfrm>
          <a:prstGeom prst="rect">
            <a:avLst/>
          </a:prstGeom>
        </p:spPr>
        <p:txBody>
          <a:bodyPr wrap="square">
            <a:spAutoFit/>
          </a:bodyPr>
          <a:lstStyle/>
          <a:p>
            <a:pPr marL="285750" indent="-285750" algn="just">
              <a:buFont typeface="Arial" panose="020B0604020202020204" pitchFamily="34" charset="0"/>
              <a:buChar char="•"/>
            </a:pPr>
            <a:r>
              <a:rPr lang="en-US" sz="1600" dirty="0" smtClean="0"/>
              <a:t>Species </a:t>
            </a:r>
            <a:r>
              <a:rPr lang="en-US" sz="1600" dirty="0"/>
              <a:t>classification: Develop accurate and efficient machine learning models or algorithms for automated species classification based on plant images</a:t>
            </a:r>
            <a:r>
              <a:rPr lang="en-US" sz="1600" dirty="0" smtClean="0"/>
              <a:t>.</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a:t>Image dataset creation: Collect and curate a comprehensive and representative dataset of plant images with corresponding species labels for training and evaluation purposes</a:t>
            </a:r>
            <a:r>
              <a:rPr lang="en-US" sz="1600" dirty="0" smtClean="0"/>
              <a:t>.</a:t>
            </a:r>
            <a:endParaRPr lang="en-US" sz="1600" dirty="0" smtClean="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Transfer learning: Explore the use of pre-trained models or transfer learning techniques to leverage existing knowledge and improve the performance of flora identification models.</a:t>
            </a:r>
            <a:endParaRPr lang="en-US" sz="1600" dirty="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a:t>Robustness and generalization: Investigate the robustness and generalization capabilities of flora identification models by evaluating their performance under various conditions, such as different lighting conditions, image quality variations, or different plant growth stages.</a:t>
            </a:r>
            <a:endParaRPr lang="en-US" sz="1600" dirty="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a:t>Data augmentation and synthesis: Explore techniques to augment or synthesize plant image data to enhance model performance, particularly in scenarios where limited labeled data is available.</a:t>
            </a: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9572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Rectangle 1"/>
          <p:cNvSpPr/>
          <p:nvPr/>
        </p:nvSpPr>
        <p:spPr>
          <a:xfrm>
            <a:off x="381000" y="1524000"/>
            <a:ext cx="8458200" cy="3291840"/>
          </a:xfrm>
          <a:prstGeom prst="rect">
            <a:avLst/>
          </a:prstGeom>
        </p:spPr>
        <p:txBody>
          <a:bodyPr wrap="square">
            <a:spAutoFit/>
          </a:bodyPr>
          <a:lstStyle/>
          <a:p>
            <a:pPr marL="285750" indent="-285750" algn="just">
              <a:buFont typeface="Arial" panose="020B0604020202020204" pitchFamily="34" charset="0"/>
              <a:buChar char="•"/>
            </a:pPr>
            <a:r>
              <a:rPr lang="en-IN" sz="1600" dirty="0" smtClean="0"/>
              <a:t>Flora identification </a:t>
            </a:r>
            <a:r>
              <a:rPr lang="en-IN" sz="1600" dirty="0"/>
              <a:t>based on flower identification remain a challenge in Image processing </a:t>
            </a:r>
            <a:r>
              <a:rPr lang="en-IN" sz="1600" dirty="0" smtClean="0"/>
              <a:t>and</a:t>
            </a:r>
            <a:r>
              <a:rPr lang="en-US" sz="1600" dirty="0"/>
              <a:t> </a:t>
            </a:r>
            <a:r>
              <a:rPr lang="en-IN" sz="1600" dirty="0" smtClean="0"/>
              <a:t>Computer </a:t>
            </a:r>
            <a:r>
              <a:rPr lang="en-IN" sz="1600" dirty="0"/>
              <a:t>Vision community mainly because of their vast existence, complex structure </a:t>
            </a:r>
            <a:r>
              <a:rPr lang="en-IN" sz="1600" dirty="0" smtClean="0"/>
              <a:t>and</a:t>
            </a:r>
            <a:r>
              <a:rPr lang="en-US" sz="1600" dirty="0"/>
              <a:t> </a:t>
            </a:r>
            <a:r>
              <a:rPr lang="en-IN" sz="1600" dirty="0" smtClean="0"/>
              <a:t>unpredictable </a:t>
            </a:r>
            <a:r>
              <a:rPr lang="en-IN" sz="1600" dirty="0"/>
              <a:t>variety of classes in </a:t>
            </a:r>
            <a:r>
              <a:rPr lang="en-IN" sz="1600" dirty="0" smtClean="0"/>
              <a:t>nature. Because </a:t>
            </a:r>
            <a:r>
              <a:rPr lang="en-IN" sz="1600" dirty="0"/>
              <a:t>of these natural complexities, it is </a:t>
            </a:r>
            <a:r>
              <a:rPr lang="en-IN" sz="1600" dirty="0" smtClean="0"/>
              <a:t>highly</a:t>
            </a:r>
            <a:r>
              <a:rPr lang="en-US" sz="1600" dirty="0"/>
              <a:t> </a:t>
            </a:r>
            <a:r>
              <a:rPr lang="en-IN" sz="1600" dirty="0" smtClean="0"/>
              <a:t>undesirable </a:t>
            </a:r>
            <a:r>
              <a:rPr lang="en-IN" sz="1600" dirty="0"/>
              <a:t>to perform </a:t>
            </a:r>
            <a:r>
              <a:rPr lang="en-IN" sz="1600" dirty="0" smtClean="0"/>
              <a:t>normal segmentation </a:t>
            </a:r>
            <a:r>
              <a:rPr lang="en-IN" sz="1600" dirty="0"/>
              <a:t>or feature extraction or combining shape, texture </a:t>
            </a:r>
            <a:r>
              <a:rPr lang="en-IN" sz="1600" dirty="0" smtClean="0"/>
              <a:t>and</a:t>
            </a:r>
            <a:r>
              <a:rPr lang="en-US" sz="1600" dirty="0"/>
              <a:t> </a:t>
            </a:r>
            <a:r>
              <a:rPr lang="en-IN" sz="1600" dirty="0" smtClean="0"/>
              <a:t>colour </a:t>
            </a:r>
            <a:r>
              <a:rPr lang="en-IN" sz="1600" dirty="0"/>
              <a:t>features which results in moderate accuracy on benchmark datasets.</a:t>
            </a: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 Although some </a:t>
            </a:r>
            <a:r>
              <a:rPr lang="en-IN" sz="1600" dirty="0" smtClean="0"/>
              <a:t>feature</a:t>
            </a:r>
            <a:r>
              <a:rPr lang="en-US" sz="1600" dirty="0"/>
              <a:t> </a:t>
            </a:r>
            <a:r>
              <a:rPr lang="en-IN" sz="1600" dirty="0" smtClean="0"/>
              <a:t>extraction </a:t>
            </a:r>
            <a:r>
              <a:rPr lang="en-IN" sz="1600" dirty="0"/>
              <a:t>techniques combining global and local feature descriptors reaches state of the </a:t>
            </a:r>
            <a:r>
              <a:rPr lang="en-IN" sz="1600" dirty="0" smtClean="0"/>
              <a:t>art</a:t>
            </a:r>
            <a:r>
              <a:rPr lang="en-US" sz="1600" dirty="0"/>
              <a:t> </a:t>
            </a:r>
            <a:r>
              <a:rPr lang="en-IN" sz="1600" dirty="0" smtClean="0"/>
              <a:t>accuracy </a:t>
            </a:r>
            <a:r>
              <a:rPr lang="en-IN" sz="1600" dirty="0"/>
              <a:t>in classifying flowers, still there is a need for a robust and efficient system </a:t>
            </a:r>
            <a:r>
              <a:rPr lang="en-IN" sz="1600" dirty="0" smtClean="0"/>
              <a:t>to</a:t>
            </a:r>
            <a:r>
              <a:rPr lang="en-US" sz="1600" dirty="0"/>
              <a:t> </a:t>
            </a:r>
            <a:r>
              <a:rPr lang="en-IN" sz="1600" dirty="0" smtClean="0"/>
              <a:t>automatically </a:t>
            </a:r>
            <a:r>
              <a:rPr lang="en-IN" sz="1600" dirty="0"/>
              <a:t>identify and recognize flower species at a larger scale in complex environment. With a large number of images to identify and a lack in manpower, a method to achieve the same in easier ways is one of the leading researches in the world right now.</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system architecture </a:t>
            </a:r>
            <a:endParaRPr lang="en-US" sz="3200" b="1" dirty="0">
              <a:solidFill>
                <a:srgbClr val="C00000"/>
              </a:solidFill>
              <a:latin typeface="Calibri" panose="020F0502020204030204" pitchFamily="34"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447800"/>
            <a:ext cx="7239000" cy="454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381000" y="1205865"/>
            <a:ext cx="8457565" cy="4585335"/>
          </a:xfrm>
        </p:spPr>
        <p:txBody>
          <a:bodyPr/>
          <a:lstStyle/>
          <a:p>
            <a:pPr algn="just"/>
            <a:r>
              <a:rPr lang="en-IN" dirty="0"/>
              <a:t> </a:t>
            </a:r>
            <a:endParaRPr lang="en-US" dirty="0"/>
          </a:p>
          <a:p>
            <a:pPr marL="285750" indent="-285750" algn="l">
              <a:buFont typeface="Wingdings" panose="05000000000000000000" charset="0"/>
              <a:buChar char="Ø"/>
            </a:pPr>
            <a:endParaRPr lang="en-US" dirty="0"/>
          </a:p>
        </p:txBody>
      </p:sp>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356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a:t>
            </a:r>
            <a:r>
              <a:rPr lang="en-US" sz="3200" b="1" dirty="0" smtClean="0">
                <a:solidFill>
                  <a:srgbClr val="C00000"/>
                </a:solidFill>
                <a:latin typeface="Calibri" panose="020F0502020204030204" pitchFamily="34" charset="0"/>
              </a:rPr>
              <a:t>Methodologies</a:t>
            </a:r>
            <a:endParaRPr lang="en-US" sz="3200" b="1" dirty="0">
              <a:solidFill>
                <a:srgbClr val="C00000"/>
              </a:solidFill>
              <a:latin typeface="Calibri" panose="020F0502020204030204" pitchFamily="34" charset="0"/>
            </a:endParaRPr>
          </a:p>
        </p:txBody>
      </p:sp>
      <p:sp>
        <p:nvSpPr>
          <p:cNvPr id="3" name="Text Box 2"/>
          <p:cNvSpPr txBox="1"/>
          <p:nvPr/>
        </p:nvSpPr>
        <p:spPr>
          <a:xfrm>
            <a:off x="457835" y="1276350"/>
            <a:ext cx="8380095" cy="5127625"/>
          </a:xfrm>
          <a:prstGeom prst="rect">
            <a:avLst/>
          </a:prstGeom>
          <a:noFill/>
        </p:spPr>
        <p:txBody>
          <a:bodyPr wrap="square" rtlCol="0">
            <a:noAutofit/>
          </a:bodyPr>
          <a:p>
            <a:pPr algn="just"/>
            <a:r>
              <a:rPr lang="en-IN" sz="1600" dirty="0">
                <a:sym typeface="+mn-ea"/>
              </a:rPr>
              <a:t>Instead, the image data set is collected whit different plant names then after </a:t>
            </a:r>
            <a:r>
              <a:rPr lang="en-IN" sz="1600" dirty="0" smtClean="0">
                <a:sym typeface="+mn-ea"/>
              </a:rPr>
              <a:t>that </a:t>
            </a:r>
            <a:r>
              <a:rPr lang="en-IN" sz="1600" dirty="0">
                <a:sym typeface="+mn-ea"/>
              </a:rPr>
              <a:t>feature </a:t>
            </a:r>
            <a:r>
              <a:rPr lang="en-IN" sz="1600" dirty="0" smtClean="0">
                <a:sym typeface="+mn-ea"/>
              </a:rPr>
              <a:t>extraction</a:t>
            </a:r>
            <a:r>
              <a:rPr lang="en-US" sz="1600" dirty="0" smtClean="0">
                <a:sym typeface="+mn-ea"/>
              </a:rPr>
              <a:t> </a:t>
            </a:r>
            <a:r>
              <a:rPr lang="en-IN" sz="1600" dirty="0" smtClean="0">
                <a:sym typeface="+mn-ea"/>
              </a:rPr>
              <a:t>is </a:t>
            </a:r>
            <a:r>
              <a:rPr lang="en-IN" sz="1600" dirty="0">
                <a:sym typeface="+mn-ea"/>
              </a:rPr>
              <a:t>done. Using deep learning we train to get new image and </a:t>
            </a:r>
            <a:r>
              <a:rPr lang="en-IN" sz="1600" dirty="0" smtClean="0">
                <a:sym typeface="+mn-ea"/>
              </a:rPr>
              <a:t>whenever </a:t>
            </a:r>
            <a:r>
              <a:rPr lang="en-IN" sz="1600" dirty="0">
                <a:sym typeface="+mn-ea"/>
              </a:rPr>
              <a:t>new image is provided, we try finds new species of the plant. Thus, the prediction is </a:t>
            </a:r>
            <a:r>
              <a:rPr lang="en-IN" sz="1600" dirty="0" smtClean="0">
                <a:sym typeface="+mn-ea"/>
              </a:rPr>
              <a:t>Done using </a:t>
            </a:r>
            <a:r>
              <a:rPr lang="en-IN" sz="1600" dirty="0">
                <a:sym typeface="+mn-ea"/>
              </a:rPr>
              <a:t>Machine Learning .</a:t>
            </a:r>
            <a:endParaRPr lang="en-IN" sz="1600" dirty="0">
              <a:sym typeface="+mn-ea"/>
            </a:endParaRPr>
          </a:p>
          <a:p>
            <a:pPr algn="just"/>
            <a:endParaRPr lang="en-US" sz="1600" dirty="0"/>
          </a:p>
          <a:p>
            <a:pPr algn="just"/>
            <a:r>
              <a:rPr lang="en-IN" sz="1600" dirty="0">
                <a:sym typeface="+mn-ea"/>
              </a:rPr>
              <a:t>Proposed system features are: </a:t>
            </a:r>
            <a:endParaRPr lang="en-IN" sz="1600" dirty="0">
              <a:sym typeface="+mn-ea"/>
            </a:endParaRPr>
          </a:p>
          <a:p>
            <a:pPr algn="just"/>
            <a:r>
              <a:rPr lang="en-IN" sz="1600" dirty="0">
                <a:sym typeface="+mn-ea"/>
              </a:rPr>
              <a:t>1.User Interface - A UI is created to enable uploading of image(s) in which the plant species are to be detected. </a:t>
            </a:r>
            <a:endParaRPr lang="en-US" sz="1600" dirty="0"/>
          </a:p>
          <a:p>
            <a:pPr algn="just"/>
            <a:r>
              <a:rPr lang="en-IN" sz="1600" dirty="0">
                <a:sym typeface="+mn-ea"/>
              </a:rPr>
              <a:t> </a:t>
            </a:r>
            <a:endParaRPr lang="en-US" sz="1600" dirty="0"/>
          </a:p>
          <a:p>
            <a:pPr lvl="0" algn="just"/>
            <a:r>
              <a:rPr lang="en-IN" sz="1600" dirty="0" smtClean="0">
                <a:sym typeface="+mn-ea"/>
              </a:rPr>
              <a:t>2.Reduced </a:t>
            </a:r>
            <a:r>
              <a:rPr lang="en-IN" sz="1600" dirty="0">
                <a:sym typeface="+mn-ea"/>
              </a:rPr>
              <a:t>Human Errors - Using a machine drastically reduces chances of errors by </a:t>
            </a:r>
            <a:r>
              <a:rPr lang="en-IN" sz="1600" dirty="0" smtClean="0">
                <a:sym typeface="+mn-ea"/>
              </a:rPr>
              <a:t>human </a:t>
            </a:r>
            <a:r>
              <a:rPr lang="en-IN" sz="1600" dirty="0">
                <a:sym typeface="+mn-ea"/>
              </a:rPr>
              <a:t>errors.</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3565"/>
          </a:xfrm>
          <a:prstGeom prst="rect">
            <a:avLst/>
          </a:prstGeom>
          <a:noFill/>
        </p:spPr>
        <p:txBody>
          <a:bodyPr wrap="square" rtlCol="0">
            <a:spAutoFit/>
          </a:bodyPr>
          <a:lstStyle/>
          <a:p>
            <a:r>
              <a:rPr lang="en-IN" sz="3200" b="1" dirty="0">
                <a:solidFill>
                  <a:srgbClr val="C00000"/>
                </a:solidFill>
                <a:latin typeface="Calibri" panose="020F0502020204030204" pitchFamily="34" charset="0"/>
              </a:rPr>
              <a:t>Performance Measure:</a:t>
            </a:r>
            <a:endParaRPr lang="en-US" sz="3200" dirty="0">
              <a:latin typeface="Calibri" panose="020F0502020204030204"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Subtitle 2"/>
          <p:cNvSpPr>
            <a:spLocks noGrp="1"/>
          </p:cNvSpPr>
          <p:nvPr>
            <p:ph type="subTitle"/>
          </p:nvPr>
        </p:nvSpPr>
        <p:spPr>
          <a:xfrm>
            <a:off x="334645" y="1219200"/>
            <a:ext cx="8615680" cy="5410200"/>
          </a:xfrm>
        </p:spPr>
        <p:txBody>
          <a:bodyPr/>
          <a:lstStyle/>
          <a:p>
            <a:pPr algn="just"/>
            <a:r>
              <a:rPr lang="en-IN" sz="1600" dirty="0">
                <a:sym typeface="+mn-ea"/>
              </a:rPr>
              <a:t>The performance of the developed applications can be calculated by using following </a:t>
            </a:r>
            <a:endParaRPr lang="en-IN" sz="1600" dirty="0" smtClean="0"/>
          </a:p>
          <a:p>
            <a:pPr algn="just"/>
            <a:r>
              <a:rPr lang="en-IN" sz="1600" dirty="0" smtClean="0">
                <a:sym typeface="+mn-ea"/>
              </a:rPr>
              <a:t>methods</a:t>
            </a:r>
            <a:r>
              <a:rPr lang="en-IN" sz="1600" dirty="0">
                <a:sym typeface="+mn-ea"/>
              </a:rPr>
              <a:t>: </a:t>
            </a:r>
            <a:endParaRPr lang="en-IN" sz="1600" dirty="0">
              <a:sym typeface="+mn-ea"/>
            </a:endParaRPr>
          </a:p>
          <a:p>
            <a:pPr algn="just"/>
            <a:endParaRPr lang="en-US" sz="1600" dirty="0"/>
          </a:p>
          <a:p>
            <a:pPr algn="just"/>
            <a:r>
              <a:rPr lang="en-IN" sz="1600" dirty="0">
                <a:sym typeface="+mn-ea"/>
              </a:rPr>
              <a:t> </a:t>
            </a:r>
            <a:r>
              <a:rPr lang="en-IN" sz="1600" dirty="0" smtClean="0">
                <a:sym typeface="+mn-ea"/>
              </a:rPr>
              <a:t>Measuring </a:t>
            </a:r>
            <a:r>
              <a:rPr lang="en-IN" sz="1600" dirty="0">
                <a:sym typeface="+mn-ea"/>
              </a:rPr>
              <a:t>enables you to identify how the performance of your application stands in </a:t>
            </a:r>
            <a:r>
              <a:rPr lang="en-IN" sz="1600" dirty="0" smtClean="0">
                <a:sym typeface="+mn-ea"/>
              </a:rPr>
              <a:t>relation </a:t>
            </a:r>
            <a:endParaRPr lang="en-IN" sz="1600" dirty="0" smtClean="0">
              <a:sym typeface="+mn-ea"/>
            </a:endParaRPr>
          </a:p>
          <a:p>
            <a:pPr algn="just"/>
            <a:r>
              <a:rPr lang="en-IN" sz="1600" dirty="0" smtClean="0">
                <a:sym typeface="+mn-ea"/>
              </a:rPr>
              <a:t> to </a:t>
            </a:r>
            <a:r>
              <a:rPr lang="en-IN" sz="1600" dirty="0">
                <a:sym typeface="+mn-ea"/>
              </a:rPr>
              <a:t>your defined performance goals and helps you to identify the bottlenecks </a:t>
            </a:r>
            <a:r>
              <a:rPr lang="en-IN" sz="1600" dirty="0" smtClean="0">
                <a:sym typeface="+mn-ea"/>
              </a:rPr>
              <a:t>that  </a:t>
            </a:r>
            <a:r>
              <a:rPr lang="en-IN" sz="1600" dirty="0">
                <a:sym typeface="+mn-ea"/>
              </a:rPr>
              <a:t>affect  your </a:t>
            </a:r>
            <a:endParaRPr lang="en-IN" sz="1600" dirty="0">
              <a:sym typeface="+mn-ea"/>
            </a:endParaRPr>
          </a:p>
          <a:p>
            <a:pPr algn="just"/>
            <a:r>
              <a:rPr lang="en-IN" sz="1600" dirty="0">
                <a:sym typeface="+mn-ea"/>
              </a:rPr>
              <a:t> application performance. It helps you identify whether  your  application </a:t>
            </a:r>
            <a:r>
              <a:rPr lang="en-IN" sz="1600" dirty="0" smtClean="0">
                <a:sym typeface="+mn-ea"/>
              </a:rPr>
              <a:t>is  </a:t>
            </a:r>
            <a:r>
              <a:rPr lang="en-IN" sz="1600" dirty="0">
                <a:sym typeface="+mn-ea"/>
              </a:rPr>
              <a:t>moving toward or </a:t>
            </a:r>
            <a:endParaRPr lang="en-IN" sz="1600" dirty="0">
              <a:sym typeface="+mn-ea"/>
            </a:endParaRPr>
          </a:p>
          <a:p>
            <a:pPr algn="just"/>
            <a:r>
              <a:rPr lang="en-IN" sz="1600" dirty="0">
                <a:sym typeface="+mn-ea"/>
              </a:rPr>
              <a:t> away   from  your  performance   goals. Defining  what you will measure</a:t>
            </a:r>
            <a:r>
              <a:rPr lang="en-IN" sz="1600" dirty="0" smtClean="0">
                <a:sym typeface="+mn-ea"/>
              </a:rPr>
              <a:t>,</a:t>
            </a:r>
            <a:r>
              <a:rPr lang="en-IN" sz="1600" dirty="0">
                <a:sym typeface="+mn-ea"/>
              </a:rPr>
              <a:t>that is, your metrics, </a:t>
            </a:r>
            <a:endParaRPr lang="en-IN" sz="1600" dirty="0">
              <a:sym typeface="+mn-ea"/>
            </a:endParaRPr>
          </a:p>
          <a:p>
            <a:pPr algn="just"/>
            <a:r>
              <a:rPr lang="en-IN" sz="1600" dirty="0">
                <a:sym typeface="+mn-ea"/>
              </a:rPr>
              <a:t> and defining the objectives for each metric is a critical part of your </a:t>
            </a:r>
            <a:r>
              <a:rPr lang="en-IN" sz="1600" dirty="0" smtClean="0">
                <a:sym typeface="+mn-ea"/>
              </a:rPr>
              <a:t>testing </a:t>
            </a:r>
            <a:r>
              <a:rPr lang="en-IN" sz="1600" dirty="0">
                <a:sym typeface="+mn-ea"/>
              </a:rPr>
              <a:t>plan. </a:t>
            </a:r>
            <a:endParaRPr lang="en-US" sz="1600" dirty="0"/>
          </a:p>
          <a:p>
            <a:pPr algn="just"/>
            <a:r>
              <a:rPr lang="en-IN" sz="1600" dirty="0">
                <a:sym typeface="+mn-ea"/>
              </a:rPr>
              <a:t> </a:t>
            </a:r>
            <a:endParaRPr lang="en-US" sz="1600" dirty="0"/>
          </a:p>
          <a:p>
            <a:pPr algn="just"/>
            <a:r>
              <a:rPr lang="en-IN" sz="1600" dirty="0">
                <a:sym typeface="+mn-ea"/>
              </a:rPr>
              <a:t>Performance objectives include the following: </a:t>
            </a:r>
            <a:endParaRPr lang="en-US" sz="1600" dirty="0"/>
          </a:p>
          <a:p>
            <a:pPr algn="just"/>
            <a:r>
              <a:rPr lang="en-IN" sz="1600" dirty="0">
                <a:sym typeface="+mn-ea"/>
              </a:rPr>
              <a:t> </a:t>
            </a:r>
            <a:endParaRPr lang="en-US" sz="1600" dirty="0"/>
          </a:p>
          <a:p>
            <a:pPr marL="285750" lvl="0" indent="-285750" algn="just">
              <a:buFont typeface="Arial" panose="020B0604020202020204" pitchFamily="34" charset="0"/>
              <a:buChar char="•"/>
            </a:pPr>
            <a:r>
              <a:rPr lang="en-IN" sz="1600" dirty="0">
                <a:sym typeface="+mn-ea"/>
              </a:rPr>
              <a:t>Response time or latency </a:t>
            </a:r>
            <a:endParaRPr lang="en-US" sz="1600" dirty="0"/>
          </a:p>
          <a:p>
            <a:pPr algn="just"/>
            <a:r>
              <a:rPr lang="en-IN" sz="1600" dirty="0">
                <a:sym typeface="+mn-ea"/>
              </a:rPr>
              <a:t> </a:t>
            </a:r>
            <a:endParaRPr lang="en-US" sz="1600" dirty="0"/>
          </a:p>
          <a:p>
            <a:pPr marL="285750" lvl="0" indent="-285750" algn="just">
              <a:buFont typeface="Arial" panose="020B0604020202020204" pitchFamily="34" charset="0"/>
              <a:buChar char="•"/>
            </a:pPr>
            <a:r>
              <a:rPr lang="en-IN" sz="1600" dirty="0">
                <a:sym typeface="+mn-ea"/>
              </a:rPr>
              <a:t>Throughput </a:t>
            </a:r>
            <a:endParaRPr lang="en-US" sz="1600" dirty="0"/>
          </a:p>
          <a:p>
            <a:pPr algn="just"/>
            <a:r>
              <a:rPr lang="en-IN" sz="1600" dirty="0">
                <a:sym typeface="+mn-ea"/>
              </a:rPr>
              <a:t> </a:t>
            </a:r>
            <a:endParaRPr lang="en-US" sz="1600" dirty="0"/>
          </a:p>
          <a:p>
            <a:pPr marL="285750" lvl="0" indent="-285750" algn="just">
              <a:buFont typeface="Arial" panose="020B0604020202020204" pitchFamily="34" charset="0"/>
              <a:buChar char="•"/>
            </a:pPr>
            <a:r>
              <a:rPr lang="en-IN" sz="1600" dirty="0">
                <a:sym typeface="+mn-ea"/>
              </a:rPr>
              <a:t>Resource utilization</a:t>
            </a:r>
            <a:r>
              <a:rPr lang="en-IN" dirty="0">
                <a:sym typeface="+mn-ea"/>
              </a:rPr>
              <a:t> </a:t>
            </a:r>
            <a:endParaRPr lang="en-US" dirty="0"/>
          </a:p>
          <a:p>
            <a:pPr algn="just"/>
            <a:r>
              <a:rPr lang="en-IN" dirty="0">
                <a:sym typeface="+mn-ea"/>
              </a:rPr>
              <a:t> </a:t>
            </a:r>
            <a:endParaRPr lang="en-US" dirty="0"/>
          </a:p>
          <a:p>
            <a:pPr algn="l"/>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1970"/>
          </a:xfrm>
          <a:prstGeom prst="rect">
            <a:avLst/>
          </a:prstGeom>
          <a:noFill/>
        </p:spPr>
        <p:txBody>
          <a:bodyPr wrap="square" rtlCol="0">
            <a:spAutoFit/>
          </a:bodyPr>
          <a:lstStyle/>
          <a:p>
            <a:r>
              <a:rPr lang="en-US" sz="2800" b="1" dirty="0">
                <a:solidFill>
                  <a:srgbClr val="C00000"/>
                </a:solidFill>
                <a:latin typeface="Calibri" panose="020F0502020204030204" pitchFamily="34" charset="0"/>
              </a:rPr>
              <a:t>Result Analysis</a:t>
            </a:r>
            <a:endParaRPr lang="en-US" sz="2800" b="1" dirty="0">
              <a:solidFill>
                <a:srgbClr val="C00000"/>
              </a:solidFill>
              <a:latin typeface="Calibri" panose="020F0502020204030204" pitchFamily="34" charset="0"/>
            </a:endParaRPr>
          </a:p>
        </p:txBody>
      </p:sp>
      <p:sp>
        <p:nvSpPr>
          <p:cNvPr id="6" name="Subtitle 1"/>
          <p:cNvSpPr>
            <a:spLocks noGrp="1"/>
          </p:cNvSpPr>
          <p:nvPr>
            <p:ph type="subTitle"/>
          </p:nvPr>
        </p:nvSpPr>
        <p:spPr>
          <a:xfrm>
            <a:off x="457200" y="1143000"/>
            <a:ext cx="8991600" cy="5181600"/>
          </a:xfrm>
        </p:spPr>
        <p:txBody>
          <a:bodyPr/>
          <a:lstStyle/>
          <a:p>
            <a:pPr algn="just"/>
            <a:br>
              <a:rPr lang="en-US" dirty="0"/>
            </a:br>
            <a:r>
              <a:rPr lang="en-US" dirty="0" smtClean="0"/>
              <a:t>1</a:t>
            </a:r>
            <a:r>
              <a:rPr lang="en-US" sz="1600" dirty="0" smtClean="0"/>
              <a:t>.Data </a:t>
            </a:r>
            <a:r>
              <a:rPr lang="en-US" sz="1600" dirty="0"/>
              <a:t>preparation: Gather a dataset of plant images with corresponding species labels</a:t>
            </a:r>
            <a:r>
              <a:rPr lang="en-US" sz="1600" dirty="0" smtClean="0"/>
              <a:t>.</a:t>
            </a:r>
            <a:endParaRPr lang="en-US" sz="1600" dirty="0" smtClean="0"/>
          </a:p>
          <a:p>
            <a:pPr algn="just"/>
            <a:endParaRPr lang="en-US" sz="1600" dirty="0"/>
          </a:p>
          <a:p>
            <a:pPr algn="just"/>
            <a:r>
              <a:rPr lang="en-US" sz="1600" dirty="0" smtClean="0"/>
              <a:t>2.Training </a:t>
            </a:r>
            <a:r>
              <a:rPr lang="en-US" sz="1600" dirty="0"/>
              <a:t>the ML model: Use the dataset to train the ML model, employing techniques </a:t>
            </a:r>
            <a:r>
              <a:rPr lang="en-US" sz="1600" dirty="0" smtClean="0"/>
              <a:t>like</a:t>
            </a:r>
            <a:endParaRPr lang="en-US" sz="1600" dirty="0" smtClean="0"/>
          </a:p>
          <a:p>
            <a:pPr algn="just"/>
            <a:r>
              <a:rPr lang="en-US" sz="1600" dirty="0" smtClean="0"/>
              <a:t> </a:t>
            </a:r>
            <a:r>
              <a:rPr lang="en-IN" altLang="en-US" sz="1600" dirty="0" smtClean="0"/>
              <a:t>  </a:t>
            </a:r>
            <a:r>
              <a:rPr lang="en-US" sz="1600" dirty="0"/>
              <a:t>convolutional neural networks (CNNs) for image recognition</a:t>
            </a:r>
            <a:r>
              <a:rPr lang="en-US" sz="1600" dirty="0" smtClean="0"/>
              <a:t>.</a:t>
            </a:r>
            <a:endParaRPr lang="en-US" sz="1600" dirty="0" smtClean="0"/>
          </a:p>
          <a:p>
            <a:pPr algn="just"/>
            <a:endParaRPr lang="en-US" sz="1600" dirty="0" smtClean="0"/>
          </a:p>
          <a:p>
            <a:pPr algn="just"/>
            <a:r>
              <a:rPr lang="en-US" sz="1600" dirty="0" smtClean="0"/>
              <a:t>3.Model </a:t>
            </a:r>
            <a:r>
              <a:rPr lang="en-US" sz="1600" dirty="0"/>
              <a:t>evaluation: Assess the trained model's performance using a separate </a:t>
            </a:r>
            <a:r>
              <a:rPr lang="en-US" sz="1600" dirty="0" smtClean="0"/>
              <a:t>validation</a:t>
            </a:r>
            <a:r>
              <a:rPr lang="en-IN" altLang="en-US" sz="1600" dirty="0" smtClean="0"/>
              <a:t> </a:t>
            </a:r>
            <a:endParaRPr lang="en-IN" altLang="en-US" sz="1600" dirty="0" smtClean="0"/>
          </a:p>
          <a:p>
            <a:pPr algn="just"/>
            <a:r>
              <a:rPr lang="en-IN" altLang="en-US" sz="1600" dirty="0" smtClean="0"/>
              <a:t>   </a:t>
            </a:r>
            <a:r>
              <a:rPr lang="en-US" sz="1600" dirty="0"/>
              <a:t>dataset or through cross-validation techniques.</a:t>
            </a:r>
            <a:endParaRPr lang="en-US" sz="1600" dirty="0"/>
          </a:p>
          <a:p>
            <a:pPr algn="just"/>
            <a:endParaRPr lang="en-US" sz="1600" dirty="0"/>
          </a:p>
          <a:p>
            <a:pPr algn="just"/>
            <a:r>
              <a:rPr lang="en-US" sz="1600" dirty="0" smtClean="0"/>
              <a:t>4.</a:t>
            </a:r>
            <a:r>
              <a:rPr lang="en-US" sz="1600" dirty="0"/>
              <a:t> Accuracy assessment: Measure the model's accuracy by comparing its predicted </a:t>
            </a:r>
            <a:r>
              <a:rPr lang="en-US" sz="1600" dirty="0" smtClean="0"/>
              <a:t>labels</a:t>
            </a:r>
            <a:endParaRPr lang="en-US" sz="1600" dirty="0" smtClean="0"/>
          </a:p>
          <a:p>
            <a:pPr algn="just"/>
            <a:r>
              <a:rPr lang="en-US" sz="1600" dirty="0" smtClean="0"/>
              <a:t> </a:t>
            </a:r>
            <a:r>
              <a:rPr lang="en-US" sz="1600" dirty="0"/>
              <a:t>with the ground truth or expert-verified labels</a:t>
            </a:r>
            <a:r>
              <a:rPr lang="en-US" sz="1600" dirty="0" smtClean="0"/>
              <a:t>.</a:t>
            </a:r>
            <a:endParaRPr lang="en-US" sz="1600" dirty="0" smtClean="0"/>
          </a:p>
          <a:p>
            <a:pPr algn="just"/>
            <a:endParaRPr lang="en-US" sz="1600" dirty="0" smtClean="0"/>
          </a:p>
          <a:p>
            <a:pPr algn="just"/>
            <a:r>
              <a:rPr lang="en-US" sz="1600" dirty="0" smtClean="0"/>
              <a:t>5.</a:t>
            </a:r>
            <a:r>
              <a:rPr lang="en-US" sz="1600" dirty="0"/>
              <a:t> Performance metrics: Calculate evaluation metrics such as precision, recall, F1 score</a:t>
            </a:r>
            <a:r>
              <a:rPr lang="en-US" sz="1600" dirty="0" smtClean="0"/>
              <a:t>,</a:t>
            </a:r>
            <a:endParaRPr lang="en-US" sz="1600" dirty="0" smtClean="0"/>
          </a:p>
          <a:p>
            <a:pPr algn="just"/>
            <a:r>
              <a:rPr lang="en-US" sz="1600" dirty="0" smtClean="0"/>
              <a:t> </a:t>
            </a:r>
            <a:r>
              <a:rPr lang="en-US" sz="1600" dirty="0"/>
              <a:t>or area under the curve (AUC) to quantify the model's effectiveness.</a:t>
            </a:r>
            <a:endParaRPr lang="en-US" sz="1600" dirty="0"/>
          </a:p>
          <a:p>
            <a:pPr algn="just"/>
            <a:endParaRPr lang="en-US" sz="1600" dirty="0"/>
          </a:p>
          <a:p>
            <a:pPr algn="just"/>
            <a:r>
              <a:rPr lang="en-US" sz="1600" dirty="0" smtClean="0"/>
              <a:t>6.User </a:t>
            </a:r>
            <a:r>
              <a:rPr lang="en-US" sz="1600" dirty="0"/>
              <a:t>feedback and validation: Gather feedback from users or domain experts to </a:t>
            </a:r>
            <a:r>
              <a:rPr lang="en-US" sz="1600" dirty="0" smtClean="0"/>
              <a:t>validate</a:t>
            </a:r>
            <a:endParaRPr lang="en-US" sz="1600" dirty="0" smtClean="0"/>
          </a:p>
          <a:p>
            <a:pPr algn="just"/>
            <a:r>
              <a:rPr lang="en-US" sz="1600" dirty="0" smtClean="0"/>
              <a:t> </a:t>
            </a:r>
            <a:r>
              <a:rPr lang="en-US" sz="1600" dirty="0"/>
              <a:t>the model's accuracy and usability, making necessary improvements based on </a:t>
            </a:r>
            <a:r>
              <a:rPr lang="en-US" sz="1600" dirty="0" smtClean="0"/>
              <a:t>their</a:t>
            </a:r>
            <a:endParaRPr lang="en-US" sz="1600" dirty="0" smtClean="0"/>
          </a:p>
          <a:p>
            <a:pPr algn="just"/>
            <a:r>
              <a:rPr lang="en-US" sz="1600" dirty="0" smtClean="0"/>
              <a:t> </a:t>
            </a:r>
            <a:r>
              <a:rPr lang="en-US" sz="1600" dirty="0"/>
              <a:t>input.</a:t>
            </a:r>
            <a:endParaRPr lang="en-US" sz="1600" dirty="0"/>
          </a:p>
          <a:p>
            <a:pPr algn="just"/>
            <a:endParaRPr lang="en-US" sz="1600" dirty="0"/>
          </a:p>
          <a:p>
            <a:pPr algn="just"/>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89" name="Picture 5089"/>
          <p:cNvPicPr/>
          <p:nvPr/>
        </p:nvPicPr>
        <p:blipFill>
          <a:blip r:embed="rId1"/>
          <a:stretch>
            <a:fillRect/>
          </a:stretch>
        </p:blipFill>
        <p:spPr>
          <a:xfrm>
            <a:off x="533400" y="76200"/>
            <a:ext cx="8368665" cy="3386455"/>
          </a:xfrm>
          <a:prstGeom prst="rect">
            <a:avLst/>
          </a:prstGeom>
        </p:spPr>
      </p:pic>
      <p:pic>
        <p:nvPicPr>
          <p:cNvPr id="5091" name="Picture 5091"/>
          <p:cNvPicPr/>
          <p:nvPr/>
        </p:nvPicPr>
        <p:blipFill>
          <a:blip r:embed="rId2"/>
          <a:stretch>
            <a:fillRect/>
          </a:stretch>
        </p:blipFill>
        <p:spPr>
          <a:xfrm>
            <a:off x="1799908" y="3809683"/>
            <a:ext cx="5438775" cy="2581275"/>
          </a:xfrm>
          <a:prstGeom prst="rect">
            <a:avLst/>
          </a:prstGeom>
        </p:spPr>
      </p:pic>
      <p:sp>
        <p:nvSpPr>
          <p:cNvPr id="5" name="Text Box 4"/>
          <p:cNvSpPr txBox="1"/>
          <p:nvPr/>
        </p:nvSpPr>
        <p:spPr>
          <a:xfrm>
            <a:off x="4191000" y="3505200"/>
            <a:ext cx="3048000" cy="368300"/>
          </a:xfrm>
          <a:prstGeom prst="rect">
            <a:avLst/>
          </a:prstGeom>
          <a:noFill/>
        </p:spPr>
        <p:txBody>
          <a:bodyPr wrap="square" rtlCol="0">
            <a:spAutoFit/>
          </a:bodyPr>
          <a:p>
            <a:r>
              <a:rPr lang="en-IN" altLang="en-US"/>
              <a:t>fig 1.1</a:t>
            </a:r>
            <a:endParaRPr lang="en-IN" altLang="en-US"/>
          </a:p>
        </p:txBody>
      </p:sp>
      <p:sp>
        <p:nvSpPr>
          <p:cNvPr id="6" name="Text Box 5"/>
          <p:cNvSpPr txBox="1"/>
          <p:nvPr/>
        </p:nvSpPr>
        <p:spPr>
          <a:xfrm>
            <a:off x="4267200" y="6400800"/>
            <a:ext cx="3048000" cy="368300"/>
          </a:xfrm>
          <a:prstGeom prst="rect">
            <a:avLst/>
          </a:prstGeom>
          <a:noFill/>
        </p:spPr>
        <p:txBody>
          <a:bodyPr wrap="square" rtlCol="0">
            <a:spAutoFit/>
          </a:bodyPr>
          <a:p>
            <a:r>
              <a:rPr lang="en-IN" altLang="en-US"/>
              <a:t>fig1.2</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buFont typeface="Arial" panose="020B0604020202020204"/>
              <a:buChar char="•"/>
            </a:pPr>
            <a:r>
              <a:rPr lang="en-IN" sz="2000" b="1" dirty="0">
                <a:solidFill>
                  <a:srgbClr val="000000"/>
                </a:solidFill>
                <a:latin typeface="Bookman Old Style" panose="02050604050505020204" pitchFamily="18" charset="0"/>
              </a:rPr>
              <a:t> Literature survey</a:t>
            </a:r>
            <a:endParaRPr lang="en-IN" sz="2000" b="1" dirty="0">
              <a:solidFill>
                <a:srgbClr val="000000"/>
              </a:solidFill>
              <a:latin typeface="Bookman Old Style" panose="02050604050505020204" pitchFamily="18" charset="0"/>
            </a:endParaRPr>
          </a:p>
          <a:p>
            <a:pPr lvl="1">
              <a:buFont typeface="Arial" panose="020B0604020202020204"/>
              <a:buChar char="•"/>
            </a:pPr>
            <a:r>
              <a:rPr lang="en-IN" sz="2000" b="1" dirty="0">
                <a:solidFill>
                  <a:srgbClr val="000000"/>
                </a:solidFill>
                <a:latin typeface="Bookman Old Style" panose="02050604050505020204" pitchFamily="18" charset="0"/>
              </a:rPr>
              <a:t> Existed system</a:t>
            </a:r>
            <a:endParaRPr lang="en-IN" sz="2000" b="1" dirty="0">
              <a:solidFill>
                <a:srgbClr val="000000"/>
              </a:solidFill>
              <a:latin typeface="Bookman Old Style" panose="02050604050505020204" pitchFamily="18" charset="0"/>
            </a:endParaRPr>
          </a:p>
          <a:p>
            <a:pPr lvl="2"/>
            <a:r>
              <a:rPr lang="en-IN" sz="2000" dirty="0">
                <a:solidFill>
                  <a:srgbClr val="000000"/>
                </a:solidFill>
                <a:latin typeface="Bookman Old Style" panose="02050604050505020204" pitchFamily="18" charset="0"/>
              </a:rPr>
              <a:t>- Problems in existed system</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Research Objective of Presentation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Research work</a:t>
            </a:r>
            <a:endParaRPr lang="en-IN" sz="2000" b="1" dirty="0">
              <a:solidFill>
                <a:srgbClr val="000000"/>
              </a:solidFill>
              <a:latin typeface="Bookman Old Style" panose="02050604050505020204" pitchFamily="18" charset="0"/>
            </a:endParaRPr>
          </a:p>
          <a:p>
            <a:r>
              <a:rPr lang="en-IN" sz="2000" b="1" dirty="0">
                <a:solidFill>
                  <a:srgbClr val="000000"/>
                </a:solidFill>
                <a:latin typeface="Bookman Old Style" panose="02050604050505020204" pitchFamily="18" charset="0"/>
              </a:rPr>
              <a:t>	</a:t>
            </a:r>
            <a:r>
              <a:rPr lang="en-IN" sz="2000" dirty="0">
                <a:solidFill>
                  <a:srgbClr val="000000"/>
                </a:solidFill>
                <a:latin typeface="Bookman Old Style" panose="02050604050505020204" pitchFamily="18" charset="0"/>
              </a:rPr>
              <a:t>- Proposed  system architecture</a:t>
            </a:r>
            <a:endParaRPr lang="en-IN" sz="2000" dirty="0">
              <a:solidFill>
                <a:srgbClr val="000000"/>
              </a:solidFill>
              <a:latin typeface="Bookman Old Style" panose="02050604050505020204" pitchFamily="18" charset="0"/>
            </a:endParaRPr>
          </a:p>
          <a:p>
            <a:r>
              <a:rPr lang="en-IN" sz="2000" dirty="0">
                <a:solidFill>
                  <a:srgbClr val="000000"/>
                </a:solidFill>
                <a:latin typeface="Bookman Old Style" panose="02050604050505020204" pitchFamily="18" charset="0"/>
              </a:rPr>
              <a:t>	- Methods</a:t>
            </a:r>
            <a:endParaRPr lang="en-IN" sz="2000" dirty="0">
              <a:solidFill>
                <a:srgbClr val="000000"/>
              </a:solidFill>
              <a:latin typeface="Bookman Old Style" panose="02050604050505020204" pitchFamily="18" charset="0"/>
            </a:endParaRPr>
          </a:p>
          <a:p>
            <a:r>
              <a:rPr lang="en-IN" sz="2000" dirty="0">
                <a:solidFill>
                  <a:srgbClr val="000000"/>
                </a:solidFill>
                <a:latin typeface="Bookman Old Style" panose="02050604050505020204" pitchFamily="18" charset="0"/>
              </a:rPr>
              <a:t>	- Comparison of Proposed  system with an existed system</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Performance Measure</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Results	</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Future Work</a:t>
            </a:r>
            <a:endParaRPr lang="en-IN" sz="2000" b="1" dirty="0">
              <a:solidFill>
                <a:srgbClr val="000000"/>
              </a:solidFill>
              <a:latin typeface="Bookman Old Style" panose="02050604050505020204" pitchFamily="18" charset="0"/>
            </a:endParaRPr>
          </a:p>
          <a:p>
            <a:pPr>
              <a:lnSpc>
                <a:spcPct val="150000"/>
              </a:lnSpc>
            </a:pPr>
            <a:endParaRPr lang="en-IN" sz="2800" b="1" dirty="0">
              <a:solidFill>
                <a:srgbClr val="000000"/>
              </a:solidFill>
              <a:latin typeface="Calibri" panose="020F0502020204030204"/>
            </a:endParaRPr>
          </a:p>
          <a:p>
            <a:pPr>
              <a:lnSpc>
                <a:spcPct val="150000"/>
              </a:lnSpc>
            </a:pPr>
            <a:endParaRPr lang="en-IN" sz="2800" b="1" dirty="0">
              <a:solidFill>
                <a:srgbClr val="000000"/>
              </a:solidFill>
              <a:latin typeface="Calibri" panose="020F0502020204030204"/>
            </a:endParaRPr>
          </a:p>
          <a:p>
            <a:pPr>
              <a:lnSpc>
                <a:spcPct val="150000"/>
              </a:lnSpc>
            </a:pPr>
            <a:r>
              <a:rPr lang="en-IN" sz="2800" b="1" dirty="0">
                <a:solidFill>
                  <a:srgbClr val="000000"/>
                </a:solidFill>
                <a:latin typeface="Calibri" panose="020F0502020204030204"/>
              </a:rPr>
              <a:t>	</a:t>
            </a:r>
            <a:endParaRPr lang="en-IN" sz="2800" b="1" dirty="0">
              <a:solidFill>
                <a:srgbClr val="000000"/>
              </a:solidFill>
              <a:latin typeface="Calibri" panose="020F0502020204030204"/>
            </a:endParaRPr>
          </a:p>
          <a:p>
            <a:pPr>
              <a:lnSpc>
                <a:spcPct val="100000"/>
              </a:lnSpc>
            </a:pPr>
            <a:endParaRPr lang="en-IN" sz="2800" b="1" dirty="0">
              <a:solidFill>
                <a:srgbClr val="000000"/>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Conclusion</a:t>
            </a:r>
            <a:endParaRPr sz="3200" dirty="0">
              <a:solidFill>
                <a:srgbClr val="C00000"/>
              </a:solidFill>
            </a:endParaRPr>
          </a:p>
        </p:txBody>
      </p:sp>
      <p:sp>
        <p:nvSpPr>
          <p:cNvPr id="3" name="TextBox 2"/>
          <p:cNvSpPr txBox="1"/>
          <p:nvPr/>
        </p:nvSpPr>
        <p:spPr>
          <a:xfrm>
            <a:off x="2286000" y="1720840"/>
            <a:ext cx="4572000" cy="369332"/>
          </a:xfrm>
          <a:prstGeom prst="rect">
            <a:avLst/>
          </a:prstGeom>
          <a:noFill/>
        </p:spPr>
        <p:txBody>
          <a:bodyPr wrap="square">
            <a:spAutoFit/>
          </a:bodyPr>
          <a:lstStyle/>
          <a:p>
            <a:r>
              <a:rPr lang="en-GB" dirty="0"/>
              <a:t> </a:t>
            </a:r>
            <a:endParaRPr lang="en-US" dirty="0"/>
          </a:p>
        </p:txBody>
      </p:sp>
      <p:sp>
        <p:nvSpPr>
          <p:cNvPr id="7" name="TextBox 6"/>
          <p:cNvSpPr txBox="1"/>
          <p:nvPr/>
        </p:nvSpPr>
        <p:spPr>
          <a:xfrm>
            <a:off x="457200" y="2226832"/>
            <a:ext cx="8381160" cy="923330"/>
          </a:xfrm>
          <a:prstGeom prst="rect">
            <a:avLst/>
          </a:prstGeom>
          <a:noFill/>
        </p:spPr>
        <p:txBody>
          <a:bodyPr wrap="square">
            <a:spAutoFit/>
          </a:bodyPr>
          <a:lstStyle/>
          <a:p>
            <a:endParaRPr lang="en-GB" dirty="0"/>
          </a:p>
          <a:p>
            <a:endParaRPr lang="en-GB" dirty="0"/>
          </a:p>
          <a:p>
            <a:endParaRPr lang="en-US" dirty="0"/>
          </a:p>
        </p:txBody>
      </p:sp>
      <p:sp>
        <p:nvSpPr>
          <p:cNvPr id="2" name="TextBox 6"/>
          <p:cNvSpPr txBox="1"/>
          <p:nvPr/>
        </p:nvSpPr>
        <p:spPr>
          <a:xfrm>
            <a:off x="381420" y="1443841"/>
            <a:ext cx="8381160" cy="396938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dirty="0"/>
              <a:t>Various techniques were used to predict the plant species in a metastatic image, based on visual observation and human experience, these predictions were often not very accurate. </a:t>
            </a:r>
            <a:endParaRPr lang="en-IN" dirty="0"/>
          </a:p>
          <a:p>
            <a:pPr indent="0" algn="just">
              <a:buFont typeface="Arial" panose="020B0604020202020204" pitchFamily="34" charset="0"/>
              <a:buNone/>
            </a:pPr>
            <a:r>
              <a:rPr lang="en-IN" dirty="0"/>
              <a:t> </a:t>
            </a:r>
            <a:endParaRPr lang="en-US" dirty="0"/>
          </a:p>
          <a:p>
            <a:pPr marL="285750" indent="-285750" algn="just">
              <a:buFont typeface="Arial" panose="020B0604020202020204" pitchFamily="34" charset="0"/>
              <a:buChar char="•"/>
            </a:pPr>
            <a:r>
              <a:rPr lang="en-IN" dirty="0"/>
              <a:t> </a:t>
            </a:r>
            <a:r>
              <a:rPr lang="en-IN" dirty="0" smtClean="0"/>
              <a:t>However</a:t>
            </a:r>
            <a:r>
              <a:rPr lang="en-IN" dirty="0"/>
              <a:t>, in recent years, with the advancement in technology, it has been possible to study metastatic images correctly using machine learning techniques namely Convolution Neural Networks and </a:t>
            </a:r>
            <a:r>
              <a:rPr lang="en-IN" dirty="0" err="1"/>
              <a:t>NasNet</a:t>
            </a:r>
            <a:r>
              <a:rPr lang="en-IN" dirty="0"/>
              <a:t>. </a:t>
            </a:r>
            <a:endParaRPr lang="en-US" dirty="0"/>
          </a:p>
          <a:p>
            <a:pPr indent="0" algn="just">
              <a:buFont typeface="Arial" panose="020B0604020202020204" pitchFamily="34" charset="0"/>
              <a:buNone/>
            </a:pPr>
            <a:r>
              <a:rPr lang="en-IN" dirty="0"/>
              <a:t> </a:t>
            </a:r>
            <a:endParaRPr lang="en-US" dirty="0"/>
          </a:p>
          <a:p>
            <a:pPr marL="285750" indent="-285750" algn="just">
              <a:buFont typeface="Arial" panose="020B0604020202020204" pitchFamily="34" charset="0"/>
              <a:buChar char="•"/>
            </a:pPr>
            <a:r>
              <a:rPr lang="en-IN" dirty="0"/>
              <a:t>In our project, we implemented these algorithms to predict the plant species by training the machine using a large dataset of collected metastatic scans and determined the roc curve for the best working algorithm. </a:t>
            </a:r>
            <a:endParaRPr lang="en-US"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anose="020F0502020204030204" pitchFamily="34" charset="0"/>
              </a:rPr>
              <a:t>Future</a:t>
            </a:r>
            <a:r>
              <a:rPr lang="en-IN" b="1" dirty="0">
                <a:solidFill>
                  <a:srgbClr val="C00000"/>
                </a:solidFill>
                <a:latin typeface="Bookman Old Style" panose="02050604050505020204" pitchFamily="18" charset="0"/>
              </a:rPr>
              <a:t> </a:t>
            </a:r>
            <a:r>
              <a:rPr lang="en-IN" sz="3200" b="1" dirty="0">
                <a:solidFill>
                  <a:srgbClr val="C00000"/>
                </a:solidFill>
                <a:latin typeface="Calibri" panose="020F0502020204030204" pitchFamily="34" charset="0"/>
              </a:rPr>
              <a:t>work</a:t>
            </a:r>
            <a:endParaRPr lang="en-US" sz="3200" dirty="0">
              <a:solidFill>
                <a:srgbClr val="C00000"/>
              </a:solidFill>
              <a:latin typeface="Calibri" panose="020F0502020204030204" pitchFamily="34" charset="0"/>
            </a:endParaRPr>
          </a:p>
        </p:txBody>
      </p:sp>
      <p:sp>
        <p:nvSpPr>
          <p:cNvPr id="5" name="TextBox 4"/>
          <p:cNvSpPr txBox="1"/>
          <p:nvPr/>
        </p:nvSpPr>
        <p:spPr>
          <a:xfrm>
            <a:off x="381148" y="1371600"/>
            <a:ext cx="8289235" cy="3291840"/>
          </a:xfrm>
          <a:prstGeom prst="rect">
            <a:avLst/>
          </a:prstGeom>
          <a:noFill/>
        </p:spPr>
        <p:txBody>
          <a:bodyPr wrap="square">
            <a:spAutoFit/>
          </a:bodyPr>
          <a:lstStyle/>
          <a:p>
            <a:pPr marL="285750" indent="-285750" algn="just">
              <a:buFont typeface="Arial" panose="020B0604020202020204" pitchFamily="34" charset="0"/>
              <a:buChar char="•"/>
            </a:pPr>
            <a:r>
              <a:rPr lang="en-IN" sz="1600" dirty="0"/>
              <a:t>The developed system is a basic approach at the problem of identification of plant species. The accuracy of the system can be improved upon to provide more accurate information about using other features. The code can also be turned into a python executable file such that it can be easily installed and used on any system. </a:t>
            </a:r>
            <a:endParaRPr lang="en-US" sz="1600" dirty="0"/>
          </a:p>
          <a:p>
            <a:pPr indent="0" algn="just">
              <a:buFont typeface="Arial" panose="020B0604020202020204" pitchFamily="34" charset="0"/>
              <a:buNone/>
            </a:pPr>
            <a:r>
              <a:rPr lang="en-IN" sz="1600" dirty="0"/>
              <a:t> </a:t>
            </a:r>
            <a:endParaRPr lang="en-US" sz="1600" dirty="0"/>
          </a:p>
          <a:p>
            <a:pPr marL="285750" indent="-285750" algn="just">
              <a:buFont typeface="Arial" panose="020B0604020202020204" pitchFamily="34" charset="0"/>
              <a:buChar char="•"/>
            </a:pPr>
            <a:r>
              <a:rPr lang="en-IN" sz="1600" dirty="0"/>
              <a:t>In order to improve the accuracy other highly efficient Neural Network algorithms like </a:t>
            </a:r>
            <a:r>
              <a:rPr lang="en-IN" sz="1600" dirty="0" err="1"/>
              <a:t>DenseNet</a:t>
            </a:r>
            <a:r>
              <a:rPr lang="en-IN" sz="1600" dirty="0"/>
              <a:t>, </a:t>
            </a:r>
            <a:r>
              <a:rPr lang="en-IN" sz="1600" dirty="0" err="1"/>
              <a:t>MobileNet</a:t>
            </a:r>
            <a:r>
              <a:rPr lang="en-IN" sz="1600" dirty="0"/>
              <a:t> can be used .But these require high end processors and cost of project increases. </a:t>
            </a:r>
            <a:endParaRPr lang="en-US" sz="1600" dirty="0"/>
          </a:p>
          <a:p>
            <a:pPr indent="0" algn="just">
              <a:buFont typeface="Arial" panose="020B0604020202020204" pitchFamily="34" charset="0"/>
              <a:buNone/>
            </a:pPr>
            <a:r>
              <a:rPr lang="en-IN" sz="1600" dirty="0"/>
              <a:t> </a:t>
            </a:r>
            <a:endParaRPr lang="en-US" sz="1600" dirty="0"/>
          </a:p>
          <a:p>
            <a:pPr marL="285750" indent="-285750" algn="just">
              <a:buFont typeface="Arial" panose="020B0604020202020204" pitchFamily="34" charset="0"/>
              <a:buChar char="•"/>
            </a:pPr>
            <a:r>
              <a:rPr lang="en-IN" sz="1600" dirty="0"/>
              <a:t>To make this project highly efficient, other rare plant species and data images can be added to the </a:t>
            </a:r>
            <a:r>
              <a:rPr lang="en-IN" sz="1600" dirty="0" err="1"/>
              <a:t>dataset.By</a:t>
            </a:r>
            <a:r>
              <a:rPr lang="en-IN" sz="1600" dirty="0"/>
              <a:t> this the accuracy of the algorithm increases and training time of model decreases making the project more efficient.  </a:t>
            </a:r>
            <a:endParaRPr lang="en-US" sz="1600" dirty="0"/>
          </a:p>
          <a:p>
            <a:pPr indent="0" algn="just">
              <a:buFont typeface="Arial" panose="020B0604020202020204" pitchFamily="34" charset="0"/>
              <a:buNone/>
            </a:pP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anose="020F0502020204030204" pitchFamily="34" charset="0"/>
              </a:rPr>
              <a:t>References</a:t>
            </a:r>
            <a:endParaRPr lang="en-IN" sz="3200" dirty="0">
              <a:solidFill>
                <a:srgbClr val="C00000"/>
              </a:solidFill>
              <a:latin typeface="Calibri" panose="020F0502020204030204" pitchFamily="34" charset="0"/>
            </a:endParaRPr>
          </a:p>
          <a:p>
            <a:endParaRPr lang="en-US" sz="3200" dirty="0">
              <a:latin typeface="Calibri" panose="020F0502020204030204" pitchFamily="34" charset="0"/>
            </a:endParaRPr>
          </a:p>
        </p:txBody>
      </p:sp>
      <p:sp>
        <p:nvSpPr>
          <p:cNvPr id="4" name="TextBox 3"/>
          <p:cNvSpPr txBox="1"/>
          <p:nvPr/>
        </p:nvSpPr>
        <p:spPr>
          <a:xfrm rot="10800000" flipV="1">
            <a:off x="221673" y="1705163"/>
            <a:ext cx="7923959" cy="2308324"/>
          </a:xfrm>
          <a:prstGeom prst="rect">
            <a:avLst/>
          </a:prstGeom>
          <a:noFill/>
        </p:spPr>
        <p:txBody>
          <a:bodyPr wrap="square">
            <a:spAutoFit/>
          </a:bodyPr>
          <a:lstStyle/>
          <a:p>
            <a:pPr marL="342900" lvl="0" indent="-342900" fontAlgn="base">
              <a:buFont typeface="+mj-lt"/>
              <a:buAutoNum type="arabicPeriod"/>
            </a:pPr>
            <a:r>
              <a:rPr lang="en-IN" u="sng" dirty="0"/>
              <a:t>https://www.analyticsvidhya.com/blog/2021/05/convolutional-neural-networksunderstand-the-basics/</a:t>
            </a:r>
            <a:r>
              <a:rPr lang="en-IN" dirty="0"/>
              <a:t> </a:t>
            </a:r>
            <a:endParaRPr lang="en-IN" dirty="0" smtClean="0"/>
          </a:p>
          <a:p>
            <a:pPr marL="342900" lvl="0" indent="-342900" fontAlgn="base">
              <a:buFont typeface="+mj-lt"/>
              <a:buAutoNum type="arabicPeriod"/>
            </a:pPr>
            <a:endParaRPr lang="en-US" dirty="0"/>
          </a:p>
          <a:p>
            <a:pPr marL="342900" lvl="0" indent="-342900" fontAlgn="base">
              <a:buFont typeface="+mj-lt"/>
              <a:buAutoNum type="arabicPeriod"/>
            </a:pPr>
            <a:r>
              <a:rPr lang="en-IN" u="sng" dirty="0"/>
              <a:t>https://towardsdatascience.com/a-comprehensive-guide-to-convolutional-neuralnetworks-the-eli5-way-3bd2b1164a53</a:t>
            </a:r>
            <a:r>
              <a:rPr lang="en-IN" dirty="0"/>
              <a:t> </a:t>
            </a:r>
            <a:endParaRPr lang="en-IN" dirty="0" smtClean="0"/>
          </a:p>
          <a:p>
            <a:pPr marL="342900" lvl="0" indent="-342900" fontAlgn="base">
              <a:buFont typeface="+mj-lt"/>
              <a:buAutoNum type="arabicPeriod"/>
            </a:pPr>
            <a:endParaRPr lang="en-US" dirty="0"/>
          </a:p>
          <a:p>
            <a:pPr marL="342900" lvl="0" indent="-342900" fontAlgn="base">
              <a:buFont typeface="+mj-lt"/>
              <a:buAutoNum type="arabicPeriod"/>
            </a:pPr>
            <a:r>
              <a:rPr lang="en-IN" u="sng" dirty="0"/>
              <a:t>https://ieeexplore.ieee.org/document/7411268</a:t>
            </a:r>
            <a:r>
              <a:rPr lang="en-IN" dirty="0"/>
              <a:t> </a:t>
            </a:r>
            <a:endParaRPr lang="en-US" dirty="0"/>
          </a:p>
          <a:p>
            <a:pPr marL="342900" lvl="0" indent="-342900" fontAlgn="base">
              <a:buFont typeface="+mj-lt"/>
              <a:buAutoNum type="arabicPeriod"/>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761855"/>
            <a:ext cx="8381160" cy="75600"/>
          </a:xfrm>
          <a:prstGeom prst="rect">
            <a:avLst/>
          </a:prstGeom>
          <a:solidFill>
            <a:srgbClr val="7030A0"/>
          </a:solidFill>
          <a:ln w="25560">
            <a:solidFill>
              <a:srgbClr val="3A5F8B"/>
            </a:solidFill>
            <a:round/>
          </a:ln>
        </p:spPr>
      </p:sp>
      <p:sp>
        <p:nvSpPr>
          <p:cNvPr id="5" name="TextBox 4"/>
          <p:cNvSpPr txBox="1"/>
          <p:nvPr/>
        </p:nvSpPr>
        <p:spPr>
          <a:xfrm>
            <a:off x="533400" y="252680"/>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838545" y="942660"/>
              <a:ext cx="360" cy="360"/>
            </p14:xfrm>
          </p:contentPart>
        </mc:Choice>
        <mc:Fallback xmlns="">
          <p:pic>
            <p:nvPicPr>
              <p:cNvPr id="2" name="Ink 1"/>
            </p:nvPicPr>
            <p:blipFill>
              <a:blip r:embed="rId2"/>
            </p:blipFill>
            <p:spPr>
              <a:xfrm>
                <a:off x="-838545" y="942660"/>
                <a:ext cx="360" cy="360"/>
              </a:xfrm>
              <a:prstGeom prst="rect"/>
            </p:spPr>
          </p:pic>
        </mc:Fallback>
      </mc:AlternateContent>
      <p:sp>
        <p:nvSpPr>
          <p:cNvPr id="9" name="TextBox 8"/>
          <p:cNvSpPr txBox="1"/>
          <p:nvPr/>
        </p:nvSpPr>
        <p:spPr>
          <a:xfrm>
            <a:off x="152400" y="928660"/>
            <a:ext cx="8685960" cy="5015865"/>
          </a:xfrm>
          <a:prstGeom prst="rect">
            <a:avLst/>
          </a:prstGeom>
          <a:noFill/>
        </p:spPr>
        <p:txBody>
          <a:bodyPr wrap="square">
            <a:spAutoFit/>
          </a:bodyPr>
          <a:lstStyle/>
          <a:p>
            <a:pPr marL="285750" indent="-285750" algn="just">
              <a:buFont typeface="Arial" panose="020B0604020202020204" pitchFamily="34" charset="0"/>
              <a:buChar char="•"/>
            </a:pPr>
            <a:r>
              <a:rPr lang="en-US" sz="1600" dirty="0"/>
              <a:t>Plant plays an important role in agricultural, industrial, medicine, environmental and ecological protection. Recently, with global warming, biodiversity loss, rapid urban development and environmental damage, people have been seriously destroying the natural environments, which results in that a large number of plant species constantly dying and even dying out every year. It is essential to protect plant species. The first step of protecting plants is to recognize them and understand what they are and where they come from. But there are a large n</a:t>
            </a:r>
            <a:r>
              <a:rPr lang="en-US" sz="1600" dirty="0" smtClean="0"/>
              <a:t>umber </a:t>
            </a:r>
            <a:r>
              <a:rPr lang="en-US" sz="1600" dirty="0"/>
              <a:t>of plant species that have been named on Earth, and many are still unknown yet, it is difficult to identify each species. To handle such huge information, develop a quick and efficient classification method has become significant research</a:t>
            </a:r>
            <a:r>
              <a:rPr lang="en-US" sz="1600" dirty="0" smtClean="0"/>
              <a:t>.</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Plant </a:t>
            </a:r>
            <a:r>
              <a:rPr lang="en-US" sz="1600" dirty="0"/>
              <a:t>species can be recognized by its leaf, flower, skin, fruit and seed, etc. Relatively speaking, using leaf to recognize plant species is very simple and convenient, and may leaf based plant species recognition methods have been proposed. In this paper, we mainly summarize the existing </a:t>
            </a:r>
            <a:r>
              <a:rPr lang="en-US" sz="1600" dirty="0" smtClean="0"/>
              <a:t>leaf based </a:t>
            </a:r>
            <a:r>
              <a:rPr lang="en-US" sz="1600" dirty="0"/>
              <a:t>plant species identification methods, including plant leaf characteristic, public databases, feature extraction-based methods, subspace learning based methods, sparse representation-based methods, and deep learning-based methods. The aim is to emphasize the importance of plant species identification, train people to know about plant species, and provide guidance and comprehensive study for the beginners in this field, in turn, to treasure and protect plant species.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6" name="TextBox 5"/>
          <p:cNvSpPr txBox="1"/>
          <p:nvPr/>
        </p:nvSpPr>
        <p:spPr>
          <a:xfrm>
            <a:off x="227760" y="1443841"/>
            <a:ext cx="8610600" cy="4061460"/>
          </a:xfrm>
          <a:prstGeom prst="rect">
            <a:avLst/>
          </a:prstGeom>
          <a:noFill/>
        </p:spPr>
        <p:txBody>
          <a:bodyPr wrap="square">
            <a:spAutoFit/>
          </a:bodyPr>
          <a:lstStyle/>
          <a:p>
            <a:pPr marL="285750" indent="-285750" algn="just">
              <a:buFont typeface="Arial" panose="020B0604020202020204" pitchFamily="34" charset="0"/>
              <a:buChar char="•"/>
            </a:pPr>
            <a:r>
              <a:rPr lang="en-IN" sz="1600" dirty="0"/>
              <a:t>F</a:t>
            </a:r>
            <a:r>
              <a:rPr lang="en-IN" sz="1600" dirty="0" smtClean="0"/>
              <a:t>lora Identification </a:t>
            </a:r>
            <a:r>
              <a:rPr lang="en-IN" sz="1600" dirty="0"/>
              <a:t>has received a great attention from the machine learning and machine vision communities. There are many challenges that need to be overcome in order to have a reliable plant recognition method that could be used in serious industrial applications. The problem of plant species recognition can be seen as two separate problems, based on the goal that we want to achieve. The first problem can be defined as recognizing the presence of a certain plant on an image (retrieval problem), and the second problem is finding a certain type of plant in an image and segmenting it from the image. </a:t>
            </a:r>
            <a:endParaRPr lang="en-US" sz="1600" dirty="0"/>
          </a:p>
          <a:p>
            <a:pPr indent="0" algn="just">
              <a:buFont typeface="Arial" panose="020B0604020202020204" pitchFamily="34" charset="0"/>
              <a:buNone/>
            </a:pPr>
            <a:endParaRPr lang="en-US" sz="1600" dirty="0"/>
          </a:p>
          <a:p>
            <a:pPr marL="285750" indent="-285750" algn="just">
              <a:buFont typeface="Arial" panose="020B0604020202020204" pitchFamily="34" charset="0"/>
              <a:buChar char="•"/>
            </a:pPr>
            <a:r>
              <a:rPr lang="en-IN" sz="1600" dirty="0"/>
              <a:t>Plant Taxonomy is a science to separate plants into similar groups based on the  characteristics like </a:t>
            </a:r>
            <a:r>
              <a:rPr lang="en-IN" sz="1600" dirty="0" smtClean="0"/>
              <a:t>colour </a:t>
            </a:r>
            <a:r>
              <a:rPr lang="en-IN" sz="1600" dirty="0"/>
              <a:t>of the flower, shape of the flower, leaf shape and form, fruits, bark of the stem etc. Plant recognition when done manually by specialized taxonomists, suffers from perceptual biasness, cost of hiring of experts and shortage of experts. The process of manual taxonomy becomes time consuming and tedious when more and more images are added to the database. Automation of the recognition process can improve the time, efficiency, accuracy and cost associated with the recognition process. This has given rise to the demand of automatic tools for plant species recognition and classification.</a:t>
            </a:r>
            <a:r>
              <a:rPr lang="en-IN" dirty="0"/>
              <a:t> </a:t>
            </a:r>
            <a:endParaRPr lang="en-IN" dirty="0">
              <a:solidFill>
                <a:schemeClr val="accent6">
                  <a:lumMod val="1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533400" y="2286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Literature survey</a:t>
            </a:r>
            <a:endParaRPr dirty="0">
              <a:solidFill>
                <a:srgbClr val="C00000"/>
              </a:solidFill>
            </a:endParaRPr>
          </a:p>
        </p:txBody>
      </p:sp>
      <p:sp>
        <p:nvSpPr>
          <p:cNvPr id="7" name="CustomShape 1"/>
          <p:cNvSpPr/>
          <p:nvPr/>
        </p:nvSpPr>
        <p:spPr>
          <a:xfrm>
            <a:off x="457490" y="806043"/>
            <a:ext cx="8381160" cy="75600"/>
          </a:xfrm>
          <a:prstGeom prst="rect">
            <a:avLst/>
          </a:prstGeom>
          <a:solidFill>
            <a:srgbClr val="7030A0"/>
          </a:solidFill>
          <a:ln w="25560">
            <a:solidFill>
              <a:srgbClr val="3A5F8B"/>
            </a:solidFill>
            <a:round/>
          </a:ln>
        </p:spPr>
      </p:sp>
      <p:sp>
        <p:nvSpPr>
          <p:cNvPr id="6" name="Rectangles 5"/>
          <p:cNvSpPr/>
          <p:nvPr/>
        </p:nvSpPr>
        <p:spPr>
          <a:xfrm>
            <a:off x="457200" y="1066800"/>
            <a:ext cx="8458200" cy="55626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457200" y="1067435"/>
            <a:ext cx="8457565" cy="5561330"/>
          </a:xfrm>
          <a:prstGeom prst="rect">
            <a:avLst/>
          </a:prstGeom>
          <a:noFill/>
        </p:spPr>
        <p:txBody>
          <a:bodyPr wrap="square" rtlCol="0">
            <a:noAutofit/>
          </a:bodyPr>
          <a:p>
            <a:pPr algn="just"/>
            <a:r>
              <a:rPr lang="en-US" sz="1600" dirty="0" smtClean="0">
                <a:sym typeface="+mn-ea"/>
              </a:rPr>
              <a:t>1.Define </a:t>
            </a:r>
            <a:r>
              <a:rPr lang="en-US" sz="1600" dirty="0">
                <a:sym typeface="+mn-ea"/>
              </a:rPr>
              <a:t>the research </a:t>
            </a:r>
            <a:r>
              <a:rPr lang="en-US" sz="1600" dirty="0" smtClean="0">
                <a:sym typeface="+mn-ea"/>
              </a:rPr>
              <a:t>scope: Determine </a:t>
            </a:r>
            <a:r>
              <a:rPr lang="en-US" sz="1600" dirty="0">
                <a:sym typeface="+mn-ea"/>
              </a:rPr>
              <a:t>the specific aspects of flora identification that </a:t>
            </a:r>
            <a:r>
              <a:rPr lang="en-US" sz="1600" dirty="0" smtClean="0">
                <a:sym typeface="+mn-ea"/>
              </a:rPr>
              <a:t>you</a:t>
            </a:r>
            <a:br>
              <a:rPr lang="en-US" sz="1600" dirty="0" smtClean="0">
                <a:sym typeface="+mn-ea"/>
              </a:rPr>
            </a:br>
            <a:r>
              <a:rPr lang="en-US" sz="1600" dirty="0" smtClean="0">
                <a:sym typeface="+mn-ea"/>
              </a:rPr>
              <a:t> </a:t>
            </a:r>
            <a:r>
              <a:rPr lang="en-US" sz="1600" dirty="0">
                <a:sym typeface="+mn-ea"/>
              </a:rPr>
              <a:t>want to focus on, such as machine learning algorithms, image processing techniques,</a:t>
            </a:r>
            <a:br>
              <a:rPr lang="en-US" sz="1600" dirty="0">
                <a:sym typeface="+mn-ea"/>
              </a:rPr>
            </a:br>
            <a:r>
              <a:rPr lang="en-US" sz="1600" dirty="0" smtClean="0">
                <a:sym typeface="+mn-ea"/>
              </a:rPr>
              <a:t>or </a:t>
            </a:r>
            <a:r>
              <a:rPr lang="en-US" sz="1600" dirty="0">
                <a:sym typeface="+mn-ea"/>
              </a:rPr>
              <a:t>specific plant species</a:t>
            </a:r>
            <a:r>
              <a:rPr lang="en-IN" altLang="en-US" sz="1600" dirty="0">
                <a:sym typeface="+mn-ea"/>
              </a:rPr>
              <a:t>.                                                                                                            </a:t>
            </a:r>
            <a:br>
              <a:rPr lang="en-US" sz="1600" dirty="0" smtClean="0">
                <a:sym typeface="+mn-ea"/>
              </a:rPr>
            </a:br>
            <a:br>
              <a:rPr lang="en-US" sz="1600" dirty="0">
                <a:sym typeface="+mn-ea"/>
              </a:rPr>
            </a:br>
            <a:r>
              <a:rPr lang="en-US" sz="1600" dirty="0" smtClean="0">
                <a:sym typeface="+mn-ea"/>
              </a:rPr>
              <a:t>2.Identify </a:t>
            </a:r>
            <a:r>
              <a:rPr lang="en-US" sz="1600" dirty="0">
                <a:sym typeface="+mn-ea"/>
              </a:rPr>
              <a:t>relevant databases: Identify and explore relevant academic databases, </a:t>
            </a:r>
            <a:r>
              <a:rPr lang="en-US" sz="1600" dirty="0" smtClean="0">
                <a:sym typeface="+mn-ea"/>
              </a:rPr>
              <a:t>such</a:t>
            </a:r>
            <a:br>
              <a:rPr lang="en-US" sz="1600" dirty="0" smtClean="0">
                <a:sym typeface="+mn-ea"/>
              </a:rPr>
            </a:br>
            <a:r>
              <a:rPr lang="en-US" sz="1600" dirty="0" smtClean="0">
                <a:sym typeface="+mn-ea"/>
              </a:rPr>
              <a:t> </a:t>
            </a:r>
            <a:r>
              <a:rPr lang="en-US" sz="1600" dirty="0">
                <a:sym typeface="+mn-ea"/>
              </a:rPr>
              <a:t>as IEEE </a:t>
            </a:r>
            <a:r>
              <a:rPr lang="en-US" sz="1600" dirty="0" err="1">
                <a:sym typeface="+mn-ea"/>
              </a:rPr>
              <a:t>Xplore</a:t>
            </a:r>
            <a:r>
              <a:rPr lang="en-US" sz="1600" dirty="0">
                <a:sym typeface="+mn-ea"/>
              </a:rPr>
              <a:t>, ACM Digital Library, Google Scholar, or botanical databases, </a:t>
            </a:r>
            <a:r>
              <a:rPr lang="en-US" sz="1600" dirty="0" smtClean="0">
                <a:sym typeface="+mn-ea"/>
              </a:rPr>
              <a:t>to</a:t>
            </a:r>
            <a:br>
              <a:rPr lang="en-US" sz="1600" dirty="0" smtClean="0">
                <a:sym typeface="+mn-ea"/>
              </a:rPr>
            </a:br>
            <a:r>
              <a:rPr lang="en-US" sz="1600" dirty="0" smtClean="0">
                <a:sym typeface="+mn-ea"/>
              </a:rPr>
              <a:t> </a:t>
            </a:r>
            <a:r>
              <a:rPr lang="en-US" sz="1600" dirty="0">
                <a:sym typeface="+mn-ea"/>
              </a:rPr>
              <a:t>search for scientific articles, conference papers, and other relevant literature</a:t>
            </a:r>
            <a:r>
              <a:rPr lang="en-US" sz="1600" dirty="0" smtClean="0">
                <a:sym typeface="+mn-ea"/>
              </a:rPr>
              <a:t>.</a:t>
            </a:r>
            <a:br>
              <a:rPr lang="en-US" sz="1600" dirty="0" smtClean="0">
                <a:sym typeface="+mn-ea"/>
              </a:rPr>
            </a:br>
            <a:br>
              <a:rPr lang="en-US" sz="1600" dirty="0">
                <a:sym typeface="+mn-ea"/>
              </a:rPr>
            </a:br>
            <a:r>
              <a:rPr lang="en-US" sz="1600" dirty="0" smtClean="0">
                <a:sym typeface="+mn-ea"/>
              </a:rPr>
              <a:t>3.Search </a:t>
            </a:r>
            <a:r>
              <a:rPr lang="en-US" sz="1600" dirty="0">
                <a:sym typeface="+mn-ea"/>
              </a:rPr>
              <a:t>keywords: Develop a list of keywords and phrases related to flora identification</a:t>
            </a:r>
            <a:r>
              <a:rPr lang="en-US" sz="1600" dirty="0" smtClean="0">
                <a:sym typeface="+mn-ea"/>
              </a:rPr>
              <a:t>,</a:t>
            </a:r>
            <a:br>
              <a:rPr lang="en-US" sz="1600" dirty="0" smtClean="0">
                <a:sym typeface="+mn-ea"/>
              </a:rPr>
            </a:br>
            <a:r>
              <a:rPr lang="en-US" sz="1600" dirty="0" smtClean="0">
                <a:sym typeface="+mn-ea"/>
              </a:rPr>
              <a:t> </a:t>
            </a:r>
            <a:r>
              <a:rPr lang="en-US" sz="1600" dirty="0">
                <a:sym typeface="+mn-ea"/>
              </a:rPr>
              <a:t>such as "plant species recognition," "machine learning in botany," "image-based plant </a:t>
            </a:r>
            <a:br>
              <a:rPr lang="en-US" sz="1600" dirty="0" smtClean="0">
                <a:sym typeface="+mn-ea"/>
              </a:rPr>
            </a:br>
            <a:r>
              <a:rPr lang="en-US" sz="1600" dirty="0" smtClean="0">
                <a:sym typeface="+mn-ea"/>
              </a:rPr>
              <a:t>classification</a:t>
            </a:r>
            <a:r>
              <a:rPr lang="en-US" sz="1600" dirty="0">
                <a:sym typeface="+mn-ea"/>
              </a:rPr>
              <a:t>," and use them to search for relevant literature in the selected databases.</a:t>
            </a:r>
            <a:br>
              <a:rPr lang="en-US" sz="1600" dirty="0">
                <a:sym typeface="+mn-ea"/>
              </a:rPr>
            </a:br>
            <a:br>
              <a:rPr lang="en-US" sz="1600" dirty="0" smtClean="0">
                <a:sym typeface="+mn-ea"/>
              </a:rPr>
            </a:br>
            <a:r>
              <a:rPr lang="en-US" sz="1600" dirty="0" smtClean="0">
                <a:sym typeface="+mn-ea"/>
              </a:rPr>
              <a:t>4.Refine </a:t>
            </a:r>
            <a:r>
              <a:rPr lang="en-US" sz="1600" dirty="0">
                <a:sym typeface="+mn-ea"/>
              </a:rPr>
              <a:t>search results: Refine and filter the search results based on relevance, </a:t>
            </a:r>
            <a:r>
              <a:rPr lang="en-US" sz="1600" dirty="0" smtClean="0">
                <a:sym typeface="+mn-ea"/>
              </a:rPr>
              <a:t>publication</a:t>
            </a:r>
            <a:br>
              <a:rPr lang="en-US" sz="1600" dirty="0" smtClean="0">
                <a:sym typeface="+mn-ea"/>
              </a:rPr>
            </a:br>
            <a:r>
              <a:rPr lang="en-US" sz="1600" dirty="0" smtClean="0">
                <a:sym typeface="+mn-ea"/>
              </a:rPr>
              <a:t> </a:t>
            </a:r>
            <a:r>
              <a:rPr lang="en-US" sz="1600" dirty="0">
                <a:sym typeface="+mn-ea"/>
              </a:rPr>
              <a:t>year, and the specific objectives of your project. Consider including both recent </a:t>
            </a:r>
            <a:br>
              <a:rPr lang="en-US" sz="1600" dirty="0" smtClean="0">
                <a:sym typeface="+mn-ea"/>
              </a:rPr>
            </a:br>
            <a:r>
              <a:rPr lang="en-US" sz="1600" dirty="0" smtClean="0">
                <a:sym typeface="+mn-ea"/>
              </a:rPr>
              <a:t>publications </a:t>
            </a:r>
            <a:r>
              <a:rPr lang="en-US" sz="1600" dirty="0">
                <a:sym typeface="+mn-ea"/>
              </a:rPr>
              <a:t>and seminal works to ensure a comprehensive review.</a:t>
            </a:r>
            <a:r>
              <a:rPr lang="en-IN" altLang="en-US" sz="1600" dirty="0">
                <a:sym typeface="+mn-ea"/>
              </a:rPr>
              <a:t>                                           </a:t>
            </a:r>
            <a:br>
              <a:rPr lang="en-US" sz="1600" dirty="0">
                <a:sym typeface="+mn-ea"/>
              </a:rPr>
            </a:br>
            <a:br>
              <a:rPr lang="en-US" sz="1600" dirty="0">
                <a:sym typeface="+mn-ea"/>
              </a:rPr>
            </a:br>
            <a:r>
              <a:rPr lang="en-US" sz="1600" dirty="0" smtClean="0">
                <a:sym typeface="+mn-ea"/>
              </a:rPr>
              <a:t>5.Citations </a:t>
            </a:r>
            <a:r>
              <a:rPr lang="en-US" sz="1600" dirty="0">
                <a:sym typeface="+mn-ea"/>
              </a:rPr>
              <a:t>and references: Keep track of all the relevant citations and references for </a:t>
            </a:r>
            <a:r>
              <a:rPr lang="en-US" sz="1600" dirty="0" smtClean="0">
                <a:sym typeface="+mn-ea"/>
              </a:rPr>
              <a:t>the</a:t>
            </a:r>
            <a:br>
              <a:rPr lang="en-US" sz="1600" dirty="0" smtClean="0">
                <a:sym typeface="+mn-ea"/>
              </a:rPr>
            </a:br>
            <a:r>
              <a:rPr lang="en-US" sz="1600" dirty="0" smtClean="0">
                <a:sym typeface="+mn-ea"/>
              </a:rPr>
              <a:t> </a:t>
            </a:r>
            <a:r>
              <a:rPr lang="en-US" sz="1600" dirty="0">
                <a:sym typeface="+mn-ea"/>
              </a:rPr>
              <a:t>publications you have reviewed. Ensure that you properly cite and credit the authors of </a:t>
            </a:r>
            <a:br>
              <a:rPr lang="en-US" sz="1600" dirty="0" smtClean="0">
                <a:sym typeface="+mn-ea"/>
              </a:rPr>
            </a:br>
            <a:r>
              <a:rPr lang="en-US" sz="1600" dirty="0" smtClean="0">
                <a:sym typeface="+mn-ea"/>
              </a:rPr>
              <a:t>the </a:t>
            </a:r>
            <a:r>
              <a:rPr lang="en-US" sz="1600" dirty="0">
                <a:sym typeface="+mn-ea"/>
              </a:rPr>
              <a:t>works you have included in your literature survey.</a:t>
            </a:r>
            <a:r>
              <a:rPr lang="en-IN" altLang="en-US" sz="1600" dirty="0">
                <a:sym typeface="+mn-ea"/>
              </a:rPr>
              <a:t>                                                                                  </a:t>
            </a:r>
            <a:br>
              <a:rPr lang="en-US" sz="1600" dirty="0">
                <a:sym typeface="+mn-ea"/>
              </a:rPr>
            </a:br>
            <a:br>
              <a:rPr lang="en-US" sz="1600" dirty="0">
                <a:sym typeface="+mn-ea"/>
              </a:rPr>
            </a:b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dirty="0">
              <a:solidFill>
                <a:srgbClr val="C00000"/>
              </a:solidFill>
            </a:endParaRPr>
          </a:p>
        </p:txBody>
      </p:sp>
      <p:sp>
        <p:nvSpPr>
          <p:cNvPr id="3" name="AutoShape 2"/>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4" name="AutoShape 4"/>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 Box 5"/>
          <p:cNvSpPr txBox="1"/>
          <p:nvPr/>
        </p:nvSpPr>
        <p:spPr>
          <a:xfrm>
            <a:off x="0" y="1295400"/>
            <a:ext cx="8669020" cy="5174615"/>
          </a:xfrm>
          <a:prstGeom prst="rect">
            <a:avLst/>
          </a:prstGeom>
          <a:noFill/>
          <a:ln>
            <a:solidFill>
              <a:schemeClr val="bg1"/>
            </a:solidFill>
          </a:ln>
        </p:spPr>
        <p:txBody>
          <a:bodyPr wrap="square" rtlCol="0">
            <a:noAutofit/>
          </a:bodyPr>
          <a:p>
            <a:pPr marL="742950" lvl="1" indent="-285750" algn="just">
              <a:buFont typeface="Arial" panose="020B0604020202020204" pitchFamily="34" charset="0"/>
              <a:buChar char="•"/>
            </a:pPr>
            <a:r>
              <a:rPr lang="en-IN" sz="1600" dirty="0">
                <a:sym typeface="+mn-ea"/>
              </a:rPr>
              <a:t>Plant Taxonomy is a science to separate plants into similar groups based on the </a:t>
            </a:r>
            <a:r>
              <a:rPr lang="en-IN" sz="1600" dirty="0" smtClean="0">
                <a:sym typeface="+mn-ea"/>
              </a:rPr>
              <a:t>characteristics </a:t>
            </a:r>
            <a:r>
              <a:rPr lang="en-IN" sz="1600" dirty="0">
                <a:sym typeface="+mn-ea"/>
              </a:rPr>
              <a:t>like </a:t>
            </a:r>
            <a:r>
              <a:rPr lang="en-IN" sz="1600" dirty="0" smtClean="0">
                <a:sym typeface="+mn-ea"/>
              </a:rPr>
              <a:t>colour </a:t>
            </a:r>
            <a:r>
              <a:rPr lang="en-IN" sz="1600" dirty="0">
                <a:sym typeface="+mn-ea"/>
              </a:rPr>
              <a:t>of the flower, shape of the flower, leaf shape and form, fruits,</a:t>
            </a:r>
            <a:r>
              <a:rPr lang="en-IN" sz="1600" dirty="0" smtClean="0">
                <a:sym typeface="+mn-ea"/>
              </a:rPr>
              <a:t>bark </a:t>
            </a:r>
            <a:r>
              <a:rPr lang="en-IN" sz="1600" dirty="0">
                <a:sym typeface="+mn-ea"/>
              </a:rPr>
              <a:t>of the stem etc. Plant recognition when done manually by specialized taxonomists, </a:t>
            </a:r>
            <a:r>
              <a:rPr lang="en-IN" sz="1600" dirty="0" smtClean="0">
                <a:sym typeface="+mn-ea"/>
              </a:rPr>
              <a:t>suffers </a:t>
            </a:r>
            <a:r>
              <a:rPr lang="en-IN" sz="1600" dirty="0">
                <a:sym typeface="+mn-ea"/>
              </a:rPr>
              <a:t>from perceptual biasness, cost of hiring of experts and shortage of experts. The </a:t>
            </a:r>
            <a:r>
              <a:rPr lang="en-IN" sz="1600" dirty="0" smtClean="0">
                <a:sym typeface="+mn-ea"/>
              </a:rPr>
              <a:t>process </a:t>
            </a:r>
            <a:r>
              <a:rPr lang="en-IN" sz="1600" dirty="0">
                <a:sym typeface="+mn-ea"/>
              </a:rPr>
              <a:t>of manual taxonomy becomes time consuming and tedious when more </a:t>
            </a:r>
            <a:r>
              <a:rPr lang="en-IN" sz="1600" dirty="0" smtClean="0">
                <a:sym typeface="+mn-ea"/>
              </a:rPr>
              <a:t>and</a:t>
            </a:r>
            <a:r>
              <a:rPr lang="en-IN" sz="1600" dirty="0">
                <a:sym typeface="+mn-ea"/>
              </a:rPr>
              <a:t>more images are added to the database. Automation of the recognition process </a:t>
            </a:r>
            <a:r>
              <a:rPr lang="en-IN" sz="1600" dirty="0" smtClean="0">
                <a:sym typeface="+mn-ea"/>
              </a:rPr>
              <a:t>can </a:t>
            </a:r>
            <a:r>
              <a:rPr lang="en-IN" sz="1600" dirty="0">
                <a:sym typeface="+mn-ea"/>
              </a:rPr>
              <a:t>improve the time, efficiency, accuracy and cost associated with the recognition process</a:t>
            </a:r>
            <a:r>
              <a:rPr lang="en-IN" sz="1600" dirty="0" smtClean="0">
                <a:sym typeface="+mn-ea"/>
              </a:rPr>
              <a:t>.</a:t>
            </a:r>
            <a:endParaRPr lang="en-IN" sz="1600" dirty="0" smtClean="0">
              <a:sym typeface="+mn-ea"/>
            </a:endParaRPr>
          </a:p>
          <a:p>
            <a:pPr marL="742950" lvl="1" indent="-285750" algn="just">
              <a:buFont typeface="Arial" panose="020B0604020202020204" pitchFamily="34" charset="0"/>
              <a:buChar char="•"/>
            </a:pPr>
            <a:endParaRPr lang="en-IN" sz="1600" dirty="0" smtClean="0"/>
          </a:p>
          <a:p>
            <a:pPr marL="742950" lvl="1" indent="-285750" algn="just">
              <a:buFont typeface="Arial" panose="020B0604020202020204" pitchFamily="34" charset="0"/>
              <a:buChar char="•"/>
            </a:pPr>
            <a:r>
              <a:rPr lang="en-IN" sz="1600" dirty="0" smtClean="0">
                <a:sym typeface="+mn-ea"/>
              </a:rPr>
              <a:t> </a:t>
            </a:r>
            <a:r>
              <a:rPr lang="en-IN" sz="1600" dirty="0">
                <a:sym typeface="+mn-ea"/>
              </a:rPr>
              <a:t>This has given rise to the demand of automatic tools for plant species recognition </a:t>
            </a:r>
            <a:r>
              <a:rPr lang="en-IN" sz="1600" dirty="0" smtClean="0">
                <a:sym typeface="+mn-ea"/>
              </a:rPr>
              <a:t>and </a:t>
            </a:r>
            <a:r>
              <a:rPr lang="en-IN" sz="1600" dirty="0">
                <a:sym typeface="+mn-ea"/>
              </a:rPr>
              <a:t>classification. Major support system for the automation is availability of digitized </a:t>
            </a:r>
            <a:r>
              <a:rPr lang="en-IN" sz="1600" dirty="0" smtClean="0">
                <a:sym typeface="+mn-ea"/>
              </a:rPr>
              <a:t>databases </a:t>
            </a:r>
            <a:r>
              <a:rPr lang="en-IN" sz="1600" dirty="0">
                <a:sym typeface="+mn-ea"/>
              </a:rPr>
              <a:t>with high resolution plant images annotated with species names </a:t>
            </a:r>
            <a:r>
              <a:rPr lang="en-IN" sz="1600" dirty="0" smtClean="0">
                <a:sym typeface="+mn-ea"/>
              </a:rPr>
              <a:t>and </a:t>
            </a:r>
            <a:r>
              <a:rPr lang="en-IN" sz="1600" dirty="0">
                <a:sym typeface="+mn-ea"/>
              </a:rPr>
              <a:t>metadata like date and time, </a:t>
            </a:r>
            <a:r>
              <a:rPr lang="en-IN" sz="1600" dirty="0" smtClean="0">
                <a:sym typeface="+mn-ea"/>
              </a:rPr>
              <a:t> </a:t>
            </a:r>
            <a:r>
              <a:rPr lang="en-IN" sz="1600" dirty="0">
                <a:sym typeface="+mn-ea"/>
              </a:rPr>
              <a:t>long information aided by high resolution cameras </a:t>
            </a:r>
            <a:r>
              <a:rPr lang="en-IN" sz="1600" dirty="0" smtClean="0">
                <a:sym typeface="+mn-ea"/>
              </a:rPr>
              <a:t>available </a:t>
            </a:r>
            <a:r>
              <a:rPr lang="en-IN" sz="1600" dirty="0">
                <a:sym typeface="+mn-ea"/>
              </a:rPr>
              <a:t>on handheld devices. The current approaches for plant species identification </a:t>
            </a:r>
            <a:r>
              <a:rPr lang="en-IN" sz="1600" dirty="0" smtClean="0">
                <a:sym typeface="+mn-ea"/>
              </a:rPr>
              <a:t>utilize </a:t>
            </a:r>
            <a:r>
              <a:rPr lang="en-IN" sz="1600" dirty="0">
                <a:sym typeface="+mn-ea"/>
              </a:rPr>
              <a:t>only leaf form and shape. The reason being that leaves due to their shape </a:t>
            </a:r>
            <a:r>
              <a:rPr lang="en-IN" sz="1600" dirty="0" smtClean="0">
                <a:sym typeface="+mn-ea"/>
              </a:rPr>
              <a:t>and </a:t>
            </a:r>
            <a:r>
              <a:rPr lang="en-IN" sz="1600" dirty="0">
                <a:sym typeface="+mn-ea"/>
              </a:rPr>
              <a:t>size, have the advantage to be easily observed, captured and described and are less </a:t>
            </a:r>
            <a:r>
              <a:rPr lang="en-IN" sz="1600" dirty="0" smtClean="0">
                <a:sym typeface="+mn-ea"/>
              </a:rPr>
              <a:t>effected </a:t>
            </a:r>
            <a:r>
              <a:rPr lang="en-IN" sz="1600" dirty="0">
                <a:sym typeface="+mn-ea"/>
              </a:rPr>
              <a:t>by seasonal changes.</a:t>
            </a:r>
            <a:r>
              <a:rPr lang="en-IN" dirty="0">
                <a:sym typeface="+mn-ea"/>
              </a:rPr>
              <a:t> </a:t>
            </a:r>
            <a:endParaRPr lang="en-US" dirty="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12920</Words>
  <Application>WPS Presentation</Application>
  <PresentationFormat>On-screen Show (4:3)</PresentationFormat>
  <Paragraphs>219</Paragraphs>
  <Slides>23</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Arial Black</vt:lpstr>
      <vt:lpstr>Times New Roman</vt:lpstr>
      <vt:lpstr>Microsoft YaHei</vt:lpstr>
      <vt:lpstr>Arial Unicode MS</vt:lpstr>
      <vt:lpstr>Wingdings</vt:lpstr>
      <vt:lpstr>DejaVu Sans</vt:lpstr>
      <vt:lpstr>Agency FB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1.Define the research scope: Determine the specific aspects of flora identification that you  want to focus on, such as machine learning algorithms, image processing techniques,  or specific plant species.  2.Identify relevant databases: Identify and explore relevant academic databases, such  as IEEE Xplore, ACM Digital Library, Google Scholar, or botanical databases, to  search for scientific articles, conference papers, and other relevant literature.  3.Search keywords: Develop a list of keywords and phrases related to flora identification,  such as "plant species recognition," "machine learning in botany," "image-based plant  classification," and use them to search for relevant literature in the selected databases.  4.Refine search results: Refine and filter the search results based on relevance, publication  year, and the specific objectives of your project. Consider including both recent  publications and seminal works to ensure a comprehensive review.  5.Citations and references: Keep track of all the relevant citations and references for the  publications you have reviewed. Ensure that you properly cite and credit the authors of  the works you have included in your literature survey.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Praveen Kumar .B</cp:lastModifiedBy>
  <cp:revision>741</cp:revision>
  <dcterms:created xsi:type="dcterms:W3CDTF">2022-10-30T09:36:00Z</dcterms:created>
  <dcterms:modified xsi:type="dcterms:W3CDTF">2023-09-08T07:27:45Z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BACACB39F8ED4CDFAE7C1E6B7668B922_13</vt:lpwstr>
  </property>
  <property fmtid="{D5CDD505-2E9C-101B-9397-08002B2CF9AE}" pid="3" name="KSOProductBuildVer">
    <vt:lpwstr>1033-12.2.0.13201</vt:lpwstr>
  </property>
</Properties>
</file>