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30" r:id="rId2"/>
    <p:sldId id="257" r:id="rId3"/>
    <p:sldId id="399" r:id="rId4"/>
    <p:sldId id="400" r:id="rId5"/>
    <p:sldId id="258" r:id="rId6"/>
    <p:sldId id="259" r:id="rId7"/>
    <p:sldId id="262" r:id="rId8"/>
    <p:sldId id="429" r:id="rId9"/>
    <p:sldId id="263" r:id="rId10"/>
    <p:sldId id="375" r:id="rId11"/>
    <p:sldId id="376" r:id="rId12"/>
    <p:sldId id="396" r:id="rId13"/>
    <p:sldId id="392" r:id="rId14"/>
    <p:sldId id="268" r:id="rId15"/>
    <p:sldId id="282" r:id="rId16"/>
    <p:sldId id="297" r:id="rId17"/>
    <p:sldId id="407" r:id="rId18"/>
    <p:sldId id="387" r:id="rId19"/>
    <p:sldId id="383" r:id="rId20"/>
    <p:sldId id="428"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thapalli Sai Puneeth" initials="K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94656" autoAdjust="0"/>
  </p:normalViewPr>
  <p:slideViewPr>
    <p:cSldViewPr>
      <p:cViewPr varScale="1">
        <p:scale>
          <a:sx n="79" d="100"/>
          <a:sy n="79" d="100"/>
        </p:scale>
        <p:origin x="157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PU KARTHIK" userId="d9ea80ded3626c97" providerId="LiveId" clId="{B7B74AB7-21EF-404F-9535-C31067E862AD}"/>
    <pc:docChg chg="undo custSel modSld">
      <pc:chgData name="ADEPU KARTHIK" userId="d9ea80ded3626c97" providerId="LiveId" clId="{B7B74AB7-21EF-404F-9535-C31067E862AD}" dt="2022-11-03T06:32:22.238" v="771" actId="20577"/>
      <pc:docMkLst>
        <pc:docMk/>
      </pc:docMkLst>
      <pc:sldChg chg="modSp mod">
        <pc:chgData name="ADEPU KARTHIK" userId="d9ea80ded3626c97" providerId="LiveId" clId="{B7B74AB7-21EF-404F-9535-C31067E862AD}" dt="2022-11-02T09:29:50.462" v="481" actId="313"/>
        <pc:sldMkLst>
          <pc:docMk/>
          <pc:sldMk cId="0" sldId="259"/>
        </pc:sldMkLst>
        <pc:spChg chg="mod">
          <ac:chgData name="ADEPU KARTHIK" userId="d9ea80ded3626c97" providerId="LiveId" clId="{B7B74AB7-21EF-404F-9535-C31067E862AD}" dt="2022-11-02T09:29:50.462" v="481" actId="313"/>
          <ac:spMkLst>
            <pc:docMk/>
            <pc:sldMk cId="0" sldId="259"/>
            <ac:spMk id="6" creationId="{00000000-0000-0000-0000-000000000000}"/>
          </ac:spMkLst>
        </pc:spChg>
      </pc:sldChg>
      <pc:sldChg chg="modSp mod">
        <pc:chgData name="ADEPU KARTHIK" userId="d9ea80ded3626c97" providerId="LiveId" clId="{B7B74AB7-21EF-404F-9535-C31067E862AD}" dt="2022-11-03T06:26:10.004" v="650" actId="20577"/>
        <pc:sldMkLst>
          <pc:docMk/>
          <pc:sldMk cId="0" sldId="263"/>
        </pc:sldMkLst>
        <pc:spChg chg="mod">
          <ac:chgData name="ADEPU KARTHIK" userId="d9ea80ded3626c97" providerId="LiveId" clId="{B7B74AB7-21EF-404F-9535-C31067E862AD}" dt="2022-11-03T06:26:10.004" v="650" actId="20577"/>
          <ac:spMkLst>
            <pc:docMk/>
            <pc:sldMk cId="0" sldId="263"/>
            <ac:spMk id="2" creationId="{00000000-0000-0000-0000-000000000000}"/>
          </ac:spMkLst>
        </pc:spChg>
      </pc:sldChg>
      <pc:sldChg chg="modSp mod">
        <pc:chgData name="ADEPU KARTHIK" userId="d9ea80ded3626c97" providerId="LiveId" clId="{B7B74AB7-21EF-404F-9535-C31067E862AD}" dt="2022-11-03T06:27:34.844" v="677" actId="20577"/>
        <pc:sldMkLst>
          <pc:docMk/>
          <pc:sldMk cId="0" sldId="297"/>
        </pc:sldMkLst>
        <pc:spChg chg="mod">
          <ac:chgData name="ADEPU KARTHIK" userId="d9ea80ded3626c97" providerId="LiveId" clId="{B7B74AB7-21EF-404F-9535-C31067E862AD}" dt="2022-11-03T06:27:34.844" v="677" actId="20577"/>
          <ac:spMkLst>
            <pc:docMk/>
            <pc:sldMk cId="0" sldId="297"/>
            <ac:spMk id="2" creationId="{00000000-0000-0000-0000-000000000000}"/>
          </ac:spMkLst>
        </pc:spChg>
      </pc:sldChg>
      <pc:sldChg chg="modSp mod">
        <pc:chgData name="ADEPU KARTHIK" userId="d9ea80ded3626c97" providerId="LiveId" clId="{B7B74AB7-21EF-404F-9535-C31067E862AD}" dt="2022-11-03T06:26:46.704" v="668" actId="123"/>
        <pc:sldMkLst>
          <pc:docMk/>
          <pc:sldMk cId="0" sldId="376"/>
        </pc:sldMkLst>
        <pc:spChg chg="mod">
          <ac:chgData name="ADEPU KARTHIK" userId="d9ea80ded3626c97" providerId="LiveId" clId="{B7B74AB7-21EF-404F-9535-C31067E862AD}" dt="2022-11-03T06:26:46.704" v="668" actId="123"/>
          <ac:spMkLst>
            <pc:docMk/>
            <pc:sldMk cId="0" sldId="376"/>
            <ac:spMk id="3" creationId="{00000000-0000-0000-0000-000000000000}"/>
          </ac:spMkLst>
        </pc:spChg>
      </pc:sldChg>
      <pc:sldChg chg="modSp mod">
        <pc:chgData name="ADEPU KARTHIK" userId="d9ea80ded3626c97" providerId="LiveId" clId="{B7B74AB7-21EF-404F-9535-C31067E862AD}" dt="2022-11-02T17:46:30.772" v="582" actId="20577"/>
        <pc:sldMkLst>
          <pc:docMk/>
          <pc:sldMk cId="0" sldId="383"/>
        </pc:sldMkLst>
        <pc:spChg chg="mod">
          <ac:chgData name="ADEPU KARTHIK" userId="d9ea80ded3626c97" providerId="LiveId" clId="{B7B74AB7-21EF-404F-9535-C31067E862AD}" dt="2022-11-02T17:46:30.772" v="582" actId="20577"/>
          <ac:spMkLst>
            <pc:docMk/>
            <pc:sldMk cId="0" sldId="383"/>
            <ac:spMk id="2" creationId="{6C360F1C-C130-7DD3-A59D-5173C6C7CE46}"/>
          </ac:spMkLst>
        </pc:spChg>
      </pc:sldChg>
      <pc:sldChg chg="addSp delSp modSp mod">
        <pc:chgData name="ADEPU KARTHIK" userId="d9ea80ded3626c97" providerId="LiveId" clId="{B7B74AB7-21EF-404F-9535-C31067E862AD}" dt="2022-11-03T06:32:22.238" v="771" actId="20577"/>
        <pc:sldMkLst>
          <pc:docMk/>
          <pc:sldMk cId="0" sldId="387"/>
        </pc:sldMkLst>
        <pc:spChg chg="del mod">
          <ac:chgData name="ADEPU KARTHIK" userId="d9ea80ded3626c97" providerId="LiveId" clId="{B7B74AB7-21EF-404F-9535-C31067E862AD}" dt="2022-11-03T06:30:32.643" v="726" actId="21"/>
          <ac:spMkLst>
            <pc:docMk/>
            <pc:sldMk cId="0" sldId="387"/>
            <ac:spMk id="2" creationId="{00000000-0000-0000-0000-000000000000}"/>
          </ac:spMkLst>
        </pc:spChg>
        <pc:spChg chg="add del mod">
          <ac:chgData name="ADEPU KARTHIK" userId="d9ea80ded3626c97" providerId="LiveId" clId="{B7B74AB7-21EF-404F-9535-C31067E862AD}" dt="2022-11-03T06:30:41.924" v="727" actId="478"/>
          <ac:spMkLst>
            <pc:docMk/>
            <pc:sldMk cId="0" sldId="387"/>
            <ac:spMk id="4" creationId="{BC0C1B32-572E-4B00-BBED-BE17A2FF43FB}"/>
          </ac:spMkLst>
        </pc:spChg>
        <pc:spChg chg="add del mod">
          <ac:chgData name="ADEPU KARTHIK" userId="d9ea80ded3626c97" providerId="LiveId" clId="{B7B74AB7-21EF-404F-9535-C31067E862AD}" dt="2022-11-03T06:31:24.343" v="743"/>
          <ac:spMkLst>
            <pc:docMk/>
            <pc:sldMk cId="0" sldId="387"/>
            <ac:spMk id="5" creationId="{5E8E4EC9-97A7-0957-E2D5-12B85A52D816}"/>
          </ac:spMkLst>
        </pc:spChg>
        <pc:spChg chg="add mod">
          <ac:chgData name="ADEPU KARTHIK" userId="d9ea80ded3626c97" providerId="LiveId" clId="{B7B74AB7-21EF-404F-9535-C31067E862AD}" dt="2022-11-03T06:32:22.238" v="771" actId="20577"/>
          <ac:spMkLst>
            <pc:docMk/>
            <pc:sldMk cId="0" sldId="387"/>
            <ac:spMk id="6" creationId="{CCFE3F28-91F3-79DA-4B33-0343F68BC544}"/>
          </ac:spMkLst>
        </pc:spChg>
      </pc:sldChg>
      <pc:sldChg chg="addSp delSp modSp mod">
        <pc:chgData name="ADEPU KARTHIK" userId="d9ea80ded3626c97" providerId="LiveId" clId="{B7B74AB7-21EF-404F-9535-C31067E862AD}" dt="2022-11-02T17:50:33.912" v="640" actId="20577"/>
        <pc:sldMkLst>
          <pc:docMk/>
          <pc:sldMk cId="0" sldId="392"/>
        </pc:sldMkLst>
        <pc:spChg chg="del mod">
          <ac:chgData name="ADEPU KARTHIK" userId="d9ea80ded3626c97" providerId="LiveId" clId="{B7B74AB7-21EF-404F-9535-C31067E862AD}" dt="2022-11-02T17:49:05.761" v="607" actId="478"/>
          <ac:spMkLst>
            <pc:docMk/>
            <pc:sldMk cId="0" sldId="392"/>
            <ac:spMk id="2" creationId="{00000000-0000-0000-0000-000000000000}"/>
          </ac:spMkLst>
        </pc:spChg>
        <pc:spChg chg="add mod">
          <ac:chgData name="ADEPU KARTHIK" userId="d9ea80ded3626c97" providerId="LiveId" clId="{B7B74AB7-21EF-404F-9535-C31067E862AD}" dt="2022-11-02T17:50:33.912" v="640" actId="20577"/>
          <ac:spMkLst>
            <pc:docMk/>
            <pc:sldMk cId="0" sldId="392"/>
            <ac:spMk id="5" creationId="{B0B8CF73-9219-155E-3CED-D8EF5996AB34}"/>
          </ac:spMkLst>
        </pc:spChg>
      </pc:sldChg>
      <pc:sldChg chg="modSp mod">
        <pc:chgData name="ADEPU KARTHIK" userId="d9ea80ded3626c97" providerId="LiveId" clId="{B7B74AB7-21EF-404F-9535-C31067E862AD}" dt="2022-11-02T15:33:28.826" v="487" actId="20577"/>
        <pc:sldMkLst>
          <pc:docMk/>
          <pc:sldMk cId="0" sldId="400"/>
        </pc:sldMkLst>
        <pc:spChg chg="mod">
          <ac:chgData name="ADEPU KARTHIK" userId="d9ea80ded3626c97" providerId="LiveId" clId="{B7B74AB7-21EF-404F-9535-C31067E862AD}" dt="2022-11-02T15:33:28.826" v="487" actId="20577"/>
          <ac:spMkLst>
            <pc:docMk/>
            <pc:sldMk cId="0" sldId="400"/>
            <ac:spMk id="9" creationId="{00000000-0000-0000-0000-000000000000}"/>
          </ac:spMkLst>
        </pc:spChg>
      </pc:sldChg>
      <pc:sldChg chg="modSp mod">
        <pc:chgData name="ADEPU KARTHIK" userId="d9ea80ded3626c97" providerId="LiveId" clId="{B7B74AB7-21EF-404F-9535-C31067E862AD}" dt="2022-11-02T17:46:52.732" v="583" actId="20577"/>
        <pc:sldMkLst>
          <pc:docMk/>
          <pc:sldMk cId="0" sldId="407"/>
        </pc:sldMkLst>
        <pc:spChg chg="mod">
          <ac:chgData name="ADEPU KARTHIK" userId="d9ea80ded3626c97" providerId="LiveId" clId="{B7B74AB7-21EF-404F-9535-C31067E862AD}" dt="2022-11-02T17:46:52.732" v="583" actId="20577"/>
          <ac:spMkLst>
            <pc:docMk/>
            <pc:sldMk cId="0" sldId="407"/>
            <ac:spMk id="2" creationId="{00000000-0000-0000-0000-000000000000}"/>
          </ac:spMkLst>
        </pc:spChg>
      </pc:sldChg>
      <pc:sldChg chg="modSp mod">
        <pc:chgData name="ADEPU KARTHIK" userId="d9ea80ded3626c97" providerId="LiveId" clId="{B7B74AB7-21EF-404F-9535-C31067E862AD}" dt="2022-11-02T15:42:35.796" v="561" actId="20577"/>
        <pc:sldMkLst>
          <pc:docMk/>
          <pc:sldMk cId="0" sldId="428"/>
        </pc:sldMkLst>
        <pc:spChg chg="mod">
          <ac:chgData name="ADEPU KARTHIK" userId="d9ea80ded3626c97" providerId="LiveId" clId="{B7B74AB7-21EF-404F-9535-C31067E862AD}" dt="2022-11-02T15:42:35.796" v="561" actId="20577"/>
          <ac:spMkLst>
            <pc:docMk/>
            <pc:sldMk cId="0" sldId="428"/>
            <ac:spMk id="5" creationId="{F2316885-4370-6380-2DE8-60B5D3A605DF}"/>
          </ac:spMkLst>
        </pc:spChg>
      </pc:sldChg>
      <pc:sldChg chg="modSp mod">
        <pc:chgData name="ADEPU KARTHIK" userId="d9ea80ded3626c97" providerId="LiveId" clId="{B7B74AB7-21EF-404F-9535-C31067E862AD}" dt="2022-11-02T08:23:41.197" v="110" actId="20577"/>
        <pc:sldMkLst>
          <pc:docMk/>
          <pc:sldMk cId="0" sldId="429"/>
        </pc:sldMkLst>
        <pc:spChg chg="mod">
          <ac:chgData name="ADEPU KARTHIK" userId="d9ea80ded3626c97" providerId="LiveId" clId="{B7B74AB7-21EF-404F-9535-C31067E862AD}" dt="2022-11-02T08:23:41.197" v="110" actId="20577"/>
          <ac:spMkLst>
            <pc:docMk/>
            <pc:sldMk cId="0" sldId="429"/>
            <ac:spMk id="2"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8T16:35:21"/>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dirty="0"/>
              <a:t>&lt;header&gt;</a:t>
            </a:r>
            <a:endParaRPr dirty="0"/>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dirty="0"/>
              <a:t>&lt;date/time&gt;</a:t>
            </a:r>
            <a:endParaRPr dirty="0"/>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dirty="0"/>
              <a:t>&lt;footer&gt;</a:t>
            </a:r>
            <a:endParaRPr dirty="0"/>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t>‹#›</a:t>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t>2</a:t>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3</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5</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6</a:t>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t>7</a:t>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t>9</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10</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12</a:t>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14</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www.durgansc.co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27D7E06-9E24-234E-50C9-E98ABB54626F}"/>
              </a:ext>
            </a:extLst>
          </p:cNvPr>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pic>
        <p:nvPicPr>
          <p:cNvPr id="8" name="Picture 4" descr="CMR College of Pharmacy updated... - CMR College of Pharmacy">
            <a:extLst>
              <a:ext uri="{FF2B5EF4-FFF2-40B4-BE49-F238E27FC236}">
                <a16:creationId xmlns:a16="http://schemas.microsoft.com/office/drawing/2014/main" id="{1FCA7298-F59B-3783-DDE5-A8E37819E284}"/>
              </a:ext>
            </a:extLst>
          </p:cNvPr>
          <p:cNvPicPr>
            <a:picLocks noChangeAspect="1" noChangeArrowheads="1"/>
          </p:cNvPicPr>
          <p:nvPr/>
        </p:nvPicPr>
        <p:blipFill>
          <a:blip r:embed="rId2"/>
          <a:srcRect/>
          <a:stretch>
            <a:fillRect/>
          </a:stretch>
        </p:blipFill>
        <p:spPr bwMode="auto">
          <a:xfrm>
            <a:off x="445135" y="228600"/>
            <a:ext cx="1295400" cy="1143000"/>
          </a:xfrm>
          <a:prstGeom prst="rect">
            <a:avLst/>
          </a:prstGeom>
          <a:noFill/>
        </p:spPr>
      </p:pic>
      <p:sp>
        <p:nvSpPr>
          <p:cNvPr id="9" name="TextBox 8">
            <a:extLst>
              <a:ext uri="{FF2B5EF4-FFF2-40B4-BE49-F238E27FC236}">
                <a16:creationId xmlns:a16="http://schemas.microsoft.com/office/drawing/2014/main" id="{18EAA636-820F-CCCB-8C33-E60F48E22761}"/>
              </a:ext>
            </a:extLst>
          </p:cNvPr>
          <p:cNvSpPr txBox="1"/>
          <p:nvPr/>
        </p:nvSpPr>
        <p:spPr>
          <a:xfrm>
            <a:off x="0" y="1905000"/>
            <a:ext cx="9144000" cy="1323439"/>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DESIGNING  A WEBSITE FOR ONLINE NURSERY</a:t>
            </a:r>
          </a:p>
        </p:txBody>
      </p:sp>
      <p:sp>
        <p:nvSpPr>
          <p:cNvPr id="10" name="TextBox 9">
            <a:extLst>
              <a:ext uri="{FF2B5EF4-FFF2-40B4-BE49-F238E27FC236}">
                <a16:creationId xmlns:a16="http://schemas.microsoft.com/office/drawing/2014/main" id="{B38ECB26-BA67-D104-B0DF-1D968AB1D839}"/>
              </a:ext>
            </a:extLst>
          </p:cNvPr>
          <p:cNvSpPr txBox="1"/>
          <p:nvPr/>
        </p:nvSpPr>
        <p:spPr>
          <a:xfrm>
            <a:off x="6019800" y="3638681"/>
            <a:ext cx="5029200" cy="400110"/>
          </a:xfrm>
          <a:prstGeom prst="rect">
            <a:avLst/>
          </a:prstGeom>
          <a:noFill/>
        </p:spPr>
        <p:txBody>
          <a:bodyPr wrap="square" rtlCol="0">
            <a:spAutoFit/>
          </a:bodyPr>
          <a:lstStyle/>
          <a:p>
            <a:r>
              <a:rPr lang="en-US" sz="2000" b="1" dirty="0">
                <a:solidFill>
                  <a:schemeClr val="tx2">
                    <a:lumMod val="75000"/>
                  </a:schemeClr>
                </a:solidFill>
              </a:rPr>
              <a:t>Name of the student</a:t>
            </a:r>
          </a:p>
        </p:txBody>
      </p:sp>
      <p:sp>
        <p:nvSpPr>
          <p:cNvPr id="11" name="TextBox 10">
            <a:extLst>
              <a:ext uri="{FF2B5EF4-FFF2-40B4-BE49-F238E27FC236}">
                <a16:creationId xmlns:a16="http://schemas.microsoft.com/office/drawing/2014/main" id="{1BAF2156-3811-1244-569C-947D7A22266A}"/>
              </a:ext>
            </a:extLst>
          </p:cNvPr>
          <p:cNvSpPr txBox="1"/>
          <p:nvPr/>
        </p:nvSpPr>
        <p:spPr>
          <a:xfrm>
            <a:off x="152400" y="4876800"/>
            <a:ext cx="5486400" cy="2123658"/>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endParaRPr lang="en-US" b="1" dirty="0"/>
          </a:p>
          <a:p>
            <a:r>
              <a:rPr lang="en-US" b="1" dirty="0"/>
              <a:t>V NARASIMHA</a:t>
            </a:r>
          </a:p>
          <a:p>
            <a:r>
              <a:rPr lang="en-US" b="1" dirty="0"/>
              <a:t>(Assistant Professor)</a:t>
            </a:r>
          </a:p>
          <a:p>
            <a:endParaRPr lang="en-US" b="1" dirty="0"/>
          </a:p>
          <a:p>
            <a:endParaRPr lang="en-US" b="1" dirty="0"/>
          </a:p>
        </p:txBody>
      </p:sp>
      <p:sp>
        <p:nvSpPr>
          <p:cNvPr id="12" name="Subtitle 11">
            <a:extLst>
              <a:ext uri="{FF2B5EF4-FFF2-40B4-BE49-F238E27FC236}">
                <a16:creationId xmlns:a16="http://schemas.microsoft.com/office/drawing/2014/main" id="{4FBDB55C-9F7A-947D-B1F4-8A69226C03BF}"/>
              </a:ext>
            </a:extLst>
          </p:cNvPr>
          <p:cNvSpPr>
            <a:spLocks noGrp="1"/>
          </p:cNvSpPr>
          <p:nvPr>
            <p:ph type="subTitle"/>
          </p:nvPr>
        </p:nvSpPr>
        <p:spPr>
          <a:xfrm>
            <a:off x="6019800" y="3219318"/>
            <a:ext cx="3124200" cy="3181481"/>
          </a:xfrm>
        </p:spPr>
        <p:txBody>
          <a:bodyPr/>
          <a:lstStyle/>
          <a:p>
            <a:r>
              <a:rPr lang="en-US" dirty="0">
                <a:solidFill>
                  <a:schemeClr val="tx1"/>
                </a:solidFill>
              </a:rPr>
              <a:t>20H51A0532 (NARESH)</a:t>
            </a:r>
          </a:p>
          <a:p>
            <a:r>
              <a:rPr lang="en-US" dirty="0">
                <a:solidFill>
                  <a:schemeClr val="tx1"/>
                </a:solidFill>
              </a:rPr>
              <a:t>20H51A0536 (KARTHIK)</a:t>
            </a:r>
          </a:p>
          <a:p>
            <a:r>
              <a:rPr lang="en-US" dirty="0">
                <a:solidFill>
                  <a:schemeClr val="tx1"/>
                </a:solidFill>
              </a:rPr>
              <a:t>20H51A0596 (PUNEETH)</a:t>
            </a:r>
          </a:p>
          <a:p>
            <a:endParaRPr lang="en-IN" dirty="0">
              <a:solidFill>
                <a:schemeClr val="tx1"/>
              </a:solidFill>
            </a:endParaRPr>
          </a:p>
        </p:txBody>
      </p:sp>
    </p:spTree>
    <p:extLst>
      <p:ext uri="{BB962C8B-B14F-4D97-AF65-F5344CB8AC3E}">
        <p14:creationId xmlns:p14="http://schemas.microsoft.com/office/powerpoint/2010/main" val="1001325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p>
          <a:p>
            <a:pPr algn="r">
              <a:lnSpc>
                <a:spcPct val="100000"/>
              </a:lnSpc>
            </a:pPr>
            <a:r>
              <a:rPr lang="en-IN" sz="4400" b="1" dirty="0">
                <a:solidFill>
                  <a:srgbClr val="000000"/>
                </a:solidFill>
                <a:latin typeface="Arial Black" panose="020B0A04020102020204" pitchFamily="34" charset="0"/>
              </a:rPr>
              <a:t> </a:t>
            </a:r>
            <a:endParaRPr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Research objective</a:t>
            </a:r>
          </a:p>
        </p:txBody>
      </p:sp>
      <p:sp>
        <p:nvSpPr>
          <p:cNvPr id="3" name="Text Placeholder 2"/>
          <p:cNvSpPr>
            <a:spLocks noGrp="1"/>
          </p:cNvSpPr>
          <p:nvPr>
            <p:ph type="body"/>
          </p:nvPr>
        </p:nvSpPr>
        <p:spPr>
          <a:xfrm>
            <a:off x="304800" y="1156396"/>
            <a:ext cx="8533560" cy="5549204"/>
          </a:xfrm>
        </p:spPr>
        <p:txBody>
          <a:bodyPr/>
          <a:lstStyle/>
          <a:p>
            <a:pPr marL="285750" indent="-285750" algn="just">
              <a:buFont typeface="Wingdings" panose="05000000000000000000" pitchFamily="2" charset="2"/>
              <a:buChar char="q"/>
            </a:pPr>
            <a:r>
              <a:rPr lang="en-GB" dirty="0"/>
              <a:t>The objectives is to develop an efficient application that will be helpful  for not</a:t>
            </a:r>
          </a:p>
          <a:p>
            <a:pPr algn="just"/>
            <a:r>
              <a:rPr lang="en-GB" dirty="0"/>
              <a:t>    only buyers but also for sellers.</a:t>
            </a:r>
          </a:p>
          <a:p>
            <a:pPr algn="just"/>
            <a:r>
              <a:rPr lang="en-GB" dirty="0"/>
              <a:t>  </a:t>
            </a:r>
          </a:p>
          <a:p>
            <a:pPr marL="285750" indent="-285750" algn="just">
              <a:buFont typeface="Wingdings" panose="05000000000000000000" pitchFamily="2" charset="2"/>
              <a:buChar char="q"/>
            </a:pPr>
            <a:r>
              <a:rPr lang="en-GB" dirty="0"/>
              <a:t>Application development will be done according to the requirements  of both </a:t>
            </a:r>
          </a:p>
          <a:p>
            <a:pPr algn="just"/>
            <a:r>
              <a:rPr lang="en-GB" dirty="0"/>
              <a:t>      sellers and buyers.</a:t>
            </a:r>
          </a:p>
          <a:p>
            <a:pPr marL="285750" indent="-285750" algn="just">
              <a:buFont typeface="Arial" panose="020B0604020202020204" pitchFamily="34" charset="0"/>
              <a:buChar char="•"/>
            </a:pPr>
            <a:endParaRPr lang="en-GB" dirty="0"/>
          </a:p>
          <a:p>
            <a:pPr marL="285750" indent="-285750" algn="just">
              <a:buFont typeface="Wingdings" panose="05000000000000000000" pitchFamily="2" charset="2"/>
              <a:buChar char="q"/>
            </a:pPr>
            <a:r>
              <a:rPr lang="en-GB" dirty="0"/>
              <a:t>To make direct communication between seller and buyer by this website  and</a:t>
            </a:r>
          </a:p>
          <a:p>
            <a:pPr algn="just"/>
            <a:r>
              <a:rPr lang="en-GB" dirty="0"/>
              <a:t>      save time and resources of people.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p>
        </p:txBody>
      </p:sp>
      <p:sp>
        <p:nvSpPr>
          <p:cNvPr id="5" name="TextBox 4">
            <a:extLst>
              <a:ext uri="{FF2B5EF4-FFF2-40B4-BE49-F238E27FC236}">
                <a16:creationId xmlns:a16="http://schemas.microsoft.com/office/drawing/2014/main" id="{B0B8CF73-9219-155E-3CED-D8EF5996AB34}"/>
              </a:ext>
            </a:extLst>
          </p:cNvPr>
          <p:cNvSpPr txBox="1"/>
          <p:nvPr/>
        </p:nvSpPr>
        <p:spPr>
          <a:xfrm>
            <a:off x="300135" y="1295400"/>
            <a:ext cx="8228759" cy="3139321"/>
          </a:xfrm>
          <a:prstGeom prst="rect">
            <a:avLst/>
          </a:prstGeom>
          <a:noFill/>
        </p:spPr>
        <p:txBody>
          <a:bodyPr wrap="square" rtlCol="0">
            <a:spAutoFit/>
          </a:bodyPr>
          <a:lstStyle/>
          <a:p>
            <a:pPr algn="just"/>
            <a:r>
              <a:rPr lang="en-US" dirty="0"/>
              <a:t>Many people who want to buy plants will directly contact to the nursery and buy the plants but sometimes people doesn’t know specific information about particular plant items. Customer does not compare plant price with other shopkeepers at the same time .In nursery there is no facility for online payment only cash may be available. Limited customers reached to the nursery because sometimes customer need to travel for long distance as nursery is far from their home. The system has the provision of orders entered by the clients along with their contact details, special services, and amount  of request. After an order is entered, an order confirmation report will be sent to the client for review. When all orders have been entered, a sale report will be created.</a:t>
            </a:r>
            <a:endParaRPr lang="en-IN" dirty="0"/>
          </a:p>
          <a:p>
            <a:pPr algn="just"/>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Research Work </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Proposed system architecture </a:t>
            </a:r>
          </a:p>
        </p:txBody>
      </p:sp>
      <p:pic>
        <p:nvPicPr>
          <p:cNvPr id="2" name="Picture 1">
            <a:extLst>
              <a:ext uri="{FF2B5EF4-FFF2-40B4-BE49-F238E27FC236}">
                <a16:creationId xmlns:a16="http://schemas.microsoft.com/office/drawing/2014/main" id="{662F8B45-AD92-2CBD-8E21-6674E50F9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94800"/>
            <a:ext cx="7315200" cy="5411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a:xfrm>
            <a:off x="304800" y="1675200"/>
            <a:ext cx="8610600" cy="3381580"/>
          </a:xfrm>
        </p:spPr>
        <p:txBody>
          <a:bodyPr/>
          <a:lstStyle/>
          <a:p>
            <a:pPr marL="285750" indent="-285750" algn="l">
              <a:buFont typeface="Wingdings" panose="05000000000000000000" charset="0"/>
              <a:buChar char="Ø"/>
            </a:pPr>
            <a:r>
              <a:rPr lang="en-US" dirty="0"/>
              <a:t>our proposed model will leads to the accomplishment of the following  results:</a:t>
            </a:r>
          </a:p>
          <a:p>
            <a:pPr marL="342900" indent="-342900" algn="l">
              <a:buFont typeface="+mj-lt"/>
              <a:buAutoNum type="arabicParenR"/>
            </a:pPr>
            <a:r>
              <a:rPr lang="en-US" dirty="0"/>
              <a:t>By the application customers can easily access the modules like online products</a:t>
            </a:r>
          </a:p>
          <a:p>
            <a:pPr marL="0" indent="0" algn="l">
              <a:buFont typeface="+mj-lt"/>
              <a:buNone/>
            </a:pPr>
            <a:r>
              <a:rPr lang="en-US" dirty="0"/>
              <a:t>     and </a:t>
            </a:r>
            <a:r>
              <a:rPr lang="en-IN" dirty="0">
                <a:sym typeface="+mn-ea"/>
              </a:rPr>
              <a:t>get different range of products through  this website.</a:t>
            </a:r>
          </a:p>
          <a:p>
            <a:pPr marL="0" indent="0" algn="l">
              <a:buFont typeface="+mj-lt"/>
              <a:buNone/>
            </a:pPr>
            <a:endParaRPr lang="en-IN" dirty="0">
              <a:sym typeface="+mn-ea"/>
            </a:endParaRPr>
          </a:p>
          <a:p>
            <a:pPr marL="0" indent="0" algn="l">
              <a:buFont typeface="+mj-lt"/>
              <a:buNone/>
            </a:pPr>
            <a:r>
              <a:rPr lang="en-US" dirty="0"/>
              <a:t>2) The application is flexible and can easily access by the customers</a:t>
            </a:r>
          </a:p>
          <a:p>
            <a:pPr marL="0" indent="0" algn="l">
              <a:buFont typeface="+mj-lt"/>
              <a:buNone/>
            </a:pPr>
            <a:endParaRPr lang="en-US" dirty="0"/>
          </a:p>
          <a:p>
            <a:pPr marL="0" indent="0" algn="l">
              <a:buFont typeface="+mj-lt"/>
              <a:buNone/>
            </a:pPr>
            <a:r>
              <a:rPr lang="en-US" dirty="0"/>
              <a:t>3) The time will be reduced by online method. </a:t>
            </a:r>
          </a:p>
          <a:p>
            <a:pPr marL="342900" indent="-342900" algn="l">
              <a:buFont typeface="+mj-lt"/>
              <a:buAutoNum type="arabicParenR"/>
            </a:pPr>
            <a:endParaRPr lang="en-US" dirty="0"/>
          </a:p>
          <a:p>
            <a:pPr marL="285750" indent="-285750" algn="l">
              <a:buFont typeface="Wingdings" panose="05000000000000000000" charset="0"/>
              <a:buChar char="Ø"/>
            </a:pPr>
            <a:r>
              <a:rPr lang="en-US" dirty="0"/>
              <a:t>The project will be developed by using the web technologies like HTML, </a:t>
            </a:r>
          </a:p>
          <a:p>
            <a:pPr marL="0" indent="0" algn="l">
              <a:buFont typeface="+mj-lt"/>
              <a:buNone/>
            </a:pPr>
            <a:r>
              <a:rPr lang="en-US" dirty="0"/>
              <a:t>    CSS,JAVA SCRIPT,BOOTSTRAP,MYSQL and PHP.</a:t>
            </a:r>
          </a:p>
        </p:txBody>
      </p:sp>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356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Proposed Methods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pPr marL="285750" indent="-285750">
              <a:buFont typeface="Wingdings" panose="05000000000000000000" charset="0"/>
              <a:buChar char="Ø"/>
            </a:pPr>
            <a:r>
              <a:rPr lang="en-US" dirty="0"/>
              <a:t>The performance compared to offline buying products, time taken process </a:t>
            </a:r>
          </a:p>
          <a:p>
            <a:r>
              <a:rPr lang="en-US" dirty="0"/>
              <a:t>     will be reduced in there daily life.</a:t>
            </a:r>
          </a:p>
          <a:p>
            <a:pPr marL="285750" indent="-285750">
              <a:buFont typeface="Wingdings" panose="05000000000000000000" charset="0"/>
              <a:buChar char="Ø"/>
            </a:pPr>
            <a:endParaRPr lang="en-US" dirty="0"/>
          </a:p>
          <a:p>
            <a:pPr marL="285750" indent="-285750">
              <a:buFont typeface="Wingdings" panose="05000000000000000000" charset="0"/>
              <a:buChar char="Ø"/>
            </a:pPr>
            <a:r>
              <a:rPr lang="en-US" dirty="0"/>
              <a:t>In terms of performance of website online nursery has to be faster with where</a:t>
            </a:r>
          </a:p>
          <a:p>
            <a:r>
              <a:rPr lang="en-US" dirty="0"/>
              <a:t>     your are you can explore the world  with online buying products with mobile</a:t>
            </a:r>
          </a:p>
          <a:p>
            <a:r>
              <a:rPr lang="en-US" dirty="0"/>
              <a:t>      or laptops.</a:t>
            </a:r>
          </a:p>
          <a:p>
            <a:pPr marL="285750" indent="-285750">
              <a:buFont typeface="Wingdings" panose="05000000000000000000" charset="0"/>
              <a:buChar char="Ø"/>
            </a:pPr>
            <a:endParaRPr lang="en-US" dirty="0"/>
          </a:p>
          <a:p>
            <a:pPr marL="285750" indent="-285750">
              <a:buFont typeface="Wingdings" panose="05000000000000000000" charset="0"/>
              <a:buChar char="Ø"/>
            </a:pPr>
            <a:r>
              <a:rPr lang="en-US" dirty="0"/>
              <a:t>The PHP 5.0 engine was completely redesigned with an optimized memory  </a:t>
            </a:r>
          </a:p>
          <a:p>
            <a:r>
              <a:rPr lang="en-US" dirty="0"/>
              <a:t>    manager to improve performance ,and is noticeable faster than previous </a:t>
            </a:r>
          </a:p>
          <a:p>
            <a:r>
              <a:rPr lang="en-US" dirty="0"/>
              <a:t>     versions .in addition ,third party accelerators are available to further improve</a:t>
            </a:r>
          </a:p>
          <a:p>
            <a:r>
              <a:rPr lang="en-US" dirty="0"/>
              <a:t>     performance and response time . </a:t>
            </a:r>
          </a:p>
        </p:txBody>
      </p:sp>
      <p:sp>
        <p:nvSpPr>
          <p:cNvPr id="6" name="TextBox 5"/>
          <p:cNvSpPr txBox="1"/>
          <p:nvPr/>
        </p:nvSpPr>
        <p:spPr>
          <a:xfrm>
            <a:off x="381000" y="457200"/>
            <a:ext cx="4648200" cy="583565"/>
          </a:xfrm>
          <a:prstGeom prst="rect">
            <a:avLst/>
          </a:prstGeom>
          <a:noFill/>
        </p:spPr>
        <p:txBody>
          <a:bodyPr wrap="square" rtlCol="0">
            <a:spAutoFit/>
          </a:bodyPr>
          <a:lstStyle/>
          <a:p>
            <a:r>
              <a:rPr lang="en-IN" sz="3200" b="1" dirty="0">
                <a:solidFill>
                  <a:srgbClr val="C00000"/>
                </a:solidFill>
                <a:latin typeface="Calibri" panose="020F0502020204030204" pitchFamily="34" charset="0"/>
              </a:rPr>
              <a:t>Performance Measure:</a:t>
            </a:r>
            <a:endParaRPr lang="en-US" sz="3200" dirty="0">
              <a:latin typeface="Calibri" panose="020F0502020204030204"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1970"/>
          </a:xfrm>
          <a:prstGeom prst="rect">
            <a:avLst/>
          </a:prstGeom>
          <a:noFill/>
        </p:spPr>
        <p:txBody>
          <a:bodyPr wrap="square" rtlCol="0">
            <a:spAutoFit/>
          </a:bodyPr>
          <a:lstStyle/>
          <a:p>
            <a:r>
              <a:rPr lang="en-US" sz="2800" b="1" dirty="0">
                <a:solidFill>
                  <a:srgbClr val="C00000"/>
                </a:solidFill>
                <a:latin typeface="Calibri" panose="020F0502020204030204" pitchFamily="34" charset="0"/>
              </a:rPr>
              <a:t>Result Analysis</a:t>
            </a:r>
          </a:p>
        </p:txBody>
      </p:sp>
      <p:sp>
        <p:nvSpPr>
          <p:cNvPr id="6" name="Subtitle 1">
            <a:extLst>
              <a:ext uri="{FF2B5EF4-FFF2-40B4-BE49-F238E27FC236}">
                <a16:creationId xmlns:a16="http://schemas.microsoft.com/office/drawing/2014/main" id="{CCFE3F28-91F3-79DA-4B33-0343F68BC544}"/>
              </a:ext>
            </a:extLst>
          </p:cNvPr>
          <p:cNvSpPr>
            <a:spLocks noGrp="1"/>
          </p:cNvSpPr>
          <p:nvPr>
            <p:ph type="subTitle"/>
          </p:nvPr>
        </p:nvSpPr>
        <p:spPr>
          <a:xfrm>
            <a:off x="229020" y="1762160"/>
            <a:ext cx="8914980" cy="4638640"/>
          </a:xfrm>
        </p:spPr>
        <p:txBody>
          <a:bodyPr/>
          <a:lstStyle/>
          <a:p>
            <a:pPr algn="just"/>
            <a:r>
              <a:rPr lang="en-US" dirty="0"/>
              <a:t> The online nursery website helps in fulfilling the unique features</a:t>
            </a:r>
          </a:p>
          <a:p>
            <a:pPr algn="just"/>
            <a:endParaRPr lang="en-US" dirty="0"/>
          </a:p>
          <a:p>
            <a:pPr algn="just"/>
            <a:r>
              <a:rPr lang="en-US" dirty="0"/>
              <a:t>  </a:t>
            </a:r>
          </a:p>
          <a:p>
            <a:pPr marL="285750" indent="-285750" algn="just">
              <a:buFont typeface="Wingdings" panose="05000000000000000000" charset="0"/>
              <a:buChar char="Ø"/>
            </a:pPr>
            <a:r>
              <a:rPr lang="en-US" dirty="0"/>
              <a:t>    It provides good performance compared to other platforms and provides that  </a:t>
            </a:r>
          </a:p>
          <a:p>
            <a:pPr algn="just"/>
            <a:r>
              <a:rPr lang="en-US" dirty="0"/>
              <a:t>     safe buying products in this website without any </a:t>
            </a:r>
            <a:r>
              <a:rPr lang="en-GB" dirty="0"/>
              <a:t>default </a:t>
            </a:r>
            <a:r>
              <a:rPr lang="en-US" dirty="0"/>
              <a:t> </a:t>
            </a:r>
            <a:r>
              <a:rPr lang="en-GB" dirty="0"/>
              <a:t>in this </a:t>
            </a:r>
            <a:r>
              <a:rPr lang="en-US" dirty="0"/>
              <a:t>website</a:t>
            </a:r>
            <a:r>
              <a:rPr lang="en-GB" dirty="0"/>
              <a:t> ,</a:t>
            </a:r>
            <a:r>
              <a:rPr lang="en-US" dirty="0"/>
              <a:t>customers</a:t>
            </a:r>
          </a:p>
          <a:p>
            <a:pPr algn="just"/>
            <a:r>
              <a:rPr lang="en-US" dirty="0"/>
              <a:t>     can </a:t>
            </a:r>
            <a:r>
              <a:rPr lang="en-GB" dirty="0"/>
              <a:t>get products to them.</a:t>
            </a:r>
          </a:p>
          <a:p>
            <a:pPr algn="just"/>
            <a:endParaRPr lang="en-GB" dirty="0"/>
          </a:p>
          <a:p>
            <a:pPr marL="285750" indent="-285750" algn="just">
              <a:buFont typeface="Wingdings" panose="05000000000000000000" pitchFamily="2" charset="2"/>
              <a:buChar char="Ø"/>
            </a:pPr>
            <a:r>
              <a:rPr lang="en-GB" dirty="0"/>
              <a:t>    It provides portability (platform independent) as it works in UNIX Linux,</a:t>
            </a:r>
          </a:p>
          <a:p>
            <a:pPr algn="just"/>
            <a:r>
              <a:rPr lang="en-GB" dirty="0"/>
              <a:t>     windows .It is easy of use as it syntax in clear and consistent and it is user-friendly.</a:t>
            </a:r>
          </a:p>
          <a:p>
            <a:pPr algn="just"/>
            <a:endParaRPr lang="en-GB" dirty="0"/>
          </a:p>
          <a:p>
            <a:pPr marL="285750" indent="-285750" algn="just">
              <a:buFont typeface="Wingdings" panose="05000000000000000000" pitchFamily="2" charset="2"/>
              <a:buChar char="Ø"/>
            </a:pPr>
            <a:r>
              <a:rPr lang="en-GB" dirty="0"/>
              <a:t>   This project is done with PHP as it supports more than 15 databases like </a:t>
            </a:r>
          </a:p>
          <a:p>
            <a:pPr algn="just"/>
            <a:r>
              <a:rPr lang="en-GB" dirty="0"/>
              <a:t>      Like MySQL , Oracle, Microsoft SQL etc...</a:t>
            </a:r>
          </a:p>
          <a:p>
            <a:pPr algn="just"/>
            <a:endParaRPr lang="en-US" dirty="0"/>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Conclusion</a:t>
            </a:r>
            <a:endParaRPr sz="3200" dirty="0">
              <a:solidFill>
                <a:srgbClr val="C00000"/>
              </a:solidFill>
            </a:endParaRPr>
          </a:p>
        </p:txBody>
      </p:sp>
      <p:sp>
        <p:nvSpPr>
          <p:cNvPr id="3" name="TextBox 2">
            <a:extLst>
              <a:ext uri="{FF2B5EF4-FFF2-40B4-BE49-F238E27FC236}">
                <a16:creationId xmlns:a16="http://schemas.microsoft.com/office/drawing/2014/main" id="{5B0A1E3D-F849-574A-D33D-AEB53A0906CE}"/>
              </a:ext>
            </a:extLst>
          </p:cNvPr>
          <p:cNvSpPr txBox="1"/>
          <p:nvPr/>
        </p:nvSpPr>
        <p:spPr>
          <a:xfrm>
            <a:off x="2286000" y="1720840"/>
            <a:ext cx="4572000" cy="369332"/>
          </a:xfrm>
          <a:prstGeom prst="rect">
            <a:avLst/>
          </a:prstGeom>
          <a:noFill/>
        </p:spPr>
        <p:txBody>
          <a:bodyPr wrap="square">
            <a:spAutoFit/>
          </a:bodyPr>
          <a:lstStyle/>
          <a:p>
            <a:r>
              <a:rPr lang="en-GB" dirty="0"/>
              <a:t> </a:t>
            </a:r>
            <a:endParaRPr lang="en-US" dirty="0"/>
          </a:p>
        </p:txBody>
      </p:sp>
      <p:sp>
        <p:nvSpPr>
          <p:cNvPr id="7" name="TextBox 6">
            <a:extLst>
              <a:ext uri="{FF2B5EF4-FFF2-40B4-BE49-F238E27FC236}">
                <a16:creationId xmlns:a16="http://schemas.microsoft.com/office/drawing/2014/main" id="{6C360F1C-C130-7DD3-A59D-5173C6C7CE46}"/>
              </a:ext>
            </a:extLst>
          </p:cNvPr>
          <p:cNvSpPr txBox="1"/>
          <p:nvPr/>
        </p:nvSpPr>
        <p:spPr>
          <a:xfrm>
            <a:off x="457200" y="2226832"/>
            <a:ext cx="8381160" cy="923330"/>
          </a:xfrm>
          <a:prstGeom prst="rect">
            <a:avLst/>
          </a:prstGeom>
          <a:noFill/>
        </p:spPr>
        <p:txBody>
          <a:bodyPr wrap="square">
            <a:spAutoFit/>
          </a:bodyPr>
          <a:lstStyle/>
          <a:p>
            <a:endParaRPr lang="en-GB" dirty="0"/>
          </a:p>
          <a:p>
            <a:endParaRPr lang="en-GB" dirty="0"/>
          </a:p>
          <a:p>
            <a:endParaRPr lang="en-US" dirty="0"/>
          </a:p>
        </p:txBody>
      </p:sp>
      <p:sp>
        <p:nvSpPr>
          <p:cNvPr id="2" name="TextBox 6">
            <a:extLst>
              <a:ext uri="{FF2B5EF4-FFF2-40B4-BE49-F238E27FC236}">
                <a16:creationId xmlns:a16="http://schemas.microsoft.com/office/drawing/2014/main" id="{6C360F1C-C130-7DD3-A59D-5173C6C7CE46}"/>
              </a:ext>
            </a:extLst>
          </p:cNvPr>
          <p:cNvSpPr txBox="1"/>
          <p:nvPr/>
        </p:nvSpPr>
        <p:spPr>
          <a:xfrm>
            <a:off x="381420" y="1443841"/>
            <a:ext cx="8381160" cy="34163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dirty="0"/>
              <a:t>“Designing a website for online nursery” is discussed in this work ,the products  is designed to solve the problem of buying plants. Generally it will be available in offline mode but we intention was to made it online then, it will be more useful for both seller and buyer, with less time to order and upload things in mobiles or laptops. This website built with PHP, MySQL, HTML and C.S.S it was hosted locally using XAMPP .The objectives like creation of database adding the data to database (MySQL)and running the website on XAMPP are achieved successfully.</a:t>
            </a:r>
          </a:p>
          <a:p>
            <a:pPr algn="just"/>
            <a:endParaRPr lang="en-GB" dirty="0"/>
          </a:p>
          <a:p>
            <a:pPr algn="just"/>
            <a:endParaRPr lang="en-GB" dirty="0"/>
          </a:p>
          <a:p>
            <a:pPr algn="just"/>
            <a:endParaRPr lang="en-GB" dirty="0"/>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anose="020B0604020202020204" pitchFamily="34" charset="0"/>
              <a:buChar char="•"/>
            </a:pPr>
            <a:r>
              <a:rPr lang="en-IN" sz="2000" b="1" dirty="0">
                <a:solidFill>
                  <a:srgbClr val="000000"/>
                </a:solidFill>
                <a:latin typeface="Bookman Old Style" panose="02050604050505020204" pitchFamily="18" charset="0"/>
              </a:rPr>
              <a:t> Abstract </a:t>
            </a:r>
          </a:p>
          <a:p>
            <a:pPr>
              <a:buFont typeface="Arial" panose="020B0604020202020204" pitchFamily="34" charset="0"/>
              <a:buChar char="•"/>
            </a:pPr>
            <a:r>
              <a:rPr lang="en-IN" sz="2000" b="1" dirty="0">
                <a:solidFill>
                  <a:srgbClr val="000000"/>
                </a:solidFill>
                <a:latin typeface="Bookman Old Style" panose="02050604050505020204" pitchFamily="18" charset="0"/>
              </a:rPr>
              <a:t> Introduction </a:t>
            </a:r>
          </a:p>
          <a:p>
            <a:pPr>
              <a:buFont typeface="Arial" panose="020B0604020202020204"/>
              <a:buChar char="•"/>
            </a:pPr>
            <a:r>
              <a:rPr lang="en-IN" sz="2000" b="1" dirty="0">
                <a:solidFill>
                  <a:srgbClr val="000000"/>
                </a:solidFill>
                <a:latin typeface="Bookman Old Style" panose="02050604050505020204" pitchFamily="18" charset="0"/>
              </a:rPr>
              <a:t> Literature survey</a:t>
            </a:r>
          </a:p>
          <a:p>
            <a:pPr lvl="1">
              <a:buFont typeface="Arial" panose="020B0604020202020204"/>
              <a:buChar char="•"/>
            </a:pPr>
            <a:r>
              <a:rPr lang="en-IN" sz="2000" b="1" dirty="0">
                <a:solidFill>
                  <a:srgbClr val="000000"/>
                </a:solidFill>
                <a:latin typeface="Bookman Old Style" panose="02050604050505020204" pitchFamily="18" charset="0"/>
              </a:rPr>
              <a:t> Existed system</a:t>
            </a:r>
          </a:p>
          <a:p>
            <a:pPr lvl="2"/>
            <a:r>
              <a:rPr lang="en-IN" sz="2000" dirty="0">
                <a:solidFill>
                  <a:srgbClr val="000000"/>
                </a:solidFill>
                <a:latin typeface="Bookman Old Style" panose="02050604050505020204" pitchFamily="18" charset="0"/>
              </a:rPr>
              <a:t>- Problems in existed system</a:t>
            </a:r>
          </a:p>
          <a:p>
            <a:pPr>
              <a:buFont typeface="Arial" panose="020B0604020202020204" pitchFamily="34" charset="0"/>
              <a:buChar char="•"/>
            </a:pPr>
            <a:r>
              <a:rPr lang="en-IN" sz="2000" b="1" dirty="0">
                <a:solidFill>
                  <a:srgbClr val="000000"/>
                </a:solidFill>
                <a:latin typeface="Bookman Old Style" panose="02050604050505020204" pitchFamily="18" charset="0"/>
              </a:rPr>
              <a:t> Research Objective of Presentation</a:t>
            </a:r>
          </a:p>
          <a:p>
            <a:pPr>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p>
          <a:p>
            <a:pPr>
              <a:buFont typeface="Arial" panose="020B0604020202020204" pitchFamily="34" charset="0"/>
              <a:buChar char="•"/>
            </a:pPr>
            <a:r>
              <a:rPr lang="en-IN" sz="2000" b="1" dirty="0">
                <a:solidFill>
                  <a:srgbClr val="000000"/>
                </a:solidFill>
                <a:latin typeface="Bookman Old Style" panose="02050604050505020204" pitchFamily="18" charset="0"/>
              </a:rPr>
              <a:t> Research work</a:t>
            </a:r>
          </a:p>
          <a:p>
            <a:r>
              <a:rPr lang="en-IN" sz="2000" b="1" dirty="0">
                <a:solidFill>
                  <a:srgbClr val="000000"/>
                </a:solidFill>
                <a:latin typeface="Bookman Old Style" panose="02050604050505020204" pitchFamily="18" charset="0"/>
              </a:rPr>
              <a:t>	</a:t>
            </a:r>
            <a:r>
              <a:rPr lang="en-IN" sz="2000" dirty="0">
                <a:solidFill>
                  <a:srgbClr val="000000"/>
                </a:solidFill>
                <a:latin typeface="Bookman Old Style" panose="02050604050505020204" pitchFamily="18" charset="0"/>
              </a:rPr>
              <a:t>- Proposed  system architecture</a:t>
            </a:r>
          </a:p>
          <a:p>
            <a:r>
              <a:rPr lang="en-IN" sz="2000" dirty="0">
                <a:solidFill>
                  <a:srgbClr val="000000"/>
                </a:solidFill>
                <a:latin typeface="Bookman Old Style" panose="02050604050505020204" pitchFamily="18" charset="0"/>
              </a:rPr>
              <a:t>	- Methods</a:t>
            </a:r>
          </a:p>
          <a:p>
            <a:r>
              <a:rPr lang="en-IN" sz="2000" dirty="0">
                <a:solidFill>
                  <a:srgbClr val="000000"/>
                </a:solidFill>
                <a:latin typeface="Bookman Old Style" panose="02050604050505020204" pitchFamily="18" charset="0"/>
              </a:rPr>
              <a:t>	- Comparison of Proposed  system with an existed system</a:t>
            </a:r>
          </a:p>
          <a:p>
            <a:pPr>
              <a:buFont typeface="Arial" panose="020B0604020202020204" pitchFamily="34" charset="0"/>
              <a:buChar char="•"/>
            </a:pPr>
            <a:r>
              <a:rPr lang="en-IN" sz="2000" b="1" dirty="0">
                <a:solidFill>
                  <a:srgbClr val="000000"/>
                </a:solidFill>
                <a:latin typeface="Bookman Old Style" panose="02050604050505020204" pitchFamily="18" charset="0"/>
              </a:rPr>
              <a:t>Performance Measure</a:t>
            </a:r>
          </a:p>
          <a:p>
            <a:pPr>
              <a:buFont typeface="Arial" panose="020B0604020202020204" pitchFamily="34" charset="0"/>
              <a:buChar char="•"/>
            </a:pPr>
            <a:r>
              <a:rPr lang="en-IN" sz="2000" b="1" dirty="0">
                <a:solidFill>
                  <a:srgbClr val="000000"/>
                </a:solidFill>
                <a:latin typeface="Bookman Old Style" panose="02050604050505020204" pitchFamily="18" charset="0"/>
              </a:rPr>
              <a:t> Results	</a:t>
            </a:r>
            <a:endParaRPr lang="en-IN" sz="2000"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Conclusion</a:t>
            </a:r>
          </a:p>
          <a:p>
            <a:pPr>
              <a:buFont typeface="Arial" panose="020B0604020202020204" pitchFamily="34" charset="0"/>
              <a:buChar char="•"/>
            </a:pPr>
            <a:r>
              <a:rPr lang="en-IN" sz="2000" b="1" dirty="0">
                <a:solidFill>
                  <a:srgbClr val="000000"/>
                </a:solidFill>
                <a:latin typeface="Bookman Old Style" panose="02050604050505020204" pitchFamily="18" charset="0"/>
              </a:rPr>
              <a:t> Future Work</a:t>
            </a:r>
          </a:p>
          <a:p>
            <a:pPr>
              <a:lnSpc>
                <a:spcPct val="150000"/>
              </a:lnSpc>
            </a:pPr>
            <a:endParaRPr lang="en-IN" sz="2800" b="1" dirty="0">
              <a:solidFill>
                <a:srgbClr val="000000"/>
              </a:solidFill>
              <a:latin typeface="Calibri" panose="020F0502020204030204"/>
            </a:endParaRPr>
          </a:p>
          <a:p>
            <a:pPr>
              <a:lnSpc>
                <a:spcPct val="150000"/>
              </a:lnSpc>
            </a:pPr>
            <a:endParaRPr lang="en-IN" sz="2800" b="1" dirty="0">
              <a:solidFill>
                <a:srgbClr val="000000"/>
              </a:solidFill>
              <a:latin typeface="Calibri" panose="020F0502020204030204"/>
            </a:endParaRPr>
          </a:p>
          <a:p>
            <a:pPr>
              <a:lnSpc>
                <a:spcPct val="150000"/>
              </a:lnSpc>
            </a:pPr>
            <a:r>
              <a:rPr lang="en-IN" sz="2800" b="1" dirty="0">
                <a:solidFill>
                  <a:srgbClr val="000000"/>
                </a:solidFill>
                <a:latin typeface="Calibri" panose="020F0502020204030204"/>
              </a:rPr>
              <a:t>	</a:t>
            </a:r>
          </a:p>
          <a:p>
            <a:pPr>
              <a:lnSpc>
                <a:spcPct val="100000"/>
              </a:lnSpc>
            </a:pPr>
            <a:endParaRPr lang="en-IN" sz="2800" b="1" dirty="0">
              <a:solidFill>
                <a:srgbClr val="000000"/>
              </a:solidFill>
              <a:latin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anose="020F0502020204030204" pitchFamily="34" charset="0"/>
              </a:rPr>
              <a:t>Future</a:t>
            </a:r>
            <a:r>
              <a:rPr lang="en-IN" b="1" dirty="0">
                <a:solidFill>
                  <a:srgbClr val="C00000"/>
                </a:solidFill>
                <a:latin typeface="Bookman Old Style" panose="02050604050505020204" pitchFamily="18" charset="0"/>
              </a:rPr>
              <a:t> </a:t>
            </a:r>
            <a:r>
              <a:rPr lang="en-IN" sz="3200" b="1" dirty="0">
                <a:solidFill>
                  <a:srgbClr val="C00000"/>
                </a:solidFill>
                <a:latin typeface="Calibri" panose="020F0502020204030204" pitchFamily="34" charset="0"/>
              </a:rPr>
              <a:t>work</a:t>
            </a:r>
            <a:endParaRPr lang="en-US" sz="3200" dirty="0">
              <a:solidFill>
                <a:srgbClr val="C00000"/>
              </a:solidFill>
              <a:latin typeface="Calibri" panose="020F0502020204030204" pitchFamily="34" charset="0"/>
            </a:endParaRPr>
          </a:p>
        </p:txBody>
      </p:sp>
      <p:sp>
        <p:nvSpPr>
          <p:cNvPr id="5" name="TextBox 4">
            <a:extLst>
              <a:ext uri="{FF2B5EF4-FFF2-40B4-BE49-F238E27FC236}">
                <a16:creationId xmlns:a16="http://schemas.microsoft.com/office/drawing/2014/main" id="{F2316885-4370-6380-2DE8-60B5D3A605DF}"/>
              </a:ext>
            </a:extLst>
          </p:cNvPr>
          <p:cNvSpPr txBox="1"/>
          <p:nvPr/>
        </p:nvSpPr>
        <p:spPr>
          <a:xfrm>
            <a:off x="365274" y="2461757"/>
            <a:ext cx="8289235" cy="2862322"/>
          </a:xfrm>
          <a:prstGeom prst="rect">
            <a:avLst/>
          </a:prstGeom>
          <a:noFill/>
        </p:spPr>
        <p:txBody>
          <a:bodyPr wrap="square">
            <a:spAutoFit/>
          </a:bodyPr>
          <a:lstStyle/>
          <a:p>
            <a:pPr marL="285750" indent="-285750">
              <a:buFont typeface="Arial" panose="020B0604020202020204" pitchFamily="34" charset="0"/>
              <a:buChar char="•"/>
            </a:pPr>
            <a:r>
              <a:rPr lang="en-GB" dirty="0"/>
              <a:t>In near future, the system interface could be improved With more attractive, interactive and  Meaning images.</a:t>
            </a:r>
          </a:p>
          <a:p>
            <a:r>
              <a:rPr lang="en-GB" dirty="0"/>
              <a:t>  </a:t>
            </a:r>
          </a:p>
          <a:p>
            <a:pPr marL="285750" indent="-285750">
              <a:buFont typeface="Arial" panose="020B0604020202020204" pitchFamily="34" charset="0"/>
              <a:buChar char="•"/>
            </a:pPr>
            <a:r>
              <a:rPr lang="en-GB" dirty="0"/>
              <a:t>We evolve the system by developing sever versions through user feedback.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future we will add new features to project like issuing of any products or any material related plants and provide the performance of the products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When the new products are get then it notified  to the customers through notification.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anose="020F0502020204030204" pitchFamily="34" charset="0"/>
              </a:rPr>
              <a:t>References</a:t>
            </a:r>
            <a:endParaRPr lang="en-IN" sz="3200" dirty="0">
              <a:solidFill>
                <a:srgbClr val="C00000"/>
              </a:solidFill>
              <a:latin typeface="Calibri" panose="020F0502020204030204" pitchFamily="34" charset="0"/>
            </a:endParaRPr>
          </a:p>
          <a:p>
            <a:endParaRPr lang="en-US" sz="3200" dirty="0">
              <a:latin typeface="Calibri" panose="020F0502020204030204" pitchFamily="34" charset="0"/>
            </a:endParaRPr>
          </a:p>
        </p:txBody>
      </p:sp>
      <p:sp>
        <p:nvSpPr>
          <p:cNvPr id="4" name="TextBox 3">
            <a:extLst>
              <a:ext uri="{FF2B5EF4-FFF2-40B4-BE49-F238E27FC236}">
                <a16:creationId xmlns:a16="http://schemas.microsoft.com/office/drawing/2014/main" id="{6A888EE4-F8AD-6107-D75C-8D812CA2B9BF}"/>
              </a:ext>
            </a:extLst>
          </p:cNvPr>
          <p:cNvSpPr txBox="1"/>
          <p:nvPr/>
        </p:nvSpPr>
        <p:spPr>
          <a:xfrm rot="10800000" flipV="1">
            <a:off x="534239" y="1802096"/>
            <a:ext cx="7923959" cy="2031325"/>
          </a:xfrm>
          <a:prstGeom prst="rect">
            <a:avLst/>
          </a:prstGeom>
          <a:noFill/>
        </p:spPr>
        <p:txBody>
          <a:bodyPr wrap="square">
            <a:spAutoFit/>
          </a:bodyPr>
          <a:lstStyle/>
          <a:p>
            <a:r>
              <a:rPr lang="en-GB" dirty="0">
                <a:hlinkClick r:id="rId2"/>
              </a:rPr>
              <a:t>http://www.durgansc.com</a:t>
            </a:r>
            <a:endParaRPr lang="en-GB" dirty="0"/>
          </a:p>
          <a:p>
            <a:endParaRPr lang="en-GB" dirty="0"/>
          </a:p>
          <a:p>
            <a:endParaRPr lang="en-GB" dirty="0"/>
          </a:p>
          <a:p>
            <a:r>
              <a:rPr lang="en-GB" dirty="0"/>
              <a:t>https://sankalptaru.org/?gclid=CjwKCAjwh4ObBhAzEiwAHzZYU4ferr_jCQJYtTbtGqYygI-uC36XrC7tzmFR8_Re7PQbZcOHZoHqaRoCJPAQAvD_BwE</a:t>
            </a:r>
          </a:p>
          <a:p>
            <a:endParaRPr lang="en-GB" dirty="0"/>
          </a:p>
          <a:p>
            <a:r>
              <a:rPr lang="en-GB" dirty="0"/>
              <a:t>https://www.nurserylive.com.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38545" y="942660"/>
              <a:ext cx="360" cy="360"/>
            </p14:xfrm>
          </p:contentPart>
        </mc:Choice>
        <mc:Fallback xmlns="">
          <p:pic>
            <p:nvPicPr>
              <p:cNvPr id="2" name="Ink 1"/>
            </p:nvPicPr>
            <p:blipFill>
              <a:blip r:embed="rId3"/>
            </p:blipFill>
            <p:spPr>
              <a:xfrm>
                <a:off x="-838545" y="942660"/>
                <a:ext cx="360" cy="360"/>
              </a:xfrm>
              <a:prstGeom prst="rect"/>
            </p:spPr>
          </p:pic>
        </mc:Fallback>
      </mc:AlternateContent>
      <p:sp>
        <p:nvSpPr>
          <p:cNvPr id="9" name="TextBox 8"/>
          <p:cNvSpPr txBox="1"/>
          <p:nvPr/>
        </p:nvSpPr>
        <p:spPr>
          <a:xfrm>
            <a:off x="229020" y="1524000"/>
            <a:ext cx="8685960" cy="3416320"/>
          </a:xfrm>
          <a:prstGeom prst="rect">
            <a:avLst/>
          </a:prstGeom>
          <a:noFill/>
        </p:spPr>
        <p:txBody>
          <a:bodyPr wrap="square">
            <a:spAutoFit/>
          </a:bodyPr>
          <a:lstStyle/>
          <a:p>
            <a:pPr marL="285750" indent="-285750" algn="just">
              <a:buFont typeface="Wingdings" panose="05000000000000000000" pitchFamily="2" charset="2"/>
              <a:buChar char="Ø"/>
            </a:pPr>
            <a:r>
              <a:rPr lang="en-IN" dirty="0"/>
              <a:t>In todays world everything is digitalizing from products to food, We are presenting a project on designing a website online nursery, from this project people can buy products online at home. so this website  is developed with PHP,HTML,CSS language.</a:t>
            </a:r>
          </a:p>
          <a:p>
            <a:pPr marL="285750" indent="-285750" algn="just">
              <a:buFont typeface="Wingdings" panose="05000000000000000000" pitchFamily="2" charset="2"/>
              <a:buChar char="Ø"/>
            </a:pPr>
            <a:r>
              <a:rPr lang="en-IN" dirty="0"/>
              <a:t>our main aim this project to reduce the time and get different range of products through  website, in  this website all types of plants, ornamental flower, seeds and plants related products also available so this website.</a:t>
            </a:r>
          </a:p>
          <a:p>
            <a:pPr marL="285750" indent="-285750" algn="just">
              <a:buFont typeface="Wingdings" panose="05000000000000000000" pitchFamily="2" charset="2"/>
              <a:buChar char="Ø"/>
            </a:pPr>
            <a:r>
              <a:rPr lang="en-IN" dirty="0"/>
              <a:t> its a combination  of buyers and sellers. In this website first process is to create there account and then login with there id then seller or else buy the products. Here the seller who own’s the nursery business will sell the product with profits and the buyers get the product for cheap rates, by this so many people can afford for buying plants online.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Introduction</a:t>
            </a:r>
            <a:endParaRPr>
              <a:solidFill>
                <a:srgbClr val="C00000"/>
              </a:solidFill>
            </a:endParaRPr>
          </a:p>
        </p:txBody>
      </p:sp>
      <p:sp>
        <p:nvSpPr>
          <p:cNvPr id="6" name="TextBox 5"/>
          <p:cNvSpPr txBox="1"/>
          <p:nvPr/>
        </p:nvSpPr>
        <p:spPr>
          <a:xfrm>
            <a:off x="266700" y="1443841"/>
            <a:ext cx="8610600" cy="3416320"/>
          </a:xfrm>
          <a:prstGeom prst="rect">
            <a:avLst/>
          </a:prstGeom>
          <a:noFill/>
        </p:spPr>
        <p:txBody>
          <a:bodyPr wrap="square">
            <a:spAutoFit/>
          </a:bodyPr>
          <a:lstStyle/>
          <a:p>
            <a:pPr algn="just"/>
            <a:r>
              <a:rPr lang="en-US" dirty="0"/>
              <a:t>This website has been developed the online nursery. Now a days, demand for nurseries  in all types plants purposed is increased  in both urban rural areas in India heavy demand for ornamental and flower plants is observed during festivals and general purpose also and seasons of fairs and nursery business. Therefore, come up in a large scale in online website there is an urgent need to get the nursery industry developed in the country. In India almost the major billed nursery business more than 85% is situated in urban and rural. Here the website has been developed to override the problem of the plant nursery. Here we are introduce ,three categories of they are nurseryman, buyer, seller. The seller are buying the plants  and products which he can sale the plants and products to buyer and which admin can sell and buyer the product and plants at any time with quick process at less time.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Literature Survey</a:t>
            </a:r>
            <a:endParaRPr dirty="0"/>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80" y="1347733"/>
            <a:ext cx="8915400" cy="5510267"/>
          </a:xfrm>
        </p:spPr>
        <p:txBody>
          <a:bodyPr/>
          <a:lstStyle/>
          <a:p>
            <a:r>
              <a:rPr lang="en-IN" dirty="0">
                <a:solidFill>
                  <a:srgbClr val="FF0000"/>
                </a:solidFill>
              </a:rPr>
              <a:t>PAPER</a:t>
            </a:r>
            <a:r>
              <a:rPr lang="en-IN" dirty="0"/>
              <a:t>:</a:t>
            </a:r>
            <a:r>
              <a:rPr lang="en-US" dirty="0"/>
              <a:t>Small Scale Private Plant Nursery Enterprise (</a:t>
            </a:r>
            <a:r>
              <a:rPr lang="en-IN" dirty="0"/>
              <a:t>1.Larine, S.L, 2.Ruth Santos)</a:t>
            </a:r>
            <a:br>
              <a:rPr lang="en-IN" dirty="0"/>
            </a:br>
            <a:r>
              <a:rPr lang="en-IN" dirty="0">
                <a:solidFill>
                  <a:srgbClr val="FF0000"/>
                </a:solidFill>
              </a:rPr>
              <a:t>ANALYSIS</a:t>
            </a:r>
            <a:r>
              <a:rPr lang="en-IN" dirty="0"/>
              <a:t>:</a:t>
            </a:r>
            <a:r>
              <a:rPr lang="en-US" dirty="0"/>
              <a:t> Small-scale enterprises certainly play an important role in the production</a:t>
            </a:r>
            <a:br>
              <a:rPr lang="en-US" dirty="0"/>
            </a:br>
            <a:r>
              <a:rPr lang="en-US" dirty="0"/>
              <a:t> of goods and services and in the generation of substantial employment and income in </a:t>
            </a:r>
            <a:br>
              <a:rPr lang="en-US" dirty="0"/>
            </a:br>
            <a:r>
              <a:rPr lang="en-US" dirty="0"/>
              <a:t>almost all countries, both developing and  Income generated in small-scale enterprises</a:t>
            </a:r>
            <a:br>
              <a:rPr lang="en-US" dirty="0"/>
            </a:br>
            <a:r>
              <a:rPr lang="en-US" dirty="0"/>
              <a:t> would depend largely on the nature of local demand and the overall state of the local </a:t>
            </a:r>
            <a:br>
              <a:rPr lang="en-US" dirty="0"/>
            </a:br>
            <a:r>
              <a:rPr lang="en-US" dirty="0"/>
              <a:t>economy.</a:t>
            </a:r>
            <a:br>
              <a:rPr lang="en-US" dirty="0"/>
            </a:br>
            <a:r>
              <a:rPr lang="en-US" dirty="0">
                <a:solidFill>
                  <a:srgbClr val="FF0000"/>
                </a:solidFill>
              </a:rPr>
              <a:t>PAPER:</a:t>
            </a:r>
            <a:r>
              <a:rPr lang="en-IN" dirty="0"/>
              <a:t>Plant Nursery Management (1.P.Ratha Krishnan, 2. Raj K. Kalia ,3.J.C.Tewari ,</a:t>
            </a:r>
            <a:br>
              <a:rPr lang="en-IN" dirty="0"/>
            </a:br>
            <a:r>
              <a:rPr lang="en-IN" dirty="0"/>
              <a:t>4. </a:t>
            </a:r>
            <a:r>
              <a:rPr lang="en-IN" dirty="0" err="1"/>
              <a:t>M.M.Roy</a:t>
            </a:r>
            <a:r>
              <a:rPr lang="en-IN" dirty="0"/>
              <a:t>)</a:t>
            </a:r>
            <a:br>
              <a:rPr lang="en-IN" dirty="0"/>
            </a:br>
            <a:r>
              <a:rPr lang="en-IN" dirty="0">
                <a:solidFill>
                  <a:srgbClr val="FF0000"/>
                </a:solidFill>
              </a:rPr>
              <a:t>ANALYSIS</a:t>
            </a:r>
            <a:r>
              <a:rPr lang="en-IN" dirty="0"/>
              <a:t>:</a:t>
            </a:r>
            <a:r>
              <a:rPr lang="en-US" dirty="0"/>
              <a:t>It provides employment opportunities for technical, skilled, semi-skilled,</a:t>
            </a:r>
            <a:br>
              <a:rPr lang="en-US" dirty="0"/>
            </a:br>
            <a:r>
              <a:rPr lang="en-US" dirty="0"/>
              <a:t> unskilled labor. They are an important source supplying the seedlings for meeting the</a:t>
            </a:r>
            <a:br>
              <a:rPr lang="en-US" dirty="0"/>
            </a:br>
            <a:r>
              <a:rPr lang="en-US" dirty="0"/>
              <a:t> fruit, pulp and paper, fuel wood, timber and other demands of the industries.</a:t>
            </a:r>
            <a:br>
              <a:rPr lang="en-US" dirty="0"/>
            </a:br>
            <a:r>
              <a:rPr lang="en-US" dirty="0">
                <a:solidFill>
                  <a:srgbClr val="FF0000"/>
                </a:solidFill>
              </a:rPr>
              <a:t>PAPER</a:t>
            </a:r>
            <a:r>
              <a:rPr lang="en-US" dirty="0"/>
              <a:t>: High Tech Nursery Management in Horticultural Crops (1.A way for Enhancing</a:t>
            </a:r>
            <a:br>
              <a:rPr lang="en-US" dirty="0"/>
            </a:br>
            <a:r>
              <a:rPr lang="en-US" dirty="0"/>
              <a:t> Incomer. Singh, L.K. Meena2* and Parameter Singh )</a:t>
            </a:r>
            <a:br>
              <a:rPr lang="en-US" dirty="0"/>
            </a:br>
            <a:r>
              <a:rPr lang="en-US" dirty="0"/>
              <a:t>In this paper authors describe the high tech nursery management system in horticultural</a:t>
            </a:r>
            <a:br>
              <a:rPr lang="en-US" dirty="0"/>
            </a:br>
            <a:r>
              <a:rPr lang="en-US" dirty="0"/>
              <a:t> crops. The aim of good nursery management is to make available planting material of </a:t>
            </a:r>
            <a:br>
              <a:rPr lang="en-US" dirty="0"/>
            </a:br>
            <a:r>
              <a:rPr lang="en-US" dirty="0"/>
              <a:t>the highest possible quality for new development areas and replanting. </a:t>
            </a:r>
            <a:endParaRPr lang="en-IN" dirty="0"/>
          </a:p>
        </p:txBody>
      </p:sp>
      <p:sp>
        <p:nvSpPr>
          <p:cNvPr id="5" name="CustomShape 2"/>
          <p:cNvSpPr/>
          <p:nvPr/>
        </p:nvSpPr>
        <p:spPr>
          <a:xfrm>
            <a:off x="495720" y="732493"/>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Literature survey</a:t>
            </a:r>
            <a:endParaRPr dirty="0">
              <a:solidFill>
                <a:srgbClr val="C00000"/>
              </a:solidFill>
            </a:endParaRPr>
          </a:p>
        </p:txBody>
      </p:sp>
      <p:sp>
        <p:nvSpPr>
          <p:cNvPr id="7" name="CustomShape 1"/>
          <p:cNvSpPr/>
          <p:nvPr/>
        </p:nvSpPr>
        <p:spPr>
          <a:xfrm>
            <a:off x="90460" y="1272133"/>
            <a:ext cx="8381160" cy="75600"/>
          </a:xfrm>
          <a:prstGeom prst="rect">
            <a:avLst/>
          </a:prstGeom>
          <a:solidFill>
            <a:srgbClr val="7030A0"/>
          </a:solidFill>
          <a:ln w="25560">
            <a:solidFill>
              <a:srgbClr val="3A5F8B"/>
            </a:solidFill>
            <a:roun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Existed system</a:t>
            </a:r>
            <a:endParaRPr sz="2400" b="1" dirty="0">
              <a:solidFill>
                <a:srgbClr val="C00000"/>
              </a:solidFill>
            </a:endParaRPr>
          </a:p>
        </p:txBody>
      </p:sp>
      <p:sp>
        <p:nvSpPr>
          <p:cNvPr id="2" name="Subtitle 1"/>
          <p:cNvSpPr>
            <a:spLocks noGrp="1"/>
          </p:cNvSpPr>
          <p:nvPr>
            <p:ph type="subTitle"/>
          </p:nvPr>
        </p:nvSpPr>
        <p:spPr>
          <a:xfrm>
            <a:off x="457200" y="1143000"/>
            <a:ext cx="8092440" cy="4267200"/>
          </a:xfrm>
        </p:spPr>
        <p:txBody>
          <a:bodyPr/>
          <a:lstStyle/>
          <a:p>
            <a:pPr marL="285750" lvl="1" indent="-285750" algn="l">
              <a:buFont typeface="Wingdings" panose="05000000000000000000" pitchFamily="2" charset="2"/>
              <a:buChar char="Ø"/>
            </a:pPr>
            <a:r>
              <a:rPr lang="en-IN" dirty="0">
                <a:solidFill>
                  <a:schemeClr val="tx1"/>
                </a:solidFill>
              </a:rPr>
              <a:t>  NURSERY IN OUR SURROUNDINGS</a:t>
            </a:r>
          </a:p>
          <a:p>
            <a:pPr lvl="1" algn="l"/>
            <a:endParaRPr lang="en-IN" dirty="0">
              <a:solidFill>
                <a:schemeClr val="tx1"/>
              </a:solidFill>
            </a:endParaRPr>
          </a:p>
          <a:p>
            <a:pPr lvl="1" algn="l"/>
            <a:r>
              <a:rPr lang="en-IN" dirty="0">
                <a:solidFill>
                  <a:schemeClr val="tx1"/>
                </a:solidFill>
              </a:rPr>
              <a:t>    We can buy plants near nurseries at our surroundings but sometimes they </a:t>
            </a:r>
          </a:p>
          <a:p>
            <a:pPr lvl="1" algn="l"/>
            <a:r>
              <a:rPr lang="en-IN" dirty="0">
                <a:solidFill>
                  <a:schemeClr val="tx1"/>
                </a:solidFill>
              </a:rPr>
              <a:t>    may not be available near us or the required product may not be available at </a:t>
            </a:r>
          </a:p>
          <a:p>
            <a:pPr lvl="1" algn="l"/>
            <a:r>
              <a:rPr lang="en-IN" dirty="0">
                <a:solidFill>
                  <a:schemeClr val="tx1"/>
                </a:solidFill>
              </a:rPr>
              <a:t>    that time .</a:t>
            </a:r>
          </a:p>
          <a:p>
            <a:pPr lvl="1" algn="l"/>
            <a:r>
              <a:rPr lang="en-IN" dirty="0">
                <a:solidFill>
                  <a:schemeClr val="tx1"/>
                </a:solidFill>
              </a:rPr>
              <a:t>      </a:t>
            </a:r>
          </a:p>
          <a:p>
            <a:pPr marL="285750" lvl="1" indent="-285750" algn="l">
              <a:buFont typeface="Wingdings" panose="05000000000000000000" pitchFamily="2" charset="2"/>
              <a:buChar char="Ø"/>
            </a:pPr>
            <a:r>
              <a:rPr lang="en-IN" dirty="0">
                <a:solidFill>
                  <a:schemeClr val="tx1"/>
                </a:solidFill>
              </a:rPr>
              <a:t>PLANT SELLER GOES TO DIFFERENT AREAS TO SELL THE PLANTS</a:t>
            </a:r>
          </a:p>
          <a:p>
            <a:pPr marL="285750" lvl="1" indent="-285750" algn="l">
              <a:buFont typeface="Wingdings" panose="05000000000000000000" pitchFamily="2" charset="2"/>
              <a:buChar char="Ø"/>
            </a:pPr>
            <a:endParaRPr lang="en-IN" dirty="0">
              <a:solidFill>
                <a:schemeClr val="tx1"/>
              </a:solidFill>
            </a:endParaRPr>
          </a:p>
          <a:p>
            <a:pPr lvl="1" algn="l"/>
            <a:r>
              <a:rPr lang="en-IN" dirty="0">
                <a:solidFill>
                  <a:schemeClr val="tx1"/>
                </a:solidFill>
              </a:rPr>
              <a:t>    Plant seller need to travel different streets and different areas  </a:t>
            </a:r>
            <a:r>
              <a:rPr lang="en-US" altLang="en-IN" dirty="0">
                <a:solidFill>
                  <a:schemeClr val="tx1"/>
                </a:solidFill>
              </a:rPr>
              <a:t>for</a:t>
            </a:r>
            <a:r>
              <a:rPr lang="en-IN" dirty="0">
                <a:solidFill>
                  <a:schemeClr val="tx1"/>
                </a:solidFill>
              </a:rPr>
              <a:t> selling plants </a:t>
            </a:r>
          </a:p>
          <a:p>
            <a:pPr marL="0" lvl="1" indent="0" algn="l">
              <a:buFont typeface="Wingdings" panose="05000000000000000000" pitchFamily="2" charset="2"/>
              <a:buNone/>
            </a:pPr>
            <a:r>
              <a:rPr lang="en-IN" dirty="0">
                <a:solidFill>
                  <a:schemeClr val="tx1"/>
                </a:solidFill>
              </a:rPr>
              <a:t>    to the people who need</a:t>
            </a:r>
            <a:r>
              <a:rPr lang="en-US" altLang="en-IN" dirty="0">
                <a:solidFill>
                  <a:schemeClr val="tx1"/>
                </a:solidFill>
              </a:rPr>
              <a:t>. Sometimes the customers may not be present at that</a:t>
            </a:r>
          </a:p>
          <a:p>
            <a:pPr marL="0" lvl="1" indent="0" algn="l">
              <a:buFont typeface="Wingdings" panose="05000000000000000000" pitchFamily="2" charset="2"/>
              <a:buNone/>
            </a:pPr>
            <a:r>
              <a:rPr lang="en-US" altLang="en-IN" dirty="0">
                <a:solidFill>
                  <a:schemeClr val="tx1"/>
                </a:solidFill>
              </a:rPr>
              <a:t>    time.</a:t>
            </a:r>
          </a:p>
          <a:p>
            <a:pPr marL="0" lvl="1" indent="0" algn="l">
              <a:buFont typeface="Wingdings" panose="05000000000000000000" pitchFamily="2" charset="2"/>
              <a:buNone/>
            </a:pPr>
            <a:endParaRPr lang="en-IN" dirty="0">
              <a:solidFill>
                <a:schemeClr val="tx1"/>
              </a:solidFill>
            </a:endParaRPr>
          </a:p>
          <a:p>
            <a:pPr marL="285750" lvl="1" indent="-285750" algn="l">
              <a:buFont typeface="Wingdings" panose="05000000000000000000" pitchFamily="2" charset="2"/>
              <a:buChar char="Ø"/>
            </a:pPr>
            <a:endParaRPr lang="en-IN" dirty="0">
              <a:solidFill>
                <a:srgbClr val="FF0000"/>
              </a:solidFill>
            </a:endParaRPr>
          </a:p>
          <a:p>
            <a:pPr lvl="1" algn="l"/>
            <a:endParaRPr lang="en-IN" dirty="0">
              <a:solidFill>
                <a:srgbClr val="FF0000"/>
              </a:solidFill>
            </a:endParaRPr>
          </a:p>
          <a:p>
            <a:pPr lvl="1" algn="l"/>
            <a:r>
              <a:rPr lang="en-IN" dirty="0">
                <a:solidFill>
                  <a:srgbClr val="FF0000"/>
                </a:solidFill>
              </a:rPr>
              <a:t>                                                                                       </a:t>
            </a:r>
            <a:endParaRPr lang="en-IN" dirty="0">
              <a:solidFill>
                <a:schemeClr val="tx1"/>
              </a:solidFill>
            </a:endParaRPr>
          </a:p>
        </p:txBody>
      </p:sp>
      <p:sp>
        <p:nvSpPr>
          <p:cNvPr id="3" name="AutoShape 2">
            <a:extLst>
              <a:ext uri="{FF2B5EF4-FFF2-40B4-BE49-F238E27FC236}">
                <a16:creationId xmlns:a16="http://schemas.microsoft.com/office/drawing/2014/main" id="{09527B1A-F4E5-DE25-9EC1-BBCE8646F70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a:extLst>
              <a:ext uri="{FF2B5EF4-FFF2-40B4-BE49-F238E27FC236}">
                <a16:creationId xmlns:a16="http://schemas.microsoft.com/office/drawing/2014/main" id="{22E472DF-07CD-77DB-BD0B-F2E149A9BABE}"/>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DCD22B88-3D55-E6C6-6ECE-0CD7CEC7AA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4555190"/>
            <a:ext cx="4343400" cy="1811621"/>
          </a:xfrm>
          <a:prstGeom prst="rect">
            <a:avLst/>
          </a:prstGeom>
        </p:spPr>
      </p:pic>
      <p:pic>
        <p:nvPicPr>
          <p:cNvPr id="8" name="Picture 7">
            <a:extLst>
              <a:ext uri="{FF2B5EF4-FFF2-40B4-BE49-F238E27FC236}">
                <a16:creationId xmlns:a16="http://schemas.microsoft.com/office/drawing/2014/main" id="{46416AEE-6844-B453-B0A4-3E18C4E0E3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4555189"/>
            <a:ext cx="4114800" cy="18116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1512</Words>
  <Application>Microsoft Office PowerPoint</Application>
  <PresentationFormat>On-screen Show (4:3)</PresentationFormat>
  <Paragraphs>141</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PAPER:Small Scale Private Plant Nursery Enterprise (1.Larine, S.L, 2.Ruth Santos) ANALYSIS: Small-scale enterprises certainly play an important role in the production  of goods and services and in the generation of substantial employment and income in  almost all countries, both developing and  Income generated in small-scale enterprises  would depend largely on the nature of local demand and the overall state of the local  economy. PAPER:Plant Nursery Management (1.P.Ratha Krishnan, 2. Raj K. Kalia ,3.J.C.Tewari , 4. M.M.Roy) ANALYSIS:It provides employment opportunities for technical, skilled, semi-skilled,  unskilled labor. They are an important source supplying the seedlings for meeting the  fruit, pulp and paper, fuel wood, timber and other demands of the industries. PAPER: High Tech Nursery Management in Horticultural Crops (1.A way for Enhancing  Incomer. Singh, L.K. Meena2* and Parameter Singh ) In this paper authors describe the high tech nursery management system in horticultural  crops. The aim of good nursery management is to make available planting material of  the highest possible quality for new development areas and replanting.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ADEPU KARTHIK</cp:lastModifiedBy>
  <cp:revision>720</cp:revision>
  <dcterms:created xsi:type="dcterms:W3CDTF">2022-10-30T09:36:51Z</dcterms:created>
  <dcterms:modified xsi:type="dcterms:W3CDTF">2022-11-03T06:32:26Z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9664A3F125814D3987E7F2282A7B0776</vt:lpwstr>
  </property>
  <property fmtid="{D5CDD505-2E9C-101B-9397-08002B2CF9AE}" pid="3" name="KSOProductBuildVer">
    <vt:lpwstr>1033-11.2.0.11380</vt:lpwstr>
  </property>
</Properties>
</file>