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80" r:id="rId3"/>
    <p:sldId id="271" r:id="rId4"/>
    <p:sldId id="269" r:id="rId5"/>
    <p:sldId id="282" r:id="rId6"/>
    <p:sldId id="281" r:id="rId7"/>
    <p:sldId id="274" r:id="rId8"/>
    <p:sldId id="273" r:id="rId9"/>
    <p:sldId id="278" r:id="rId10"/>
    <p:sldId id="276" r:id="rId11"/>
    <p:sldId id="275" r:id="rId12"/>
    <p:sldId id="277" r:id="rId13"/>
    <p:sldId id="27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165591" y="3"/>
            <a:ext cx="6978411" cy="3367021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3836" y="197138"/>
            <a:ext cx="1825270" cy="94593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buNone/>
              <a:defRPr sz="13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○○○○　御中</a:t>
            </a:r>
            <a:endParaRPr lang="en-US" altLang="ja-JP" dirty="0" smtClean="0"/>
          </a:p>
          <a:p>
            <a:r>
              <a:rPr lang="ja-JP" altLang="en-US" dirty="0" smtClean="0"/>
              <a:t>（クライアント名）</a:t>
            </a:r>
            <a:endParaRPr lang="en-US" altLang="ja-JP" dirty="0"/>
          </a:p>
        </p:txBody>
      </p:sp>
      <p:sp>
        <p:nvSpPr>
          <p:cNvPr id="42" name="TextBox 41"/>
          <p:cNvSpPr txBox="1"/>
          <p:nvPr/>
        </p:nvSpPr>
        <p:spPr>
          <a:xfrm>
            <a:off x="-234" y="6751109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43" name="Picture 42" descr="NTT_Title_Slide_w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3243"/>
            <a:ext cx="2174678" cy="2308024"/>
          </a:xfrm>
          <a:prstGeom prst="rect">
            <a:avLst/>
          </a:prstGeom>
        </p:spPr>
      </p:pic>
      <p:pic>
        <p:nvPicPr>
          <p:cNvPr id="44" name="Picture 43" descr="NTT_logo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00" y="6185861"/>
            <a:ext cx="1447178" cy="22416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167506" y="4469776"/>
            <a:ext cx="6976494" cy="1162617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66064" y="3324742"/>
            <a:ext cx="6977936" cy="1152128"/>
          </a:xfrm>
          <a:prstGeom prst="rect">
            <a:avLst/>
          </a:prstGeom>
          <a:solidFill>
            <a:srgbClr val="4B77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4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411963" y="4649024"/>
            <a:ext cx="6459062" cy="94730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○○○○年○○月○○日</a:t>
            </a:r>
          </a:p>
          <a:p>
            <a:pPr lvl="0"/>
            <a:r>
              <a:rPr lang="ja-JP" altLang="en-US" dirty="0" smtClean="0"/>
              <a:t>株式会社ＮＴＴデータ</a:t>
            </a:r>
          </a:p>
          <a:p>
            <a:pPr lvl="0"/>
            <a:r>
              <a:rPr lang="ja-JP" altLang="en-US" dirty="0" smtClean="0"/>
              <a:t>○○ ○○ ○○ ○○</a:t>
            </a:r>
            <a:endParaRPr lang="en-US" altLang="ja-JP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2411963" y="3543131"/>
            <a:ext cx="6459062" cy="900109"/>
          </a:xfrm>
          <a:prstGeom prst="rect">
            <a:avLst/>
          </a:prstGeom>
          <a:ln>
            <a:noFill/>
          </a:ln>
        </p:spPr>
        <p:txBody>
          <a:bodyPr lIns="84024" tIns="42012" rIns="84024" bIns="42012" anchor="t">
            <a:normAutofit/>
          </a:bodyPr>
          <a:lstStyle>
            <a:lvl1pPr algn="l">
              <a:spcAft>
                <a:spcPts val="0"/>
              </a:spcAft>
              <a:defRPr sz="20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dirty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983616" y="130353"/>
            <a:ext cx="2976196" cy="53975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pPr defTabSz="421979" eaLnBrk="1" hangingPunct="1"/>
            <a:r>
              <a:rPr lang="ja-JP" altLang="en-US" sz="900" dirty="0">
                <a:solidFill>
                  <a:srgbClr val="FF0000"/>
                </a:solidFill>
              </a:rPr>
              <a:t>情 報 種 別 </a:t>
            </a:r>
            <a:r>
              <a:rPr lang="ja-JP" altLang="en-US" sz="900" dirty="0" smtClean="0">
                <a:solidFill>
                  <a:srgbClr val="FF0000"/>
                </a:solidFill>
              </a:rPr>
              <a:t>： 秘密</a:t>
            </a:r>
            <a:endParaRPr lang="en-US" altLang="ja-JP" sz="900" dirty="0" smtClean="0">
              <a:solidFill>
                <a:srgbClr val="FF0000"/>
              </a:solidFill>
            </a:endParaRPr>
          </a:p>
          <a:p>
            <a:pPr defTabSz="421979" eaLnBrk="1" hangingPunct="1"/>
            <a:r>
              <a:rPr lang="ja-JP" altLang="en-US" sz="900" dirty="0" smtClean="0">
                <a:solidFill>
                  <a:srgbClr val="FF0000"/>
                </a:solidFill>
              </a:rPr>
              <a:t>会</a:t>
            </a:r>
            <a:r>
              <a:rPr lang="ja-JP" altLang="en-US" sz="900" dirty="0">
                <a:solidFill>
                  <a:srgbClr val="FF0000"/>
                </a:solidFill>
              </a:rPr>
              <a:t>　 社　 名 ： </a:t>
            </a:r>
            <a:r>
              <a:rPr lang="en-US" altLang="ja-JP" sz="900" dirty="0">
                <a:solidFill>
                  <a:srgbClr val="FF0000"/>
                </a:solidFill>
              </a:rPr>
              <a:t>NTT</a:t>
            </a:r>
            <a:r>
              <a:rPr lang="ja-JP" altLang="en-US" sz="900" dirty="0">
                <a:solidFill>
                  <a:srgbClr val="FF0000"/>
                </a:solidFill>
              </a:rPr>
              <a:t>データ</a:t>
            </a:r>
          </a:p>
          <a:p>
            <a:pPr defTabSz="421979" eaLnBrk="1" hangingPunct="1"/>
            <a:r>
              <a:rPr lang="ja-JP" altLang="en-US" sz="900" dirty="0">
                <a:solidFill>
                  <a:srgbClr val="FF0000"/>
                </a:solidFill>
              </a:rPr>
              <a:t>情報所有者 ： </a:t>
            </a:r>
            <a:r>
              <a:rPr lang="ja-JP" altLang="en-US" sz="900" dirty="0" smtClean="0">
                <a:solidFill>
                  <a:srgbClr val="FF0000"/>
                </a:solidFill>
              </a:rPr>
              <a:t>技術開発本部サービスイノベーションセンタ</a:t>
            </a:r>
            <a:endParaRPr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611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TT_Section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045073"/>
            <a:ext cx="1306371" cy="1386475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216" y="6743491"/>
            <a:ext cx="9143784" cy="114513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301220" y="2045743"/>
            <a:ext cx="7842781" cy="694736"/>
          </a:xfrm>
          <a:prstGeom prst="rect">
            <a:avLst/>
          </a:prstGeom>
          <a:solidFill>
            <a:srgbClr val="4B77BE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301880" y="2740479"/>
            <a:ext cx="7842120" cy="691404"/>
          </a:xfrm>
          <a:prstGeom prst="rect">
            <a:avLst/>
          </a:prstGeom>
          <a:solidFill>
            <a:srgbClr val="A4B6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412411" y="2061238"/>
            <a:ext cx="6915378" cy="662074"/>
          </a:xfrm>
          <a:prstGeom prst="rect">
            <a:avLst/>
          </a:prstGeom>
        </p:spPr>
        <p:txBody>
          <a:bodyPr lIns="84024" tIns="42012" rIns="84024" bIns="42012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z="2000" smtClean="0"/>
              <a:t>マスター タイトルの書式設定</a:t>
            </a:r>
            <a:endParaRPr lang="en-US" sz="20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8873452" y="6742238"/>
            <a:ext cx="270548" cy="24622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84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二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74492" y="944060"/>
            <a:ext cx="4151684" cy="55607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682522" indent="-225391">
              <a:buFont typeface="Wingdings" pitchFamily="2" charset="2"/>
              <a:buChar char="Ø"/>
              <a:defRPr/>
            </a:lvl2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1"/>
          </p:nvPr>
        </p:nvSpPr>
        <p:spPr>
          <a:xfrm>
            <a:off x="4755566" y="944063"/>
            <a:ext cx="4158762" cy="5561013"/>
          </a:xfrm>
          <a:prstGeom prst="rect">
            <a:avLst/>
          </a:prstGeo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marL="0" lvl="0" indent="0">
              <a:buFontTx/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837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9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46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ブランド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-234" y="6129644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2011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" y="0"/>
            <a:ext cx="2174678" cy="685800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NTT_Brand_Sl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77871"/>
            <a:ext cx="2174678" cy="230802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46" y="2842018"/>
            <a:ext cx="4155077" cy="11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5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タイトルスライド（イメージ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91" y="360"/>
            <a:ext cx="6978411" cy="332881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3836" y="197138"/>
            <a:ext cx="1825270" cy="94593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buNone/>
              <a:defRPr sz="13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○○○○　御中</a:t>
            </a:r>
            <a:endParaRPr lang="en-US" altLang="ja-JP" dirty="0" smtClean="0"/>
          </a:p>
          <a:p>
            <a:r>
              <a:rPr lang="ja-JP" altLang="en-US" dirty="0" smtClean="0"/>
              <a:t>（クライアント名）</a:t>
            </a:r>
            <a:endParaRPr lang="en-US" altLang="ja-JP" dirty="0"/>
          </a:p>
        </p:txBody>
      </p:sp>
      <p:sp>
        <p:nvSpPr>
          <p:cNvPr id="18" name="TextBox 17"/>
          <p:cNvSpPr txBox="1"/>
          <p:nvPr/>
        </p:nvSpPr>
        <p:spPr>
          <a:xfrm>
            <a:off x="-234" y="6751109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19" name="Picture 18" descr="NTT_Title_Slide_w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3243"/>
            <a:ext cx="2174678" cy="230802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67506" y="4469776"/>
            <a:ext cx="6976494" cy="1162617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66064" y="3324742"/>
            <a:ext cx="6977936" cy="1152128"/>
          </a:xfrm>
          <a:prstGeom prst="rect">
            <a:avLst/>
          </a:prstGeom>
          <a:solidFill>
            <a:srgbClr val="4B77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411963" y="4649024"/>
            <a:ext cx="6459062" cy="94730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○○○○年○○月○○日</a:t>
            </a:r>
          </a:p>
          <a:p>
            <a:pPr lvl="0"/>
            <a:r>
              <a:rPr lang="ja-JP" altLang="en-US" dirty="0" smtClean="0"/>
              <a:t>株式会社ＮＴＴデータ</a:t>
            </a:r>
          </a:p>
          <a:p>
            <a:pPr lvl="0"/>
            <a:r>
              <a:rPr lang="ja-JP" altLang="en-US" dirty="0" smtClean="0"/>
              <a:t>○○ ○○ ○○ ○○</a:t>
            </a:r>
            <a:endParaRPr lang="en-US" altLang="ja-JP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2411963" y="3543131"/>
            <a:ext cx="6459062" cy="900109"/>
          </a:xfrm>
          <a:prstGeom prst="rect">
            <a:avLst/>
          </a:prstGeom>
          <a:ln>
            <a:noFill/>
          </a:ln>
        </p:spPr>
        <p:txBody>
          <a:bodyPr lIns="84024" tIns="42012" rIns="84024" bIns="42012" anchor="t">
            <a:normAutofit/>
          </a:bodyPr>
          <a:lstStyle>
            <a:lvl1pPr algn="l">
              <a:spcAft>
                <a:spcPts val="0"/>
              </a:spcAft>
              <a:defRPr sz="20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dirty="0"/>
          </a:p>
        </p:txBody>
      </p:sp>
      <p:pic>
        <p:nvPicPr>
          <p:cNvPr id="36" name="Picture 35" descr="NTT_logo_RG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500" y="6185861"/>
            <a:ext cx="1447178" cy="224161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5983616" y="130353"/>
            <a:ext cx="2976196" cy="53975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pPr defTabSz="421979" eaLnBrk="1" hangingPunct="1"/>
            <a:r>
              <a:rPr lang="ja-JP" altLang="en-US" sz="900" dirty="0">
                <a:solidFill>
                  <a:srgbClr val="FF0000"/>
                </a:solidFill>
              </a:rPr>
              <a:t>情 報 種 別 </a:t>
            </a:r>
            <a:r>
              <a:rPr lang="ja-JP" altLang="en-US" sz="900" dirty="0" smtClean="0">
                <a:solidFill>
                  <a:srgbClr val="FF0000"/>
                </a:solidFill>
              </a:rPr>
              <a:t>： 秘密</a:t>
            </a:r>
            <a:endParaRPr lang="en-US" altLang="ja-JP" sz="900" dirty="0" smtClean="0">
              <a:solidFill>
                <a:srgbClr val="FF0000"/>
              </a:solidFill>
            </a:endParaRPr>
          </a:p>
          <a:p>
            <a:pPr defTabSz="421979" eaLnBrk="1" hangingPunct="1"/>
            <a:r>
              <a:rPr lang="ja-JP" altLang="en-US" sz="900" dirty="0" smtClean="0">
                <a:solidFill>
                  <a:srgbClr val="FF0000"/>
                </a:solidFill>
              </a:rPr>
              <a:t>会</a:t>
            </a:r>
            <a:r>
              <a:rPr lang="ja-JP" altLang="en-US" sz="900" dirty="0">
                <a:solidFill>
                  <a:srgbClr val="FF0000"/>
                </a:solidFill>
              </a:rPr>
              <a:t>　 社　 名 ： </a:t>
            </a:r>
            <a:r>
              <a:rPr lang="en-US" altLang="ja-JP" sz="900" dirty="0">
                <a:solidFill>
                  <a:srgbClr val="FF0000"/>
                </a:solidFill>
              </a:rPr>
              <a:t>NTT</a:t>
            </a:r>
            <a:r>
              <a:rPr lang="ja-JP" altLang="en-US" sz="900" dirty="0">
                <a:solidFill>
                  <a:srgbClr val="FF0000"/>
                </a:solidFill>
              </a:rPr>
              <a:t>データ</a:t>
            </a:r>
          </a:p>
          <a:p>
            <a:pPr defTabSz="421979" eaLnBrk="1" hangingPunct="1"/>
            <a:r>
              <a:rPr lang="ja-JP" altLang="en-US" sz="900" dirty="0">
                <a:solidFill>
                  <a:srgbClr val="FF0000"/>
                </a:solidFill>
              </a:rPr>
              <a:t>情報所有者 ： </a:t>
            </a:r>
            <a:r>
              <a:rPr lang="ja-JP" altLang="en-US" sz="900" dirty="0" smtClean="0">
                <a:solidFill>
                  <a:srgbClr val="FF0000"/>
                </a:solidFill>
              </a:rPr>
              <a:t>技術開発本部サービスイノベーションセンタ</a:t>
            </a:r>
            <a:endParaRPr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222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インデック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1"/>
          <p:cNvGrpSpPr/>
          <p:nvPr/>
        </p:nvGrpSpPr>
        <p:grpSpPr>
          <a:xfrm>
            <a:off x="0" y="6738104"/>
            <a:ext cx="9144000" cy="119896"/>
            <a:chOff x="0" y="6731877"/>
            <a:chExt cx="10688638" cy="132052"/>
          </a:xfrm>
        </p:grpSpPr>
        <p:sp>
          <p:nvSpPr>
            <p:cNvPr id="29" name="Rectangle 52"/>
            <p:cNvSpPr/>
            <p:nvPr userDrawn="1"/>
          </p:nvSpPr>
          <p:spPr>
            <a:xfrm>
              <a:off x="0" y="6731877"/>
              <a:ext cx="10688638" cy="132052"/>
            </a:xfrm>
            <a:prstGeom prst="rect">
              <a:avLst/>
            </a:prstGeom>
            <a:solidFill>
              <a:srgbClr val="E1E7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79"/>
              <a:endParaRPr kumimoji="0" lang="en-US" sz="1800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31" name="Rectangle 54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rgbClr val="E6B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55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tangle 56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rgbClr val="6785C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57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rgbClr val="0080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ectangle 58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Rectangle 59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" name="Rectangle 20"/>
          <p:cNvSpPr/>
          <p:nvPr/>
        </p:nvSpPr>
        <p:spPr>
          <a:xfrm>
            <a:off x="0" y="0"/>
            <a:ext cx="7735663" cy="66418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3" descr="NTT_Title_Slide_w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625806" cy="664180"/>
          </a:xfrm>
          <a:prstGeom prst="rect">
            <a:avLst/>
          </a:prstGeom>
        </p:spPr>
      </p:pic>
      <p:sp>
        <p:nvSpPr>
          <p:cNvPr id="5" name="Rectangle 40"/>
          <p:cNvSpPr/>
          <p:nvPr/>
        </p:nvSpPr>
        <p:spPr>
          <a:xfrm>
            <a:off x="7735936" y="0"/>
            <a:ext cx="1408064" cy="664180"/>
          </a:xfrm>
          <a:prstGeom prst="rect">
            <a:avLst/>
          </a:prstGeom>
          <a:solidFill>
            <a:srgbClr val="E1E7F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41" descr="NTT_logo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427" y="281450"/>
            <a:ext cx="1071693" cy="1659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6" name="TextBox 36"/>
          <p:cNvSpPr txBox="1"/>
          <p:nvPr/>
        </p:nvSpPr>
        <p:spPr>
          <a:xfrm>
            <a:off x="8873452" y="6742238"/>
            <a:ext cx="270548" cy="24622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7" name="TextBox 37"/>
          <p:cNvSpPr txBox="1"/>
          <p:nvPr/>
        </p:nvSpPr>
        <p:spPr>
          <a:xfrm>
            <a:off x="657164" y="6757108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22879" y="1273519"/>
            <a:ext cx="8248146" cy="4653361"/>
          </a:xfrm>
          <a:prstGeom prst="rect">
            <a:avLst/>
          </a:prstGeom>
        </p:spPr>
        <p:txBody>
          <a:bodyPr lIns="168048" tIns="42012" rIns="84024" bIns="42012">
            <a:normAutofit/>
          </a:bodyPr>
          <a:lstStyle>
            <a:lvl1pPr marL="420119" marR="0" indent="-420119" algn="l" defTabSz="4201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800">
                <a:latin typeface="+mn-ea"/>
                <a:ea typeface="+mn-ea"/>
              </a:defRPr>
            </a:lvl1pPr>
            <a:lvl2pPr marL="840237" indent="-420119">
              <a:buFont typeface="+mj-lt"/>
              <a:buAutoNum type="arabicPeriod"/>
              <a:defRPr/>
            </a:lvl2pPr>
            <a:lvl3pPr marL="1260356" indent="-420119">
              <a:buFont typeface="+mj-lt"/>
              <a:buAutoNum type="arabicPeriod"/>
              <a:defRPr/>
            </a:lvl3pPr>
            <a:lvl4pPr marL="1575445" indent="-315089">
              <a:buFont typeface="+mj-lt"/>
              <a:buAutoNum type="arabicPeriod"/>
              <a:defRPr/>
            </a:lvl4pPr>
            <a:lvl5pPr marL="1995563" indent="-315089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71285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0"/>
          <p:cNvSpPr/>
          <p:nvPr userDrawn="1"/>
        </p:nvSpPr>
        <p:spPr>
          <a:xfrm>
            <a:off x="1301220" y="2045743"/>
            <a:ext cx="7842781" cy="694736"/>
          </a:xfrm>
          <a:prstGeom prst="rect">
            <a:avLst/>
          </a:prstGeom>
          <a:solidFill>
            <a:srgbClr val="4B77BE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8" name="Picture 17" descr="NTT_Section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45073"/>
            <a:ext cx="1306371" cy="13864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6" y="6743491"/>
            <a:ext cx="9143784" cy="114513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220" y="2045743"/>
            <a:ext cx="7842781" cy="694736"/>
          </a:xfrm>
          <a:prstGeom prst="rect">
            <a:avLst/>
          </a:prstGeom>
          <a:solidFill>
            <a:srgbClr val="4B77BE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1880" y="2740479"/>
            <a:ext cx="7842120" cy="691404"/>
          </a:xfrm>
          <a:prstGeom prst="rect">
            <a:avLst/>
          </a:prstGeom>
          <a:solidFill>
            <a:srgbClr val="A4B6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412411" y="2061238"/>
            <a:ext cx="6915378" cy="662074"/>
          </a:xfrm>
          <a:prstGeom prst="rect">
            <a:avLst/>
          </a:prstGeom>
        </p:spPr>
        <p:txBody>
          <a:bodyPr lIns="84024" tIns="42012" rIns="84024" bIns="42012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z="2000" smtClean="0"/>
              <a:t>マスター タイトルの書式設定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873452" y="6742238"/>
            <a:ext cx="270548" cy="24622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9" name="Picture 17" descr="NTT_Section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045073"/>
            <a:ext cx="1306371" cy="1386475"/>
          </a:xfrm>
          <a:prstGeom prst="rect">
            <a:avLst/>
          </a:prstGeom>
        </p:spPr>
      </p:pic>
      <p:sp>
        <p:nvSpPr>
          <p:cNvPr id="10" name="Rectangle 18"/>
          <p:cNvSpPr/>
          <p:nvPr userDrawn="1"/>
        </p:nvSpPr>
        <p:spPr>
          <a:xfrm>
            <a:off x="216" y="6743491"/>
            <a:ext cx="9143784" cy="114513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3" name="Rectangle 21"/>
          <p:cNvSpPr/>
          <p:nvPr userDrawn="1"/>
        </p:nvSpPr>
        <p:spPr>
          <a:xfrm>
            <a:off x="1301880" y="2740479"/>
            <a:ext cx="7842120" cy="691404"/>
          </a:xfrm>
          <a:prstGeom prst="rect">
            <a:avLst/>
          </a:prstGeom>
          <a:solidFill>
            <a:srgbClr val="A4B6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4" name="TextBox 24"/>
          <p:cNvSpPr txBox="1"/>
          <p:nvPr userDrawn="1"/>
        </p:nvSpPr>
        <p:spPr>
          <a:xfrm>
            <a:off x="8873452" y="6742238"/>
            <a:ext cx="270548" cy="24622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02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二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74492" y="944060"/>
            <a:ext cx="4151684" cy="55607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682522" indent="-225391">
              <a:buFont typeface="Wingdings" pitchFamily="2" charset="2"/>
              <a:buChar char="Ø"/>
              <a:defRPr/>
            </a:lvl2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1"/>
          </p:nvPr>
        </p:nvSpPr>
        <p:spPr>
          <a:xfrm>
            <a:off x="4755566" y="944063"/>
            <a:ext cx="4158762" cy="5561013"/>
          </a:xfrm>
          <a:prstGeom prst="rect">
            <a:avLst/>
          </a:prstGeo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marL="0" lvl="0" indent="0">
              <a:buFontTx/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0277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601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ブランド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4" y="6129644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2011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2174678" cy="685800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9" name="Picture 8" descr="NTT_Brand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871"/>
            <a:ext cx="2174678" cy="23080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</a:t>
            </a:r>
            <a:r>
              <a:rPr kumimoji="0" lang="en-US" altLang="ja-JP" sz="600" dirty="0" smtClean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46" y="2842018"/>
            <a:ext cx="4155077" cy="1119379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-234" y="6129644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2011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-1" y="0"/>
            <a:ext cx="2174678" cy="685800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13" name="Picture 8" descr="NTT_Brand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871"/>
            <a:ext cx="2174678" cy="2308024"/>
          </a:xfrm>
          <a:prstGeom prst="rect">
            <a:avLst/>
          </a:prstGeom>
        </p:spPr>
      </p:pic>
      <p:sp>
        <p:nvSpPr>
          <p:cNvPr id="14" name="TextBox 17"/>
          <p:cNvSpPr txBox="1"/>
          <p:nvPr/>
        </p:nvSpPr>
        <p:spPr>
          <a:xfrm>
            <a:off x="0" y="6753245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1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46" y="2842018"/>
            <a:ext cx="4155077" cy="11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902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3836" y="197138"/>
            <a:ext cx="1825270" cy="94593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buNone/>
              <a:defRPr sz="13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○○○○　御中</a:t>
            </a:r>
            <a:endParaRPr lang="en-US" altLang="ja-JP" dirty="0" smtClean="0"/>
          </a:p>
          <a:p>
            <a:r>
              <a:rPr lang="ja-JP" altLang="en-US" dirty="0" smtClean="0"/>
              <a:t>（クライアント名）</a:t>
            </a:r>
            <a:endParaRPr lang="en-US" altLang="ja-JP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411963" y="4649024"/>
            <a:ext cx="6459062" cy="94730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2"/>
                </a:solidFill>
              </a:defRPr>
            </a:lvl1pPr>
            <a:lvl2pPr marL="420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5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○○○○年○○月○○日</a:t>
            </a:r>
          </a:p>
          <a:p>
            <a:pPr lvl="0"/>
            <a:r>
              <a:rPr lang="ja-JP" altLang="en-US" dirty="0" smtClean="0"/>
              <a:t>株式会社ＮＴＴデータ</a:t>
            </a:r>
          </a:p>
          <a:p>
            <a:pPr lvl="0"/>
            <a:r>
              <a:rPr lang="ja-JP" altLang="en-US" dirty="0" smtClean="0"/>
              <a:t>○○ ○○ ○○ ○○</a:t>
            </a:r>
            <a:endParaRPr lang="en-US" altLang="ja-JP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2411963" y="3543131"/>
            <a:ext cx="6459062" cy="900109"/>
          </a:xfrm>
          <a:prstGeom prst="rect">
            <a:avLst/>
          </a:prstGeom>
          <a:ln>
            <a:noFill/>
          </a:ln>
        </p:spPr>
        <p:txBody>
          <a:bodyPr lIns="84024" tIns="42012" rIns="84024" bIns="42012" anchor="t">
            <a:normAutofit/>
          </a:bodyPr>
          <a:lstStyle>
            <a:lvl1pPr algn="l">
              <a:spcAft>
                <a:spcPts val="0"/>
              </a:spcAft>
              <a:defRPr sz="20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dirty="0"/>
          </a:p>
        </p:txBody>
      </p:sp>
      <p:sp>
        <p:nvSpPr>
          <p:cNvPr id="17" name="Rectangle 29"/>
          <p:cNvSpPr/>
          <p:nvPr userDrawn="1"/>
        </p:nvSpPr>
        <p:spPr>
          <a:xfrm>
            <a:off x="2165591" y="3"/>
            <a:ext cx="6978411" cy="3367021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sp>
        <p:nvSpPr>
          <p:cNvPr id="18" name="TextBox 41"/>
          <p:cNvSpPr txBox="1"/>
          <p:nvPr userDrawn="1"/>
        </p:nvSpPr>
        <p:spPr>
          <a:xfrm>
            <a:off x="-234" y="6751109"/>
            <a:ext cx="2189237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19" name="Picture 42" descr="NTT_Title_Slide_w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323243"/>
            <a:ext cx="2174678" cy="2308024"/>
          </a:xfrm>
          <a:prstGeom prst="rect">
            <a:avLst/>
          </a:prstGeom>
        </p:spPr>
      </p:pic>
      <p:pic>
        <p:nvPicPr>
          <p:cNvPr id="20" name="Picture 43" descr="NTT_logo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0500" y="6185861"/>
            <a:ext cx="1447178" cy="224161"/>
          </a:xfrm>
          <a:prstGeom prst="rect">
            <a:avLst/>
          </a:prstGeom>
        </p:spPr>
      </p:pic>
      <p:sp>
        <p:nvSpPr>
          <p:cNvPr id="21" name="Rectangle 44"/>
          <p:cNvSpPr/>
          <p:nvPr userDrawn="1"/>
        </p:nvSpPr>
        <p:spPr>
          <a:xfrm>
            <a:off x="2167506" y="4469776"/>
            <a:ext cx="6976494" cy="1162617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37">
              <a:defRPr/>
            </a:pPr>
            <a:endParaRPr kumimoji="0" lang="en-US" alt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45"/>
          <p:cNvSpPr/>
          <p:nvPr userDrawn="1"/>
        </p:nvSpPr>
        <p:spPr>
          <a:xfrm>
            <a:off x="2166064" y="3324742"/>
            <a:ext cx="6977936" cy="1152128"/>
          </a:xfrm>
          <a:prstGeom prst="rect">
            <a:avLst/>
          </a:prstGeom>
          <a:solidFill>
            <a:srgbClr val="4B77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80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インデック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1"/>
          <p:cNvGrpSpPr/>
          <p:nvPr userDrawn="1"/>
        </p:nvGrpSpPr>
        <p:grpSpPr>
          <a:xfrm>
            <a:off x="0" y="6738104"/>
            <a:ext cx="9144000" cy="119896"/>
            <a:chOff x="0" y="6731877"/>
            <a:chExt cx="10688638" cy="132052"/>
          </a:xfrm>
        </p:grpSpPr>
        <p:sp>
          <p:nvSpPr>
            <p:cNvPr id="29" name="Rectangle 52"/>
            <p:cNvSpPr/>
            <p:nvPr userDrawn="1"/>
          </p:nvSpPr>
          <p:spPr>
            <a:xfrm>
              <a:off x="0" y="6731877"/>
              <a:ext cx="10688638" cy="132052"/>
            </a:xfrm>
            <a:prstGeom prst="rect">
              <a:avLst/>
            </a:prstGeom>
            <a:solidFill>
              <a:srgbClr val="E1E7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79"/>
              <a:endParaRPr kumimoji="0" 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0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31" name="Rectangle 54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rgbClr val="E6B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55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tangle 56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rgbClr val="6785C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57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rgbClr val="0080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ectangle 58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Rectangle 59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" name="Rectangle 20"/>
          <p:cNvSpPr/>
          <p:nvPr userDrawn="1"/>
        </p:nvSpPr>
        <p:spPr>
          <a:xfrm>
            <a:off x="0" y="0"/>
            <a:ext cx="7735663" cy="66418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pic>
        <p:nvPicPr>
          <p:cNvPr id="4" name="Picture 23" descr="NTT_Title_Slide_w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625806" cy="664180"/>
          </a:xfrm>
          <a:prstGeom prst="rect">
            <a:avLst/>
          </a:prstGeom>
        </p:spPr>
      </p:pic>
      <p:sp>
        <p:nvSpPr>
          <p:cNvPr id="5" name="Rectangle 40"/>
          <p:cNvSpPr/>
          <p:nvPr userDrawn="1"/>
        </p:nvSpPr>
        <p:spPr>
          <a:xfrm>
            <a:off x="7735936" y="0"/>
            <a:ext cx="1408064" cy="664180"/>
          </a:xfrm>
          <a:prstGeom prst="rect">
            <a:avLst/>
          </a:prstGeom>
          <a:solidFill>
            <a:srgbClr val="E1E7F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>
              <a:solidFill>
                <a:prstClr val="white"/>
              </a:solidFill>
            </a:endParaRPr>
          </a:p>
        </p:txBody>
      </p:sp>
      <p:pic>
        <p:nvPicPr>
          <p:cNvPr id="6" name="Picture 41" descr="NTT_logo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427" y="281450"/>
            <a:ext cx="1071693" cy="1659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6" name="TextBox 36"/>
          <p:cNvSpPr txBox="1"/>
          <p:nvPr userDrawn="1"/>
        </p:nvSpPr>
        <p:spPr>
          <a:xfrm>
            <a:off x="8873452" y="6742238"/>
            <a:ext cx="270548" cy="24622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7" name="TextBox 37"/>
          <p:cNvSpPr txBox="1"/>
          <p:nvPr userDrawn="1"/>
        </p:nvSpPr>
        <p:spPr>
          <a:xfrm>
            <a:off x="657164" y="6757108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22879" y="1273519"/>
            <a:ext cx="8248146" cy="4653361"/>
          </a:xfrm>
          <a:prstGeom prst="rect">
            <a:avLst/>
          </a:prstGeom>
        </p:spPr>
        <p:txBody>
          <a:bodyPr lIns="168048" tIns="42012" rIns="84024" bIns="42012">
            <a:normAutofit/>
          </a:bodyPr>
          <a:lstStyle>
            <a:lvl1pPr marL="420119" marR="0" indent="-420119" algn="l" defTabSz="4201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800">
                <a:latin typeface="+mn-ea"/>
                <a:ea typeface="+mn-ea"/>
              </a:defRPr>
            </a:lvl1pPr>
            <a:lvl2pPr marL="840237" indent="-420119">
              <a:buFont typeface="+mj-lt"/>
              <a:buAutoNum type="arabicPeriod"/>
              <a:defRPr/>
            </a:lvl2pPr>
            <a:lvl3pPr marL="1260356" indent="-420119">
              <a:buFont typeface="+mj-lt"/>
              <a:buAutoNum type="arabicPeriod"/>
              <a:defRPr/>
            </a:lvl3pPr>
            <a:lvl4pPr marL="1575445" indent="-315089">
              <a:buFont typeface="+mj-lt"/>
              <a:buAutoNum type="arabicPeriod"/>
              <a:defRPr/>
            </a:lvl4pPr>
            <a:lvl5pPr marL="1995563" indent="-315089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4838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/>
          <p:nvPr/>
        </p:nvSpPr>
        <p:spPr>
          <a:xfrm>
            <a:off x="2" y="0"/>
            <a:ext cx="7735280" cy="66418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31" descr="NTT_Title_and_Content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" y="0"/>
            <a:ext cx="625806" cy="664180"/>
          </a:xfrm>
          <a:prstGeom prst="rect">
            <a:avLst/>
          </a:prstGeom>
        </p:spPr>
      </p:pic>
      <p:sp>
        <p:nvSpPr>
          <p:cNvPr id="8" name="Rectangle 32"/>
          <p:cNvSpPr/>
          <p:nvPr/>
        </p:nvSpPr>
        <p:spPr>
          <a:xfrm>
            <a:off x="7735936" y="0"/>
            <a:ext cx="1408064" cy="664180"/>
          </a:xfrm>
          <a:prstGeom prst="rect">
            <a:avLst/>
          </a:prstGeom>
          <a:solidFill>
            <a:srgbClr val="E1E7F3">
              <a:alpha val="4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 defTabSz="421979"/>
            <a:endParaRPr kumimoji="0" lang="en-US" sz="1800" dirty="0">
              <a:solidFill>
                <a:prstClr val="white"/>
              </a:solidFill>
            </a:endParaRPr>
          </a:p>
        </p:txBody>
      </p:sp>
      <p:pic>
        <p:nvPicPr>
          <p:cNvPr id="9" name="Picture 33" descr="NTT_logo_RGB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05427" y="281450"/>
            <a:ext cx="1071693" cy="165999"/>
          </a:xfrm>
          <a:prstGeom prst="rect">
            <a:avLst/>
          </a:prstGeom>
        </p:spPr>
      </p:pic>
      <p:grpSp>
        <p:nvGrpSpPr>
          <p:cNvPr id="10" name="Group 51"/>
          <p:cNvGrpSpPr/>
          <p:nvPr/>
        </p:nvGrpSpPr>
        <p:grpSpPr>
          <a:xfrm>
            <a:off x="0" y="6738104"/>
            <a:ext cx="9144000" cy="119896"/>
            <a:chOff x="0" y="6731877"/>
            <a:chExt cx="10688638" cy="132052"/>
          </a:xfrm>
        </p:grpSpPr>
        <p:sp>
          <p:nvSpPr>
            <p:cNvPr id="11" name="Rectangle 52"/>
            <p:cNvSpPr/>
            <p:nvPr userDrawn="1"/>
          </p:nvSpPr>
          <p:spPr>
            <a:xfrm>
              <a:off x="0" y="6731877"/>
              <a:ext cx="10688638" cy="132052"/>
            </a:xfrm>
            <a:prstGeom prst="rect">
              <a:avLst/>
            </a:prstGeom>
            <a:solidFill>
              <a:srgbClr val="E1E7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79"/>
              <a:endParaRPr kumimoji="0" lang="en-US" sz="1800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54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rgbClr val="E6B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ectangle 55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56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rgbClr val="6785C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 57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rgbClr val="0080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79"/>
                <a:endParaRPr kumimoji="0" 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58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Rectangle 59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40237"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9" name="TextBox 60"/>
          <p:cNvSpPr txBox="1"/>
          <p:nvPr/>
        </p:nvSpPr>
        <p:spPr>
          <a:xfrm>
            <a:off x="8808977" y="6742239"/>
            <a:ext cx="327363" cy="12311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fld id="{B81353C4-87EF-784D-9B49-76D7931112DF}" type="slidenum">
              <a:rPr kumimoji="0" lang="en-US" sz="800" smtClean="0">
                <a:solidFill>
                  <a:srgbClr val="3F3F3F"/>
                </a:solidFill>
                <a:latin typeface="Arial"/>
                <a:cs typeface="Arial"/>
              </a:rPr>
              <a:pPr defTabSz="421979"/>
              <a:t>‹#›</a:t>
            </a:fld>
            <a:endParaRPr kumimoji="0" lang="en-US" sz="8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20" name="TextBox 61"/>
          <p:cNvSpPr txBox="1"/>
          <p:nvPr/>
        </p:nvSpPr>
        <p:spPr>
          <a:xfrm>
            <a:off x="657164" y="6757108"/>
            <a:ext cx="202083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pPr defTabSz="421979"/>
            <a:r>
              <a:rPr kumimoji="0" lang="en-US" sz="600" dirty="0" smtClean="0">
                <a:solidFill>
                  <a:srgbClr val="3F3F3F"/>
                </a:solidFill>
                <a:latin typeface="Arial"/>
                <a:cs typeface="Arial"/>
              </a:rPr>
              <a:t>Copyright © 2016 NTT DATA Corporation</a:t>
            </a:r>
            <a:endParaRPr kumimoji="0" lang="en-US" sz="600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6078" y="0"/>
            <a:ext cx="7039098" cy="664180"/>
          </a:xfrm>
          <a:prstGeom prst="rect">
            <a:avLst/>
          </a:prstGeom>
          <a:noFill/>
        </p:spPr>
        <p:txBody>
          <a:bodyPr vert="horz" lIns="168048" tIns="42012" rIns="168048" bIns="42012" anchor="ctr" anchorCtr="0">
            <a:normAutofit/>
          </a:bodyPr>
          <a:lstStyle/>
          <a:p>
            <a:pPr marL="0" lvl="0" indent="0">
              <a:spcBef>
                <a:spcPct val="20000"/>
              </a:spcBef>
              <a:buFont typeface="Arial"/>
            </a:pPr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55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130" rtl="0" eaLnBrk="1" latinLnBrk="0" hangingPunct="1">
        <a:spcBef>
          <a:spcPct val="0"/>
        </a:spcBef>
        <a:buNone/>
        <a:defRPr kumimoji="1" lang="ja-JP" altLang="en-US" sz="2000" kern="1200" baseline="0" smtClean="0">
          <a:solidFill>
            <a:schemeClr val="tx1"/>
          </a:solidFill>
          <a:latin typeface="+mn-ea"/>
          <a:ea typeface="+mn-ea"/>
          <a:cs typeface="+mn-cs"/>
        </a:defRPr>
      </a:lvl1pPr>
    </p:titleStyle>
    <p:bodyStyle>
      <a:lvl1pPr marL="169837" indent="-169837" algn="l" defTabSz="457130" rtl="0" eaLnBrk="1" latinLnBrk="0" hangingPunct="1">
        <a:spcBef>
          <a:spcPct val="20000"/>
        </a:spcBef>
        <a:buFont typeface="Arial"/>
        <a:buChar char="•"/>
        <a:defRPr kumimoji="1" lang="ja-JP" altLang="en-US" sz="2000" kern="1200" smtClean="0">
          <a:solidFill>
            <a:schemeClr val="tx1"/>
          </a:solidFill>
          <a:latin typeface="+mn-ea"/>
          <a:ea typeface="+mn-ea"/>
          <a:cs typeface="+mn-cs"/>
        </a:defRPr>
      </a:lvl1pPr>
      <a:lvl2pPr marL="682522" indent="-225391" algn="l" defTabSz="457130" rtl="0" eaLnBrk="1" latinLnBrk="0" hangingPunct="1">
        <a:spcBef>
          <a:spcPct val="20000"/>
        </a:spcBef>
        <a:buFont typeface="Arial"/>
        <a:buChar char="–"/>
        <a:defRPr kumimoji="1" lang="ja-JP" altLang="en-US" sz="1800" kern="1200" smtClean="0">
          <a:solidFill>
            <a:schemeClr val="tx1"/>
          </a:solidFill>
          <a:latin typeface="+mn-ea"/>
          <a:ea typeface="+mn-ea"/>
          <a:cs typeface="Arial"/>
        </a:defRPr>
      </a:lvl2pPr>
      <a:lvl3pPr marL="1090449" indent="-176186" algn="l" defTabSz="457130" rtl="0" eaLnBrk="1" latinLnBrk="0" hangingPunct="1">
        <a:spcBef>
          <a:spcPct val="20000"/>
        </a:spcBef>
        <a:buFont typeface="Arial"/>
        <a:buChar char="•"/>
        <a:defRPr kumimoji="1" lang="ja-JP" altLang="en-US" sz="1600" kern="1200" smtClean="0">
          <a:solidFill>
            <a:schemeClr val="tx1"/>
          </a:solidFill>
          <a:latin typeface="+mn-ea"/>
          <a:ea typeface="+mn-ea"/>
          <a:cs typeface="Arial"/>
        </a:defRPr>
      </a:lvl3pPr>
      <a:lvl4pPr marL="1544406" indent="-173012" algn="l" defTabSz="457130" rtl="0" eaLnBrk="1" latinLnBrk="0" hangingPunct="1">
        <a:spcBef>
          <a:spcPct val="20000"/>
        </a:spcBef>
        <a:buFont typeface="Arial"/>
        <a:buChar char="–"/>
        <a:defRPr kumimoji="1" lang="ja-JP" altLang="en-US" sz="1400" kern="1200" smtClean="0">
          <a:solidFill>
            <a:schemeClr val="tx1"/>
          </a:solidFill>
          <a:latin typeface="+mn-ea"/>
          <a:ea typeface="+mn-ea"/>
          <a:cs typeface="Arial"/>
        </a:defRPr>
      </a:lvl4pPr>
      <a:lvl5pPr marL="1999949" indent="-171424" algn="l" defTabSz="457130" rtl="0" eaLnBrk="1" latinLnBrk="0" hangingPunct="1">
        <a:spcBef>
          <a:spcPct val="20000"/>
        </a:spcBef>
        <a:buFont typeface="Arial"/>
        <a:buChar char="»"/>
        <a:defRPr kumimoji="1" lang="ja-JP" altLang="en-US" sz="1200" kern="1200" smtClean="0">
          <a:solidFill>
            <a:schemeClr val="tx1"/>
          </a:solidFill>
          <a:latin typeface="+mn-ea"/>
          <a:ea typeface="+mn-ea"/>
          <a:cs typeface="Arial"/>
        </a:defRPr>
      </a:lvl5pPr>
      <a:lvl6pPr marL="2514221" indent="-228566" algn="l" defTabSz="45713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3" indent="-228566" algn="l" defTabSz="45713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3" indent="-228566" algn="l" defTabSz="45713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5" indent="-228566" algn="l" defTabSz="45713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3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4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6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7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8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9" algn="l" defTabSz="4571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Summer Internship 2017</a:t>
            </a:r>
            <a:br>
              <a:rPr lang="en-US" dirty="0" smtClean="0"/>
            </a:br>
            <a:r>
              <a:rPr lang="en-US" dirty="0" err="1" smtClean="0"/>
              <a:t>Pallavi</a:t>
            </a:r>
            <a:r>
              <a:rPr lang="en-US" dirty="0" smtClean="0"/>
              <a:t> Bansal</a:t>
            </a:r>
            <a:br>
              <a:rPr lang="en-US" dirty="0" smtClean="0"/>
            </a:br>
            <a:r>
              <a:rPr lang="en-US" dirty="0" smtClean="0"/>
              <a:t>PICT College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07/14/2017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6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AI EXPO AT TOKYO BIG SIGHT </a:t>
            </a:r>
            <a:endParaRPr lang="en-GB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9" y="927279"/>
            <a:ext cx="3544910" cy="47265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6389" y="1249251"/>
            <a:ext cx="4945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Various projects on Artificial Intelligence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Most of the projects were intelligent question and answer systems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Startup GRID exhibited projects of HOME AUTOMATION, SMART ENERGY CONSERVATION.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1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ML KITCHEN – MEETUP AT COOKPAD </a:t>
            </a:r>
            <a:endParaRPr kumimoji="1" lang="ja-JP" altLang="en-US" sz="3200" dirty="0">
              <a:latin typeface="+mj-lt"/>
              <a:cs typeface="Tahoma" panose="020B0604030504040204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1762" y="865885"/>
            <a:ext cx="8473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ja-JP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7" y="865885"/>
            <a:ext cx="7023952" cy="3834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762" y="4842456"/>
            <a:ext cx="847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ea typeface="Tahoma" panose="020B0604030504040204" pitchFamily="34" charset="0"/>
                <a:cs typeface="Tahoma" panose="020B0604030504040204" pitchFamily="34" charset="0"/>
              </a:rPr>
              <a:t>- What </a:t>
            </a:r>
            <a:r>
              <a:rPr lang="en-US" sz="2400" b="1" dirty="0">
                <a:ea typeface="Tahoma" panose="020B0604030504040204" pitchFamily="34" charset="0"/>
                <a:cs typeface="Tahoma" panose="020B0604030504040204" pitchFamily="34" charset="0"/>
              </a:rPr>
              <a:t>did I learn </a:t>
            </a:r>
            <a:r>
              <a:rPr lang="en-US" sz="2400" b="1" dirty="0" smtClean="0">
                <a:ea typeface="Tahoma" panose="020B0604030504040204" pitchFamily="34" charset="0"/>
                <a:cs typeface="Tahoma" panose="020B0604030504040204" pitchFamily="34" charset="0"/>
              </a:rPr>
              <a:t>?  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Neural Networks Evolution, Bayesian Neural Networks and </a:t>
            </a:r>
            <a:r>
              <a:rPr lang="en-US" sz="2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 Serving.</a:t>
            </a:r>
          </a:p>
          <a:p>
            <a:pPr algn="just"/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- Good opportunity to talk with people in the field of Machine Learning. </a:t>
            </a:r>
            <a:endParaRPr lang="en-GB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KEIO UNIVERSITY VISIT</a:t>
            </a:r>
            <a:endParaRPr lang="en-GB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2" y="943378"/>
            <a:ext cx="4250027" cy="3187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74" y="943378"/>
            <a:ext cx="4241443" cy="3181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942" y="4410097"/>
            <a:ext cx="8603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400" b="1" dirty="0" smtClean="0">
                <a:ea typeface="Tahoma" panose="020B0604030504040204" pitchFamily="34" charset="0"/>
                <a:cs typeface="Tahoma" panose="020B0604030504040204" pitchFamily="34" charset="0"/>
              </a:rPr>
              <a:t>Purpose of visit :  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Interact with students who are going to visit India in the month of September.  </a:t>
            </a:r>
          </a:p>
          <a:p>
            <a:pPr marL="285750" indent="-285750" algn="just">
              <a:buFontTx/>
              <a:buChar char="-"/>
            </a:pP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We talked about work culture in Japan and in India.</a:t>
            </a:r>
          </a:p>
          <a:p>
            <a:pPr marL="285750" indent="-285750" algn="just">
              <a:buFontTx/>
              <a:buChar char="-"/>
            </a:pPr>
            <a:r>
              <a:rPr lang="en-US" sz="2400" b="1" dirty="0" smtClean="0">
                <a:ea typeface="Tahoma" panose="020B0604030504040204" pitchFamily="34" charset="0"/>
                <a:cs typeface="Tahoma" panose="020B0604030504040204" pitchFamily="34" charset="0"/>
              </a:rPr>
              <a:t>What did I learn ?  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Importance of Volunteering, advantages of working in a foreign country, etc.</a:t>
            </a:r>
            <a:endParaRPr lang="en-GB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INTRODUCTION</a:t>
            </a:r>
            <a:endParaRPr lang="en-GB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5" y="874570"/>
            <a:ext cx="2568925" cy="1926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5506" y="6255051"/>
            <a:ext cx="223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Trainer : Yoko San</a:t>
            </a:r>
          </a:p>
          <a:p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94" y="3240940"/>
            <a:ext cx="2124932" cy="2946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3" y="3240940"/>
            <a:ext cx="2237315" cy="29460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577" y="6255051"/>
            <a:ext cx="25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Manager </a:t>
            </a:r>
            <a:r>
              <a:rPr lang="en-US" dirty="0"/>
              <a:t>: </a:t>
            </a:r>
            <a:r>
              <a:rPr lang="en-US" dirty="0" err="1"/>
              <a:t>Takaki</a:t>
            </a:r>
            <a:r>
              <a:rPr lang="en-US" dirty="0"/>
              <a:t> San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7900" y="874570"/>
            <a:ext cx="5962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name is </a:t>
            </a:r>
            <a:r>
              <a:rPr lang="en-US" dirty="0" err="1" smtClean="0"/>
              <a:t>Pallavi</a:t>
            </a:r>
            <a:r>
              <a:rPr lang="en-US" dirty="0" smtClean="0"/>
              <a:t> Bansal. I am currently pursuing my under-graduation in Information Technology from PICT, Pune. I come from </a:t>
            </a:r>
            <a:r>
              <a:rPr lang="en-US" dirty="0" err="1" smtClean="0"/>
              <a:t>Dahod</a:t>
            </a:r>
            <a:r>
              <a:rPr lang="en-US" dirty="0" smtClean="0"/>
              <a:t>, Gujarat. I like to watch Hollywood movies and listen to songs. I can adapt to new situations well. My interests in the field of computer science are – Data Analytics, Machine learning and Artificial Intelligence.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537138" y="3308959"/>
            <a:ext cx="41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AT NTT DATA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61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Image Search Engine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4103" y="1944429"/>
            <a:ext cx="277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Apply For Trademark  </a:t>
            </a:r>
            <a:r>
              <a:rPr lang="en-US" altLang="ja-JP" dirty="0"/>
              <a:t>R</a:t>
            </a:r>
            <a:r>
              <a:rPr kumimoji="1" lang="en-US" altLang="ja-JP" dirty="0" smtClean="0"/>
              <a:t>ight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8791" y="1684289"/>
            <a:ext cx="1686279" cy="188258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2" y="1517728"/>
            <a:ext cx="3425637" cy="228375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163557" y="968325"/>
            <a:ext cx="136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Company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504" y="959114"/>
            <a:ext cx="180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Patent Office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60" y="3778679"/>
            <a:ext cx="827052" cy="1094254"/>
          </a:xfrm>
          <a:prstGeom prst="rect">
            <a:avLst/>
          </a:prstGeom>
        </p:spPr>
      </p:pic>
      <p:sp>
        <p:nvSpPr>
          <p:cNvPr id="10" name="フローチャート: 磁気ディスク 9"/>
          <p:cNvSpPr/>
          <p:nvPr/>
        </p:nvSpPr>
        <p:spPr>
          <a:xfrm>
            <a:off x="369896" y="3868031"/>
            <a:ext cx="1306901" cy="967397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Image Search Engine</a:t>
            </a:r>
            <a:endParaRPr kumimoji="1" lang="ja-JP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1989525" y="4286132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849349" y="4579816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849349" y="3910898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Search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6986" y="5188709"/>
            <a:ext cx="8306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Employees working at </a:t>
            </a:r>
            <a:r>
              <a:rPr lang="en-US" altLang="ja-JP" sz="2400" dirty="0" smtClean="0"/>
              <a:t>the </a:t>
            </a:r>
            <a:r>
              <a:rPr kumimoji="1" lang="en-US" altLang="ja-JP" sz="2400" dirty="0" smtClean="0"/>
              <a:t>Patent Office </a:t>
            </a:r>
            <a:r>
              <a:rPr lang="en-US" altLang="ja-JP" sz="2400" dirty="0"/>
              <a:t>u</a:t>
            </a:r>
            <a:r>
              <a:rPr lang="en-US" altLang="ja-JP" sz="2400" dirty="0" smtClean="0"/>
              <a:t>se Image Search Engine to  Search for similar trademarks.</a:t>
            </a:r>
            <a:endParaRPr kumimoji="1" lang="ja-JP" altLang="en-US" sz="2400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4124946" y="2396768"/>
            <a:ext cx="239124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7" y="3762108"/>
            <a:ext cx="797512" cy="88027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39" y="3801486"/>
            <a:ext cx="1430304" cy="78588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85" y="3822114"/>
            <a:ext cx="996195" cy="752938"/>
          </a:xfrm>
          <a:prstGeom prst="rect">
            <a:avLst/>
          </a:prstGeom>
        </p:spPr>
      </p:pic>
      <p:cxnSp>
        <p:nvCxnSpPr>
          <p:cNvPr id="25" name="直線矢印コネクタ 24"/>
          <p:cNvCxnSpPr/>
          <p:nvPr/>
        </p:nvCxnSpPr>
        <p:spPr>
          <a:xfrm>
            <a:off x="3334103" y="3065891"/>
            <a:ext cx="227098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124946" y="3114841"/>
            <a:ext cx="212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Results  of Screening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7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IMAGE SEARCH SYSTEM</a:t>
            </a:r>
            <a:endParaRPr kumimoji="1"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882" y="1056068"/>
            <a:ext cx="83326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Dataset Description </a:t>
            </a:r>
            <a:r>
              <a:rPr lang="en-US" dirty="0" smtClean="0"/>
              <a:t>: Consisted of 10,000 images for all the issues of the image search system. A file for the query image and the corresponding correct image. Model Description :</a:t>
            </a:r>
          </a:p>
          <a:p>
            <a:r>
              <a:rPr lang="en-US" dirty="0" smtClean="0"/>
              <a:t>No. of Convolutional layers : 11</a:t>
            </a:r>
          </a:p>
          <a:p>
            <a:r>
              <a:rPr lang="en-US" b="1" dirty="0" smtClean="0"/>
              <a:t>Loss Function </a:t>
            </a:r>
            <a:r>
              <a:rPr lang="en-US" dirty="0" smtClean="0"/>
              <a:t>: Triplet loss – Takes anchor, positive example and negative example as input. Computes relative similarity between the samples. </a:t>
            </a:r>
          </a:p>
          <a:p>
            <a:r>
              <a:rPr lang="en-US" b="1" dirty="0" smtClean="0"/>
              <a:t>Activation Function </a:t>
            </a:r>
            <a:r>
              <a:rPr lang="en-US" dirty="0" smtClean="0"/>
              <a:t>: RELU (Rectified Linear Unit) - </a:t>
            </a:r>
            <a:endParaRPr lang="en-US" dirty="0"/>
          </a:p>
          <a:p>
            <a:r>
              <a:rPr lang="en-US" b="1" dirty="0" err="1" smtClean="0"/>
              <a:t>Optimiser</a:t>
            </a:r>
            <a:r>
              <a:rPr lang="en-US" dirty="0" smtClean="0"/>
              <a:t> : ADAM </a:t>
            </a:r>
          </a:p>
          <a:p>
            <a:r>
              <a:rPr lang="en-US" b="1" dirty="0" smtClean="0"/>
              <a:t>Pooling</a:t>
            </a:r>
            <a:r>
              <a:rPr lang="en-US" dirty="0" smtClean="0"/>
              <a:t> : Max-Pooling (How is it better than Average Pooling ?)</a:t>
            </a:r>
          </a:p>
          <a:p>
            <a:r>
              <a:rPr lang="en-US" b="1" dirty="0"/>
              <a:t>No. of </a:t>
            </a:r>
            <a:r>
              <a:rPr lang="en-US" b="1" dirty="0" smtClean="0"/>
              <a:t>Fully Connected </a:t>
            </a:r>
            <a:r>
              <a:rPr lang="en-US" b="1" dirty="0"/>
              <a:t>layers </a:t>
            </a:r>
            <a:r>
              <a:rPr lang="en-US" dirty="0"/>
              <a:t>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9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Model  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89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PROBLEMS OF THE CURRENT IMAGE SEARCH SYSTEM</a:t>
            </a:r>
            <a:endParaRPr lang="en-GB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456" y="914400"/>
            <a:ext cx="887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GB" sz="2400" dirty="0">
                <a:ea typeface="Tahoma" panose="020B0604030504040204" pitchFamily="34" charset="0"/>
                <a:cs typeface="Tahoma" panose="020B0604030504040204" pitchFamily="34" charset="0"/>
              </a:rPr>
              <a:t>Similarity according to concepts derived from figures</a:t>
            </a:r>
            <a:endParaRPr lang="en-GB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1672467"/>
            <a:ext cx="1716188" cy="1684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843" y="1672467"/>
            <a:ext cx="1563638" cy="1684266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2240924" y="2374580"/>
            <a:ext cx="1146219" cy="566670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456" y="3653135"/>
            <a:ext cx="798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GB" sz="2400" dirty="0">
                <a:ea typeface="Tahoma" panose="020B0604030504040204" pitchFamily="34" charset="0"/>
                <a:cs typeface="Tahoma" panose="020B0604030504040204" pitchFamily="34" charset="0"/>
              </a:rPr>
              <a:t>The direction of the figures varies.</a:t>
            </a:r>
            <a:endParaRPr lang="en-GB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79" y="4234954"/>
            <a:ext cx="880246" cy="23895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563" y="4234954"/>
            <a:ext cx="835344" cy="2362154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>
            <a:off x="1778181" y="4934985"/>
            <a:ext cx="1146219" cy="566670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ACCUARCY OF THE CURRENT IMAGE SEARCH SYSTEM</a:t>
            </a:r>
            <a:endParaRPr kumimoji="1" lang="ja-JP" altLang="en-US" sz="2400" dirty="0">
              <a:latin typeface="+mj-lt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424" y="4376253"/>
            <a:ext cx="8990576" cy="19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[1, 7, 2, 2432, 6, 58, 10, 200, 131, 2, 97, 3, 14, 4, 1, 16, 515, 4, 4, 137, 592, 4, 1, 24, 195, 26, 526, 5, 1, 490, 1304, 1042, 1, 1, 65, 86, 1092, 19, 5, 1, 1, 1, 18, 1924, 9, 1, 5, 376, 11, 3502, 113, 187, 9, 5, 1, 346, 214, 6, 2, 1, 1, 9, 213, 384, 1, 3543, 283, 1117, 4976, 1954, 49, 3, 14, 2248, 5, 2444, 9, 5, 2368, 5, 192, 7034, 1, 990, 91, 187, 2872, 1, 2, 690, 38, 5, 4, 17, 76, 1, 7, 1, 1, 1, 326, 1208, 11, 2, 3011, 7, 1, 567, 1, 32, 1966, 3, 2237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ea typeface="Tahoma" panose="020B0604030504040204" pitchFamily="34" charset="0"/>
                <a:cs typeface="Tahoma" panose="020B0604030504040204" pitchFamily="34" charset="0"/>
              </a:rPr>
              <a:t>57070</a:t>
            </a:r>
            <a:endParaRPr lang="en-GB" b="1" dirty="0"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823" y="838615"/>
            <a:ext cx="7502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-The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output of the similarity computation was in the form : 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b="1" dirty="0" err="1" smtClean="0">
                <a:ea typeface="Tahoma" panose="020B0604030504040204" pitchFamily="34" charset="0"/>
                <a:cs typeface="Tahoma" panose="020B0604030504040204" pitchFamily="34" charset="0"/>
              </a:rPr>
              <a:t>query_image</a:t>
            </a:r>
            <a:r>
              <a:rPr lang="en-US" b="1" dirty="0" smtClean="0"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b="1" dirty="0" err="1">
                <a:ea typeface="Tahoma" panose="020B0604030504040204" pitchFamily="34" charset="0"/>
                <a:cs typeface="Tahoma" panose="020B0604030504040204" pitchFamily="34" charset="0"/>
              </a:rPr>
              <a:t>database_image</a:t>
            </a: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b="1" dirty="0" smtClean="0"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</a:p>
          <a:p>
            <a:endParaRPr lang="en-US" b="1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For every query image I found the rank of the correct image.</a:t>
            </a:r>
          </a:p>
          <a:p>
            <a:endParaRPr lang="en-US" b="1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: The output of the similarity computation is this :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23450.jpg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00005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0.9865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23449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0.9999, 00008 0.8976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078" y="2979513"/>
            <a:ext cx="159533" cy="1674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8083" y="2993623"/>
            <a:ext cx="159533" cy="1674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2721" y="2979513"/>
            <a:ext cx="159533" cy="167426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6689" y="2993623"/>
            <a:ext cx="159533" cy="167426"/>
          </a:xfrm>
          <a:prstGeom prst="rect">
            <a:avLst/>
          </a:prstGeom>
          <a:solidFill>
            <a:srgbClr val="00B05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075" y="2936279"/>
            <a:ext cx="157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Query image</a:t>
            </a:r>
            <a:endParaRPr lang="en-GB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53298" y="2936279"/>
            <a:ext cx="1455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Database image</a:t>
            </a:r>
            <a:endParaRPr lang="en-GB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32847" y="2951484"/>
            <a:ext cx="8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</a:t>
            </a:r>
            <a:r>
              <a:rPr lang="en-US" sz="1200" b="1" dirty="0" smtClean="0"/>
              <a:t>imilarity</a:t>
            </a:r>
            <a:endParaRPr lang="en-GB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11677" y="2936279"/>
            <a:ext cx="1070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Correct image</a:t>
            </a:r>
            <a:endParaRPr lang="en-GB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5979" y="3320198"/>
            <a:ext cx="835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- When I arrange the databases images based on the descending order of the similarity values I get rank of image – 23449 (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ie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. Correct image)  as 1. I saved this rank for every query image in a list.</a:t>
            </a:r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WAYS TO IMPROVE THE CURRENT IMAGE SEARCH SYSTEM</a:t>
            </a:r>
            <a:endParaRPr kumimoji="1" lang="ja-JP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5003" y="1571223"/>
            <a:ext cx="8178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DROPOUT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WEIGHT DECAY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REGULARISATION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EARLY STOPPING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WEIGHT INITIALIZATION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LEARNING RATE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BATCHES AND EPOCHS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7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TOYOSU KIDS EVENT AND THE THANKS GIVING EVENT</a:t>
            </a:r>
            <a:endParaRPr lang="en-GB" sz="24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862884"/>
            <a:ext cx="8293995" cy="3979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578" y="5131313"/>
            <a:ext cx="844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Introduced Indian Fashion to the students.</a:t>
            </a:r>
          </a:p>
          <a:p>
            <a:pPr marL="285750" indent="-285750" algn="just">
              <a:buFontTx/>
              <a:buChar char="-"/>
            </a:pP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Students were excited to know about Saree.</a:t>
            </a:r>
          </a:p>
          <a:p>
            <a:pPr marL="285750" indent="-285750" algn="just">
              <a:buFontTx/>
              <a:buChar char="-"/>
            </a:pPr>
            <a:r>
              <a:rPr lang="en-US" sz="2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Thanks giving letter picture.</a:t>
            </a:r>
          </a:p>
        </p:txBody>
      </p:sp>
    </p:spTree>
    <p:extLst>
      <p:ext uri="{BB962C8B-B14F-4D97-AF65-F5344CB8AC3E}">
        <p14:creationId xmlns:p14="http://schemas.microsoft.com/office/powerpoint/2010/main" val="28264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NTTDATA2">
      <a:dk1>
        <a:srgbClr val="3F3F3F"/>
      </a:dk1>
      <a:lt1>
        <a:sysClr val="window" lastClr="FFFFFF"/>
      </a:lt1>
      <a:dk2>
        <a:srgbClr val="1B1E3D"/>
      </a:dk2>
      <a:lt2>
        <a:srgbClr val="ACCBF9"/>
      </a:lt2>
      <a:accent1>
        <a:srgbClr val="6785C1"/>
      </a:accent1>
      <a:accent2>
        <a:srgbClr val="4160DB"/>
      </a:accent2>
      <a:accent3>
        <a:srgbClr val="AEE8FF"/>
      </a:accent3>
      <a:accent4>
        <a:srgbClr val="85C1E9"/>
      </a:accent4>
      <a:accent5>
        <a:srgbClr val="E6B600"/>
      </a:accent5>
      <a:accent6>
        <a:srgbClr val="BC4328"/>
      </a:accent6>
      <a:hlink>
        <a:srgbClr val="BE90D4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2"/>
          </a:solidFill>
        </a:ln>
        <a:effectLst/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w案件テンプレート.potx" id="{DDD66FFD-6CA1-4BA4-8122-D82DFD108B3E}" vid="{30E3490D-28F3-4957-84C9-6B021F7227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1758</TotalTime>
  <Words>750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HGP創英角ｺﾞｼｯｸUB</vt:lpstr>
      <vt:lpstr>メイリオ</vt:lpstr>
      <vt:lpstr>Arial</vt:lpstr>
      <vt:lpstr>Calibri</vt:lpstr>
      <vt:lpstr>Tahoma</vt:lpstr>
      <vt:lpstr>Wingdings</vt:lpstr>
      <vt:lpstr>テーマ1</vt:lpstr>
      <vt:lpstr>Summer Internship 2017 Pallavi Bansal PICT College</vt:lpstr>
      <vt:lpstr>INTRODUCTION</vt:lpstr>
      <vt:lpstr>Image Search Engine</vt:lpstr>
      <vt:lpstr>CURRENT IMAGE SEARCH SYSTEM</vt:lpstr>
      <vt:lpstr>Model  </vt:lpstr>
      <vt:lpstr>PROBLEMS OF THE CURRENT IMAGE SEARCH SYSTEM</vt:lpstr>
      <vt:lpstr>ACCUARCY OF THE CURRENT IMAGE SEARCH SYSTEM</vt:lpstr>
      <vt:lpstr>WAYS TO IMPROVE THE CURRENT IMAGE SEARCH SYSTEM</vt:lpstr>
      <vt:lpstr>TOYOSU KIDS EVENT AND THE THANKS GIVING EVENT</vt:lpstr>
      <vt:lpstr>AI EXPO AT TOKYO BIG SIGHT </vt:lpstr>
      <vt:lpstr>ML KITCHEN – MEETUP AT COOKPAD </vt:lpstr>
      <vt:lpstr>KEIO UNIVERSITY VISIT</vt:lpstr>
      <vt:lpstr>PowerPoint Presentation</vt:lpstr>
    </vt:vector>
  </TitlesOfParts>
  <Company>NTTデータ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AI企業のVenn図</dc:title>
  <dc:creator>坂野　鋭</dc:creator>
  <cp:lastModifiedBy>バンサル パッラビ</cp:lastModifiedBy>
  <cp:revision>144</cp:revision>
  <dcterms:created xsi:type="dcterms:W3CDTF">2016-03-14T09:01:20Z</dcterms:created>
  <dcterms:modified xsi:type="dcterms:W3CDTF">2017-07-12T09:07:02Z</dcterms:modified>
</cp:coreProperties>
</file>