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71" r:id="rId3"/>
    <p:sldId id="269" r:id="rId4"/>
    <p:sldId id="274" r:id="rId5"/>
    <p:sldId id="273" r:id="rId6"/>
    <p:sldId id="275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165591" y="3"/>
            <a:ext cx="6978411" cy="3367021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3836" y="197138"/>
            <a:ext cx="1825270" cy="94593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buNone/>
              <a:defRPr sz="13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○○○○　御中</a:t>
            </a:r>
            <a:endParaRPr lang="en-US" altLang="ja-JP" dirty="0" smtClean="0"/>
          </a:p>
          <a:p>
            <a:r>
              <a:rPr lang="ja-JP" altLang="en-US" dirty="0" smtClean="0"/>
              <a:t>（クライアント名）</a:t>
            </a:r>
            <a:endParaRPr lang="en-US" altLang="ja-JP" dirty="0"/>
          </a:p>
        </p:txBody>
      </p:sp>
      <p:sp>
        <p:nvSpPr>
          <p:cNvPr id="42" name="TextBox 41"/>
          <p:cNvSpPr txBox="1"/>
          <p:nvPr/>
        </p:nvSpPr>
        <p:spPr>
          <a:xfrm>
            <a:off x="-234" y="6751109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43" name="Picture 42" descr="NTT_Title_Slide_w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3243"/>
            <a:ext cx="2174678" cy="2308024"/>
          </a:xfrm>
          <a:prstGeom prst="rect">
            <a:avLst/>
          </a:prstGeom>
        </p:spPr>
      </p:pic>
      <p:pic>
        <p:nvPicPr>
          <p:cNvPr id="44" name="Picture 43" descr="NTT_logo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00" y="6185861"/>
            <a:ext cx="1447178" cy="22416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167506" y="4469776"/>
            <a:ext cx="6976494" cy="1162617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66064" y="3324742"/>
            <a:ext cx="6977936" cy="1152128"/>
          </a:xfrm>
          <a:prstGeom prst="rect">
            <a:avLst/>
          </a:prstGeom>
          <a:solidFill>
            <a:srgbClr val="4B77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411963" y="4649024"/>
            <a:ext cx="6459062" cy="94730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○○○○年○○月○○日</a:t>
            </a:r>
          </a:p>
          <a:p>
            <a:pPr lvl="0"/>
            <a:r>
              <a:rPr lang="ja-JP" altLang="en-US" dirty="0" smtClean="0"/>
              <a:t>株式会社ＮＴＴデータ</a:t>
            </a:r>
          </a:p>
          <a:p>
            <a:pPr lvl="0"/>
            <a:r>
              <a:rPr lang="ja-JP" altLang="en-US" dirty="0" smtClean="0"/>
              <a:t>○○ ○○ ○○ ○○</a:t>
            </a:r>
            <a:endParaRPr lang="en-US" altLang="ja-JP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2411963" y="3543131"/>
            <a:ext cx="6459062" cy="900109"/>
          </a:xfrm>
          <a:prstGeom prst="rect">
            <a:avLst/>
          </a:prstGeom>
          <a:ln>
            <a:noFill/>
          </a:ln>
        </p:spPr>
        <p:txBody>
          <a:bodyPr lIns="84024" tIns="42012" rIns="84024" bIns="42012" anchor="t">
            <a:normAutofit/>
          </a:bodyPr>
          <a:lstStyle>
            <a:lvl1pPr algn="l">
              <a:spcAft>
                <a:spcPts val="0"/>
              </a:spcAft>
              <a:defRPr sz="20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983616" y="130353"/>
            <a:ext cx="2976196" cy="53975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pPr defTabSz="421979" eaLnBrk="1" hangingPunct="1"/>
            <a:r>
              <a:rPr lang="ja-JP" altLang="en-US" sz="900" dirty="0">
                <a:solidFill>
                  <a:srgbClr val="FF0000"/>
                </a:solidFill>
              </a:rPr>
              <a:t>情 報 種 別 </a:t>
            </a:r>
            <a:r>
              <a:rPr lang="ja-JP" altLang="en-US" sz="900" dirty="0" smtClean="0">
                <a:solidFill>
                  <a:srgbClr val="FF0000"/>
                </a:solidFill>
              </a:rPr>
              <a:t>： 秘密</a:t>
            </a:r>
            <a:endParaRPr lang="en-US" altLang="ja-JP" sz="900" dirty="0" smtClean="0">
              <a:solidFill>
                <a:srgbClr val="FF0000"/>
              </a:solidFill>
            </a:endParaRPr>
          </a:p>
          <a:p>
            <a:pPr defTabSz="421979" eaLnBrk="1" hangingPunct="1"/>
            <a:r>
              <a:rPr lang="ja-JP" altLang="en-US" sz="900" dirty="0" smtClean="0">
                <a:solidFill>
                  <a:srgbClr val="FF0000"/>
                </a:solidFill>
              </a:rPr>
              <a:t>会</a:t>
            </a:r>
            <a:r>
              <a:rPr lang="ja-JP" altLang="en-US" sz="900" dirty="0">
                <a:solidFill>
                  <a:srgbClr val="FF0000"/>
                </a:solidFill>
              </a:rPr>
              <a:t>　 社　 名 ： </a:t>
            </a:r>
            <a:r>
              <a:rPr lang="en-US" altLang="ja-JP" sz="900" dirty="0">
                <a:solidFill>
                  <a:srgbClr val="FF0000"/>
                </a:solidFill>
              </a:rPr>
              <a:t>NTT</a:t>
            </a:r>
            <a:r>
              <a:rPr lang="ja-JP" altLang="en-US" sz="900" dirty="0">
                <a:solidFill>
                  <a:srgbClr val="FF0000"/>
                </a:solidFill>
              </a:rPr>
              <a:t>データ</a:t>
            </a:r>
          </a:p>
          <a:p>
            <a:pPr defTabSz="421979" eaLnBrk="1" hangingPunct="1"/>
            <a:r>
              <a:rPr lang="ja-JP" altLang="en-US" sz="900" dirty="0">
                <a:solidFill>
                  <a:srgbClr val="FF0000"/>
                </a:solidFill>
              </a:rPr>
              <a:t>情報所有者 ： </a:t>
            </a:r>
            <a:r>
              <a:rPr lang="ja-JP" altLang="en-US" sz="900" dirty="0" smtClean="0">
                <a:solidFill>
                  <a:srgbClr val="FF0000"/>
                </a:solidFill>
              </a:rPr>
              <a:t>技術開発本部サービスイノベーションセンタ</a:t>
            </a:r>
            <a:endParaRPr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611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TT_Section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045073"/>
            <a:ext cx="1306371" cy="1386475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16" y="6743491"/>
            <a:ext cx="9143784" cy="114513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301220" y="2045743"/>
            <a:ext cx="7842781" cy="694736"/>
          </a:xfrm>
          <a:prstGeom prst="rect">
            <a:avLst/>
          </a:prstGeom>
          <a:solidFill>
            <a:srgbClr val="4B77BE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301880" y="2740479"/>
            <a:ext cx="7842120" cy="691404"/>
          </a:xfrm>
          <a:prstGeom prst="rect">
            <a:avLst/>
          </a:prstGeom>
          <a:solidFill>
            <a:srgbClr val="A4B6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412411" y="2061238"/>
            <a:ext cx="6915378" cy="662074"/>
          </a:xfrm>
          <a:prstGeom prst="rect">
            <a:avLst/>
          </a:prstGeom>
        </p:spPr>
        <p:txBody>
          <a:bodyPr lIns="84024" tIns="42012" rIns="84024" bIns="42012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z="2000" smtClean="0"/>
              <a:t>マスター タイトルの書式設定</a:t>
            </a:r>
            <a:endParaRPr lang="en-US" sz="20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84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二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74492" y="944060"/>
            <a:ext cx="4151684" cy="55607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682522" indent="-225391">
              <a:buFont typeface="Wingdings" pitchFamily="2" charset="2"/>
              <a:buChar char="Ø"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1"/>
          </p:nvPr>
        </p:nvSpPr>
        <p:spPr>
          <a:xfrm>
            <a:off x="4755566" y="944063"/>
            <a:ext cx="4158762" cy="5561013"/>
          </a:xfrm>
          <a:prstGeom prst="rect">
            <a:avLst/>
          </a:prstGeo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marL="0" lvl="0" indent="0">
              <a:buFontTx/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837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9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46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ブランド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-234" y="6129644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2011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" y="0"/>
            <a:ext cx="2174678" cy="685800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NTT_Brand_Sl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77871"/>
            <a:ext cx="2174678" cy="230802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46" y="2842018"/>
            <a:ext cx="4155077" cy="11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5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タイトルスライド（イメージ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91" y="360"/>
            <a:ext cx="6978411" cy="332881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3836" y="197138"/>
            <a:ext cx="1825270" cy="94593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buNone/>
              <a:defRPr sz="13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○○○○　御中</a:t>
            </a:r>
            <a:endParaRPr lang="en-US" altLang="ja-JP" dirty="0" smtClean="0"/>
          </a:p>
          <a:p>
            <a:r>
              <a:rPr lang="ja-JP" altLang="en-US" dirty="0" smtClean="0"/>
              <a:t>（クライアント名）</a:t>
            </a:r>
            <a:endParaRPr lang="en-US" altLang="ja-JP" dirty="0"/>
          </a:p>
        </p:txBody>
      </p:sp>
      <p:sp>
        <p:nvSpPr>
          <p:cNvPr id="18" name="TextBox 17"/>
          <p:cNvSpPr txBox="1"/>
          <p:nvPr/>
        </p:nvSpPr>
        <p:spPr>
          <a:xfrm>
            <a:off x="-234" y="6751109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9" name="Picture 18" descr="NTT_Title_Slide_w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3243"/>
            <a:ext cx="2174678" cy="230802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67506" y="4469776"/>
            <a:ext cx="6976494" cy="1162617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6064" y="3324742"/>
            <a:ext cx="6977936" cy="1152128"/>
          </a:xfrm>
          <a:prstGeom prst="rect">
            <a:avLst/>
          </a:prstGeom>
          <a:solidFill>
            <a:srgbClr val="4B77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411963" y="4649024"/>
            <a:ext cx="6459062" cy="94730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○○○○年○○月○○日</a:t>
            </a:r>
          </a:p>
          <a:p>
            <a:pPr lvl="0"/>
            <a:r>
              <a:rPr lang="ja-JP" altLang="en-US" dirty="0" smtClean="0"/>
              <a:t>株式会社ＮＴＴデータ</a:t>
            </a:r>
          </a:p>
          <a:p>
            <a:pPr lvl="0"/>
            <a:r>
              <a:rPr lang="ja-JP" altLang="en-US" dirty="0" smtClean="0"/>
              <a:t>○○ ○○ ○○ ○○</a:t>
            </a:r>
            <a:endParaRPr lang="en-US" altLang="ja-JP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2411963" y="3543131"/>
            <a:ext cx="6459062" cy="900109"/>
          </a:xfrm>
          <a:prstGeom prst="rect">
            <a:avLst/>
          </a:prstGeom>
          <a:ln>
            <a:noFill/>
          </a:ln>
        </p:spPr>
        <p:txBody>
          <a:bodyPr lIns="84024" tIns="42012" rIns="84024" bIns="42012" anchor="t">
            <a:normAutofit/>
          </a:bodyPr>
          <a:lstStyle>
            <a:lvl1pPr algn="l">
              <a:spcAft>
                <a:spcPts val="0"/>
              </a:spcAft>
              <a:defRPr sz="20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dirty="0"/>
          </a:p>
        </p:txBody>
      </p:sp>
      <p:pic>
        <p:nvPicPr>
          <p:cNvPr id="36" name="Picture 35" descr="NTT_logo_RG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500" y="6185861"/>
            <a:ext cx="1447178" cy="224161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5983616" y="130353"/>
            <a:ext cx="2976196" cy="53975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pPr defTabSz="421979" eaLnBrk="1" hangingPunct="1"/>
            <a:r>
              <a:rPr lang="ja-JP" altLang="en-US" sz="900" dirty="0">
                <a:solidFill>
                  <a:srgbClr val="FF0000"/>
                </a:solidFill>
              </a:rPr>
              <a:t>情 報 種 別 </a:t>
            </a:r>
            <a:r>
              <a:rPr lang="ja-JP" altLang="en-US" sz="900" dirty="0" smtClean="0">
                <a:solidFill>
                  <a:srgbClr val="FF0000"/>
                </a:solidFill>
              </a:rPr>
              <a:t>： 秘密</a:t>
            </a:r>
            <a:endParaRPr lang="en-US" altLang="ja-JP" sz="900" dirty="0" smtClean="0">
              <a:solidFill>
                <a:srgbClr val="FF0000"/>
              </a:solidFill>
            </a:endParaRPr>
          </a:p>
          <a:p>
            <a:pPr defTabSz="421979" eaLnBrk="1" hangingPunct="1"/>
            <a:r>
              <a:rPr lang="ja-JP" altLang="en-US" sz="900" dirty="0" smtClean="0">
                <a:solidFill>
                  <a:srgbClr val="FF0000"/>
                </a:solidFill>
              </a:rPr>
              <a:t>会</a:t>
            </a:r>
            <a:r>
              <a:rPr lang="ja-JP" altLang="en-US" sz="900" dirty="0">
                <a:solidFill>
                  <a:srgbClr val="FF0000"/>
                </a:solidFill>
              </a:rPr>
              <a:t>　 社　 名 ： </a:t>
            </a:r>
            <a:r>
              <a:rPr lang="en-US" altLang="ja-JP" sz="900" dirty="0">
                <a:solidFill>
                  <a:srgbClr val="FF0000"/>
                </a:solidFill>
              </a:rPr>
              <a:t>NTT</a:t>
            </a:r>
            <a:r>
              <a:rPr lang="ja-JP" altLang="en-US" sz="900" dirty="0">
                <a:solidFill>
                  <a:srgbClr val="FF0000"/>
                </a:solidFill>
              </a:rPr>
              <a:t>データ</a:t>
            </a:r>
          </a:p>
          <a:p>
            <a:pPr defTabSz="421979" eaLnBrk="1" hangingPunct="1"/>
            <a:r>
              <a:rPr lang="ja-JP" altLang="en-US" sz="900" dirty="0">
                <a:solidFill>
                  <a:srgbClr val="FF0000"/>
                </a:solidFill>
              </a:rPr>
              <a:t>情報所有者 ： </a:t>
            </a:r>
            <a:r>
              <a:rPr lang="ja-JP" altLang="en-US" sz="900" dirty="0" smtClean="0">
                <a:solidFill>
                  <a:srgbClr val="FF0000"/>
                </a:solidFill>
              </a:rPr>
              <a:t>技術開発本部サービスイノベーションセンタ</a:t>
            </a:r>
            <a:endParaRPr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222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インデック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1"/>
          <p:cNvGrpSpPr/>
          <p:nvPr/>
        </p:nvGrpSpPr>
        <p:grpSpPr>
          <a:xfrm>
            <a:off x="0" y="6738104"/>
            <a:ext cx="9144000" cy="119896"/>
            <a:chOff x="0" y="6731877"/>
            <a:chExt cx="10688638" cy="132052"/>
          </a:xfrm>
        </p:grpSpPr>
        <p:sp>
          <p:nvSpPr>
            <p:cNvPr id="29" name="Rectangle 52"/>
            <p:cNvSpPr/>
            <p:nvPr userDrawn="1"/>
          </p:nvSpPr>
          <p:spPr>
            <a:xfrm>
              <a:off x="0" y="6731877"/>
              <a:ext cx="10688638" cy="132052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79"/>
              <a:endParaRPr kumimoji="0" lang="en-US" sz="1800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31" name="Rectangle 54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rgbClr val="E6B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55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56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rgbClr val="6785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57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rgbClr val="0080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58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Rectangle 59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" name="Rectangle 20"/>
          <p:cNvSpPr/>
          <p:nvPr/>
        </p:nvSpPr>
        <p:spPr>
          <a:xfrm>
            <a:off x="0" y="0"/>
            <a:ext cx="7735663" cy="66418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3" descr="NTT_Title_Slide_w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625806" cy="664180"/>
          </a:xfrm>
          <a:prstGeom prst="rect">
            <a:avLst/>
          </a:prstGeom>
        </p:spPr>
      </p:pic>
      <p:sp>
        <p:nvSpPr>
          <p:cNvPr id="5" name="Rectangle 40"/>
          <p:cNvSpPr/>
          <p:nvPr/>
        </p:nvSpPr>
        <p:spPr>
          <a:xfrm>
            <a:off x="7735936" y="0"/>
            <a:ext cx="1408064" cy="664180"/>
          </a:xfrm>
          <a:prstGeom prst="rect">
            <a:avLst/>
          </a:prstGeom>
          <a:solidFill>
            <a:srgbClr val="E1E7F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41" descr="NTT_logo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427" y="281450"/>
            <a:ext cx="1071693" cy="1659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6" name="TextBox 36"/>
          <p:cNvSpPr txBox="1"/>
          <p:nvPr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7" name="TextBox 37"/>
          <p:cNvSpPr txBox="1"/>
          <p:nvPr/>
        </p:nvSpPr>
        <p:spPr>
          <a:xfrm>
            <a:off x="657164" y="6757108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2879" y="1273519"/>
            <a:ext cx="8248146" cy="4653361"/>
          </a:xfrm>
          <a:prstGeom prst="rect">
            <a:avLst/>
          </a:prstGeom>
        </p:spPr>
        <p:txBody>
          <a:bodyPr lIns="168048" tIns="42012" rIns="84024" bIns="42012">
            <a:normAutofit/>
          </a:bodyPr>
          <a:lstStyle>
            <a:lvl1pPr marL="420119" marR="0" indent="-420119" algn="l" defTabSz="4201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800">
                <a:latin typeface="+mn-ea"/>
                <a:ea typeface="+mn-ea"/>
              </a:defRPr>
            </a:lvl1pPr>
            <a:lvl2pPr marL="840237" indent="-420119">
              <a:buFont typeface="+mj-lt"/>
              <a:buAutoNum type="arabicPeriod"/>
              <a:defRPr/>
            </a:lvl2pPr>
            <a:lvl3pPr marL="1260356" indent="-420119">
              <a:buFont typeface="+mj-lt"/>
              <a:buAutoNum type="arabicPeriod"/>
              <a:defRPr/>
            </a:lvl3pPr>
            <a:lvl4pPr marL="1575445" indent="-315089">
              <a:buFont typeface="+mj-lt"/>
              <a:buAutoNum type="arabicPeriod"/>
              <a:defRPr/>
            </a:lvl4pPr>
            <a:lvl5pPr marL="1995563" indent="-315089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71285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0"/>
          <p:cNvSpPr/>
          <p:nvPr userDrawn="1"/>
        </p:nvSpPr>
        <p:spPr>
          <a:xfrm>
            <a:off x="1301220" y="2045743"/>
            <a:ext cx="7842781" cy="694736"/>
          </a:xfrm>
          <a:prstGeom prst="rect">
            <a:avLst/>
          </a:prstGeom>
          <a:solidFill>
            <a:srgbClr val="4B77BE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8" name="Picture 17" descr="NTT_Section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45073"/>
            <a:ext cx="1306371" cy="13864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6" y="6743491"/>
            <a:ext cx="9143784" cy="114513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220" y="2045743"/>
            <a:ext cx="7842781" cy="694736"/>
          </a:xfrm>
          <a:prstGeom prst="rect">
            <a:avLst/>
          </a:prstGeom>
          <a:solidFill>
            <a:srgbClr val="4B77BE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1880" y="2740479"/>
            <a:ext cx="7842120" cy="691404"/>
          </a:xfrm>
          <a:prstGeom prst="rect">
            <a:avLst/>
          </a:prstGeom>
          <a:solidFill>
            <a:srgbClr val="A4B6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412411" y="2061238"/>
            <a:ext cx="6915378" cy="662074"/>
          </a:xfrm>
          <a:prstGeom prst="rect">
            <a:avLst/>
          </a:prstGeom>
        </p:spPr>
        <p:txBody>
          <a:bodyPr lIns="84024" tIns="42012" rIns="84024" bIns="42012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z="2000" smtClean="0"/>
              <a:t>マスター タイトルの書式設定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9" name="Picture 17" descr="NTT_Section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045073"/>
            <a:ext cx="1306371" cy="1386475"/>
          </a:xfrm>
          <a:prstGeom prst="rect">
            <a:avLst/>
          </a:prstGeom>
        </p:spPr>
      </p:pic>
      <p:sp>
        <p:nvSpPr>
          <p:cNvPr id="10" name="Rectangle 18"/>
          <p:cNvSpPr/>
          <p:nvPr userDrawn="1"/>
        </p:nvSpPr>
        <p:spPr>
          <a:xfrm>
            <a:off x="216" y="6743491"/>
            <a:ext cx="9143784" cy="114513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3" name="Rectangle 21"/>
          <p:cNvSpPr/>
          <p:nvPr userDrawn="1"/>
        </p:nvSpPr>
        <p:spPr>
          <a:xfrm>
            <a:off x="1301880" y="2740479"/>
            <a:ext cx="7842120" cy="691404"/>
          </a:xfrm>
          <a:prstGeom prst="rect">
            <a:avLst/>
          </a:prstGeom>
          <a:solidFill>
            <a:srgbClr val="A4B6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4" name="TextBox 24"/>
          <p:cNvSpPr txBox="1"/>
          <p:nvPr userDrawn="1"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02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二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74492" y="944060"/>
            <a:ext cx="4151684" cy="55607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682522" indent="-225391">
              <a:buFont typeface="Wingdings" pitchFamily="2" charset="2"/>
              <a:buChar char="Ø"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1"/>
          </p:nvPr>
        </p:nvSpPr>
        <p:spPr>
          <a:xfrm>
            <a:off x="4755566" y="944063"/>
            <a:ext cx="4158762" cy="5561013"/>
          </a:xfrm>
          <a:prstGeom prst="rect">
            <a:avLst/>
          </a:prstGeo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marL="0" lvl="0" indent="0">
              <a:buFontTx/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0277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601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ブランド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4" y="6129644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2011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2174678" cy="685800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9" name="Picture 8" descr="NTT_Brand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871"/>
            <a:ext cx="2174678" cy="23080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</a:t>
            </a:r>
            <a:r>
              <a:rPr kumimoji="0" lang="en-US" altLang="ja-JP" sz="600" dirty="0" smtClean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46" y="2842018"/>
            <a:ext cx="4155077" cy="1119379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-234" y="6129644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2011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-1" y="0"/>
            <a:ext cx="2174678" cy="685800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13" name="Picture 8" descr="NTT_Brand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871"/>
            <a:ext cx="2174678" cy="2308024"/>
          </a:xfrm>
          <a:prstGeom prst="rect">
            <a:avLst/>
          </a:prstGeom>
        </p:spPr>
      </p:pic>
      <p:sp>
        <p:nvSpPr>
          <p:cNvPr id="14" name="TextBox 17"/>
          <p:cNvSpPr txBox="1"/>
          <p:nvPr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46" y="2842018"/>
            <a:ext cx="4155077" cy="11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902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3836" y="197138"/>
            <a:ext cx="1825270" cy="94593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buNone/>
              <a:defRPr sz="13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○○○○　御中</a:t>
            </a:r>
            <a:endParaRPr lang="en-US" altLang="ja-JP" dirty="0" smtClean="0"/>
          </a:p>
          <a:p>
            <a:r>
              <a:rPr lang="ja-JP" altLang="en-US" dirty="0" smtClean="0"/>
              <a:t>（クライアント名）</a:t>
            </a:r>
            <a:endParaRPr lang="en-US" altLang="ja-JP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411963" y="4649024"/>
            <a:ext cx="6459062" cy="94730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○○○○年○○月○○日</a:t>
            </a:r>
          </a:p>
          <a:p>
            <a:pPr lvl="0"/>
            <a:r>
              <a:rPr lang="ja-JP" altLang="en-US" dirty="0" smtClean="0"/>
              <a:t>株式会社ＮＴＴデータ</a:t>
            </a:r>
          </a:p>
          <a:p>
            <a:pPr lvl="0"/>
            <a:r>
              <a:rPr lang="ja-JP" altLang="en-US" dirty="0" smtClean="0"/>
              <a:t>○○ ○○ ○○ ○○</a:t>
            </a:r>
            <a:endParaRPr lang="en-US" altLang="ja-JP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2411963" y="3543131"/>
            <a:ext cx="6459062" cy="900109"/>
          </a:xfrm>
          <a:prstGeom prst="rect">
            <a:avLst/>
          </a:prstGeom>
          <a:ln>
            <a:noFill/>
          </a:ln>
        </p:spPr>
        <p:txBody>
          <a:bodyPr lIns="84024" tIns="42012" rIns="84024" bIns="42012" anchor="t">
            <a:normAutofit/>
          </a:bodyPr>
          <a:lstStyle>
            <a:lvl1pPr algn="l">
              <a:spcAft>
                <a:spcPts val="0"/>
              </a:spcAft>
              <a:defRPr sz="20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dirty="0"/>
          </a:p>
        </p:txBody>
      </p:sp>
      <p:sp>
        <p:nvSpPr>
          <p:cNvPr id="17" name="Rectangle 29"/>
          <p:cNvSpPr/>
          <p:nvPr userDrawn="1"/>
        </p:nvSpPr>
        <p:spPr>
          <a:xfrm>
            <a:off x="2165591" y="3"/>
            <a:ext cx="6978411" cy="3367021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8" name="TextBox 41"/>
          <p:cNvSpPr txBox="1"/>
          <p:nvPr userDrawn="1"/>
        </p:nvSpPr>
        <p:spPr>
          <a:xfrm>
            <a:off x="-234" y="6751109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9" name="Picture 42" descr="NTT_Title_Slide_w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23243"/>
            <a:ext cx="2174678" cy="2308024"/>
          </a:xfrm>
          <a:prstGeom prst="rect">
            <a:avLst/>
          </a:prstGeom>
        </p:spPr>
      </p:pic>
      <p:pic>
        <p:nvPicPr>
          <p:cNvPr id="20" name="Picture 43" descr="NTT_logo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0500" y="6185861"/>
            <a:ext cx="1447178" cy="224161"/>
          </a:xfrm>
          <a:prstGeom prst="rect">
            <a:avLst/>
          </a:prstGeom>
        </p:spPr>
      </p:pic>
      <p:sp>
        <p:nvSpPr>
          <p:cNvPr id="21" name="Rectangle 44"/>
          <p:cNvSpPr/>
          <p:nvPr userDrawn="1"/>
        </p:nvSpPr>
        <p:spPr>
          <a:xfrm>
            <a:off x="2167506" y="4469776"/>
            <a:ext cx="6976494" cy="1162617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45"/>
          <p:cNvSpPr/>
          <p:nvPr userDrawn="1"/>
        </p:nvSpPr>
        <p:spPr>
          <a:xfrm>
            <a:off x="2166064" y="3324742"/>
            <a:ext cx="6977936" cy="1152128"/>
          </a:xfrm>
          <a:prstGeom prst="rect">
            <a:avLst/>
          </a:prstGeom>
          <a:solidFill>
            <a:srgbClr val="4B77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8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インデック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1"/>
          <p:cNvGrpSpPr/>
          <p:nvPr userDrawn="1"/>
        </p:nvGrpSpPr>
        <p:grpSpPr>
          <a:xfrm>
            <a:off x="0" y="6738104"/>
            <a:ext cx="9144000" cy="119896"/>
            <a:chOff x="0" y="6731877"/>
            <a:chExt cx="10688638" cy="132052"/>
          </a:xfrm>
        </p:grpSpPr>
        <p:sp>
          <p:nvSpPr>
            <p:cNvPr id="29" name="Rectangle 52"/>
            <p:cNvSpPr/>
            <p:nvPr userDrawn="1"/>
          </p:nvSpPr>
          <p:spPr>
            <a:xfrm>
              <a:off x="0" y="6731877"/>
              <a:ext cx="10688638" cy="132052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79"/>
              <a:endParaRPr kumimoji="0" 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0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31" name="Rectangle 54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rgbClr val="E6B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55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56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rgbClr val="6785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57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rgbClr val="0080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58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Rectangle 59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" name="Rectangle 20"/>
          <p:cNvSpPr/>
          <p:nvPr userDrawn="1"/>
        </p:nvSpPr>
        <p:spPr>
          <a:xfrm>
            <a:off x="0" y="0"/>
            <a:ext cx="7735663" cy="66418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pic>
        <p:nvPicPr>
          <p:cNvPr id="4" name="Picture 23" descr="NTT_Title_Slide_w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625806" cy="664180"/>
          </a:xfrm>
          <a:prstGeom prst="rect">
            <a:avLst/>
          </a:prstGeom>
        </p:spPr>
      </p:pic>
      <p:sp>
        <p:nvSpPr>
          <p:cNvPr id="5" name="Rectangle 40"/>
          <p:cNvSpPr/>
          <p:nvPr userDrawn="1"/>
        </p:nvSpPr>
        <p:spPr>
          <a:xfrm>
            <a:off x="7735936" y="0"/>
            <a:ext cx="1408064" cy="664180"/>
          </a:xfrm>
          <a:prstGeom prst="rect">
            <a:avLst/>
          </a:prstGeom>
          <a:solidFill>
            <a:srgbClr val="E1E7F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pic>
        <p:nvPicPr>
          <p:cNvPr id="6" name="Picture 41" descr="NTT_logo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427" y="281450"/>
            <a:ext cx="1071693" cy="1659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6" name="TextBox 36"/>
          <p:cNvSpPr txBox="1"/>
          <p:nvPr userDrawn="1"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7" name="TextBox 37"/>
          <p:cNvSpPr txBox="1"/>
          <p:nvPr userDrawn="1"/>
        </p:nvSpPr>
        <p:spPr>
          <a:xfrm>
            <a:off x="657164" y="6757108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2879" y="1273519"/>
            <a:ext cx="8248146" cy="4653361"/>
          </a:xfrm>
          <a:prstGeom prst="rect">
            <a:avLst/>
          </a:prstGeom>
        </p:spPr>
        <p:txBody>
          <a:bodyPr lIns="168048" tIns="42012" rIns="84024" bIns="42012">
            <a:normAutofit/>
          </a:bodyPr>
          <a:lstStyle>
            <a:lvl1pPr marL="420119" marR="0" indent="-420119" algn="l" defTabSz="4201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800">
                <a:latin typeface="+mn-ea"/>
                <a:ea typeface="+mn-ea"/>
              </a:defRPr>
            </a:lvl1pPr>
            <a:lvl2pPr marL="840237" indent="-420119">
              <a:buFont typeface="+mj-lt"/>
              <a:buAutoNum type="arabicPeriod"/>
              <a:defRPr/>
            </a:lvl2pPr>
            <a:lvl3pPr marL="1260356" indent="-420119">
              <a:buFont typeface="+mj-lt"/>
              <a:buAutoNum type="arabicPeriod"/>
              <a:defRPr/>
            </a:lvl3pPr>
            <a:lvl4pPr marL="1575445" indent="-315089">
              <a:buFont typeface="+mj-lt"/>
              <a:buAutoNum type="arabicPeriod"/>
              <a:defRPr/>
            </a:lvl4pPr>
            <a:lvl5pPr marL="1995563" indent="-315089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4838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/>
          <p:nvPr/>
        </p:nvSpPr>
        <p:spPr>
          <a:xfrm>
            <a:off x="2" y="0"/>
            <a:ext cx="7735280" cy="66418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31" descr="NTT_Title_and_Content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" y="0"/>
            <a:ext cx="625806" cy="664180"/>
          </a:xfrm>
          <a:prstGeom prst="rect">
            <a:avLst/>
          </a:prstGeom>
        </p:spPr>
      </p:pic>
      <p:sp>
        <p:nvSpPr>
          <p:cNvPr id="8" name="Rectangle 32"/>
          <p:cNvSpPr/>
          <p:nvPr/>
        </p:nvSpPr>
        <p:spPr>
          <a:xfrm>
            <a:off x="7735936" y="0"/>
            <a:ext cx="1408064" cy="664180"/>
          </a:xfrm>
          <a:prstGeom prst="rect">
            <a:avLst/>
          </a:prstGeom>
          <a:solidFill>
            <a:srgbClr val="E1E7F3">
              <a:alpha val="4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9" name="Picture 33" descr="NTT_logo_RGB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05427" y="281450"/>
            <a:ext cx="1071693" cy="165999"/>
          </a:xfrm>
          <a:prstGeom prst="rect">
            <a:avLst/>
          </a:prstGeom>
        </p:spPr>
      </p:pic>
      <p:grpSp>
        <p:nvGrpSpPr>
          <p:cNvPr id="10" name="Group 51"/>
          <p:cNvGrpSpPr/>
          <p:nvPr/>
        </p:nvGrpSpPr>
        <p:grpSpPr>
          <a:xfrm>
            <a:off x="0" y="6738104"/>
            <a:ext cx="9144000" cy="119896"/>
            <a:chOff x="0" y="6731877"/>
            <a:chExt cx="10688638" cy="132052"/>
          </a:xfrm>
        </p:grpSpPr>
        <p:sp>
          <p:nvSpPr>
            <p:cNvPr id="11" name="Rectangle 52"/>
            <p:cNvSpPr/>
            <p:nvPr userDrawn="1"/>
          </p:nvSpPr>
          <p:spPr>
            <a:xfrm>
              <a:off x="0" y="6731877"/>
              <a:ext cx="10688638" cy="132052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79"/>
              <a:endParaRPr kumimoji="0" lang="en-US" sz="1800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54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rgbClr val="E6B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 55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56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rgbClr val="6785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57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rgbClr val="0080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58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Rectangle 59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9" name="TextBox 60"/>
          <p:cNvSpPr txBox="1"/>
          <p:nvPr/>
        </p:nvSpPr>
        <p:spPr>
          <a:xfrm>
            <a:off x="8808977" y="6742239"/>
            <a:ext cx="327363" cy="12311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20" name="TextBox 61"/>
          <p:cNvSpPr txBox="1"/>
          <p:nvPr/>
        </p:nvSpPr>
        <p:spPr>
          <a:xfrm>
            <a:off x="657164" y="6757108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6078" y="0"/>
            <a:ext cx="7039098" cy="664180"/>
          </a:xfrm>
          <a:prstGeom prst="rect">
            <a:avLst/>
          </a:prstGeom>
          <a:noFill/>
        </p:spPr>
        <p:txBody>
          <a:bodyPr vert="horz" lIns="168048" tIns="42012" rIns="168048" bIns="42012" anchor="ctr" anchorCtr="0">
            <a:normAutofit/>
          </a:bodyPr>
          <a:lstStyle/>
          <a:p>
            <a:pPr marL="0" lvl="0" indent="0">
              <a:spcBef>
                <a:spcPct val="20000"/>
              </a:spcBef>
              <a:buFont typeface="Arial"/>
            </a:pPr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55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30" rtl="0" eaLnBrk="1" latinLnBrk="0" hangingPunct="1">
        <a:spcBef>
          <a:spcPct val="0"/>
        </a:spcBef>
        <a:buNone/>
        <a:defRPr kumimoji="1" lang="ja-JP" altLang="en-US" sz="2000" kern="1200" baseline="0" smtClean="0">
          <a:solidFill>
            <a:schemeClr val="tx1"/>
          </a:solidFill>
          <a:latin typeface="+mn-ea"/>
          <a:ea typeface="+mn-ea"/>
          <a:cs typeface="+mn-cs"/>
        </a:defRPr>
      </a:lvl1pPr>
    </p:titleStyle>
    <p:bodyStyle>
      <a:lvl1pPr marL="169837" indent="-169837" algn="l" defTabSz="457130" rtl="0" eaLnBrk="1" latinLnBrk="0" hangingPunct="1">
        <a:spcBef>
          <a:spcPct val="20000"/>
        </a:spcBef>
        <a:buFont typeface="Arial"/>
        <a:buChar char="•"/>
        <a:defRPr kumimoji="1" lang="ja-JP" altLang="en-US" sz="2000" kern="1200" smtClean="0">
          <a:solidFill>
            <a:schemeClr val="tx1"/>
          </a:solidFill>
          <a:latin typeface="+mn-ea"/>
          <a:ea typeface="+mn-ea"/>
          <a:cs typeface="+mn-cs"/>
        </a:defRPr>
      </a:lvl1pPr>
      <a:lvl2pPr marL="682522" indent="-225391" algn="l" defTabSz="457130" rtl="0" eaLnBrk="1" latinLnBrk="0" hangingPunct="1">
        <a:spcBef>
          <a:spcPct val="20000"/>
        </a:spcBef>
        <a:buFont typeface="Arial"/>
        <a:buChar char="–"/>
        <a:defRPr kumimoji="1" lang="ja-JP" altLang="en-US" sz="1800" kern="1200" smtClean="0">
          <a:solidFill>
            <a:schemeClr val="tx1"/>
          </a:solidFill>
          <a:latin typeface="+mn-ea"/>
          <a:ea typeface="+mn-ea"/>
          <a:cs typeface="Arial"/>
        </a:defRPr>
      </a:lvl2pPr>
      <a:lvl3pPr marL="1090449" indent="-176186" algn="l" defTabSz="457130" rtl="0" eaLnBrk="1" latinLnBrk="0" hangingPunct="1">
        <a:spcBef>
          <a:spcPct val="20000"/>
        </a:spcBef>
        <a:buFont typeface="Arial"/>
        <a:buChar char="•"/>
        <a:defRPr kumimoji="1" lang="ja-JP" altLang="en-US" sz="1600" kern="1200" smtClean="0">
          <a:solidFill>
            <a:schemeClr val="tx1"/>
          </a:solidFill>
          <a:latin typeface="+mn-ea"/>
          <a:ea typeface="+mn-ea"/>
          <a:cs typeface="Arial"/>
        </a:defRPr>
      </a:lvl3pPr>
      <a:lvl4pPr marL="1544406" indent="-173012" algn="l" defTabSz="457130" rtl="0" eaLnBrk="1" latinLnBrk="0" hangingPunct="1">
        <a:spcBef>
          <a:spcPct val="20000"/>
        </a:spcBef>
        <a:buFont typeface="Arial"/>
        <a:buChar char="–"/>
        <a:defRPr kumimoji="1" lang="ja-JP" altLang="en-US" sz="1400" kern="1200" smtClean="0">
          <a:solidFill>
            <a:schemeClr val="tx1"/>
          </a:solidFill>
          <a:latin typeface="+mn-ea"/>
          <a:ea typeface="+mn-ea"/>
          <a:cs typeface="Arial"/>
        </a:defRPr>
      </a:lvl4pPr>
      <a:lvl5pPr marL="1999949" indent="-171424" algn="l" defTabSz="457130" rtl="0" eaLnBrk="1" latinLnBrk="0" hangingPunct="1">
        <a:spcBef>
          <a:spcPct val="20000"/>
        </a:spcBef>
        <a:buFont typeface="Arial"/>
        <a:buChar char="»"/>
        <a:defRPr kumimoji="1" lang="ja-JP" altLang="en-US" sz="1200" kern="1200" smtClean="0">
          <a:solidFill>
            <a:schemeClr val="tx1"/>
          </a:solidFill>
          <a:latin typeface="+mn-ea"/>
          <a:ea typeface="+mn-ea"/>
          <a:cs typeface="Arial"/>
        </a:defRPr>
      </a:lvl5pPr>
      <a:lvl6pPr marL="2514221" indent="-228566" algn="l" defTabSz="45713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3" indent="-228566" algn="l" defTabSz="45713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3" indent="-228566" algn="l" defTabSz="45713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5" indent="-228566" algn="l" defTabSz="45713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3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4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6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7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8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9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ig-internship@kits.nttdata.co.jp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ig-internship@kits.nttdata.co.j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Theme For </a:t>
            </a:r>
            <a:r>
              <a:rPr lang="en-US" altLang="ja-JP" dirty="0"/>
              <a:t>I</a:t>
            </a:r>
            <a:r>
              <a:rPr kumimoji="1" lang="en-US" altLang="ja-JP" dirty="0" smtClean="0"/>
              <a:t>nternship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1762" y="865885"/>
            <a:ext cx="847363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■</a:t>
            </a:r>
            <a:r>
              <a:rPr kumimoji="1" lang="en-US" altLang="ja-JP" sz="2400" dirty="0" smtClean="0"/>
              <a:t>Theme</a:t>
            </a:r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Evaluate Accuracy of  Image Searching Engine </a:t>
            </a:r>
          </a:p>
          <a:p>
            <a:endParaRPr lang="en-US" altLang="ja-JP" sz="200" dirty="0" smtClean="0"/>
          </a:p>
          <a:p>
            <a:endParaRPr lang="en-US" altLang="ja-JP" sz="200" dirty="0"/>
          </a:p>
          <a:p>
            <a:endParaRPr lang="en-US" altLang="ja-JP" sz="200" dirty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Activity  </a:t>
            </a:r>
            <a:endParaRPr lang="en-US" altLang="ja-JP" sz="2400" dirty="0" smtClean="0"/>
          </a:p>
          <a:p>
            <a:r>
              <a:rPr lang="ja-JP" altLang="en-US" sz="2400" dirty="0" smtClean="0"/>
              <a:t>　・</a:t>
            </a:r>
            <a:r>
              <a:rPr lang="en-US" altLang="ja-JP" sz="2400" dirty="0" smtClean="0"/>
              <a:t>Learning 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the problems of current Image Search Engine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　・</a:t>
            </a:r>
            <a:r>
              <a:rPr lang="en-US" altLang="ja-JP" sz="2400" dirty="0" smtClean="0"/>
              <a:t>L</a:t>
            </a:r>
            <a:r>
              <a:rPr kumimoji="1" lang="en-US" altLang="ja-JP" sz="2400" dirty="0" smtClean="0"/>
              <a:t>earning  CNN</a:t>
            </a: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Convolutional Neural Network</a:t>
            </a:r>
            <a:r>
              <a:rPr lang="ja-JP" altLang="en-US" sz="2400" dirty="0"/>
              <a:t>）</a:t>
            </a:r>
            <a:r>
              <a:rPr kumimoji="1" lang="en-US" altLang="ja-JP" sz="2400" dirty="0" smtClean="0"/>
              <a:t>,</a:t>
            </a:r>
            <a:r>
              <a:rPr kumimoji="1" lang="en-US" altLang="ja-JP" sz="2400" dirty="0" err="1" smtClean="0"/>
              <a:t>Chainer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Learning  Current Image Search </a:t>
            </a:r>
            <a:r>
              <a:rPr lang="en-US" altLang="ja-JP" sz="2400" dirty="0"/>
              <a:t>Engine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Evaluate Accuracy of </a:t>
            </a:r>
            <a:r>
              <a:rPr lang="en-US" altLang="ja-JP" sz="2400" dirty="0"/>
              <a:t>C</a:t>
            </a:r>
            <a:r>
              <a:rPr kumimoji="1" lang="en-US" altLang="ja-JP" sz="2400" dirty="0" smtClean="0"/>
              <a:t>urrent Image Search </a:t>
            </a:r>
            <a:r>
              <a:rPr lang="en-US" altLang="ja-JP" sz="2400" dirty="0"/>
              <a:t>Engine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・</a:t>
            </a:r>
            <a:r>
              <a:rPr kumimoji="1" lang="en-US" altLang="ja-JP" sz="2400" dirty="0" smtClean="0"/>
              <a:t>Update  Current Image Search </a:t>
            </a:r>
            <a:r>
              <a:rPr lang="en-US" altLang="ja-JP" sz="2400" dirty="0"/>
              <a:t>Engine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　・</a:t>
            </a:r>
            <a:r>
              <a:rPr lang="en-US" altLang="ja-JP" sz="2400" dirty="0" smtClean="0"/>
              <a:t>Evaluate Accuracy of  Updated Image Search </a:t>
            </a:r>
            <a:r>
              <a:rPr lang="en-US" altLang="ja-JP" sz="2400" dirty="0"/>
              <a:t>Engine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Make Survey Report </a:t>
            </a:r>
          </a:p>
          <a:p>
            <a:endParaRPr kumimoji="1" lang="en-US" altLang="ja-JP" sz="200" dirty="0" smtClean="0"/>
          </a:p>
          <a:p>
            <a:endParaRPr kumimoji="1" lang="en-US" altLang="ja-JP" sz="200" dirty="0" smtClean="0"/>
          </a:p>
          <a:p>
            <a:endParaRPr lang="en-US" altLang="ja-JP" sz="200" dirty="0"/>
          </a:p>
          <a:p>
            <a:endParaRPr kumimoji="1" lang="en-US" altLang="ja-JP" sz="200" dirty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Your Outcome</a:t>
            </a:r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Survey Report</a:t>
            </a:r>
            <a:endParaRPr lang="en-US" altLang="ja-JP" sz="200" dirty="0" smtClean="0"/>
          </a:p>
          <a:p>
            <a:endParaRPr lang="en-US" altLang="ja-JP" sz="200" dirty="0"/>
          </a:p>
          <a:p>
            <a:endParaRPr lang="en-US" altLang="ja-JP" sz="200" dirty="0" smtClean="0"/>
          </a:p>
          <a:p>
            <a:endParaRPr lang="en-US" altLang="ja-JP" sz="200" dirty="0" smtClean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Requested Skill</a:t>
            </a:r>
          </a:p>
          <a:p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 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346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Image Search Engine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4103" y="1944429"/>
            <a:ext cx="277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Apply For Trademark  </a:t>
            </a:r>
            <a:r>
              <a:rPr lang="en-US" altLang="ja-JP" dirty="0"/>
              <a:t>R</a:t>
            </a:r>
            <a:r>
              <a:rPr kumimoji="1" lang="en-US" altLang="ja-JP" dirty="0" smtClean="0"/>
              <a:t>ight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791" y="1684289"/>
            <a:ext cx="1686279" cy="18825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2" y="1517728"/>
            <a:ext cx="3425637" cy="228375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63557" y="968325"/>
            <a:ext cx="136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Company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504" y="959114"/>
            <a:ext cx="180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Patent Office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60" y="3778679"/>
            <a:ext cx="827052" cy="1094254"/>
          </a:xfrm>
          <a:prstGeom prst="rect">
            <a:avLst/>
          </a:prstGeom>
        </p:spPr>
      </p:pic>
      <p:sp>
        <p:nvSpPr>
          <p:cNvPr id="10" name="フローチャート: 磁気ディスク 9"/>
          <p:cNvSpPr/>
          <p:nvPr/>
        </p:nvSpPr>
        <p:spPr>
          <a:xfrm>
            <a:off x="369896" y="3868031"/>
            <a:ext cx="1306901" cy="967397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Image Search Engine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1989525" y="4286132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849349" y="4579816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849349" y="3910898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Search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6986" y="5188709"/>
            <a:ext cx="8306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Employees working at </a:t>
            </a:r>
            <a:r>
              <a:rPr lang="en-US" altLang="ja-JP" sz="2400" dirty="0" smtClean="0"/>
              <a:t>the </a:t>
            </a:r>
            <a:r>
              <a:rPr kumimoji="1" lang="en-US" altLang="ja-JP" sz="2400" dirty="0" smtClean="0"/>
              <a:t>Patent Office </a:t>
            </a:r>
            <a:r>
              <a:rPr lang="en-US" altLang="ja-JP" sz="2400" dirty="0"/>
              <a:t>u</a:t>
            </a:r>
            <a:r>
              <a:rPr lang="en-US" altLang="ja-JP" sz="2400" dirty="0" smtClean="0"/>
              <a:t>se Image Search Engine to  Search for similar trademarks.</a:t>
            </a:r>
            <a:endParaRPr kumimoji="1" lang="ja-JP" altLang="en-US" sz="2400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4124946" y="2396768"/>
            <a:ext cx="239124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7" y="3762108"/>
            <a:ext cx="797512" cy="88027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39" y="3801486"/>
            <a:ext cx="1430304" cy="78588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85" y="3822114"/>
            <a:ext cx="996195" cy="752938"/>
          </a:xfrm>
          <a:prstGeom prst="rect">
            <a:avLst/>
          </a:prstGeom>
        </p:spPr>
      </p:pic>
      <p:cxnSp>
        <p:nvCxnSpPr>
          <p:cNvPr id="25" name="直線矢印コネクタ 24"/>
          <p:cNvCxnSpPr/>
          <p:nvPr/>
        </p:nvCxnSpPr>
        <p:spPr>
          <a:xfrm>
            <a:off x="3334103" y="3065891"/>
            <a:ext cx="227098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124946" y="3114841"/>
            <a:ext cx="212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Results  of Screening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7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schedule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09162"/>
              </p:ext>
            </p:extLst>
          </p:nvPr>
        </p:nvGraphicFramePr>
        <p:xfrm>
          <a:off x="316796" y="886011"/>
          <a:ext cx="8556271" cy="547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650"/>
                <a:gridCol w="6573621"/>
              </a:tblGrid>
              <a:tr h="485391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date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Activities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28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6/5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orientation</a:t>
                      </a:r>
                      <a:endParaRPr kumimoji="1" lang="en-US" altLang="ja-JP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90823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6/6</a:t>
                      </a: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～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6/9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Learning</a:t>
                      </a:r>
                      <a:r>
                        <a:rPr lang="ja-JP" altLang="en-US" sz="1600" baseline="0" dirty="0" smtClean="0"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the problems of current Image Search Engine</a:t>
                      </a:r>
                    </a:p>
                    <a:p>
                      <a:pPr marL="0" marR="0" lvl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earning</a:t>
                      </a:r>
                      <a:r>
                        <a:rPr kumimoji="1" lang="en-US" altLang="ja-JP" sz="1600" baseline="0" dirty="0" smtClean="0">
                          <a:latin typeface="+mj-ea"/>
                          <a:ea typeface="+mj-ea"/>
                        </a:rPr>
                        <a:t>  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CNN</a:t>
                      </a: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（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Convolutional 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Neural</a:t>
                      </a:r>
                      <a:r>
                        <a:rPr kumimoji="1" lang="en-US" altLang="ja-JP" sz="16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Network</a:t>
                      </a:r>
                      <a:r>
                        <a:rPr lang="ja-JP" altLang="en-US" sz="1600" dirty="0" smtClean="0">
                          <a:latin typeface="+mj-ea"/>
                          <a:ea typeface="+mj-ea"/>
                        </a:rPr>
                        <a:t>）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kumimoji="1" lang="en-US" altLang="ja-JP" sz="1600" dirty="0" err="1" smtClean="0">
                          <a:latin typeface="+mj-ea"/>
                          <a:ea typeface="+mj-ea"/>
                        </a:rPr>
                        <a:t>Chainer</a:t>
                      </a:r>
                      <a:endParaRPr kumimoji="1" lang="en-US" altLang="ja-JP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9838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6/12</a:t>
                      </a: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～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6/16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Learning  Current Image Search Engine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9838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6/19</a:t>
                      </a: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～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6/23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Evaluate Accuracy of </a:t>
                      </a:r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C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urrent Image Search </a:t>
                      </a:r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Engine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9838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6/26</a:t>
                      </a: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～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6/30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Update  Current Image Search </a:t>
                      </a:r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Engine</a:t>
                      </a:r>
                      <a:endParaRPr kumimoji="1" lang="en-US" altLang="ja-JP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9838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7/3</a:t>
                      </a: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～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7/7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Evaluate Accuracy of  Updated Image Search Engine</a:t>
                      </a:r>
                      <a:endParaRPr kumimoji="1" lang="en-US" altLang="ja-JP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2828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7/9</a:t>
                      </a: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～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7/13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latin typeface="+mj-ea"/>
                          <a:ea typeface="+mj-ea"/>
                        </a:rPr>
                        <a:t>Make Survey Report </a:t>
                      </a:r>
                      <a:endParaRPr kumimoji="1" lang="en-US" altLang="ja-JP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2828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7/14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latin typeface="+mj-ea"/>
                          <a:ea typeface="+mj-ea"/>
                        </a:rPr>
                        <a:t>Presentaion</a:t>
                      </a:r>
                      <a:endParaRPr kumimoji="1" lang="en-US" altLang="ja-JP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97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Daily work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1762" y="865885"/>
            <a:ext cx="84736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work time</a:t>
            </a:r>
            <a:endParaRPr lang="en-US" altLang="ja-JP" sz="2400" dirty="0"/>
          </a:p>
          <a:p>
            <a:r>
              <a:rPr lang="ja-JP" altLang="en-US" sz="2400" dirty="0" smtClean="0"/>
              <a:t>　　　</a:t>
            </a:r>
            <a:r>
              <a:rPr lang="en-US" altLang="ja-JP" sz="2400" dirty="0" smtClean="0"/>
              <a:t>- </a:t>
            </a:r>
            <a:r>
              <a:rPr lang="en-US" altLang="ja-JP" sz="2400" dirty="0"/>
              <a:t>10:00</a:t>
            </a:r>
            <a:r>
              <a:rPr lang="ja-JP" altLang="en-US" sz="2400" dirty="0"/>
              <a:t>～</a:t>
            </a:r>
            <a:r>
              <a:rPr lang="en-US" altLang="ja-JP" sz="2400" dirty="0" smtClean="0"/>
              <a:t>18:30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lunch: </a:t>
            </a:r>
            <a:r>
              <a:rPr lang="en-US" altLang="ja-JP" sz="2400" dirty="0"/>
              <a:t>12:00-13:00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r>
              <a:rPr lang="en-US" altLang="ja-JP" sz="2400" dirty="0"/>
              <a:t>    </a:t>
            </a:r>
            <a:r>
              <a:rPr lang="en-US" altLang="ja-JP" sz="2400" dirty="0" smtClean="0"/>
              <a:t>※Take a short brake whenever you want</a:t>
            </a:r>
            <a:r>
              <a:rPr lang="en-US" altLang="ja-JP" sz="2400" dirty="0"/>
              <a:t>.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daily report</a:t>
            </a:r>
          </a:p>
          <a:p>
            <a:pPr lvl="0"/>
            <a:r>
              <a:rPr lang="en-US" altLang="ja-JP" sz="2000" dirty="0"/>
              <a:t> </a:t>
            </a:r>
            <a:r>
              <a:rPr lang="en-US" altLang="ja-JP" sz="2000" dirty="0" smtClean="0"/>
              <a:t>    </a:t>
            </a:r>
            <a:r>
              <a:rPr lang="en-US" altLang="ja-JP" sz="2400" dirty="0" smtClean="0">
                <a:ea typeface="+mj-ea"/>
              </a:rPr>
              <a:t>Daily </a:t>
            </a:r>
            <a:r>
              <a:rPr lang="en-US" altLang="ja-JP" sz="2400" dirty="0">
                <a:ea typeface="+mj-ea"/>
              </a:rPr>
              <a:t>report shall be written every day.</a:t>
            </a:r>
            <a:endParaRPr lang="ja-JP" altLang="ja-JP" sz="2400" dirty="0">
              <a:ea typeface="+mj-ea"/>
            </a:endParaRPr>
          </a:p>
          <a:p>
            <a:pPr lvl="0"/>
            <a:r>
              <a:rPr lang="ja-JP" altLang="en-US" sz="2400" dirty="0" smtClean="0">
                <a:ea typeface="+mj-ea"/>
              </a:rPr>
              <a:t>　</a:t>
            </a:r>
            <a:r>
              <a:rPr lang="en-US" altLang="ja-JP" sz="2400" dirty="0" smtClean="0">
                <a:ea typeface="+mj-ea"/>
              </a:rPr>
              <a:t>The </a:t>
            </a:r>
            <a:r>
              <a:rPr lang="en-US" altLang="ja-JP" sz="2400" dirty="0">
                <a:ea typeface="+mj-ea"/>
              </a:rPr>
              <a:t>daily report shall be sent it to the following contact by the </a:t>
            </a:r>
            <a:endParaRPr lang="en-US" altLang="ja-JP" sz="2400" dirty="0" smtClean="0">
              <a:ea typeface="+mj-ea"/>
            </a:endParaRPr>
          </a:p>
          <a:p>
            <a:pPr lvl="0"/>
            <a:r>
              <a:rPr lang="en-US" altLang="ja-JP" sz="2400" dirty="0">
                <a:ea typeface="+mj-ea"/>
              </a:rPr>
              <a:t> </a:t>
            </a:r>
            <a:r>
              <a:rPr lang="en-US" altLang="ja-JP" sz="2400" dirty="0" smtClean="0">
                <a:ea typeface="+mj-ea"/>
              </a:rPr>
              <a:t>   morning </a:t>
            </a:r>
            <a:r>
              <a:rPr lang="en-US" altLang="ja-JP" sz="2400" dirty="0">
                <a:ea typeface="+mj-ea"/>
              </a:rPr>
              <a:t>on </a:t>
            </a:r>
            <a:r>
              <a:rPr lang="en-US" altLang="ja-JP" sz="2400" dirty="0" smtClean="0">
                <a:ea typeface="+mj-ea"/>
              </a:rPr>
              <a:t>the </a:t>
            </a:r>
            <a:r>
              <a:rPr lang="en-US" altLang="ja-JP" sz="2400" dirty="0">
                <a:ea typeface="+mj-ea"/>
              </a:rPr>
              <a:t>next working day.</a:t>
            </a:r>
            <a:endParaRPr lang="ja-JP" altLang="ja-JP" sz="2400" dirty="0">
              <a:ea typeface="+mj-ea"/>
            </a:endParaRPr>
          </a:p>
          <a:p>
            <a:r>
              <a:rPr lang="ja-JP" altLang="en-US" sz="2400" dirty="0" smtClean="0">
                <a:ea typeface="+mj-ea"/>
              </a:rPr>
              <a:t>　　</a:t>
            </a:r>
            <a:r>
              <a:rPr lang="en-US" altLang="ja-JP" sz="2400" dirty="0" smtClean="0">
                <a:ea typeface="+mj-ea"/>
              </a:rPr>
              <a:t>-</a:t>
            </a:r>
            <a:r>
              <a:rPr lang="en-US" altLang="ja-JP" sz="2400" dirty="0">
                <a:ea typeface="+mj-ea"/>
              </a:rPr>
              <a:t>To : Your manager, Your trainer</a:t>
            </a:r>
            <a:endParaRPr lang="ja-JP" altLang="ja-JP" sz="2400" dirty="0">
              <a:ea typeface="+mj-ea"/>
            </a:endParaRPr>
          </a:p>
          <a:p>
            <a:r>
              <a:rPr lang="ja-JP" altLang="en-US" sz="2400" dirty="0" smtClean="0">
                <a:ea typeface="+mj-ea"/>
              </a:rPr>
              <a:t>　　</a:t>
            </a:r>
            <a:r>
              <a:rPr lang="en-US" altLang="ja-JP" sz="2400" dirty="0" smtClean="0">
                <a:ea typeface="+mj-ea"/>
              </a:rPr>
              <a:t>-</a:t>
            </a:r>
            <a:r>
              <a:rPr lang="en-US" altLang="ja-JP" sz="2400" dirty="0">
                <a:ea typeface="+mj-ea"/>
              </a:rPr>
              <a:t>Cc : HR Group</a:t>
            </a:r>
            <a:r>
              <a:rPr lang="ja-JP" altLang="ja-JP" sz="2400" dirty="0">
                <a:ea typeface="+mj-ea"/>
              </a:rPr>
              <a:t>（ </a:t>
            </a:r>
            <a:r>
              <a:rPr lang="en-US" altLang="ja-JP" sz="2400" u="sng" dirty="0">
                <a:ea typeface="+mj-ea"/>
                <a:hlinkClick r:id="rId2"/>
              </a:rPr>
              <a:t>tig-internship@kits.nttdata.co.jp</a:t>
            </a:r>
            <a:r>
              <a:rPr lang="ja-JP" altLang="ja-JP" sz="2400" dirty="0" smtClean="0">
                <a:ea typeface="+mj-ea"/>
              </a:rPr>
              <a:t>）</a:t>
            </a:r>
            <a:endParaRPr lang="en-US" altLang="ja-JP" sz="2400" dirty="0" smtClean="0">
              <a:ea typeface="+mj-ea"/>
            </a:endParaRPr>
          </a:p>
          <a:p>
            <a:endParaRPr lang="en-US" altLang="ja-JP" sz="2000" dirty="0">
              <a:ea typeface="+mj-ea"/>
            </a:endParaRPr>
          </a:p>
          <a:p>
            <a:r>
              <a:rPr lang="ja-JP" altLang="en-US" sz="2000" dirty="0" smtClean="0">
                <a:ea typeface="+mj-ea"/>
              </a:rPr>
              <a:t>　</a:t>
            </a:r>
            <a:r>
              <a:rPr lang="ja-JP" altLang="en-US" sz="2400" dirty="0" smtClean="0">
                <a:ea typeface="+mj-ea"/>
              </a:rPr>
              <a:t> </a:t>
            </a:r>
            <a:r>
              <a:rPr lang="en-US" altLang="ja-JP" sz="2400" dirty="0" smtClean="0">
                <a:ea typeface="+mj-ea"/>
              </a:rPr>
              <a:t>※ format and example of daily report is next page!</a:t>
            </a:r>
            <a:endParaRPr lang="ja-JP" altLang="ja-JP" sz="2400" dirty="0">
              <a:ea typeface="+mj-ea"/>
            </a:endParaRPr>
          </a:p>
          <a:p>
            <a:r>
              <a:rPr lang="en-US" altLang="ja-JP" sz="2800" dirty="0" smtClean="0"/>
              <a:t>    </a:t>
            </a:r>
            <a:r>
              <a:rPr lang="en-US" altLang="ja-JP" sz="2400" dirty="0" smtClean="0"/>
              <a:t> 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00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Format of Daily Report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1762" y="865885"/>
            <a:ext cx="84736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To: Your manager, your trainer</a:t>
            </a:r>
            <a:endParaRPr lang="ja-JP" altLang="ja-JP" sz="2000" dirty="0"/>
          </a:p>
          <a:p>
            <a:r>
              <a:rPr lang="en-US" altLang="ja-JP" sz="2000" b="1" dirty="0"/>
              <a:t>Cc: HR Group</a:t>
            </a:r>
            <a:r>
              <a:rPr lang="ja-JP" altLang="ja-JP" sz="2000" b="1" dirty="0"/>
              <a:t>（ </a:t>
            </a:r>
            <a:r>
              <a:rPr lang="en-US" altLang="ja-JP" sz="2000" u="sng" dirty="0">
                <a:hlinkClick r:id="rId2"/>
              </a:rPr>
              <a:t>tig-internship@kits.nttdata.co.jp</a:t>
            </a:r>
            <a:r>
              <a:rPr lang="ja-JP" altLang="ja-JP" sz="2000" dirty="0"/>
              <a:t>　</a:t>
            </a:r>
            <a:r>
              <a:rPr lang="ja-JP" altLang="ja-JP" sz="2000" b="1" dirty="0"/>
              <a:t>）</a:t>
            </a:r>
            <a:endParaRPr lang="ja-JP" altLang="ja-JP" sz="2000" dirty="0"/>
          </a:p>
          <a:p>
            <a:r>
              <a:rPr lang="en-US" altLang="ja-JP" sz="2000" b="1" dirty="0"/>
              <a:t>Title:</a:t>
            </a:r>
            <a:r>
              <a:rPr lang="ja-JP" altLang="ja-JP" sz="2000" dirty="0"/>
              <a:t>　</a:t>
            </a:r>
            <a:r>
              <a:rPr lang="en-US" altLang="ja-JP" sz="2000" dirty="0"/>
              <a:t>Daily Report, Date, Your name</a:t>
            </a:r>
            <a:endParaRPr lang="ja-JP" altLang="ja-JP" sz="2000" dirty="0"/>
          </a:p>
          <a:p>
            <a:r>
              <a:rPr lang="en-US" altLang="ja-JP" sz="2000" b="1" dirty="0"/>
              <a:t>Ex)Daily Report</a:t>
            </a:r>
            <a:r>
              <a:rPr lang="ja-JP" altLang="ja-JP" sz="2000" b="1" dirty="0"/>
              <a:t>　</a:t>
            </a:r>
            <a:r>
              <a:rPr lang="en-US" altLang="ja-JP" sz="2000" b="1" dirty="0"/>
              <a:t>June 4  John Data</a:t>
            </a:r>
            <a:r>
              <a:rPr lang="ja-JP" altLang="ja-JP" sz="2000" b="1" dirty="0"/>
              <a:t>　</a:t>
            </a:r>
            <a:endParaRPr lang="ja-JP" altLang="ja-JP" sz="2000" dirty="0"/>
          </a:p>
          <a:p>
            <a:r>
              <a:rPr lang="en-US" altLang="ja-JP" sz="2000" dirty="0"/>
              <a:t> </a:t>
            </a:r>
            <a:endParaRPr lang="ja-JP" altLang="ja-JP" sz="2000" dirty="0"/>
          </a:p>
          <a:p>
            <a:r>
              <a:rPr lang="en-US" altLang="ja-JP" sz="2000" dirty="0"/>
              <a:t>**********Format of Daily Report********************</a:t>
            </a:r>
            <a:endParaRPr lang="ja-JP" altLang="ja-JP" sz="2000" dirty="0"/>
          </a:p>
          <a:p>
            <a:r>
              <a:rPr lang="en-US" altLang="ja-JP" sz="2000" dirty="0"/>
              <a:t>&lt;Name</a:t>
            </a:r>
            <a:r>
              <a:rPr lang="en-US" altLang="ja-JP" sz="2000" dirty="0" smtClean="0"/>
              <a:t>&gt;</a:t>
            </a:r>
            <a:endParaRPr lang="ja-JP" altLang="ja-JP" sz="2000" dirty="0"/>
          </a:p>
          <a:p>
            <a:r>
              <a:rPr lang="en-US" altLang="ja-JP" sz="2000" dirty="0"/>
              <a:t>&lt;Date</a:t>
            </a:r>
            <a:r>
              <a:rPr lang="en-US" altLang="ja-JP" sz="2000" dirty="0" smtClean="0"/>
              <a:t>&gt;</a:t>
            </a:r>
            <a:endParaRPr lang="ja-JP" altLang="ja-JP" sz="2000" dirty="0"/>
          </a:p>
          <a:p>
            <a:r>
              <a:rPr lang="en-US" altLang="ja-JP" sz="2000" dirty="0"/>
              <a:t>&lt;Working Place&gt; </a:t>
            </a:r>
            <a:endParaRPr lang="ja-JP" altLang="ja-JP" sz="2000" dirty="0"/>
          </a:p>
          <a:p>
            <a:r>
              <a:rPr lang="en-US" altLang="ja-JP" sz="2000" dirty="0"/>
              <a:t>&lt;Job which you have done today&gt;</a:t>
            </a:r>
            <a:endParaRPr lang="ja-JP" altLang="ja-JP" sz="2000" dirty="0"/>
          </a:p>
          <a:p>
            <a:r>
              <a:rPr lang="ja-JP" altLang="ja-JP" sz="2000" dirty="0"/>
              <a:t>　</a:t>
            </a:r>
            <a:r>
              <a:rPr lang="en-US" altLang="ja-JP" sz="2000" dirty="0"/>
              <a:t>Bullets in 3-5 lines about your job details</a:t>
            </a:r>
            <a:r>
              <a:rPr lang="en-US" altLang="ja-JP" sz="2000" dirty="0" smtClean="0"/>
              <a:t>.</a:t>
            </a:r>
            <a:endParaRPr lang="ja-JP" altLang="ja-JP" sz="2000" dirty="0"/>
          </a:p>
          <a:p>
            <a:r>
              <a:rPr lang="en-US" altLang="ja-JP" sz="2000" dirty="0"/>
              <a:t>&lt;Remarks&gt;</a:t>
            </a:r>
            <a:endParaRPr lang="ja-JP" altLang="ja-JP" sz="2000" dirty="0"/>
          </a:p>
          <a:p>
            <a:r>
              <a:rPr lang="ja-JP" altLang="ja-JP" sz="2000" dirty="0"/>
              <a:t>　</a:t>
            </a:r>
            <a:r>
              <a:rPr lang="en-US" altLang="ja-JP" sz="2000" dirty="0"/>
              <a:t>Bullets in 5-10 lines about your understanding and opinion</a:t>
            </a:r>
            <a:r>
              <a:rPr lang="en-US" altLang="ja-JP" sz="2000" dirty="0" smtClean="0"/>
              <a:t>.</a:t>
            </a:r>
            <a:endParaRPr lang="ja-JP" altLang="ja-JP" sz="2000" dirty="0"/>
          </a:p>
          <a:p>
            <a:r>
              <a:rPr lang="en-US" altLang="ja-JP" sz="2000" dirty="0"/>
              <a:t>&lt;Others&gt;</a:t>
            </a:r>
            <a:endParaRPr lang="ja-JP" altLang="ja-JP" sz="2000" dirty="0"/>
          </a:p>
          <a:p>
            <a:r>
              <a:rPr lang="ja-JP" altLang="ja-JP" sz="2000" dirty="0"/>
              <a:t>　</a:t>
            </a:r>
            <a:r>
              <a:rPr lang="en-US" altLang="ja-JP" sz="2000" dirty="0"/>
              <a:t>Write freely if any notice.</a:t>
            </a:r>
            <a:endParaRPr lang="ja-JP" altLang="ja-JP" sz="2000" dirty="0"/>
          </a:p>
          <a:p>
            <a:r>
              <a:rPr lang="ja-JP" altLang="ja-JP" sz="2000" dirty="0"/>
              <a:t>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1573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1762" y="865885"/>
            <a:ext cx="847363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 </a:t>
            </a:r>
            <a:endParaRPr lang="ja-JP" altLang="ja-JP" sz="2000" dirty="0"/>
          </a:p>
          <a:p>
            <a:r>
              <a:rPr lang="en-US" altLang="ja-JP" sz="2000" dirty="0"/>
              <a:t>Name: John </a:t>
            </a:r>
            <a:r>
              <a:rPr lang="en-US" altLang="ja-JP" sz="2000" dirty="0" smtClean="0"/>
              <a:t>Data</a:t>
            </a:r>
          </a:p>
          <a:p>
            <a:endParaRPr lang="en-US" altLang="ja-JP" sz="400" dirty="0" smtClean="0"/>
          </a:p>
          <a:p>
            <a:endParaRPr lang="en-US" altLang="ja-JP" sz="400" dirty="0"/>
          </a:p>
          <a:p>
            <a:endParaRPr lang="ja-JP" altLang="ja-JP" sz="400" dirty="0"/>
          </a:p>
          <a:p>
            <a:r>
              <a:rPr lang="en-US" altLang="ja-JP" sz="2000" dirty="0"/>
              <a:t>Date: </a:t>
            </a:r>
            <a:r>
              <a:rPr lang="en-US" altLang="ja-JP" sz="2000" dirty="0" smtClean="0"/>
              <a:t>2017/6/10</a:t>
            </a:r>
          </a:p>
          <a:p>
            <a:endParaRPr lang="en-US" altLang="ja-JP" sz="400" dirty="0" smtClean="0"/>
          </a:p>
          <a:p>
            <a:endParaRPr lang="en-US" altLang="ja-JP" sz="400" dirty="0"/>
          </a:p>
          <a:p>
            <a:endParaRPr lang="ja-JP" altLang="ja-JP" sz="400" dirty="0"/>
          </a:p>
          <a:p>
            <a:r>
              <a:rPr lang="en-US" altLang="ja-JP" sz="2000" dirty="0"/>
              <a:t>Working Place: The 12th Floor, </a:t>
            </a:r>
            <a:r>
              <a:rPr lang="en-US" altLang="ja-JP" sz="2000" dirty="0" err="1"/>
              <a:t>Toyosu</a:t>
            </a:r>
            <a:r>
              <a:rPr lang="en-US" altLang="ja-JP" sz="2000" dirty="0"/>
              <a:t> Center Bldg. </a:t>
            </a:r>
            <a:r>
              <a:rPr lang="en-US" altLang="ja-JP" sz="2000" dirty="0" smtClean="0"/>
              <a:t>Annex</a:t>
            </a:r>
          </a:p>
          <a:p>
            <a:endParaRPr lang="en-US" altLang="ja-JP" sz="400" dirty="0" smtClean="0"/>
          </a:p>
          <a:p>
            <a:endParaRPr lang="en-US" altLang="ja-JP" sz="400" dirty="0"/>
          </a:p>
          <a:p>
            <a:endParaRPr lang="ja-JP" altLang="ja-JP" sz="400" dirty="0"/>
          </a:p>
          <a:p>
            <a:r>
              <a:rPr lang="en-US" altLang="ja-JP" sz="2000" dirty="0"/>
              <a:t>Job which you have done today:</a:t>
            </a:r>
            <a:endParaRPr lang="ja-JP" altLang="ja-JP" sz="2000" dirty="0"/>
          </a:p>
          <a:p>
            <a:r>
              <a:rPr lang="en-US" altLang="ja-JP" sz="2000" dirty="0"/>
              <a:t>-Revision of test items of ABC Programs</a:t>
            </a:r>
            <a:endParaRPr lang="ja-JP" altLang="ja-JP" sz="2000" dirty="0"/>
          </a:p>
          <a:p>
            <a:r>
              <a:rPr lang="en-US" altLang="ja-JP" sz="2000" dirty="0"/>
              <a:t>-Documentation on XYZ systems</a:t>
            </a:r>
            <a:endParaRPr lang="ja-JP" altLang="ja-JP" sz="2000" dirty="0"/>
          </a:p>
          <a:p>
            <a:r>
              <a:rPr lang="en-US" altLang="ja-JP" sz="2000" dirty="0"/>
              <a:t>      -&gt;AAA </a:t>
            </a:r>
            <a:r>
              <a:rPr lang="en-US" altLang="ja-JP" sz="2000" dirty="0" smtClean="0"/>
              <a:t>Specification</a:t>
            </a:r>
          </a:p>
          <a:p>
            <a:endParaRPr lang="en-US" altLang="ja-JP" sz="400" dirty="0" smtClean="0"/>
          </a:p>
          <a:p>
            <a:endParaRPr lang="en-US" altLang="ja-JP" sz="400" dirty="0"/>
          </a:p>
          <a:p>
            <a:endParaRPr lang="ja-JP" altLang="ja-JP" sz="400" dirty="0"/>
          </a:p>
          <a:p>
            <a:r>
              <a:rPr lang="en-US" altLang="ja-JP" sz="2000" dirty="0" smtClean="0"/>
              <a:t>Remarks:</a:t>
            </a:r>
            <a:endParaRPr lang="ja-JP" altLang="ja-JP" sz="2000" dirty="0"/>
          </a:p>
          <a:p>
            <a:r>
              <a:rPr lang="en-US" altLang="ja-JP" sz="2000" dirty="0"/>
              <a:t>-My boss made some comments on the test items I created yesterday, so that</a:t>
            </a:r>
            <a:endParaRPr lang="ja-JP" altLang="ja-JP" sz="2000" dirty="0"/>
          </a:p>
          <a:p>
            <a:r>
              <a:rPr lang="en-US" altLang="ja-JP" sz="2000" dirty="0"/>
              <a:t> I was able to revise and improve them. </a:t>
            </a:r>
          </a:p>
          <a:p>
            <a:endParaRPr lang="en-US" altLang="ja-JP" sz="400" dirty="0" smtClean="0"/>
          </a:p>
          <a:p>
            <a:endParaRPr lang="en-US" altLang="ja-JP" sz="400" dirty="0"/>
          </a:p>
          <a:p>
            <a:endParaRPr lang="en-US" altLang="ja-JP" sz="400" dirty="0" smtClean="0"/>
          </a:p>
          <a:p>
            <a:endParaRPr lang="ja-JP" altLang="ja-JP" sz="400" dirty="0"/>
          </a:p>
          <a:p>
            <a:r>
              <a:rPr lang="en-US" altLang="ja-JP" sz="2000" dirty="0" smtClean="0"/>
              <a:t>Others</a:t>
            </a:r>
            <a:r>
              <a:rPr lang="ja-JP" altLang="en-US" sz="2000" dirty="0" smtClean="0"/>
              <a:t>：</a:t>
            </a:r>
            <a:endParaRPr lang="ja-JP" altLang="ja-JP" sz="2000" dirty="0"/>
          </a:p>
          <a:p>
            <a:r>
              <a:rPr lang="en-US" altLang="ja-JP" sz="2000" dirty="0"/>
              <a:t>   -As I have to go to see a doctor tomorrow evening, I will leave the office at 16:00.</a:t>
            </a:r>
            <a:endParaRPr lang="ja-JP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06671886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NTTDATA2">
      <a:dk1>
        <a:srgbClr val="3F3F3F"/>
      </a:dk1>
      <a:lt1>
        <a:sysClr val="window" lastClr="FFFFFF"/>
      </a:lt1>
      <a:dk2>
        <a:srgbClr val="1B1E3D"/>
      </a:dk2>
      <a:lt2>
        <a:srgbClr val="ACCBF9"/>
      </a:lt2>
      <a:accent1>
        <a:srgbClr val="6785C1"/>
      </a:accent1>
      <a:accent2>
        <a:srgbClr val="4160DB"/>
      </a:accent2>
      <a:accent3>
        <a:srgbClr val="AEE8FF"/>
      </a:accent3>
      <a:accent4>
        <a:srgbClr val="85C1E9"/>
      </a:accent4>
      <a:accent5>
        <a:srgbClr val="E6B600"/>
      </a:accent5>
      <a:accent6>
        <a:srgbClr val="BC4328"/>
      </a:accent6>
      <a:hlink>
        <a:srgbClr val="BE90D4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2"/>
          </a:solidFill>
        </a:ln>
        <a:effectLst/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w案件テンプレート.potx" id="{DDD66FFD-6CA1-4BA4-8122-D82DFD108B3E}" vid="{30E3490D-28F3-4957-84C9-6B021F7227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130</Words>
  <Application>Microsoft Office PowerPoint</Application>
  <PresentationFormat>画面に合わせる (4:3)</PresentationFormat>
  <Paragraphs>116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HGP創英角ｺﾞｼｯｸUB</vt:lpstr>
      <vt:lpstr>メイリオ</vt:lpstr>
      <vt:lpstr>Arial</vt:lpstr>
      <vt:lpstr>Calibri</vt:lpstr>
      <vt:lpstr>Wingdings</vt:lpstr>
      <vt:lpstr>テーマ1</vt:lpstr>
      <vt:lpstr>Theme For Internship</vt:lpstr>
      <vt:lpstr>Image Search Engine</vt:lpstr>
      <vt:lpstr>schedule</vt:lpstr>
      <vt:lpstr>Daily work</vt:lpstr>
      <vt:lpstr>Format of Daily Report</vt:lpstr>
      <vt:lpstr>Example</vt:lpstr>
    </vt:vector>
  </TitlesOfParts>
  <Company>NTTデータ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AI企業のVenn図</dc:title>
  <dc:creator>坂野　鋭</dc:creator>
  <cp:lastModifiedBy>山口　瑶子</cp:lastModifiedBy>
  <cp:revision>102</cp:revision>
  <dcterms:created xsi:type="dcterms:W3CDTF">2016-03-14T09:01:20Z</dcterms:created>
  <dcterms:modified xsi:type="dcterms:W3CDTF">2017-06-02T00:40:22Z</dcterms:modified>
</cp:coreProperties>
</file>