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38"/>
  </p:handoutMasterIdLst>
  <p:sldIdLst>
    <p:sldId id="256" r:id="rId2"/>
    <p:sldId id="258" r:id="rId3"/>
    <p:sldId id="259" r:id="rId4"/>
    <p:sldId id="527" r:id="rId5"/>
    <p:sldId id="528" r:id="rId6"/>
    <p:sldId id="529" r:id="rId7"/>
    <p:sldId id="530" r:id="rId8"/>
    <p:sldId id="553" r:id="rId9"/>
    <p:sldId id="546" r:id="rId10"/>
    <p:sldId id="536" r:id="rId11"/>
    <p:sldId id="537" r:id="rId12"/>
    <p:sldId id="538" r:id="rId13"/>
    <p:sldId id="539" r:id="rId14"/>
    <p:sldId id="540" r:id="rId15"/>
    <p:sldId id="541" r:id="rId16"/>
    <p:sldId id="542" r:id="rId17"/>
    <p:sldId id="543" r:id="rId18"/>
    <p:sldId id="544" r:id="rId19"/>
    <p:sldId id="545" r:id="rId20"/>
    <p:sldId id="552" r:id="rId21"/>
    <p:sldId id="547" r:id="rId22"/>
    <p:sldId id="549" r:id="rId23"/>
    <p:sldId id="555" r:id="rId24"/>
    <p:sldId id="554" r:id="rId25"/>
    <p:sldId id="556" r:id="rId26"/>
    <p:sldId id="563" r:id="rId27"/>
    <p:sldId id="562" r:id="rId28"/>
    <p:sldId id="557" r:id="rId29"/>
    <p:sldId id="548" r:id="rId30"/>
    <p:sldId id="558" r:id="rId31"/>
    <p:sldId id="559" r:id="rId32"/>
    <p:sldId id="564" r:id="rId33"/>
    <p:sldId id="560" r:id="rId34"/>
    <p:sldId id="561" r:id="rId35"/>
    <p:sldId id="526" r:id="rId36"/>
  </p:sldIdLst>
  <p:sldSz cx="13817600" cy="7772400"/>
  <p:notesSz cx="13817600" cy="7772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ảo Tín Phạm Phước" initials="BP" lastIdx="1" clrIdx="0">
    <p:extLst>
      <p:ext uri="{19B8F6BF-5375-455C-9EA6-DF929625EA0E}">
        <p15:presenceInfo xmlns:p15="http://schemas.microsoft.com/office/powerpoint/2012/main" userId="0db910d2058c16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8E2"/>
    <a:srgbClr val="EDE4E9"/>
    <a:srgbClr val="FDEFE3"/>
    <a:srgbClr val="EAEAEA"/>
    <a:srgbClr val="FE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068" autoAdjust="0"/>
  </p:normalViewPr>
  <p:slideViewPr>
    <p:cSldViewPr>
      <p:cViewPr varScale="1">
        <p:scale>
          <a:sx n="91" d="100"/>
          <a:sy n="91" d="100"/>
        </p:scale>
        <p:origin x="576" y="0"/>
      </p:cViewPr>
      <p:guideLst>
        <p:guide orient="horz" pos="2880"/>
        <p:guide pos="2160"/>
      </p:guideLst>
    </p:cSldViewPr>
  </p:slideViewPr>
  <p:notesTextViewPr>
    <p:cViewPr>
      <p:scale>
        <a:sx n="3" d="2"/>
        <a:sy n="3" d="2"/>
      </p:scale>
      <p:origin x="0" y="0"/>
    </p:cViewPr>
  </p:notesTextViewPr>
  <p:sorterViewPr>
    <p:cViewPr>
      <p:scale>
        <a:sx n="100" d="100"/>
        <a:sy n="100" d="100"/>
      </p:scale>
      <p:origin x="0" y="-2892"/>
    </p:cViewPr>
  </p:sorterViewPr>
  <p:notesViewPr>
    <p:cSldViewPr>
      <p:cViewPr varScale="1">
        <p:scale>
          <a:sx n="99" d="100"/>
          <a:sy n="99" d="100"/>
        </p:scale>
        <p:origin x="140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EB9B03-CAF2-0198-0DF8-0E68BCCBED76}"/>
              </a:ext>
            </a:extLst>
          </p:cNvPr>
          <p:cNvSpPr>
            <a:spLocks noGrp="1"/>
          </p:cNvSpPr>
          <p:nvPr>
            <p:ph type="hdr" sz="quarter"/>
          </p:nvPr>
        </p:nvSpPr>
        <p:spPr>
          <a:xfrm>
            <a:off x="0" y="0"/>
            <a:ext cx="5988050" cy="38893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491FBD2E-C63A-AA4F-BEF3-C2F142C229EA}"/>
              </a:ext>
            </a:extLst>
          </p:cNvPr>
          <p:cNvSpPr>
            <a:spLocks noGrp="1"/>
          </p:cNvSpPr>
          <p:nvPr>
            <p:ph type="dt" sz="quarter" idx="1"/>
          </p:nvPr>
        </p:nvSpPr>
        <p:spPr>
          <a:xfrm>
            <a:off x="7826375" y="0"/>
            <a:ext cx="5988050" cy="388938"/>
          </a:xfrm>
          <a:prstGeom prst="rect">
            <a:avLst/>
          </a:prstGeom>
        </p:spPr>
        <p:txBody>
          <a:bodyPr vert="horz" lIns="91440" tIns="45720" rIns="91440" bIns="45720" rtlCol="0"/>
          <a:lstStyle>
            <a:lvl1pPr algn="r">
              <a:defRPr sz="1200"/>
            </a:lvl1pPr>
          </a:lstStyle>
          <a:p>
            <a:fld id="{F9668CE1-4F3E-40C6-B739-B9B7DE854DE5}" type="datetimeFigureOut">
              <a:rPr lang="vi-VN" smtClean="0"/>
              <a:t>31/05/2024</a:t>
            </a:fld>
            <a:endParaRPr lang="vi-VN"/>
          </a:p>
        </p:txBody>
      </p:sp>
      <p:sp>
        <p:nvSpPr>
          <p:cNvPr id="4" name="Footer Placeholder 3">
            <a:extLst>
              <a:ext uri="{FF2B5EF4-FFF2-40B4-BE49-F238E27FC236}">
                <a16:creationId xmlns:a16="http://schemas.microsoft.com/office/drawing/2014/main" id="{EFF146C4-F8E9-341A-9294-D11FCADD3899}"/>
              </a:ext>
            </a:extLst>
          </p:cNvPr>
          <p:cNvSpPr>
            <a:spLocks noGrp="1"/>
          </p:cNvSpPr>
          <p:nvPr>
            <p:ph type="ftr" sz="quarter" idx="2"/>
          </p:nvPr>
        </p:nvSpPr>
        <p:spPr>
          <a:xfrm>
            <a:off x="0" y="7383463"/>
            <a:ext cx="5988050" cy="38893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84910EB4-5B64-F465-F488-87698D9660D8}"/>
              </a:ext>
            </a:extLst>
          </p:cNvPr>
          <p:cNvSpPr>
            <a:spLocks noGrp="1"/>
          </p:cNvSpPr>
          <p:nvPr>
            <p:ph type="sldNum" sz="quarter" idx="3"/>
          </p:nvPr>
        </p:nvSpPr>
        <p:spPr>
          <a:xfrm>
            <a:off x="7826375" y="7383463"/>
            <a:ext cx="5988050" cy="388937"/>
          </a:xfrm>
          <a:prstGeom prst="rect">
            <a:avLst/>
          </a:prstGeom>
        </p:spPr>
        <p:txBody>
          <a:bodyPr vert="horz" lIns="91440" tIns="45720" rIns="91440" bIns="45720" rtlCol="0" anchor="b"/>
          <a:lstStyle>
            <a:lvl1pPr algn="r">
              <a:defRPr sz="1200"/>
            </a:lvl1pPr>
          </a:lstStyle>
          <a:p>
            <a:fld id="{1E54D31E-F90C-45F5-90D4-AB72BB72DE5C}" type="slidenum">
              <a:rPr lang="vi-VN" smtClean="0"/>
              <a:t>‹#›</a:t>
            </a:fld>
            <a:endParaRPr lang="vi-VN"/>
          </a:p>
        </p:txBody>
      </p:sp>
    </p:spTree>
    <p:extLst>
      <p:ext uri="{BB962C8B-B14F-4D97-AF65-F5344CB8AC3E}">
        <p14:creationId xmlns:p14="http://schemas.microsoft.com/office/powerpoint/2010/main" val="117759212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88050"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826375" y="0"/>
            <a:ext cx="5988050" cy="388938"/>
          </a:xfrm>
          <a:prstGeom prst="rect">
            <a:avLst/>
          </a:prstGeom>
        </p:spPr>
        <p:txBody>
          <a:bodyPr vert="horz" lIns="91440" tIns="45720" rIns="91440" bIns="45720" rtlCol="0"/>
          <a:lstStyle>
            <a:lvl1pPr algn="r">
              <a:defRPr sz="1200"/>
            </a:lvl1pPr>
          </a:lstStyle>
          <a:p>
            <a:fld id="{1D4A425D-64D9-433C-8B2E-A606BA70D104}" type="datetimeFigureOut">
              <a:rPr lang="en-US" smtClean="0"/>
              <a:t>5/31/2024</a:t>
            </a:fld>
            <a:endParaRPr lang="en-US"/>
          </a:p>
        </p:txBody>
      </p:sp>
      <p:sp>
        <p:nvSpPr>
          <p:cNvPr id="4" name="Slide Image Placeholder 3"/>
          <p:cNvSpPr>
            <a:spLocks noGrp="1" noRot="1" noChangeAspect="1"/>
          </p:cNvSpPr>
          <p:nvPr>
            <p:ph type="sldImg" idx="2"/>
          </p:nvPr>
        </p:nvSpPr>
        <p:spPr>
          <a:xfrm>
            <a:off x="4578350" y="971550"/>
            <a:ext cx="46609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81125" y="3740150"/>
            <a:ext cx="110553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5988050"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826375" y="7383463"/>
            <a:ext cx="5988050" cy="388937"/>
          </a:xfrm>
          <a:prstGeom prst="rect">
            <a:avLst/>
          </a:prstGeom>
        </p:spPr>
        <p:txBody>
          <a:bodyPr vert="horz" lIns="91440" tIns="45720" rIns="91440" bIns="45720" rtlCol="0" anchor="b"/>
          <a:lstStyle>
            <a:lvl1pPr algn="r">
              <a:defRPr sz="1200"/>
            </a:lvl1pPr>
          </a:lstStyle>
          <a:p>
            <a:fld id="{07BE31F1-E994-47B7-B20B-098935E5F605}" type="slidenum">
              <a:rPr lang="en-US" smtClean="0"/>
              <a:t>‹#›</a:t>
            </a:fld>
            <a:endParaRPr lang="en-US"/>
          </a:p>
        </p:txBody>
      </p:sp>
    </p:spTree>
    <p:extLst>
      <p:ext uri="{BB962C8B-B14F-4D97-AF65-F5344CB8AC3E}">
        <p14:creationId xmlns:p14="http://schemas.microsoft.com/office/powerpoint/2010/main" val="33398057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0522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52223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065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566804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8311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7612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349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dirty="0">
                <a:effectLst/>
                <a:latin typeface="Times New Roman" panose="02020603050405020304" pitchFamily="18" charset="0"/>
                <a:ea typeface="Times New Roman" panose="02020603050405020304" pitchFamily="18" charset="0"/>
              </a:rPr>
              <a:t>Hồi quy logistic là một phương pháp thống kê được sử dụng để phân loại các đối tượng dựa trên một hoặc nhiều biến độc lập. Ứng dụng của hồi quy logistic rất đa dạng và được áp dụng trong nhiều lĩnh vực khác nhau. Dưới đây là một số ví dụ về ứng dụng của hồi quy logistic trong thực tế:</a:t>
            </a:r>
            <a:endParaRPr lang="vi-VN" dirty="0"/>
          </a:p>
        </p:txBody>
      </p:sp>
    </p:spTree>
    <p:extLst>
      <p:ext uri="{BB962C8B-B14F-4D97-AF65-F5344CB8AC3E}">
        <p14:creationId xmlns:p14="http://schemas.microsoft.com/office/powerpoint/2010/main" val="493651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5854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9712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155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0784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479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2008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265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36796" y="2409444"/>
            <a:ext cx="11750358" cy="163220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073592" y="4352544"/>
            <a:ext cx="9676765"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2289C33-9E15-4846-8139-5D99791603B0}" type="datetime1">
              <a:rPr lang="en-US" smtClean="0"/>
              <a:t>5/31/2024</a:t>
            </a:fld>
            <a:endParaRPr lang="en-US"/>
          </a:p>
        </p:txBody>
      </p:sp>
      <p:sp>
        <p:nvSpPr>
          <p:cNvPr id="6" name="Holder 6"/>
          <p:cNvSpPr>
            <a:spLocks noGrp="1"/>
          </p:cNvSpPr>
          <p:nvPr>
            <p:ph type="sldNum" sz="quarter" idx="7"/>
          </p:nvPr>
        </p:nvSpPr>
        <p:spPr/>
        <p:txBody>
          <a:bodyPr lIns="0" tIns="0" rIns="0" bIns="0"/>
          <a:lstStyle>
            <a:lvl1pPr>
              <a:defRPr sz="1350" b="0" i="0">
                <a:solidFill>
                  <a:srgbClr val="888888"/>
                </a:solidFill>
                <a:latin typeface="Calibri"/>
                <a:cs typeface="Calibri"/>
              </a:defRPr>
            </a:lvl1pPr>
          </a:lstStyle>
          <a:p>
            <a:pPr marL="38100">
              <a:lnSpc>
                <a:spcPts val="1385"/>
              </a:lnSpc>
            </a:pPr>
            <a:fld id="{81D60167-4931-47E6-BA6A-407CBD079E47}" type="slidenum">
              <a:rPr dirty="0"/>
              <a:t>‹#›</a:t>
            </a:fld>
            <a:endParaRPr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663044A-B19D-4645-9C0E-834A14094DA7}" type="datetime1">
              <a:rPr lang="en-US" smtClean="0"/>
              <a:t>5/31/2024</a:t>
            </a:fld>
            <a:endParaRPr lang="en-US"/>
          </a:p>
        </p:txBody>
      </p:sp>
      <p:sp>
        <p:nvSpPr>
          <p:cNvPr id="6" name="Holder 6"/>
          <p:cNvSpPr>
            <a:spLocks noGrp="1"/>
          </p:cNvSpPr>
          <p:nvPr>
            <p:ph type="sldNum" sz="quarter" idx="7"/>
          </p:nvPr>
        </p:nvSpPr>
        <p:spPr/>
        <p:txBody>
          <a:bodyPr lIns="0" tIns="0" rIns="0" bIns="0"/>
          <a:lstStyle>
            <a:lvl1pPr>
              <a:defRPr sz="1350" b="0" i="0">
                <a:solidFill>
                  <a:srgbClr val="888888"/>
                </a:solidFill>
                <a:latin typeface="Calibri"/>
                <a:cs typeface="Calibri"/>
              </a:defRPr>
            </a:lvl1pPr>
          </a:lstStyle>
          <a:p>
            <a:pPr marL="38100">
              <a:lnSpc>
                <a:spcPts val="1385"/>
              </a:lnSpc>
            </a:pPr>
            <a:fld id="{81D60167-4931-47E6-BA6A-407CBD079E47}" type="slidenum">
              <a:rPr dirty="0"/>
              <a:t>‹#›</a:t>
            </a:fld>
            <a:endParaRPr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MT"/>
                <a:cs typeface="Arial MT"/>
              </a:defRPr>
            </a:lvl1pPr>
          </a:lstStyle>
          <a:p>
            <a:endParaRPr dirty="0"/>
          </a:p>
        </p:txBody>
      </p:sp>
      <p:sp>
        <p:nvSpPr>
          <p:cNvPr id="3" name="Holder 3"/>
          <p:cNvSpPr>
            <a:spLocks noGrp="1"/>
          </p:cNvSpPr>
          <p:nvPr>
            <p:ph sz="half" idx="2"/>
          </p:nvPr>
        </p:nvSpPr>
        <p:spPr>
          <a:xfrm>
            <a:off x="691197" y="1787652"/>
            <a:ext cx="6013418"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119334" y="1787652"/>
            <a:ext cx="6013418"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EE88401-DBF3-4013-9EAB-87C51010F39F}" type="datetime1">
              <a:rPr lang="en-US" smtClean="0"/>
              <a:t>5/31/2024</a:t>
            </a:fld>
            <a:endParaRPr lang="en-US"/>
          </a:p>
        </p:txBody>
      </p:sp>
      <p:sp>
        <p:nvSpPr>
          <p:cNvPr id="7" name="Holder 7"/>
          <p:cNvSpPr>
            <a:spLocks noGrp="1"/>
          </p:cNvSpPr>
          <p:nvPr>
            <p:ph type="sldNum" sz="quarter" idx="7"/>
          </p:nvPr>
        </p:nvSpPr>
        <p:spPr/>
        <p:txBody>
          <a:bodyPr lIns="0" tIns="0" rIns="0" bIns="0"/>
          <a:lstStyle>
            <a:lvl1pPr>
              <a:defRPr sz="1350" b="0" i="0">
                <a:solidFill>
                  <a:srgbClr val="888888"/>
                </a:solidFill>
                <a:latin typeface="Calibri"/>
                <a:cs typeface="Calibri"/>
              </a:defRPr>
            </a:lvl1pPr>
          </a:lstStyle>
          <a:p>
            <a:pPr marL="38100">
              <a:lnSpc>
                <a:spcPts val="1385"/>
              </a:lnSpc>
            </a:pPr>
            <a:fld id="{81D60167-4931-47E6-BA6A-407CBD079E47}" type="slidenum">
              <a:rPr dirty="0"/>
              <a:t>‹#›</a:t>
            </a:fld>
            <a:endParaRPr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7D20F54-944E-48FB-B813-112DDC560777}" type="datetime1">
              <a:rPr lang="en-US" smtClean="0"/>
              <a:t>5/31/2024</a:t>
            </a:fld>
            <a:endParaRPr lang="en-US"/>
          </a:p>
        </p:txBody>
      </p:sp>
      <p:sp>
        <p:nvSpPr>
          <p:cNvPr id="5" name="Holder 5"/>
          <p:cNvSpPr>
            <a:spLocks noGrp="1"/>
          </p:cNvSpPr>
          <p:nvPr>
            <p:ph type="sldNum" sz="quarter" idx="7"/>
          </p:nvPr>
        </p:nvSpPr>
        <p:spPr/>
        <p:txBody>
          <a:bodyPr lIns="0" tIns="0" rIns="0" bIns="0"/>
          <a:lstStyle>
            <a:lvl1pPr>
              <a:defRPr sz="1350" b="0" i="0">
                <a:solidFill>
                  <a:srgbClr val="888888"/>
                </a:solidFill>
                <a:latin typeface="Calibri"/>
                <a:cs typeface="Calibri"/>
              </a:defRPr>
            </a:lvl1pPr>
          </a:lstStyle>
          <a:p>
            <a:pPr marL="38100">
              <a:lnSpc>
                <a:spcPts val="1385"/>
              </a:lnSpc>
            </a:pPr>
            <a:fld id="{81D60167-4931-47E6-BA6A-407CBD079E47}" type="slidenum">
              <a:rPr dirty="0"/>
              <a:t>‹#›</a:t>
            </a:fld>
            <a:endParaRPr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A28B59D-60E5-4513-8A71-418C5D5C103F}" type="datetime1">
              <a:rPr lang="en-US" smtClean="0"/>
              <a:t>5/31/2024</a:t>
            </a:fld>
            <a:endParaRPr lang="en-US"/>
          </a:p>
        </p:txBody>
      </p:sp>
      <p:sp>
        <p:nvSpPr>
          <p:cNvPr id="4" name="Holder 4"/>
          <p:cNvSpPr>
            <a:spLocks noGrp="1"/>
          </p:cNvSpPr>
          <p:nvPr>
            <p:ph type="sldNum" sz="quarter" idx="7"/>
          </p:nvPr>
        </p:nvSpPr>
        <p:spPr/>
        <p:txBody>
          <a:bodyPr lIns="0" tIns="0" rIns="0" bIns="0"/>
          <a:lstStyle>
            <a:lvl1pPr>
              <a:defRPr sz="1350" b="0" i="0">
                <a:solidFill>
                  <a:srgbClr val="888888"/>
                </a:solidFill>
                <a:latin typeface="Calibri"/>
                <a:cs typeface="Calibri"/>
              </a:defRPr>
            </a:lvl1pPr>
          </a:lstStyle>
          <a:p>
            <a:pPr marL="38100">
              <a:lnSpc>
                <a:spcPts val="1385"/>
              </a:lnSpc>
            </a:pPr>
            <a:fld id="{81D60167-4931-47E6-BA6A-407CBD079E47}" type="slidenum">
              <a:rPr dirty="0"/>
              <a:t>‹#›</a:t>
            </a:fld>
            <a:endParaRPr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rgbClr val="FEF8E2">
                <a:lumMod val="38000"/>
                <a:lumOff val="62000"/>
              </a:srgbClr>
            </a:gs>
            <a:gs pos="0">
              <a:schemeClr val="accent4">
                <a:lumMod val="20000"/>
                <a:lumOff val="80000"/>
              </a:schemeClr>
            </a:gs>
            <a:gs pos="100000">
              <a:schemeClr val="accent4">
                <a:lumMod val="20000"/>
                <a:lumOff val="8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16" name="bg object 16"/>
          <p:cNvPicPr/>
          <p:nvPr userDrawn="1"/>
        </p:nvPicPr>
        <p:blipFill>
          <a:blip r:embed="rId7" cstate="print"/>
          <a:stretch>
            <a:fillRect/>
          </a:stretch>
        </p:blipFill>
        <p:spPr>
          <a:xfrm>
            <a:off x="0" y="0"/>
            <a:ext cx="13818108" cy="7772399"/>
          </a:xfrm>
          <a:prstGeom prst="rect">
            <a:avLst/>
          </a:prstGeom>
        </p:spPr>
      </p:pic>
      <p:pic>
        <p:nvPicPr>
          <p:cNvPr id="17" name="bg object 17"/>
          <p:cNvPicPr/>
          <p:nvPr/>
        </p:nvPicPr>
        <p:blipFill>
          <a:blip r:embed="rId8" cstate="print"/>
          <a:stretch>
            <a:fillRect/>
          </a:stretch>
        </p:blipFill>
        <p:spPr>
          <a:xfrm>
            <a:off x="181355" y="199644"/>
            <a:ext cx="13429488" cy="751331"/>
          </a:xfrm>
          <a:prstGeom prst="rect">
            <a:avLst/>
          </a:prstGeom>
        </p:spPr>
      </p:pic>
      <p:sp>
        <p:nvSpPr>
          <p:cNvPr id="2" name="Holder 2"/>
          <p:cNvSpPr>
            <a:spLocks noGrp="1"/>
          </p:cNvSpPr>
          <p:nvPr>
            <p:ph type="title"/>
          </p:nvPr>
        </p:nvSpPr>
        <p:spPr>
          <a:xfrm>
            <a:off x="2415920" y="415798"/>
            <a:ext cx="6549390" cy="878840"/>
          </a:xfrm>
          <a:prstGeom prst="rect">
            <a:avLst/>
          </a:prstGeom>
        </p:spPr>
        <p:txBody>
          <a:bodyPr wrap="square" lIns="0" tIns="0" rIns="0" bIns="0">
            <a:spAutoFit/>
          </a:bodyPr>
          <a:lstStyle>
            <a:lvl1pPr>
              <a:defRPr sz="2800" b="0" i="0">
                <a:solidFill>
                  <a:schemeClr val="bg1"/>
                </a:solidFill>
                <a:latin typeface="Arial MT"/>
                <a:cs typeface="Arial MT"/>
              </a:defRPr>
            </a:lvl1pPr>
          </a:lstStyle>
          <a:p>
            <a:endParaRPr dirty="0"/>
          </a:p>
        </p:txBody>
      </p:sp>
      <p:sp>
        <p:nvSpPr>
          <p:cNvPr id="3" name="Holder 3"/>
          <p:cNvSpPr>
            <a:spLocks noGrp="1"/>
          </p:cNvSpPr>
          <p:nvPr>
            <p:ph type="body" idx="1"/>
          </p:nvPr>
        </p:nvSpPr>
        <p:spPr>
          <a:xfrm>
            <a:off x="3505961" y="2956686"/>
            <a:ext cx="5936615" cy="185038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700143" y="7228332"/>
            <a:ext cx="4423664"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91197" y="7228332"/>
            <a:ext cx="3179508" cy="388620"/>
          </a:xfrm>
          <a:prstGeom prst="rect">
            <a:avLst/>
          </a:prstGeom>
        </p:spPr>
        <p:txBody>
          <a:bodyPr wrap="square" lIns="0" tIns="0" rIns="0" bIns="0">
            <a:spAutoFit/>
          </a:bodyPr>
          <a:lstStyle>
            <a:lvl1pPr algn="l">
              <a:defRPr>
                <a:solidFill>
                  <a:schemeClr val="tx1">
                    <a:tint val="75000"/>
                  </a:schemeClr>
                </a:solidFill>
              </a:defRPr>
            </a:lvl1pPr>
          </a:lstStyle>
          <a:p>
            <a:fld id="{7182321F-539E-44E2-868D-8109B9752E7C}" type="datetime1">
              <a:rPr lang="en-US" smtClean="0"/>
              <a:t>5/31/2024</a:t>
            </a:fld>
            <a:endParaRPr lang="en-US"/>
          </a:p>
        </p:txBody>
      </p:sp>
      <p:sp>
        <p:nvSpPr>
          <p:cNvPr id="6" name="Holder 6"/>
          <p:cNvSpPr>
            <a:spLocks noGrp="1"/>
          </p:cNvSpPr>
          <p:nvPr>
            <p:ph type="sldNum" sz="quarter" idx="7"/>
          </p:nvPr>
        </p:nvSpPr>
        <p:spPr>
          <a:xfrm>
            <a:off x="12657455" y="7315072"/>
            <a:ext cx="250190" cy="198120"/>
          </a:xfrm>
          <a:prstGeom prst="rect">
            <a:avLst/>
          </a:prstGeom>
        </p:spPr>
        <p:txBody>
          <a:bodyPr wrap="square" lIns="0" tIns="0" rIns="0" bIns="0">
            <a:spAutoFit/>
          </a:bodyPr>
          <a:lstStyle>
            <a:lvl1pPr>
              <a:defRPr sz="1350" b="0" i="0">
                <a:solidFill>
                  <a:srgbClr val="888888"/>
                </a:solidFill>
                <a:latin typeface="Calibri"/>
                <a:cs typeface="Calibri"/>
              </a:defRPr>
            </a:lvl1pPr>
          </a:lstStyle>
          <a:p>
            <a:pPr marL="38100">
              <a:lnSpc>
                <a:spcPts val="1385"/>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slow">
    <p:push dir="u"/>
  </p:transition>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hyperlink" Target="https://www.researchgate.net/figure/a-Too-small-learning-rate-l-29-b-gradient-descent-in-GBM-function-29-c-too_fig3_36468419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le.edu.vn/logistic-regressio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502658" y="268350"/>
            <a:ext cx="4814570" cy="717550"/>
          </a:xfrm>
          <a:prstGeom prst="rect">
            <a:avLst/>
          </a:prstGeom>
        </p:spPr>
        <p:txBody>
          <a:bodyPr vert="horz" wrap="square" lIns="0" tIns="14604" rIns="0" bIns="0" rtlCol="0">
            <a:spAutoFit/>
          </a:bodyPr>
          <a:lstStyle/>
          <a:p>
            <a:pPr marL="635" algn="ctr">
              <a:lnSpc>
                <a:spcPct val="100000"/>
              </a:lnSpc>
              <a:spcBef>
                <a:spcPts val="114"/>
              </a:spcBef>
            </a:pPr>
            <a:r>
              <a:rPr sz="2250" b="1" dirty="0">
                <a:solidFill>
                  <a:srgbClr val="FF0000"/>
                </a:solidFill>
                <a:latin typeface="Times New Roman"/>
                <a:cs typeface="Times New Roman"/>
              </a:rPr>
              <a:t>ĐẠI</a:t>
            </a:r>
            <a:r>
              <a:rPr sz="2250" b="1" spc="-10" dirty="0">
                <a:solidFill>
                  <a:srgbClr val="FF0000"/>
                </a:solidFill>
                <a:latin typeface="Times New Roman"/>
                <a:cs typeface="Times New Roman"/>
              </a:rPr>
              <a:t> </a:t>
            </a:r>
            <a:r>
              <a:rPr sz="2250" b="1" spc="10" dirty="0">
                <a:solidFill>
                  <a:srgbClr val="FF0000"/>
                </a:solidFill>
                <a:latin typeface="Times New Roman"/>
                <a:cs typeface="Times New Roman"/>
              </a:rPr>
              <a:t>HỌC</a:t>
            </a:r>
            <a:r>
              <a:rPr sz="2250" b="1" spc="-25" dirty="0">
                <a:solidFill>
                  <a:srgbClr val="FF0000"/>
                </a:solidFill>
                <a:latin typeface="Times New Roman"/>
                <a:cs typeface="Times New Roman"/>
              </a:rPr>
              <a:t> </a:t>
            </a:r>
            <a:r>
              <a:rPr sz="2250" b="1" spc="10" dirty="0">
                <a:solidFill>
                  <a:srgbClr val="FF0000"/>
                </a:solidFill>
                <a:latin typeface="Times New Roman"/>
                <a:cs typeface="Times New Roman"/>
              </a:rPr>
              <a:t>HUẾ</a:t>
            </a:r>
            <a:endParaRPr sz="2250">
              <a:latin typeface="Times New Roman"/>
              <a:cs typeface="Times New Roman"/>
            </a:endParaRPr>
          </a:p>
          <a:p>
            <a:pPr algn="ctr">
              <a:lnSpc>
                <a:spcPct val="100000"/>
              </a:lnSpc>
              <a:spcBef>
                <a:spcPts val="25"/>
              </a:spcBef>
            </a:pPr>
            <a:r>
              <a:rPr sz="2250" b="1" spc="10" dirty="0">
                <a:solidFill>
                  <a:srgbClr val="EC7C30"/>
                </a:solidFill>
                <a:latin typeface="Times New Roman"/>
                <a:cs typeface="Times New Roman"/>
              </a:rPr>
              <a:t>KHOA</a:t>
            </a:r>
            <a:r>
              <a:rPr sz="2250" b="1" spc="-130" dirty="0">
                <a:solidFill>
                  <a:srgbClr val="EC7C30"/>
                </a:solidFill>
                <a:latin typeface="Times New Roman"/>
                <a:cs typeface="Times New Roman"/>
              </a:rPr>
              <a:t> </a:t>
            </a:r>
            <a:r>
              <a:rPr sz="2250" b="1" spc="10" dirty="0">
                <a:solidFill>
                  <a:srgbClr val="EC7C30"/>
                </a:solidFill>
                <a:latin typeface="Times New Roman"/>
                <a:cs typeface="Times New Roman"/>
              </a:rPr>
              <a:t>KỸ</a:t>
            </a:r>
            <a:r>
              <a:rPr sz="2250" b="1" spc="-65" dirty="0">
                <a:solidFill>
                  <a:srgbClr val="EC7C30"/>
                </a:solidFill>
                <a:latin typeface="Times New Roman"/>
                <a:cs typeface="Times New Roman"/>
              </a:rPr>
              <a:t> </a:t>
            </a:r>
            <a:r>
              <a:rPr sz="2250" b="1" spc="5" dirty="0">
                <a:solidFill>
                  <a:srgbClr val="EC7C30"/>
                </a:solidFill>
                <a:latin typeface="Times New Roman"/>
                <a:cs typeface="Times New Roman"/>
              </a:rPr>
              <a:t>THUẬT</a:t>
            </a:r>
            <a:r>
              <a:rPr sz="2250" b="1" spc="-80" dirty="0">
                <a:solidFill>
                  <a:srgbClr val="EC7C30"/>
                </a:solidFill>
                <a:latin typeface="Times New Roman"/>
                <a:cs typeface="Times New Roman"/>
              </a:rPr>
              <a:t> </a:t>
            </a:r>
            <a:r>
              <a:rPr sz="2250" b="1" spc="10" dirty="0">
                <a:solidFill>
                  <a:srgbClr val="EC7C30"/>
                </a:solidFill>
                <a:latin typeface="Times New Roman"/>
                <a:cs typeface="Times New Roman"/>
              </a:rPr>
              <a:t>VÀ</a:t>
            </a:r>
            <a:r>
              <a:rPr sz="2250" b="1" spc="-10" dirty="0">
                <a:solidFill>
                  <a:srgbClr val="EC7C30"/>
                </a:solidFill>
                <a:latin typeface="Times New Roman"/>
                <a:cs typeface="Times New Roman"/>
              </a:rPr>
              <a:t> </a:t>
            </a:r>
            <a:r>
              <a:rPr sz="2250" b="1" spc="5" dirty="0">
                <a:solidFill>
                  <a:srgbClr val="EC7C30"/>
                </a:solidFill>
                <a:latin typeface="Times New Roman"/>
                <a:cs typeface="Times New Roman"/>
              </a:rPr>
              <a:t>CÔNG NGHỆ</a:t>
            </a:r>
            <a:endParaRPr sz="2250">
              <a:latin typeface="Times New Roman"/>
              <a:cs typeface="Times New Roman"/>
            </a:endParaRPr>
          </a:p>
        </p:txBody>
      </p:sp>
      <p:pic>
        <p:nvPicPr>
          <p:cNvPr id="4" name="object 4"/>
          <p:cNvPicPr/>
          <p:nvPr/>
        </p:nvPicPr>
        <p:blipFill>
          <a:blip r:embed="rId2" cstate="print"/>
          <a:stretch>
            <a:fillRect/>
          </a:stretch>
        </p:blipFill>
        <p:spPr>
          <a:xfrm>
            <a:off x="12047219" y="280415"/>
            <a:ext cx="1554479" cy="1325879"/>
          </a:xfrm>
          <a:prstGeom prst="rect">
            <a:avLst/>
          </a:prstGeom>
        </p:spPr>
      </p:pic>
      <p:pic>
        <p:nvPicPr>
          <p:cNvPr id="5" name="object 5"/>
          <p:cNvPicPr/>
          <p:nvPr/>
        </p:nvPicPr>
        <p:blipFill>
          <a:blip r:embed="rId3" cstate="print"/>
          <a:stretch>
            <a:fillRect/>
          </a:stretch>
        </p:blipFill>
        <p:spPr>
          <a:xfrm>
            <a:off x="216408" y="280415"/>
            <a:ext cx="1229868" cy="1325879"/>
          </a:xfrm>
          <a:prstGeom prst="rect">
            <a:avLst/>
          </a:prstGeom>
        </p:spPr>
      </p:pic>
      <p:sp>
        <p:nvSpPr>
          <p:cNvPr id="6" name="object 6"/>
          <p:cNvSpPr txBox="1"/>
          <p:nvPr/>
        </p:nvSpPr>
        <p:spPr>
          <a:xfrm>
            <a:off x="1270000" y="1606294"/>
            <a:ext cx="12029440" cy="1197123"/>
          </a:xfrm>
          <a:prstGeom prst="rect">
            <a:avLst/>
          </a:prstGeom>
        </p:spPr>
        <p:txBody>
          <a:bodyPr vert="horz" wrap="square" lIns="0" tIns="67945" rIns="0" bIns="0" rtlCol="0">
            <a:spAutoFit/>
          </a:bodyPr>
          <a:lstStyle/>
          <a:p>
            <a:pPr marL="2531745" marR="1204595" indent="-2519680" algn="ctr">
              <a:lnSpc>
                <a:spcPts val="8800"/>
              </a:lnSpc>
              <a:spcBef>
                <a:spcPts val="535"/>
              </a:spcBef>
            </a:pPr>
            <a:r>
              <a:rPr lang="en-US" sz="7450" b="1" spc="15" dirty="0">
                <a:solidFill>
                  <a:srgbClr val="EF5021"/>
                </a:solidFill>
                <a:latin typeface="Times New Roman"/>
                <a:cs typeface="Times New Roman"/>
              </a:rPr>
              <a:t>Logistic Regression</a:t>
            </a:r>
            <a:endParaRPr lang="en-US" sz="1800" dirty="0">
              <a:latin typeface="Times New Roman"/>
              <a:cs typeface="Times New Roman"/>
            </a:endParaRPr>
          </a:p>
        </p:txBody>
      </p:sp>
      <p:sp>
        <p:nvSpPr>
          <p:cNvPr id="8" name="TextBox 7">
            <a:extLst>
              <a:ext uri="{FF2B5EF4-FFF2-40B4-BE49-F238E27FC236}">
                <a16:creationId xmlns:a16="http://schemas.microsoft.com/office/drawing/2014/main" id="{B7F2AEB4-CC63-D7AE-54F5-3F854C5E9F4D}"/>
              </a:ext>
            </a:extLst>
          </p:cNvPr>
          <p:cNvSpPr txBox="1"/>
          <p:nvPr/>
        </p:nvSpPr>
        <p:spPr>
          <a:xfrm>
            <a:off x="3175000" y="3433125"/>
            <a:ext cx="6981290" cy="646331"/>
          </a:xfrm>
          <a:prstGeom prst="rect">
            <a:avLst/>
          </a:prstGeom>
          <a:noFill/>
        </p:spPr>
        <p:txBody>
          <a:bodyPr wrap="square">
            <a:spAutoFit/>
          </a:bodyPr>
          <a:lstStyle/>
          <a:p>
            <a:pPr marL="0" marR="0" lvl="0" indent="0" algn="ctr" rtl="0">
              <a:spcBef>
                <a:spcPts val="0"/>
              </a:spcBef>
              <a:spcAft>
                <a:spcPts val="0"/>
              </a:spcAft>
              <a:buNone/>
            </a:pPr>
            <a:r>
              <a:rPr lang="en-US" sz="3600" dirty="0">
                <a:ea typeface="Corbel"/>
                <a:cs typeface="Corbel"/>
                <a:sym typeface="Corbel"/>
              </a:rPr>
              <a:t>HỌC PHẦN: HỌC MÁY 2</a:t>
            </a:r>
          </a:p>
        </p:txBody>
      </p:sp>
      <p:sp>
        <p:nvSpPr>
          <p:cNvPr id="10" name="TextBox 9">
            <a:extLst>
              <a:ext uri="{FF2B5EF4-FFF2-40B4-BE49-F238E27FC236}">
                <a16:creationId xmlns:a16="http://schemas.microsoft.com/office/drawing/2014/main" id="{ABFA9A9D-92AF-B551-A71D-2BCA68ECD039}"/>
              </a:ext>
            </a:extLst>
          </p:cNvPr>
          <p:cNvSpPr txBox="1"/>
          <p:nvPr/>
        </p:nvSpPr>
        <p:spPr>
          <a:xfrm>
            <a:off x="4231515" y="4568970"/>
            <a:ext cx="4582285" cy="461665"/>
          </a:xfrm>
          <a:prstGeom prst="rect">
            <a:avLst/>
          </a:prstGeom>
          <a:noFill/>
        </p:spPr>
        <p:txBody>
          <a:bodyPr wrap="square">
            <a:spAutoFit/>
          </a:bodyPr>
          <a:lstStyle/>
          <a:p>
            <a:pPr marL="0" marR="0" lvl="0" indent="0" algn="l" rtl="0">
              <a:spcBef>
                <a:spcPts val="0"/>
              </a:spcBef>
              <a:spcAft>
                <a:spcPts val="0"/>
              </a:spcAft>
              <a:buNone/>
            </a:pPr>
            <a:r>
              <a:rPr lang="en-US" sz="2400" b="1" dirty="0">
                <a:ea typeface="Corbel"/>
                <a:cs typeface="Corbel"/>
                <a:sym typeface="Corbel"/>
              </a:rPr>
              <a:t>GVHD:</a:t>
            </a:r>
            <a:r>
              <a:rPr lang="en-US" sz="2400" dirty="0">
                <a:ea typeface="Corbel"/>
                <a:cs typeface="Corbel"/>
                <a:sym typeface="Corbel"/>
              </a:rPr>
              <a:t> NGUYỄN ĐĂNG TRỊ</a:t>
            </a:r>
            <a:endParaRPr lang="en-US" sz="2400" dirty="0"/>
          </a:p>
        </p:txBody>
      </p:sp>
      <p:sp>
        <p:nvSpPr>
          <p:cNvPr id="12" name="TextBox 11">
            <a:extLst>
              <a:ext uri="{FF2B5EF4-FFF2-40B4-BE49-F238E27FC236}">
                <a16:creationId xmlns:a16="http://schemas.microsoft.com/office/drawing/2014/main" id="{C6FF4AA7-019D-70C0-F4D9-63680F454889}"/>
              </a:ext>
            </a:extLst>
          </p:cNvPr>
          <p:cNvSpPr txBox="1"/>
          <p:nvPr/>
        </p:nvSpPr>
        <p:spPr>
          <a:xfrm>
            <a:off x="965200" y="5257800"/>
            <a:ext cx="11489690" cy="461665"/>
          </a:xfrm>
          <a:prstGeom prst="rect">
            <a:avLst/>
          </a:prstGeom>
          <a:noFill/>
        </p:spPr>
        <p:txBody>
          <a:bodyPr wrap="square">
            <a:spAutoFit/>
          </a:bodyPr>
          <a:lstStyle/>
          <a:p>
            <a:pPr marL="0" marR="0" lvl="0" indent="0" algn="l" rtl="0">
              <a:spcBef>
                <a:spcPts val="0"/>
              </a:spcBef>
              <a:spcAft>
                <a:spcPts val="0"/>
              </a:spcAft>
              <a:buNone/>
            </a:pPr>
            <a:r>
              <a:rPr lang="en-US" sz="2400" b="1" dirty="0">
                <a:ea typeface="Corbel"/>
                <a:cs typeface="Corbel"/>
                <a:sym typeface="Corbel"/>
              </a:rPr>
              <a:t>SINH VIÊN THỰC HIỆN: </a:t>
            </a:r>
            <a:r>
              <a:rPr lang="en-US" sz="2400" dirty="0" err="1">
                <a:ea typeface="Corbel"/>
                <a:cs typeface="Corbel"/>
                <a:sym typeface="Corbel"/>
              </a:rPr>
              <a:t>Nhóm</a:t>
            </a:r>
            <a:r>
              <a:rPr lang="en-US" sz="2400" dirty="0">
                <a:ea typeface="Corbel"/>
                <a:cs typeface="Corbel"/>
                <a:sym typeface="Corbel"/>
              </a:rPr>
              <a:t> 9</a:t>
            </a:r>
            <a:r>
              <a:rPr lang="en-US" sz="2400" b="1" dirty="0">
                <a:ea typeface="Corbel"/>
                <a:cs typeface="Corbel"/>
                <a:sym typeface="Corbel"/>
              </a:rPr>
              <a:t> </a:t>
            </a:r>
            <a:r>
              <a:rPr lang="en-US" sz="2400" dirty="0">
                <a:ea typeface="Corbel"/>
                <a:cs typeface="Corbel"/>
                <a:sym typeface="Corbel"/>
              </a:rPr>
              <a:t>(TRẦN TÙNG DƯƠNG, PHẠM PHƯỚC BẢO TÍN)</a:t>
            </a:r>
            <a:endParaRPr lang="en-US" sz="2400"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CA6BF-4831-F2DD-DAFE-ECA094BAA112}"/>
              </a:ext>
            </a:extLst>
          </p:cNvPr>
          <p:cNvSpPr txBox="1"/>
          <p:nvPr/>
        </p:nvSpPr>
        <p:spPr>
          <a:xfrm>
            <a:off x="508000" y="1051579"/>
            <a:ext cx="3962400" cy="646331"/>
          </a:xfrm>
          <a:prstGeom prst="rect">
            <a:avLst/>
          </a:prstGeom>
          <a:noFill/>
        </p:spPr>
        <p:txBody>
          <a:bodyPr wrap="square" rtlCol="0">
            <a:spAutoFit/>
          </a:bodyPr>
          <a:lstStyle/>
          <a:p>
            <a:r>
              <a:rPr lang="en-US" sz="3600" b="1" i="1" dirty="0"/>
              <a:t>4</a:t>
            </a:r>
            <a:r>
              <a:rPr lang="vi-VN" sz="3600" b="1" i="1" dirty="0"/>
              <a:t>.1 Loss Function</a:t>
            </a:r>
            <a:endParaRPr lang="en-US" sz="3600" b="1" i="1" dirty="0"/>
          </a:p>
        </p:txBody>
      </p:sp>
      <p:sp>
        <p:nvSpPr>
          <p:cNvPr id="8" name="TextBox 7">
            <a:extLst>
              <a:ext uri="{FF2B5EF4-FFF2-40B4-BE49-F238E27FC236}">
                <a16:creationId xmlns:a16="http://schemas.microsoft.com/office/drawing/2014/main" id="{F5E9D493-6C78-4C5A-1E4F-B1EA96399D54}"/>
              </a:ext>
            </a:extLst>
          </p:cNvPr>
          <p:cNvSpPr txBox="1"/>
          <p:nvPr/>
        </p:nvSpPr>
        <p:spPr>
          <a:xfrm>
            <a:off x="889000" y="4655610"/>
            <a:ext cx="11582400" cy="2062103"/>
          </a:xfrm>
          <a:prstGeom prst="rect">
            <a:avLst/>
          </a:prstGeom>
          <a:noFill/>
        </p:spPr>
        <p:txBody>
          <a:bodyPr wrap="square">
            <a:spAutoFit/>
          </a:bodyPr>
          <a:lstStyle/>
          <a:p>
            <a:r>
              <a:rPr lang="vi-VN" sz="3200" b="1" dirty="0">
                <a:effectLst/>
                <a:ea typeface="Calibri" panose="020F0502020204030204" pitchFamily="34" charset="0"/>
              </a:rPr>
              <a:t>Hàm mất mát Logistic Regression</a:t>
            </a:r>
            <a:r>
              <a:rPr lang="vi-VN" sz="3200" dirty="0">
                <a:effectLst/>
                <a:latin typeface="Times New Roman" panose="02020603050405020304" pitchFamily="18" charset="0"/>
                <a:ea typeface="Calibri" panose="020F0502020204030204" pitchFamily="34" charset="0"/>
              </a:rPr>
              <a:t>, hay còn gọi là </a:t>
            </a:r>
            <a:r>
              <a:rPr lang="vi-VN" sz="3200" b="1" dirty="0">
                <a:effectLst/>
                <a:latin typeface="Times New Roman" panose="02020603050405020304" pitchFamily="18" charset="0"/>
                <a:ea typeface="Calibri" panose="020F0502020204030204" pitchFamily="34" charset="0"/>
              </a:rPr>
              <a:t>Entropy chéo hai lớp</a:t>
            </a:r>
            <a:r>
              <a:rPr lang="vi-VN" sz="3200" dirty="0">
                <a:effectLst/>
                <a:latin typeface="Times New Roman" panose="02020603050405020304" pitchFamily="18" charset="0"/>
                <a:ea typeface="Calibri" panose="020F0502020204030204" pitchFamily="34" charset="0"/>
              </a:rPr>
              <a:t> (Binary Cross Entropy), là một hàm số quan trọng trong học máy, được sử dụng để đánh giá mức độ sai lệch giữa dự đoán của mô hình và giá trị thực tế của dữ liệu trong bài toán phân loại nhị phân.</a:t>
            </a:r>
            <a:endParaRPr lang="en-US" sz="3200" dirty="0"/>
          </a:p>
        </p:txBody>
      </p:sp>
      <p:sp>
        <p:nvSpPr>
          <p:cNvPr id="10" name="TextBox 9">
            <a:extLst>
              <a:ext uri="{FF2B5EF4-FFF2-40B4-BE49-F238E27FC236}">
                <a16:creationId xmlns:a16="http://schemas.microsoft.com/office/drawing/2014/main" id="{0C1CA124-03D2-F475-0918-87FAF2EE1A05}"/>
              </a:ext>
            </a:extLst>
          </p:cNvPr>
          <p:cNvSpPr txBox="1"/>
          <p:nvPr/>
        </p:nvSpPr>
        <p:spPr>
          <a:xfrm>
            <a:off x="889000" y="1858483"/>
            <a:ext cx="11506200" cy="2554545"/>
          </a:xfrm>
          <a:prstGeom prst="rect">
            <a:avLst/>
          </a:prstGeom>
          <a:noFill/>
        </p:spPr>
        <p:txBody>
          <a:bodyPr wrap="square">
            <a:spAutoFit/>
          </a:bodyPr>
          <a:lstStyle/>
          <a:p>
            <a:r>
              <a:rPr lang="vi-VN" sz="3200" dirty="0">
                <a:effectLst/>
                <a:latin typeface="Times New Roman" panose="02020603050405020304" pitchFamily="18" charset="0"/>
                <a:ea typeface="Calibri" panose="020F0502020204030204" pitchFamily="34" charset="0"/>
              </a:rPr>
              <a:t>Mục tiêu chính của hàm mất mát Logistic Regression là </a:t>
            </a:r>
            <a:r>
              <a:rPr lang="vi-VN" sz="3200" b="1" dirty="0">
                <a:effectLst/>
                <a:latin typeface="Times New Roman" panose="02020603050405020304" pitchFamily="18" charset="0"/>
                <a:ea typeface="Calibri" panose="020F0502020204030204" pitchFamily="34" charset="0"/>
              </a:rPr>
              <a:t>tối ưu hóa</a:t>
            </a:r>
            <a:r>
              <a:rPr lang="vi-VN" sz="3200" dirty="0">
                <a:effectLst/>
                <a:latin typeface="Times New Roman" panose="02020603050405020304" pitchFamily="18" charset="0"/>
                <a:ea typeface="Calibri" panose="020F0502020204030204" pitchFamily="34" charset="0"/>
              </a:rPr>
              <a:t> để </a:t>
            </a:r>
            <a:r>
              <a:rPr lang="vi-VN" sz="3200" b="1" dirty="0">
                <a:effectLst/>
                <a:latin typeface="Times New Roman" panose="02020603050405020304" pitchFamily="18" charset="0"/>
                <a:ea typeface="Calibri" panose="020F0502020204030204" pitchFamily="34" charset="0"/>
              </a:rPr>
              <a:t>tăng hiệu suất</a:t>
            </a:r>
            <a:r>
              <a:rPr lang="vi-VN" sz="3200" dirty="0">
                <a:effectLst/>
                <a:latin typeface="Times New Roman" panose="02020603050405020304" pitchFamily="18" charset="0"/>
                <a:ea typeface="Calibri" panose="020F0502020204030204" pitchFamily="34" charset="0"/>
              </a:rPr>
              <a:t> của mô hình phân loại. Quá trình này được thực hiện bằng cách điều chỉnh các tham số của mô hình sao cho giá trị hàm mất mát được </a:t>
            </a:r>
            <a:r>
              <a:rPr lang="vi-VN" sz="3200" b="1" dirty="0">
                <a:effectLst/>
                <a:latin typeface="Times New Roman" panose="02020603050405020304" pitchFamily="18" charset="0"/>
                <a:ea typeface="Calibri" panose="020F0502020204030204" pitchFamily="34" charset="0"/>
              </a:rPr>
              <a:t>giảm thiểu</a:t>
            </a:r>
            <a:r>
              <a:rPr lang="vi-VN" sz="3200" dirty="0">
                <a:effectLst/>
                <a:latin typeface="Times New Roman" panose="02020603050405020304" pitchFamily="18" charset="0"/>
                <a:ea typeface="Calibri" panose="020F0502020204030204" pitchFamily="34" charset="0"/>
              </a:rPr>
              <a:t>, dẫn đến dự đoán chính xác hơn cho dữ liệu mới.</a:t>
            </a:r>
            <a:endParaRPr lang="en-US" sz="3200" dirty="0"/>
          </a:p>
        </p:txBody>
      </p:sp>
      <p:sp>
        <p:nvSpPr>
          <p:cNvPr id="3" name="Slide Number Placeholder 2">
            <a:extLst>
              <a:ext uri="{FF2B5EF4-FFF2-40B4-BE49-F238E27FC236}">
                <a16:creationId xmlns:a16="http://schemas.microsoft.com/office/drawing/2014/main" id="{9992A203-BBA1-899C-2DDD-853F8B137666}"/>
              </a:ext>
            </a:extLst>
          </p:cNvPr>
          <p:cNvSpPr>
            <a:spLocks noGrp="1"/>
          </p:cNvSpPr>
          <p:nvPr>
            <p:ph type="sldNum" sz="quarter" idx="7"/>
          </p:nvPr>
        </p:nvSpPr>
        <p:spPr>
          <a:xfrm>
            <a:off x="13233400" y="7567921"/>
            <a:ext cx="499745" cy="408958"/>
          </a:xfrm>
        </p:spPr>
        <p:txBody>
          <a:bodyPr/>
          <a:lstStyle/>
          <a:p>
            <a:pPr marL="38100">
              <a:lnSpc>
                <a:spcPts val="1385"/>
              </a:lnSpc>
            </a:pPr>
            <a:fld id="{81D60167-4931-47E6-BA6A-407CBD079E47}" type="slidenum">
              <a:rPr lang="vi-VN" sz="2800" smtClean="0"/>
              <a:t>10</a:t>
            </a:fld>
            <a:endParaRPr lang="vi-VN" sz="2800" dirty="0"/>
          </a:p>
        </p:txBody>
      </p:sp>
      <p:sp>
        <p:nvSpPr>
          <p:cNvPr id="7" name="object 2">
            <a:extLst>
              <a:ext uri="{FF2B5EF4-FFF2-40B4-BE49-F238E27FC236}">
                <a16:creationId xmlns:a16="http://schemas.microsoft.com/office/drawing/2014/main" id="{6670C7F7-6F28-2073-3958-104397D519CC}"/>
              </a:ext>
            </a:extLst>
          </p:cNvPr>
          <p:cNvSpPr txBox="1">
            <a:spLocks/>
          </p:cNvSpPr>
          <p:nvPr/>
        </p:nvSpPr>
        <p:spPr>
          <a:xfrm>
            <a:off x="15332" y="21234"/>
            <a:ext cx="13802268"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4. </a:t>
            </a:r>
            <a:r>
              <a:rPr lang="vi-VN" sz="4500" b="1" i="1" spc="10" dirty="0">
                <a:solidFill>
                  <a:srgbClr val="000000"/>
                </a:solidFill>
                <a:latin typeface="Calibri Light"/>
                <a:cs typeface="Calibri Light"/>
              </a:rPr>
              <a:t>Chứng minh cách thức cập nhật hệ số</a:t>
            </a:r>
            <a:endParaRPr lang="en-US" sz="4500" b="1" i="1" kern="0" dirty="0">
              <a:latin typeface="Calibri Light"/>
              <a:cs typeface="Calibri Light"/>
            </a:endParaRPr>
          </a:p>
        </p:txBody>
      </p:sp>
    </p:spTree>
    <p:extLst>
      <p:ext uri="{BB962C8B-B14F-4D97-AF65-F5344CB8AC3E}">
        <p14:creationId xmlns:p14="http://schemas.microsoft.com/office/powerpoint/2010/main" val="225405507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CA6BF-4831-F2DD-DAFE-ECA094BAA112}"/>
              </a:ext>
            </a:extLst>
          </p:cNvPr>
          <p:cNvSpPr txBox="1"/>
          <p:nvPr/>
        </p:nvSpPr>
        <p:spPr>
          <a:xfrm>
            <a:off x="431800" y="937939"/>
            <a:ext cx="3962400" cy="646331"/>
          </a:xfrm>
          <a:prstGeom prst="rect">
            <a:avLst/>
          </a:prstGeom>
          <a:noFill/>
        </p:spPr>
        <p:txBody>
          <a:bodyPr wrap="square" rtlCol="0">
            <a:spAutoFit/>
          </a:bodyPr>
          <a:lstStyle/>
          <a:p>
            <a:r>
              <a:rPr lang="en-US" sz="3600" b="1" i="1" dirty="0"/>
              <a:t>4</a:t>
            </a:r>
            <a:r>
              <a:rPr lang="vi-VN" sz="3600" b="1" i="1" dirty="0"/>
              <a:t>.1 Loss Function</a:t>
            </a:r>
            <a:endParaRPr lang="en-US" sz="3600" b="1" i="1" dirty="0"/>
          </a:p>
        </p:txBody>
      </p:sp>
      <p:sp>
        <p:nvSpPr>
          <p:cNvPr id="10" name="TextBox 9">
            <a:extLst>
              <a:ext uri="{FF2B5EF4-FFF2-40B4-BE49-F238E27FC236}">
                <a16:creationId xmlns:a16="http://schemas.microsoft.com/office/drawing/2014/main" id="{0C1CA124-03D2-F475-0918-87FAF2EE1A05}"/>
              </a:ext>
            </a:extLst>
          </p:cNvPr>
          <p:cNvSpPr txBox="1"/>
          <p:nvPr/>
        </p:nvSpPr>
        <p:spPr>
          <a:xfrm>
            <a:off x="812800" y="1697910"/>
            <a:ext cx="11703756" cy="1569660"/>
          </a:xfrm>
          <a:prstGeom prst="rect">
            <a:avLst/>
          </a:prstGeom>
          <a:noFill/>
        </p:spPr>
        <p:txBody>
          <a:bodyPr wrap="square">
            <a:spAutoFit/>
          </a:bodyPr>
          <a:lstStyle/>
          <a:p>
            <a:r>
              <a:rPr lang="vi-VN" sz="3200" dirty="0">
                <a:effectLst/>
                <a:latin typeface="Times New Roman" panose="02020603050405020304" pitchFamily="18" charset="0"/>
                <a:ea typeface="Calibri" panose="020F0502020204030204" pitchFamily="34" charset="0"/>
              </a:rPr>
              <a:t>Thay vì sử dụng Mean Squared Error (MSE) sai số bình phương trung bình giữa giá trị được dự đoán và thực tế như trong hồi quy tuyến tính thì sử dụng hàm Cross-Entropy ( hàm mất mát Log).</a:t>
            </a:r>
            <a:endParaRPr lang="en-US" sz="4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034904-66FA-DC4A-774F-324D4BE7E735}"/>
                  </a:ext>
                </a:extLst>
              </p:cNvPr>
              <p:cNvSpPr txBox="1"/>
              <p:nvPr/>
            </p:nvSpPr>
            <p:spPr>
              <a:xfrm>
                <a:off x="660400" y="3639289"/>
                <a:ext cx="12268200" cy="3188245"/>
              </a:xfrm>
              <a:prstGeom prst="rect">
                <a:avLst/>
              </a:prstGeom>
              <a:noFill/>
            </p:spPr>
            <p:txBody>
              <a:bodyPr wrap="square">
                <a:spAutoFit/>
              </a:bodyPr>
              <a:lstStyle/>
              <a:p>
                <a:pPr marL="0" marR="0" indent="457200">
                  <a:lnSpc>
                    <a:spcPct val="107000"/>
                  </a:lnSpc>
                  <a:spcBef>
                    <a:spcPts val="0"/>
                  </a:spcBef>
                  <a:spcAft>
                    <a:spcPts val="800"/>
                  </a:spcAft>
                </a:pPr>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Với mỗi điểm dữ liệu (</a:t>
                </a:r>
                <a14:m>
                  <m:oMath xmlns:m="http://schemas.openxmlformats.org/officeDocument/2006/math">
                    <m:sSup>
                      <m:sSup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p>
                        <m:d>
                          <m:d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𝑖</m:t>
                            </m:r>
                          </m:e>
                        </m:d>
                      </m:sup>
                    </m:sSup>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 công thức tổng quát của hàm mất mát:</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𝑳</m:t>
                    </m:r>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𝒍𝒐𝒈</m:t>
                        </m:r>
                        <m:r>
                          <a:rPr lang="vi-VN" sz="3200" b="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e>
                        </m:d>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𝒍𝒐𝒈</m:t>
                        </m:r>
                        <m:d>
                          <m:d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𝟏</m:t>
                            </m:r>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e>
                        </m:d>
                      </m:e>
                    </m:d>
                  </m:oMath>
                </a14:m>
                <a:endParaRPr lang="vi-VN"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Nếu </a:t>
                </a:r>
                <a14:m>
                  <m:oMath xmlns:m="http://schemas.openxmlformats.org/officeDocument/2006/math">
                    <m:sSub>
                      <m:sSub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 =&gt; </a:t>
                </a:r>
                <a14:m>
                  <m:oMath xmlns:m="http://schemas.openxmlformats.org/officeDocument/2006/math">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𝐿</m:t>
                    </m:r>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𝑙𝑜𝑔</m:t>
                    </m:r>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Nếu </a:t>
                </a:r>
                <a14:m>
                  <m:oMath xmlns:m="http://schemas.openxmlformats.org/officeDocument/2006/math">
                    <m:sSub>
                      <m:sSub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 0</m:t>
                    </m:r>
                  </m:oMath>
                </a14:m>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 =&gt; </a:t>
                </a:r>
                <a14:m>
                  <m:oMath xmlns:m="http://schemas.openxmlformats.org/officeDocument/2006/math">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𝐿</m:t>
                    </m:r>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𝑙𝑜𝑔</m:t>
                        </m:r>
                        <m:d>
                          <m:d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d>
                  </m:oMath>
                </a14:m>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C9034904-66FA-DC4A-774F-324D4BE7E735}"/>
                  </a:ext>
                </a:extLst>
              </p:cNvPr>
              <p:cNvSpPr txBox="1">
                <a:spLocks noRot="1" noChangeAspect="1" noMove="1" noResize="1" noEditPoints="1" noAdjustHandles="1" noChangeArrowheads="1" noChangeShapeType="1" noTextEdit="1"/>
              </p:cNvSpPr>
              <p:nvPr/>
            </p:nvSpPr>
            <p:spPr>
              <a:xfrm>
                <a:off x="660400" y="3639289"/>
                <a:ext cx="12268200" cy="3188245"/>
              </a:xfrm>
              <a:prstGeom prst="rect">
                <a:avLst/>
              </a:prstGeom>
              <a:blipFill>
                <a:blip r:embed="rId2"/>
                <a:stretch>
                  <a:fillRect l="-1292" t="-1721" b="-4398"/>
                </a:stretch>
              </a:blipFill>
            </p:spPr>
            <p:txBody>
              <a:bodyPr/>
              <a:lstStyle/>
              <a:p>
                <a:r>
                  <a:rPr lang="vi-VN">
                    <a:noFill/>
                  </a:rPr>
                  <a:t> </a:t>
                </a:r>
              </a:p>
            </p:txBody>
          </p:sp>
        </mc:Fallback>
      </mc:AlternateContent>
      <p:sp>
        <p:nvSpPr>
          <p:cNvPr id="7" name="TextBox 6">
            <a:extLst>
              <a:ext uri="{FF2B5EF4-FFF2-40B4-BE49-F238E27FC236}">
                <a16:creationId xmlns:a16="http://schemas.microsoft.com/office/drawing/2014/main" id="{685872F3-DAEC-A6F4-E695-AEF3BF003E38}"/>
              </a:ext>
            </a:extLst>
          </p:cNvPr>
          <p:cNvSpPr txBox="1"/>
          <p:nvPr/>
        </p:nvSpPr>
        <p:spPr>
          <a:xfrm>
            <a:off x="9804400" y="4419600"/>
            <a:ext cx="762000" cy="461665"/>
          </a:xfrm>
          <a:prstGeom prst="rect">
            <a:avLst/>
          </a:prstGeom>
          <a:noFill/>
        </p:spPr>
        <p:txBody>
          <a:bodyPr wrap="square" rtlCol="0">
            <a:spAutoFit/>
          </a:bodyPr>
          <a:lstStyle/>
          <a:p>
            <a:r>
              <a:rPr lang="vi-VN" sz="2400" dirty="0">
                <a:solidFill>
                  <a:schemeClr val="accent1"/>
                </a:solidFill>
              </a:rPr>
              <a:t>(2)</a:t>
            </a:r>
            <a:endParaRPr lang="en-US" sz="2400" dirty="0">
              <a:solidFill>
                <a:schemeClr val="accent1"/>
              </a:solidFill>
            </a:endParaRPr>
          </a:p>
        </p:txBody>
      </p:sp>
      <p:sp>
        <p:nvSpPr>
          <p:cNvPr id="3" name="Slide Number Placeholder 2">
            <a:extLst>
              <a:ext uri="{FF2B5EF4-FFF2-40B4-BE49-F238E27FC236}">
                <a16:creationId xmlns:a16="http://schemas.microsoft.com/office/drawing/2014/main" id="{2C43E8B7-3126-C5CE-9828-F6EB1003AF52}"/>
              </a:ext>
            </a:extLst>
          </p:cNvPr>
          <p:cNvSpPr>
            <a:spLocks noGrp="1"/>
          </p:cNvSpPr>
          <p:nvPr>
            <p:ph type="sldNum" sz="quarter" idx="7"/>
          </p:nvPr>
        </p:nvSpPr>
        <p:spPr>
          <a:xfrm>
            <a:off x="13286055" y="7567921"/>
            <a:ext cx="499745" cy="408958"/>
          </a:xfrm>
        </p:spPr>
        <p:txBody>
          <a:bodyPr/>
          <a:lstStyle/>
          <a:p>
            <a:pPr marL="38100">
              <a:lnSpc>
                <a:spcPts val="1385"/>
              </a:lnSpc>
            </a:pPr>
            <a:fld id="{81D60167-4931-47E6-BA6A-407CBD079E47}" type="slidenum">
              <a:rPr lang="vi-VN" sz="2800" smtClean="0"/>
              <a:t>11</a:t>
            </a:fld>
            <a:endParaRPr lang="vi-VN" sz="2800" dirty="0"/>
          </a:p>
        </p:txBody>
      </p:sp>
      <p:sp>
        <p:nvSpPr>
          <p:cNvPr id="9" name="object 2">
            <a:extLst>
              <a:ext uri="{FF2B5EF4-FFF2-40B4-BE49-F238E27FC236}">
                <a16:creationId xmlns:a16="http://schemas.microsoft.com/office/drawing/2014/main" id="{AF07C2EF-84D8-76FF-A23F-1145FA957B3D}"/>
              </a:ext>
            </a:extLst>
          </p:cNvPr>
          <p:cNvSpPr txBox="1">
            <a:spLocks/>
          </p:cNvSpPr>
          <p:nvPr/>
        </p:nvSpPr>
        <p:spPr>
          <a:xfrm>
            <a:off x="0" y="35164"/>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4. </a:t>
            </a:r>
            <a:r>
              <a:rPr lang="vi-VN" sz="4500" b="1" i="1" spc="10" dirty="0">
                <a:solidFill>
                  <a:srgbClr val="000000"/>
                </a:solidFill>
                <a:latin typeface="Calibri Light"/>
                <a:cs typeface="Calibri Light"/>
              </a:rPr>
              <a:t>Chứng minh cách thức cập nhật hệ số</a:t>
            </a:r>
            <a:endParaRPr lang="en-US" sz="4500" b="1" i="1" kern="0" dirty="0">
              <a:latin typeface="Calibri Light"/>
              <a:cs typeface="Calibri Light"/>
            </a:endParaRPr>
          </a:p>
        </p:txBody>
      </p:sp>
    </p:spTree>
    <p:extLst>
      <p:ext uri="{BB962C8B-B14F-4D97-AF65-F5344CB8AC3E}">
        <p14:creationId xmlns:p14="http://schemas.microsoft.com/office/powerpoint/2010/main" val="23424866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CA6BF-4831-F2DD-DAFE-ECA094BAA112}"/>
              </a:ext>
            </a:extLst>
          </p:cNvPr>
          <p:cNvSpPr txBox="1"/>
          <p:nvPr/>
        </p:nvSpPr>
        <p:spPr>
          <a:xfrm>
            <a:off x="321152" y="870162"/>
            <a:ext cx="3962400" cy="646331"/>
          </a:xfrm>
          <a:prstGeom prst="rect">
            <a:avLst/>
          </a:prstGeom>
          <a:noFill/>
        </p:spPr>
        <p:txBody>
          <a:bodyPr wrap="square" rtlCol="0">
            <a:spAutoFit/>
          </a:bodyPr>
          <a:lstStyle/>
          <a:p>
            <a:r>
              <a:rPr lang="en-US" sz="3600" b="1" i="1" dirty="0"/>
              <a:t>4</a:t>
            </a:r>
            <a:r>
              <a:rPr lang="vi-VN" sz="3600" b="1" i="1" dirty="0"/>
              <a:t>.1 Loss Function</a:t>
            </a:r>
            <a:endParaRPr lang="en-US" sz="3600" b="1" i="1" dirty="0"/>
          </a:p>
        </p:txBody>
      </p:sp>
      <p:pic>
        <p:nvPicPr>
          <p:cNvPr id="3" name="Picture 2">
            <a:extLst>
              <a:ext uri="{FF2B5EF4-FFF2-40B4-BE49-F238E27FC236}">
                <a16:creationId xmlns:a16="http://schemas.microsoft.com/office/drawing/2014/main" id="{D9D4B1BD-912F-DC3C-C629-11940EC8DEE5}"/>
              </a:ext>
            </a:extLst>
          </p:cNvPr>
          <p:cNvPicPr>
            <a:picLocks noChangeAspect="1"/>
          </p:cNvPicPr>
          <p:nvPr/>
        </p:nvPicPr>
        <p:blipFill>
          <a:blip r:embed="rId2"/>
          <a:stretch>
            <a:fillRect/>
          </a:stretch>
        </p:blipFill>
        <p:spPr>
          <a:xfrm>
            <a:off x="7030095" y="1526346"/>
            <a:ext cx="6553781" cy="55722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09C159-D744-2C29-3C70-B9653EEE6CC7}"/>
                  </a:ext>
                </a:extLst>
              </p:cNvPr>
              <p:cNvSpPr txBox="1"/>
              <p:nvPr/>
            </p:nvSpPr>
            <p:spPr>
              <a:xfrm>
                <a:off x="321152" y="1666565"/>
                <a:ext cx="6699956" cy="5291833"/>
              </a:xfrm>
              <a:prstGeom prst="rect">
                <a:avLst/>
              </a:prstGeom>
              <a:noFill/>
            </p:spPr>
            <p:txBody>
              <a:bodyPr wrap="square">
                <a:spAutoFit/>
              </a:bodyPr>
              <a:lstStyle/>
              <a:p>
                <a:pPr marL="0" marR="0">
                  <a:lnSpc>
                    <a:spcPct val="107000"/>
                  </a:lnSpc>
                  <a:spcBef>
                    <a:spcPts val="0"/>
                  </a:spcBef>
                  <a:spcAft>
                    <a:spcPts val="800"/>
                  </a:spcAft>
                </a:pPr>
                <a:r>
                  <a:rPr lang="vi-VN" sz="3200" b="1" i="1" kern="100" dirty="0">
                    <a:effectLst/>
                    <a:latin typeface="Times New Roman" panose="02020603050405020304" pitchFamily="18" charset="0"/>
                    <a:ea typeface="Times New Roman" panose="02020603050405020304" pitchFamily="18" charset="0"/>
                    <a:cs typeface="Times New Roman" panose="02020603050405020304" pitchFamily="18" charset="0"/>
                  </a:rPr>
                  <a:t>Nhận xét:</a:t>
                </a:r>
                <a:endParaRPr lang="en-US"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pPr>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Đối với </a:t>
                </a:r>
                <a14:m>
                  <m:oMath xmlns:m="http://schemas.openxmlformats.org/officeDocument/2006/math">
                    <m:sSub>
                      <m:sSub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𝟎</m:t>
                    </m:r>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khi mô hình dự đoán </a:t>
                </a:r>
                <a14:m>
                  <m:oMath xmlns:m="http://schemas.openxmlformats.org/officeDocument/2006/math">
                    <m:sSub>
                      <m:sSubPr>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3200" b="1"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vi-VN" sz="3200" b="1" i="1" kern="100">
                            <a:effectLst/>
                            <a:latin typeface="Cambria Math" panose="02040503050406030204" pitchFamily="18" charset="0"/>
                            <a:ea typeface="Times New Roman" panose="02020603050405020304" pitchFamily="18" charset="0"/>
                            <a:cs typeface="Times New Roman" panose="02020603050405020304" pitchFamily="18" charset="0"/>
                          </a:rPr>
                          <m:t>𝒊</m:t>
                        </m:r>
                      </m:sub>
                    </m:sSub>
                  </m:oMath>
                </a14:m>
                <a:r>
                  <a:rPr lang="vi-VN"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200" kern="100" dirty="0">
                    <a:effectLst/>
                    <a:latin typeface="Times New Roman" panose="02020603050405020304" pitchFamily="18" charset="0"/>
                    <a:ea typeface="Times New Roman" panose="02020603050405020304" pitchFamily="18" charset="0"/>
                    <a:cs typeface="Times New Roman" panose="02020603050405020304" pitchFamily="18" charset="0"/>
                  </a:rPr>
                  <a:t>gần về 0, có nghĩa là giá trị dự đoán gần với giá trị thật thì giá trị hàm mất mát xấp xỉ bằng 0.</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vi-VN" sz="3200" dirty="0">
                    <a:effectLst/>
                    <a:latin typeface="Times New Roman" panose="02020603050405020304" pitchFamily="18" charset="0"/>
                    <a:ea typeface="Times New Roman" panose="02020603050405020304" pitchFamily="18" charset="0"/>
                  </a:rPr>
                  <a:t>Ngược lại, khi </a:t>
                </a:r>
                <a14:m>
                  <m:oMath xmlns:m="http://schemas.openxmlformats.org/officeDocument/2006/math">
                    <m:sSub>
                      <m:sSubPr>
                        <m:ctrlPr>
                          <a:rPr lang="en-US" sz="32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vi-VN" sz="32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r>
                      <a:rPr lang="vi-VN" sz="3200" b="1" i="1">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vi-VN" sz="32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sz="3200" dirty="0">
                    <a:effectLst/>
                    <a:latin typeface="Times New Roman" panose="02020603050405020304" pitchFamily="18" charset="0"/>
                    <a:ea typeface="Times New Roman" panose="02020603050405020304" pitchFamily="18" charset="0"/>
                  </a:rPr>
                  <a:t> khi mô hình dự đoán </a:t>
                </a:r>
                <a14:m>
                  <m:oMath xmlns:m="http://schemas.openxmlformats.org/officeDocument/2006/math">
                    <m:sSub>
                      <m:sSubPr>
                        <m:ctrlPr>
                          <a:rPr lang="en-US" sz="3200" b="1"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32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32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vi-VN" sz="32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oMath>
                </a14:m>
                <a:r>
                  <a:rPr lang="vi-VN" sz="3200" b="1" dirty="0">
                    <a:effectLst/>
                    <a:latin typeface="Times New Roman" panose="02020603050405020304" pitchFamily="18" charset="0"/>
                    <a:ea typeface="Times New Roman" panose="02020603050405020304" pitchFamily="18" charset="0"/>
                  </a:rPr>
                  <a:t> </a:t>
                </a:r>
                <a:r>
                  <a:rPr lang="vi-VN" sz="3200" dirty="0">
                    <a:effectLst/>
                    <a:latin typeface="Times New Roman" panose="02020603050405020304" pitchFamily="18" charset="0"/>
                    <a:ea typeface="Times New Roman" panose="02020603050405020304" pitchFamily="18" charset="0"/>
                  </a:rPr>
                  <a:t>gần về 0 thì giá trị hàm mất mát lúc này rất lớn và khi </a:t>
                </a:r>
                <a14:m>
                  <m:oMath xmlns:m="http://schemas.openxmlformats.org/officeDocument/2006/math">
                    <m:sSub>
                      <m:sSubPr>
                        <m:ctrlPr>
                          <a:rPr lang="en-US" sz="3200" b="1" i="1">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32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32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vi-VN" sz="3200" b="1" i="1">
                            <a:effectLst/>
                            <a:latin typeface="Cambria Math" panose="02040503050406030204" pitchFamily="18" charset="0"/>
                            <a:ea typeface="Times New Roman" panose="02020603050405020304" pitchFamily="18" charset="0"/>
                            <a:cs typeface="Times New Roman" panose="02020603050405020304" pitchFamily="18" charset="0"/>
                          </a:rPr>
                          <m:t>𝒊</m:t>
                        </m:r>
                      </m:sub>
                    </m:sSub>
                  </m:oMath>
                </a14:m>
                <a:r>
                  <a:rPr lang="vi-VN" sz="3200" dirty="0">
                    <a:effectLst/>
                    <a:latin typeface="Times New Roman" panose="02020603050405020304" pitchFamily="18" charset="0"/>
                    <a:ea typeface="Times New Roman" panose="02020603050405020304" pitchFamily="18" charset="0"/>
                  </a:rPr>
                  <a:t> gần về 1 tức là gần với giá trị thực, lúc này hàm mất mát có giá trị nhỏ xấp xỉ bằng 0.</a:t>
                </a:r>
                <a:endParaRPr lang="en-US" sz="3200" dirty="0"/>
              </a:p>
            </p:txBody>
          </p:sp>
        </mc:Choice>
        <mc:Fallback xmlns="">
          <p:sp>
            <p:nvSpPr>
              <p:cNvPr id="8" name="TextBox 7">
                <a:extLst>
                  <a:ext uri="{FF2B5EF4-FFF2-40B4-BE49-F238E27FC236}">
                    <a16:creationId xmlns:a16="http://schemas.microsoft.com/office/drawing/2014/main" id="{BB09C159-D744-2C29-3C70-B9653EEE6CC7}"/>
                  </a:ext>
                </a:extLst>
              </p:cNvPr>
              <p:cNvSpPr txBox="1">
                <a:spLocks noRot="1" noChangeAspect="1" noMove="1" noResize="1" noEditPoints="1" noAdjustHandles="1" noChangeArrowheads="1" noChangeShapeType="1" noTextEdit="1"/>
              </p:cNvSpPr>
              <p:nvPr/>
            </p:nvSpPr>
            <p:spPr>
              <a:xfrm>
                <a:off x="321152" y="1666565"/>
                <a:ext cx="6699956" cy="5291833"/>
              </a:xfrm>
              <a:prstGeom prst="rect">
                <a:avLst/>
              </a:prstGeom>
              <a:blipFill>
                <a:blip r:embed="rId3"/>
                <a:stretch>
                  <a:fillRect l="-2366" t="-1613" r="-546" b="-2765"/>
                </a:stretch>
              </a:blipFill>
            </p:spPr>
            <p:txBody>
              <a:bodyPr/>
              <a:lstStyle/>
              <a:p>
                <a:r>
                  <a:rPr lang="vi-VN">
                    <a:noFill/>
                  </a:rPr>
                  <a:t> </a:t>
                </a:r>
              </a:p>
            </p:txBody>
          </p:sp>
        </mc:Fallback>
      </mc:AlternateContent>
      <p:sp>
        <p:nvSpPr>
          <p:cNvPr id="4" name="Slide Number Placeholder 3">
            <a:extLst>
              <a:ext uri="{FF2B5EF4-FFF2-40B4-BE49-F238E27FC236}">
                <a16:creationId xmlns:a16="http://schemas.microsoft.com/office/drawing/2014/main" id="{7812C664-C63E-1584-D826-8CC948885AEA}"/>
              </a:ext>
            </a:extLst>
          </p:cNvPr>
          <p:cNvSpPr>
            <a:spLocks noGrp="1"/>
          </p:cNvSpPr>
          <p:nvPr>
            <p:ph type="sldNum" sz="quarter" idx="7"/>
          </p:nvPr>
        </p:nvSpPr>
        <p:spPr>
          <a:xfrm>
            <a:off x="13284675" y="7567921"/>
            <a:ext cx="423546" cy="408958"/>
          </a:xfrm>
        </p:spPr>
        <p:txBody>
          <a:bodyPr/>
          <a:lstStyle/>
          <a:p>
            <a:pPr marL="38100">
              <a:lnSpc>
                <a:spcPts val="1385"/>
              </a:lnSpc>
            </a:pPr>
            <a:fld id="{81D60167-4931-47E6-BA6A-407CBD079E47}" type="slidenum">
              <a:rPr lang="vi-VN" sz="2800" smtClean="0"/>
              <a:t>12</a:t>
            </a:fld>
            <a:endParaRPr lang="vi-VN" sz="2800" dirty="0"/>
          </a:p>
        </p:txBody>
      </p:sp>
      <p:sp>
        <p:nvSpPr>
          <p:cNvPr id="9" name="object 2">
            <a:extLst>
              <a:ext uri="{FF2B5EF4-FFF2-40B4-BE49-F238E27FC236}">
                <a16:creationId xmlns:a16="http://schemas.microsoft.com/office/drawing/2014/main" id="{4D16CF7A-DC02-18F1-354A-980FD5E7B77C}"/>
              </a:ext>
            </a:extLst>
          </p:cNvPr>
          <p:cNvSpPr txBox="1">
            <a:spLocks/>
          </p:cNvSpPr>
          <p:nvPr/>
        </p:nvSpPr>
        <p:spPr>
          <a:xfrm>
            <a:off x="2309" y="3176"/>
            <a:ext cx="13815291"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4. </a:t>
            </a:r>
            <a:r>
              <a:rPr lang="vi-VN" sz="4500" b="1" i="1" spc="10" dirty="0">
                <a:solidFill>
                  <a:srgbClr val="000000"/>
                </a:solidFill>
                <a:latin typeface="Calibri Light"/>
                <a:cs typeface="Calibri Light"/>
              </a:rPr>
              <a:t>Chứng minh cách thức cập nhật hệ số</a:t>
            </a:r>
            <a:endParaRPr lang="en-US" sz="4500" b="1" i="1" kern="0" dirty="0">
              <a:latin typeface="Calibri Light"/>
              <a:cs typeface="Calibri Light"/>
            </a:endParaRPr>
          </a:p>
        </p:txBody>
      </p:sp>
    </p:spTree>
    <p:extLst>
      <p:ext uri="{BB962C8B-B14F-4D97-AF65-F5344CB8AC3E}">
        <p14:creationId xmlns:p14="http://schemas.microsoft.com/office/powerpoint/2010/main" val="428706895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CA6BF-4831-F2DD-DAFE-ECA094BAA112}"/>
              </a:ext>
            </a:extLst>
          </p:cNvPr>
          <p:cNvSpPr txBox="1"/>
          <p:nvPr/>
        </p:nvSpPr>
        <p:spPr>
          <a:xfrm>
            <a:off x="279400" y="914400"/>
            <a:ext cx="3962400" cy="646331"/>
          </a:xfrm>
          <a:prstGeom prst="rect">
            <a:avLst/>
          </a:prstGeom>
          <a:noFill/>
        </p:spPr>
        <p:txBody>
          <a:bodyPr wrap="square" rtlCol="0">
            <a:spAutoFit/>
          </a:bodyPr>
          <a:lstStyle/>
          <a:p>
            <a:r>
              <a:rPr lang="en-US" sz="3600" b="1" i="1" dirty="0"/>
              <a:t>4</a:t>
            </a:r>
            <a:r>
              <a:rPr lang="vi-VN" sz="3600" b="1" i="1" dirty="0"/>
              <a:t>.1 Loss Function</a:t>
            </a:r>
            <a:endParaRPr lang="en-US" sz="3600" b="1" i="1"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D6D907-2B12-EC16-5BCD-40064932DE4D}"/>
                  </a:ext>
                </a:extLst>
              </p:cNvPr>
              <p:cNvSpPr txBox="1"/>
              <p:nvPr/>
            </p:nvSpPr>
            <p:spPr>
              <a:xfrm>
                <a:off x="279400" y="2033019"/>
                <a:ext cx="13228044" cy="3367910"/>
              </a:xfrm>
              <a:prstGeom prst="rect">
                <a:avLst/>
              </a:prstGeom>
              <a:noFill/>
            </p:spPr>
            <p:txBody>
              <a:bodyPr wrap="square">
                <a:spAutoFit/>
              </a:bodyPr>
              <a:lstStyle/>
              <a:p>
                <a:pPr marL="0" marR="0">
                  <a:lnSpc>
                    <a:spcPct val="107000"/>
                  </a:lnSpc>
                  <a:spcBef>
                    <a:spcPts val="0"/>
                  </a:spcBef>
                  <a:spcAft>
                    <a:spcPts val="0"/>
                  </a:spcAft>
                </a:pPr>
                <a:r>
                  <a:rPr lang="vi-VN" sz="3600" kern="100" dirty="0">
                    <a:effectLst/>
                    <a:latin typeface="Times New Roman" panose="02020603050405020304" pitchFamily="18" charset="0"/>
                    <a:ea typeface="Times New Roman" panose="02020603050405020304" pitchFamily="18" charset="0"/>
                    <a:cs typeface="Times New Roman" panose="02020603050405020304" pitchFamily="18" charset="0"/>
                  </a:rPr>
                  <a:t>Vậy với trên toàn bộ dữ liệu, hàm Loss function có công thức như sau:</a:t>
                </a:r>
              </a:p>
              <a:p>
                <a:pPr marL="0" marR="0" algn="ctr">
                  <a:lnSpc>
                    <a:spcPct val="107000"/>
                  </a:lnSpc>
                  <a:spcBef>
                    <a:spcPts val="0"/>
                  </a:spcBef>
                  <a:spcAft>
                    <a:spcPts val="0"/>
                  </a:spcAft>
                </a:pPr>
                <a:endParaRPr lang="vi-VN" sz="3600" kern="100" dirty="0">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14:m>
                  <m:oMath xmlns:m="http://schemas.openxmlformats.org/officeDocument/2006/math">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𝐿</m:t>
                    </m:r>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𝑛</m:t>
                        </m:r>
                      </m:den>
                    </m:f>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𝑖</m:t>
                        </m:r>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𝑛</m:t>
                        </m:r>
                      </m:sup>
                      <m:e>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vi-VN" sz="4000" kern="100">
                                <a:effectLst/>
                                <a:latin typeface="Cambria Math" panose="02040503050406030204" pitchFamily="18" charset="0"/>
                                <a:ea typeface="Calibri" panose="020F0502020204030204" pitchFamily="34" charset="0"/>
                                <a:cs typeface="Times New Roman" panose="02020603050405020304" pitchFamily="18" charset="0"/>
                              </a:rPr>
                              <m:t>log</m:t>
                            </m:r>
                          </m:fName>
                          <m:e>
                            <m:sSub>
                              <m:sSubP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vi-VN" sz="4000" kern="100">
                                    <a:effectLst/>
                                    <a:latin typeface="Cambria Math" panose="02040503050406030204" pitchFamily="18" charset="0"/>
                                    <a:ea typeface="Calibri" panose="020F0502020204030204" pitchFamily="34" charset="0"/>
                                    <a:cs typeface="Times New Roman" panose="02020603050405020304" pitchFamily="18" charset="0"/>
                                  </a:rPr>
                                  <m:t>log</m:t>
                                </m:r>
                              </m:fName>
                              <m:e>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(1−</m:t>
                                </m:r>
                              </m:e>
                            </m:func>
                          </m:e>
                        </m:func>
                      </m:e>
                    </m:nary>
                    <m:sSub>
                      <m:sSubP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sz="40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lnSpc>
                    <a:spcPct val="107000"/>
                  </a:lnSpc>
                  <a:spcBef>
                    <a:spcPts val="0"/>
                  </a:spcBef>
                  <a:spcAft>
                    <a:spcPts val="0"/>
                  </a:spcAft>
                </a:pP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vi-VN" sz="3600" kern="100" dirty="0">
                    <a:effectLst/>
                    <a:latin typeface="Times New Roman" panose="02020603050405020304" pitchFamily="18" charset="0"/>
                    <a:ea typeface="Times New Roman" panose="02020603050405020304" pitchFamily="18" charset="0"/>
                    <a:cs typeface="Times New Roman" panose="02020603050405020304" pitchFamily="18" charset="0"/>
                  </a:rPr>
                  <a:t>Mục đích bây giờ là việc tìm giá trị </a:t>
                </a:r>
                <a:r>
                  <a:rPr lang="vi-VN" sz="3600" b="1" i="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min</a:t>
                </a:r>
                <a:r>
                  <a:rPr lang="vi-VN" sz="3600" kern="100" dirty="0">
                    <a:effectLst/>
                    <a:latin typeface="Times New Roman" panose="02020603050405020304" pitchFamily="18" charset="0"/>
                    <a:ea typeface="Times New Roman" panose="02020603050405020304" pitchFamily="18" charset="0"/>
                    <a:cs typeface="Times New Roman" panose="02020603050405020304" pitchFamily="18" charset="0"/>
                  </a:rPr>
                  <a:t> của </a:t>
                </a:r>
                <a:r>
                  <a:rPr lang="vi-VN" sz="3600" b="1" kern="100" dirty="0">
                    <a:effectLst/>
                    <a:latin typeface="Times New Roman" panose="02020603050405020304" pitchFamily="18" charset="0"/>
                    <a:ea typeface="Times New Roman" panose="02020603050405020304" pitchFamily="18" charset="0"/>
                    <a:cs typeface="Times New Roman" panose="02020603050405020304" pitchFamily="18" charset="0"/>
                  </a:rPr>
                  <a:t>loss function</a:t>
                </a:r>
                <a:r>
                  <a:rPr lang="vi-VN" sz="36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2D6D907-2B12-EC16-5BCD-40064932DE4D}"/>
                  </a:ext>
                </a:extLst>
              </p:cNvPr>
              <p:cNvSpPr txBox="1">
                <a:spLocks noRot="1" noChangeAspect="1" noMove="1" noResize="1" noEditPoints="1" noAdjustHandles="1" noChangeArrowheads="1" noChangeShapeType="1" noTextEdit="1"/>
              </p:cNvSpPr>
              <p:nvPr/>
            </p:nvSpPr>
            <p:spPr>
              <a:xfrm>
                <a:off x="279400" y="2033019"/>
                <a:ext cx="13228044" cy="3367910"/>
              </a:xfrm>
              <a:prstGeom prst="rect">
                <a:avLst/>
              </a:prstGeom>
              <a:blipFill>
                <a:blip r:embed="rId2"/>
                <a:stretch>
                  <a:fillRect l="-1429" t="-3080" r="-553" b="-5435"/>
                </a:stretch>
              </a:blipFill>
            </p:spPr>
            <p:txBody>
              <a:bodyPr/>
              <a:lstStyle/>
              <a:p>
                <a:r>
                  <a:rPr lang="vi-VN">
                    <a:noFill/>
                  </a:rPr>
                  <a:t> </a:t>
                </a:r>
              </a:p>
            </p:txBody>
          </p:sp>
        </mc:Fallback>
      </mc:AlternateContent>
      <p:sp>
        <p:nvSpPr>
          <p:cNvPr id="9" name="TextBox 8">
            <a:extLst>
              <a:ext uri="{FF2B5EF4-FFF2-40B4-BE49-F238E27FC236}">
                <a16:creationId xmlns:a16="http://schemas.microsoft.com/office/drawing/2014/main" id="{9383C6A4-5CDC-B209-E8E5-E420B6848F7C}"/>
              </a:ext>
            </a:extLst>
          </p:cNvPr>
          <p:cNvSpPr txBox="1"/>
          <p:nvPr/>
        </p:nvSpPr>
        <p:spPr>
          <a:xfrm>
            <a:off x="12319000" y="3581400"/>
            <a:ext cx="762000" cy="461665"/>
          </a:xfrm>
          <a:prstGeom prst="rect">
            <a:avLst/>
          </a:prstGeom>
          <a:noFill/>
        </p:spPr>
        <p:txBody>
          <a:bodyPr wrap="square" rtlCol="0">
            <a:spAutoFit/>
          </a:bodyPr>
          <a:lstStyle/>
          <a:p>
            <a:r>
              <a:rPr lang="vi-VN" sz="2400" dirty="0">
                <a:solidFill>
                  <a:schemeClr val="accent1"/>
                </a:solidFill>
              </a:rPr>
              <a:t>(4)</a:t>
            </a:r>
            <a:endParaRPr lang="en-US" sz="2400" dirty="0">
              <a:solidFill>
                <a:schemeClr val="accent1"/>
              </a:solidFill>
            </a:endParaRPr>
          </a:p>
        </p:txBody>
      </p:sp>
      <p:sp>
        <p:nvSpPr>
          <p:cNvPr id="3" name="Slide Number Placeholder 2">
            <a:extLst>
              <a:ext uri="{FF2B5EF4-FFF2-40B4-BE49-F238E27FC236}">
                <a16:creationId xmlns:a16="http://schemas.microsoft.com/office/drawing/2014/main" id="{7A3E8208-2910-F0C0-AC34-A8913E80E6E7}"/>
              </a:ext>
            </a:extLst>
          </p:cNvPr>
          <p:cNvSpPr>
            <a:spLocks noGrp="1"/>
          </p:cNvSpPr>
          <p:nvPr>
            <p:ph type="sldNum" sz="quarter" idx="7"/>
          </p:nvPr>
        </p:nvSpPr>
        <p:spPr>
          <a:xfrm>
            <a:off x="13263673" y="7509843"/>
            <a:ext cx="428901" cy="408958"/>
          </a:xfrm>
        </p:spPr>
        <p:txBody>
          <a:bodyPr/>
          <a:lstStyle/>
          <a:p>
            <a:pPr marL="38100">
              <a:lnSpc>
                <a:spcPts val="1385"/>
              </a:lnSpc>
            </a:pPr>
            <a:fld id="{81D60167-4931-47E6-BA6A-407CBD079E47}" type="slidenum">
              <a:rPr lang="vi-VN" sz="2800" smtClean="0"/>
              <a:t>13</a:t>
            </a:fld>
            <a:endParaRPr lang="vi-VN" sz="2800" dirty="0"/>
          </a:p>
        </p:txBody>
      </p:sp>
      <p:sp>
        <p:nvSpPr>
          <p:cNvPr id="8" name="object 2">
            <a:extLst>
              <a:ext uri="{FF2B5EF4-FFF2-40B4-BE49-F238E27FC236}">
                <a16:creationId xmlns:a16="http://schemas.microsoft.com/office/drawing/2014/main" id="{70AAA84B-8938-EC69-BEE6-027C64DCF6CD}"/>
              </a:ext>
            </a:extLst>
          </p:cNvPr>
          <p:cNvSpPr txBox="1">
            <a:spLocks/>
          </p:cNvSpPr>
          <p:nvPr/>
        </p:nvSpPr>
        <p:spPr>
          <a:xfrm>
            <a:off x="0" y="0"/>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4. </a:t>
            </a:r>
            <a:r>
              <a:rPr lang="vi-VN" sz="4500" b="1" i="1" spc="10" dirty="0">
                <a:solidFill>
                  <a:srgbClr val="000000"/>
                </a:solidFill>
                <a:latin typeface="Calibri Light"/>
                <a:cs typeface="Calibri Light"/>
              </a:rPr>
              <a:t>Chứng minh cách thức cập nhật hệ số</a:t>
            </a:r>
            <a:endParaRPr lang="en-US" sz="4500" b="1" i="1" kern="0" dirty="0">
              <a:latin typeface="Calibri Light"/>
              <a:cs typeface="Calibri Light"/>
            </a:endParaRPr>
          </a:p>
        </p:txBody>
      </p:sp>
    </p:spTree>
    <p:extLst>
      <p:ext uri="{BB962C8B-B14F-4D97-AF65-F5344CB8AC3E}">
        <p14:creationId xmlns:p14="http://schemas.microsoft.com/office/powerpoint/2010/main" val="99012843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CA6BF-4831-F2DD-DAFE-ECA094BAA112}"/>
              </a:ext>
            </a:extLst>
          </p:cNvPr>
          <p:cNvSpPr txBox="1"/>
          <p:nvPr/>
        </p:nvSpPr>
        <p:spPr>
          <a:xfrm>
            <a:off x="218413" y="902954"/>
            <a:ext cx="12870193" cy="646331"/>
          </a:xfrm>
          <a:prstGeom prst="rect">
            <a:avLst/>
          </a:prstGeom>
          <a:noFill/>
        </p:spPr>
        <p:txBody>
          <a:bodyPr wrap="square" rtlCol="0">
            <a:spAutoFit/>
          </a:bodyPr>
          <a:lstStyle/>
          <a:p>
            <a:r>
              <a:rPr lang="en-US" sz="3600" b="1" i="1" dirty="0"/>
              <a:t>4</a:t>
            </a:r>
            <a:r>
              <a:rPr lang="vi-VN" sz="3600" b="1" i="1" dirty="0"/>
              <a:t>.2 Sử dụng thuật toán Gradient Descent tối ưu hàm loss function </a:t>
            </a:r>
            <a:endParaRPr lang="en-US" sz="3600" b="1" i="1" dirty="0"/>
          </a:p>
        </p:txBody>
      </p:sp>
      <p:sp>
        <p:nvSpPr>
          <p:cNvPr id="7" name="TextBox 6">
            <a:extLst>
              <a:ext uri="{FF2B5EF4-FFF2-40B4-BE49-F238E27FC236}">
                <a16:creationId xmlns:a16="http://schemas.microsoft.com/office/drawing/2014/main" id="{92D6D907-2B12-EC16-5BCD-40064932DE4D}"/>
              </a:ext>
            </a:extLst>
          </p:cNvPr>
          <p:cNvSpPr txBox="1"/>
          <p:nvPr/>
        </p:nvSpPr>
        <p:spPr>
          <a:xfrm>
            <a:off x="477505" y="1640909"/>
            <a:ext cx="11917695" cy="1647182"/>
          </a:xfrm>
          <a:prstGeom prst="rect">
            <a:avLst/>
          </a:prstGeom>
          <a:noFill/>
        </p:spPr>
        <p:txBody>
          <a:bodyPr wrap="square">
            <a:spAutoFit/>
          </a:bodyPr>
          <a:lstStyle/>
          <a:p>
            <a:pPr marL="0" marR="0">
              <a:lnSpc>
                <a:spcPct val="107000"/>
              </a:lnSpc>
              <a:spcBef>
                <a:spcPts val="0"/>
              </a:spcBef>
              <a:spcAft>
                <a:spcPts val="0"/>
              </a:spcAft>
            </a:pPr>
            <a:r>
              <a:rPr lang="en-US" sz="3200" dirty="0">
                <a:solidFill>
                  <a:srgbClr val="000000"/>
                </a:solidFill>
                <a:latin typeface="Times New Roman" panose="02020603050405020304" pitchFamily="18" charset="0"/>
                <a:ea typeface="Calibri" panose="020F0502020204030204" pitchFamily="34" charset="0"/>
              </a:rPr>
              <a:t>   </a:t>
            </a:r>
            <a:r>
              <a:rPr lang="vi-VN" sz="3200" dirty="0">
                <a:solidFill>
                  <a:srgbClr val="000000"/>
                </a:solidFill>
                <a:effectLst/>
                <a:latin typeface="Times New Roman" panose="02020603050405020304" pitchFamily="18" charset="0"/>
                <a:ea typeface="Calibri" panose="020F0502020204030204" pitchFamily="34" charset="0"/>
              </a:rPr>
              <a:t>Gradient Descent (GD) là thuật toán tìm tối ưu chung cho các hàm số. Ý tưởng chung của GD là điều chỉnh các tham số để lặp đi lặp lại thông qua mỗi dữ liệu huấn luyện để giảm thiểu hàm chi phí.</a:t>
            </a:r>
            <a:endParaRPr lang="en-US" sz="4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C79200-C52D-1244-E8BA-C26161D5A7CF}"/>
                  </a:ext>
                </a:extLst>
              </p:cNvPr>
              <p:cNvSpPr txBox="1"/>
              <p:nvPr/>
            </p:nvSpPr>
            <p:spPr>
              <a:xfrm>
                <a:off x="477505" y="3406451"/>
                <a:ext cx="12352007" cy="3820790"/>
              </a:xfrm>
              <a:prstGeom prst="rect">
                <a:avLst/>
              </a:prstGeom>
              <a:noFill/>
            </p:spPr>
            <p:txBody>
              <a:bodyPr wrap="square">
                <a:spAutoFit/>
              </a:bodyPr>
              <a:lstStyle/>
              <a:p>
                <a:pPr indent="457200">
                  <a:lnSpc>
                    <a:spcPct val="107000"/>
                  </a:lnSpc>
                </a:pPr>
                <a:r>
                  <a:rPr lang="vi-VN" sz="3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Nếu đạo hàm của hàm Loss tại</a:t>
                </a:r>
                <a14:m>
                  <m:oMath xmlns:m="http://schemas.openxmlformats.org/officeDocument/2006/math">
                    <m:sSub>
                      <m:sSubPr>
                        <m:ctrlPr>
                          <a:rPr lang="en-US" sz="3200" b="1" i="1">
                            <a:latin typeface="Cambria Math" panose="02040503050406030204" pitchFamily="18" charset="0"/>
                          </a:rPr>
                        </m:ctrlPr>
                      </m:sSubPr>
                      <m:e>
                        <m:r>
                          <a:rPr lang="vi-VN" sz="3200" b="1" i="1" smtClean="0">
                            <a:latin typeface="Cambria Math" panose="02040503050406030204" pitchFamily="18" charset="0"/>
                          </a:rPr>
                          <m:t> </m:t>
                        </m:r>
                        <m:r>
                          <a:rPr lang="vi-VN" sz="3200" b="1" i="1">
                            <a:latin typeface="Cambria Math" panose="02040503050406030204" pitchFamily="18" charset="0"/>
                          </a:rPr>
                          <m:t>𝒘</m:t>
                        </m:r>
                      </m:e>
                      <m:sub>
                        <m:r>
                          <a:rPr lang="vi-VN" sz="3200" b="1" i="1">
                            <a:latin typeface="Cambria Math" panose="02040503050406030204" pitchFamily="18" charset="0"/>
                          </a:rPr>
                          <m:t>𝒏</m:t>
                        </m:r>
                      </m:sub>
                    </m:sSub>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3200" b="1"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e>
                      <m:sup>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b="1" i="1" smtClean="0">
                            <a:latin typeface="Cambria Math" panose="02040503050406030204" pitchFamily="18" charset="0"/>
                          </a:rPr>
                        </m:ctrlPr>
                      </m:sSubPr>
                      <m:e>
                        <m:r>
                          <a:rPr lang="vi-VN" sz="3200" b="1" i="1">
                            <a:latin typeface="Cambria Math" panose="02040503050406030204" pitchFamily="18" charset="0"/>
                          </a:rPr>
                          <m:t>𝒘</m:t>
                        </m:r>
                      </m:e>
                      <m:sub>
                        <m:r>
                          <a:rPr lang="vi-VN" sz="3200" b="1" i="1">
                            <a:latin typeface="Cambria Math" panose="02040503050406030204" pitchFamily="18" charset="0"/>
                          </a:rPr>
                          <m:t>𝒏</m:t>
                        </m:r>
                      </m:sub>
                    </m:sSub>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)&lt;</m:t>
                    </m:r>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𝟎</m:t>
                    </m:r>
                    <m:r>
                      <a:rPr lang="vi-VN" sz="32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a:latin typeface="Cambria Math" panose="02040503050406030204" pitchFamily="18" charset="0"/>
                          </a:rPr>
                        </m:ctrlPr>
                      </m:sSubPr>
                      <m:e>
                        <m:r>
                          <a:rPr lang="vi-VN" sz="3200" i="1">
                            <a:latin typeface="Cambria Math" panose="02040503050406030204" pitchFamily="18" charset="0"/>
                          </a:rPr>
                          <m:t>𝑤</m:t>
                        </m:r>
                      </m:e>
                      <m:sub>
                        <m:r>
                          <a:rPr lang="vi-VN" sz="3200" i="1">
                            <a:latin typeface="Cambria Math" panose="02040503050406030204" pitchFamily="18" charset="0"/>
                          </a:rPr>
                          <m:t>𝑛</m:t>
                        </m:r>
                      </m:sub>
                    </m:sSub>
                  </m:oMath>
                </a14:m>
                <a:r>
                  <a:rPr lang="vi-VN" sz="3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lúc này sẽ nằm phía bên trái điểm cực tiểu hoặc </a:t>
                </a:r>
                <a14:m>
                  <m:oMath xmlns:m="http://schemas.openxmlformats.org/officeDocument/2006/math">
                    <m:r>
                      <a:rPr lang="vi-VN" sz="32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en-US" sz="3200" b="1"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𝒇</m:t>
                        </m:r>
                      </m:e>
                      <m:sup>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b="1" i="1">
                            <a:latin typeface="Cambria Math" panose="02040503050406030204" pitchFamily="18" charset="0"/>
                          </a:rPr>
                        </m:ctrlPr>
                      </m:sSubPr>
                      <m:e>
                        <m:r>
                          <a:rPr lang="vi-VN" sz="3200" b="1" i="1">
                            <a:latin typeface="Cambria Math" panose="02040503050406030204" pitchFamily="18" charset="0"/>
                          </a:rPr>
                          <m:t>𝒘</m:t>
                        </m:r>
                      </m:e>
                      <m:sub>
                        <m:r>
                          <a:rPr lang="vi-VN" sz="3200" b="1" i="1">
                            <a:latin typeface="Cambria Math" panose="02040503050406030204" pitchFamily="18" charset="0"/>
                          </a:rPr>
                          <m:t>𝒏</m:t>
                        </m:r>
                      </m:sub>
                    </m:sSub>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)&gt;</m:t>
                    </m:r>
                    <m:r>
                      <a:rPr lang="vi-VN" sz="3200" b="1"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𝟎</m:t>
                    </m:r>
                  </m:oMath>
                </a14:m>
                <a:r>
                  <a:rPr lang="vi-VN" sz="3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32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200" b="0" i="1" kern="100" smtClean="0">
                            <a:effectLst/>
                            <a:latin typeface="Cambria Math" panose="02040503050406030204" pitchFamily="18" charset="0"/>
                            <a:ea typeface="Calibri" panose="020F0502020204030204" pitchFamily="34" charset="0"/>
                            <a:cs typeface="Times New Roman" panose="02020603050405020304" pitchFamily="18" charset="0"/>
                          </a:rPr>
                          <m:t> </m:t>
                        </m:r>
                        <m:r>
                          <a:rPr lang="vi-VN" sz="32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32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r>
                          <a:rPr lang="vi-VN" sz="32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ub>
                    </m:sSub>
                    <m:r>
                      <a:rPr lang="vi-VN" sz="3200" i="1" kern="1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vi-VN" sz="3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sẽ nằm phía bên phải điểm cực tiểu. Lúc này cần di chuyển gần hơn đến điểm có nghĩa là di chuyển ngược hướng với đạo hàm.</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vi-VN" sz="3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3600" b="1" i="1">
                            <a:latin typeface="Cambria Math" panose="02040503050406030204" pitchFamily="18" charset="0"/>
                          </a:rPr>
                        </m:ctrlPr>
                      </m:sSubPr>
                      <m:e>
                        <m:r>
                          <a:rPr lang="vi-VN" sz="3600" b="1" i="1">
                            <a:latin typeface="Cambria Math" panose="02040503050406030204" pitchFamily="18" charset="0"/>
                          </a:rPr>
                          <m:t>𝒘</m:t>
                        </m:r>
                      </m:e>
                      <m:sub>
                        <m:r>
                          <a:rPr lang="vi-VN" sz="3600" b="1" i="1">
                            <a:latin typeface="Cambria Math" panose="02040503050406030204" pitchFamily="18" charset="0"/>
                          </a:rPr>
                          <m:t>𝒏</m:t>
                        </m:r>
                        <m:r>
                          <a:rPr lang="vi-VN" sz="3600" b="1" i="1">
                            <a:latin typeface="Cambria Math" panose="02040503050406030204" pitchFamily="18" charset="0"/>
                          </a:rPr>
                          <m:t>+</m:t>
                        </m:r>
                        <m:r>
                          <a:rPr lang="vi-VN" sz="3600" b="1" i="1">
                            <a:latin typeface="Cambria Math" panose="02040503050406030204" pitchFamily="18" charset="0"/>
                          </a:rPr>
                          <m:t>𝟏</m:t>
                        </m:r>
                      </m:sub>
                    </m:sSub>
                    <m:r>
                      <a:rPr lang="vi-VN" sz="3600" b="1" i="1">
                        <a:latin typeface="Cambria Math" panose="02040503050406030204" pitchFamily="18" charset="0"/>
                      </a:rPr>
                      <m:t>=</m:t>
                    </m:r>
                    <m:sSub>
                      <m:sSubPr>
                        <m:ctrlPr>
                          <a:rPr lang="en-US" sz="3600" b="1" i="1">
                            <a:latin typeface="Cambria Math" panose="02040503050406030204" pitchFamily="18" charset="0"/>
                          </a:rPr>
                        </m:ctrlPr>
                      </m:sSubPr>
                      <m:e>
                        <m:r>
                          <a:rPr lang="vi-VN" sz="3600" b="1" i="1">
                            <a:latin typeface="Cambria Math" panose="02040503050406030204" pitchFamily="18" charset="0"/>
                          </a:rPr>
                          <m:t>𝒘</m:t>
                        </m:r>
                      </m:e>
                      <m:sub>
                        <m:r>
                          <a:rPr lang="vi-VN" sz="3600" b="1" i="1">
                            <a:latin typeface="Cambria Math" panose="02040503050406030204" pitchFamily="18" charset="0"/>
                          </a:rPr>
                          <m:t>𝒏</m:t>
                        </m:r>
                      </m:sub>
                    </m:sSub>
                    <m:r>
                      <a:rPr lang="vi-VN" sz="3600" b="1" i="1">
                        <a:latin typeface="Cambria Math" panose="02040503050406030204" pitchFamily="18" charset="0"/>
                      </a:rPr>
                      <m:t>−</m:t>
                    </m:r>
                    <m:r>
                      <a:rPr lang="vi-VN" sz="3600" b="1" i="1">
                        <a:latin typeface="Cambria Math" panose="02040503050406030204" pitchFamily="18" charset="0"/>
                      </a:rPr>
                      <m:t>𝜼</m:t>
                    </m:r>
                    <m:r>
                      <a:rPr lang="vi-VN" sz="3600" b="1" i="1">
                        <a:latin typeface="Cambria Math" panose="02040503050406030204" pitchFamily="18" charset="0"/>
                      </a:rPr>
                      <m:t>∗</m:t>
                    </m:r>
                    <m:sSup>
                      <m:sSupPr>
                        <m:ctrlPr>
                          <a:rPr lang="en-US" sz="3600" b="1" i="1">
                            <a:latin typeface="Cambria Math" panose="02040503050406030204" pitchFamily="18" charset="0"/>
                          </a:rPr>
                        </m:ctrlPr>
                      </m:sSupPr>
                      <m:e>
                        <m:r>
                          <a:rPr lang="vi-VN" sz="3600" b="1" i="1">
                            <a:latin typeface="Cambria Math" panose="02040503050406030204" pitchFamily="18" charset="0"/>
                          </a:rPr>
                          <m:t>𝒇</m:t>
                        </m:r>
                      </m:e>
                      <m:sup>
                        <m:r>
                          <a:rPr lang="vi-VN" sz="3600" b="1" i="1">
                            <a:latin typeface="Cambria Math" panose="02040503050406030204" pitchFamily="18" charset="0"/>
                          </a:rPr>
                          <m:t>′</m:t>
                        </m:r>
                      </m:sup>
                    </m:sSup>
                    <m:r>
                      <a:rPr lang="vi-VN" sz="3600" b="1" i="1">
                        <a:latin typeface="Cambria Math" panose="02040503050406030204" pitchFamily="18" charset="0"/>
                      </a:rPr>
                      <m:t>(</m:t>
                    </m:r>
                    <m:sSub>
                      <m:sSubPr>
                        <m:ctrlPr>
                          <a:rPr lang="en-US" sz="3600" b="1" i="1">
                            <a:latin typeface="Cambria Math" panose="02040503050406030204" pitchFamily="18" charset="0"/>
                          </a:rPr>
                        </m:ctrlPr>
                      </m:sSubPr>
                      <m:e>
                        <m:r>
                          <a:rPr lang="vi-VN" sz="3600" b="1" i="1">
                            <a:latin typeface="Cambria Math" panose="02040503050406030204" pitchFamily="18" charset="0"/>
                          </a:rPr>
                          <m:t>𝒘</m:t>
                        </m:r>
                      </m:e>
                      <m:sub>
                        <m:r>
                          <a:rPr lang="vi-VN" sz="3600" b="1" i="1">
                            <a:latin typeface="Cambria Math" panose="02040503050406030204" pitchFamily="18" charset="0"/>
                          </a:rPr>
                          <m:t>𝒏</m:t>
                        </m:r>
                      </m:sub>
                    </m:sSub>
                    <m:r>
                      <a:rPr lang="vi-VN" sz="3600" b="1" i="1">
                        <a:latin typeface="Cambria Math" panose="02040503050406030204" pitchFamily="18" charset="0"/>
                      </a:rPr>
                      <m:t>)</m:t>
                    </m:r>
                  </m:oMath>
                </a14:m>
                <a:endParaRPr lang="en-US" sz="3600" b="1"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endParaRPr lang="vi-VN" sz="32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vi-VN" sz="3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trong đó </a:t>
                </a:r>
                <a14:m>
                  <m:oMath xmlns:m="http://schemas.openxmlformats.org/officeDocument/2006/math">
                    <m:r>
                      <a:rPr lang="vi-VN" sz="32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𝜂</m:t>
                    </m:r>
                    <m:r>
                      <a:rPr lang="vi-VN" sz="3200" i="1" kern="1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vi-VN" sz="3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là </a:t>
                </a:r>
                <a:r>
                  <a:rPr lang="vi-VN" sz="3200" i="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tốc độ học </a:t>
                </a:r>
                <a:r>
                  <a:rPr lang="vi-VN" sz="32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của mô hình.</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3C79200-C52D-1244-E8BA-C26161D5A7CF}"/>
                  </a:ext>
                </a:extLst>
              </p:cNvPr>
              <p:cNvSpPr txBox="1">
                <a:spLocks noRot="1" noChangeAspect="1" noMove="1" noResize="1" noEditPoints="1" noAdjustHandles="1" noChangeArrowheads="1" noChangeShapeType="1" noTextEdit="1"/>
              </p:cNvSpPr>
              <p:nvPr/>
            </p:nvSpPr>
            <p:spPr>
              <a:xfrm>
                <a:off x="477505" y="3406451"/>
                <a:ext cx="12352007" cy="3820790"/>
              </a:xfrm>
              <a:prstGeom prst="rect">
                <a:avLst/>
              </a:prstGeom>
              <a:blipFill>
                <a:blip r:embed="rId2"/>
                <a:stretch>
                  <a:fillRect l="-1233" t="-2233" b="-3987"/>
                </a:stretch>
              </a:blipFill>
            </p:spPr>
            <p:txBody>
              <a:bodyPr/>
              <a:lstStyle/>
              <a:p>
                <a:r>
                  <a:rPr lang="vi-VN">
                    <a:noFill/>
                  </a:rPr>
                  <a:t> </a:t>
                </a:r>
              </a:p>
            </p:txBody>
          </p:sp>
        </mc:Fallback>
      </mc:AlternateContent>
      <p:sp>
        <p:nvSpPr>
          <p:cNvPr id="8" name="TextBox 7">
            <a:extLst>
              <a:ext uri="{FF2B5EF4-FFF2-40B4-BE49-F238E27FC236}">
                <a16:creationId xmlns:a16="http://schemas.microsoft.com/office/drawing/2014/main" id="{08F640F5-412C-B621-6DB3-A9FD68F57C4E}"/>
              </a:ext>
            </a:extLst>
          </p:cNvPr>
          <p:cNvSpPr txBox="1"/>
          <p:nvPr/>
        </p:nvSpPr>
        <p:spPr>
          <a:xfrm>
            <a:off x="9499600" y="5642603"/>
            <a:ext cx="762000" cy="461665"/>
          </a:xfrm>
          <a:prstGeom prst="rect">
            <a:avLst/>
          </a:prstGeom>
          <a:noFill/>
        </p:spPr>
        <p:txBody>
          <a:bodyPr wrap="square" rtlCol="0">
            <a:spAutoFit/>
          </a:bodyPr>
          <a:lstStyle/>
          <a:p>
            <a:r>
              <a:rPr lang="vi-VN" sz="2400" dirty="0">
                <a:solidFill>
                  <a:schemeClr val="accent1"/>
                </a:solidFill>
              </a:rPr>
              <a:t>(5)</a:t>
            </a:r>
            <a:endParaRPr lang="en-US" sz="2400" dirty="0">
              <a:solidFill>
                <a:schemeClr val="accent1"/>
              </a:solidFill>
            </a:endParaRPr>
          </a:p>
        </p:txBody>
      </p:sp>
      <p:sp>
        <p:nvSpPr>
          <p:cNvPr id="3" name="Slide Number Placeholder 2">
            <a:extLst>
              <a:ext uri="{FF2B5EF4-FFF2-40B4-BE49-F238E27FC236}">
                <a16:creationId xmlns:a16="http://schemas.microsoft.com/office/drawing/2014/main" id="{6274CF35-FFE1-DEB9-023A-738CE4B58EAE}"/>
              </a:ext>
            </a:extLst>
          </p:cNvPr>
          <p:cNvSpPr>
            <a:spLocks noGrp="1"/>
          </p:cNvSpPr>
          <p:nvPr>
            <p:ph type="sldNum" sz="quarter" idx="7"/>
          </p:nvPr>
        </p:nvSpPr>
        <p:spPr>
          <a:xfrm>
            <a:off x="13241655" y="7516057"/>
            <a:ext cx="575945" cy="408958"/>
          </a:xfrm>
        </p:spPr>
        <p:txBody>
          <a:bodyPr/>
          <a:lstStyle/>
          <a:p>
            <a:pPr marL="38100">
              <a:lnSpc>
                <a:spcPts val="1385"/>
              </a:lnSpc>
            </a:pPr>
            <a:fld id="{81D60167-4931-47E6-BA6A-407CBD079E47}" type="slidenum">
              <a:rPr lang="vi-VN" sz="2800" smtClean="0"/>
              <a:t>14</a:t>
            </a:fld>
            <a:endParaRPr lang="vi-VN" sz="2800" dirty="0"/>
          </a:p>
        </p:txBody>
      </p:sp>
      <p:sp>
        <p:nvSpPr>
          <p:cNvPr id="10" name="object 2">
            <a:extLst>
              <a:ext uri="{FF2B5EF4-FFF2-40B4-BE49-F238E27FC236}">
                <a16:creationId xmlns:a16="http://schemas.microsoft.com/office/drawing/2014/main" id="{4CE5A722-80C2-9C67-4B29-2412A72EB66B}"/>
              </a:ext>
            </a:extLst>
          </p:cNvPr>
          <p:cNvSpPr txBox="1">
            <a:spLocks/>
          </p:cNvSpPr>
          <p:nvPr/>
        </p:nvSpPr>
        <p:spPr>
          <a:xfrm>
            <a:off x="0" y="0"/>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4. </a:t>
            </a:r>
            <a:r>
              <a:rPr lang="vi-VN" sz="4500" b="1" i="1" spc="10" dirty="0">
                <a:solidFill>
                  <a:srgbClr val="000000"/>
                </a:solidFill>
                <a:latin typeface="Calibri Light"/>
                <a:cs typeface="Calibri Light"/>
              </a:rPr>
              <a:t>Chứng minh cách thức cập nhật hệ số</a:t>
            </a:r>
            <a:endParaRPr lang="en-US" sz="4500" b="1" i="1" kern="0" dirty="0">
              <a:latin typeface="Calibri Light"/>
              <a:cs typeface="Calibri Light"/>
            </a:endParaRPr>
          </a:p>
        </p:txBody>
      </p:sp>
    </p:spTree>
    <p:extLst>
      <p:ext uri="{BB962C8B-B14F-4D97-AF65-F5344CB8AC3E}">
        <p14:creationId xmlns:p14="http://schemas.microsoft.com/office/powerpoint/2010/main" val="635164097"/>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7CA6BF-4831-F2DD-DAFE-ECA094BAA112}"/>
              </a:ext>
            </a:extLst>
          </p:cNvPr>
          <p:cNvSpPr txBox="1"/>
          <p:nvPr/>
        </p:nvSpPr>
        <p:spPr>
          <a:xfrm>
            <a:off x="232947" y="815274"/>
            <a:ext cx="12870193" cy="646331"/>
          </a:xfrm>
          <a:prstGeom prst="rect">
            <a:avLst/>
          </a:prstGeom>
          <a:noFill/>
        </p:spPr>
        <p:txBody>
          <a:bodyPr wrap="square" rtlCol="0">
            <a:spAutoFit/>
          </a:bodyPr>
          <a:lstStyle/>
          <a:p>
            <a:r>
              <a:rPr lang="en-US" sz="3600" b="1" i="1" dirty="0"/>
              <a:t>4</a:t>
            </a:r>
            <a:r>
              <a:rPr lang="vi-VN" sz="3600" b="1" i="1" dirty="0"/>
              <a:t>.2 Sử dụng thuật toán Gradient Descent tối ưu hàm loss function </a:t>
            </a:r>
            <a:endParaRPr lang="en-US" sz="3600" b="1" i="1"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B0C71FE-C5E2-C32B-8656-6E860AF743C4}"/>
                  </a:ext>
                </a:extLst>
              </p:cNvPr>
              <p:cNvSpPr txBox="1"/>
              <p:nvPr/>
            </p:nvSpPr>
            <p:spPr>
              <a:xfrm>
                <a:off x="2943202" y="1255479"/>
                <a:ext cx="7823201" cy="2091855"/>
              </a:xfrm>
              <a:prstGeom prst="rect">
                <a:avLst/>
              </a:prstGeom>
              <a:noFill/>
            </p:spPr>
            <p:txBody>
              <a:bodyPr wrap="square">
                <a:spAutoFit/>
              </a:bodyPr>
              <a:lstStyle/>
              <a:p>
                <a:pPr marL="0" marR="0">
                  <a:lnSpc>
                    <a:spcPct val="107000"/>
                  </a:lnSpc>
                  <a:spcBef>
                    <a:spcPts val="0"/>
                  </a:spcBef>
                  <a:spcAft>
                    <a:spcPts val="0"/>
                  </a:spcAft>
                </a:pPr>
                <a14:m>
                  <m:oMath xmlns:m="http://schemas.openxmlformats.org/officeDocument/2006/math">
                    <m:sSub>
                      <m:sSub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vi-VN" sz="36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a:t>
                </a:r>
                <a14:m>
                  <m:oMath xmlns:m="http://schemas.openxmlformats.org/officeDocument/2006/math">
                    <m:f>
                      <m:fPr>
                        <m:ctrlPr>
                          <a:rPr lang="en-US" sz="36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vi-VN" sz="36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vi-VN" sz="36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US"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36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e>
                            </m:d>
                          </m:sup>
                        </m:sSup>
                      </m:den>
                    </m:f>
                  </m:oMath>
                </a14:m>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vi-VN" sz="36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en-US"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16" name="TextBox 15">
                <a:extLst>
                  <a:ext uri="{FF2B5EF4-FFF2-40B4-BE49-F238E27FC236}">
                    <a16:creationId xmlns:a16="http://schemas.microsoft.com/office/drawing/2014/main" id="{BB0C71FE-C5E2-C32B-8656-6E860AF743C4}"/>
                  </a:ext>
                </a:extLst>
              </p:cNvPr>
              <p:cNvSpPr txBox="1">
                <a:spLocks noRot="1" noChangeAspect="1" noMove="1" noResize="1" noEditPoints="1" noAdjustHandles="1" noChangeArrowheads="1" noChangeShapeType="1" noTextEdit="1"/>
              </p:cNvSpPr>
              <p:nvPr/>
            </p:nvSpPr>
            <p:spPr>
              <a:xfrm>
                <a:off x="2943202" y="1255479"/>
                <a:ext cx="7823201" cy="209185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5CB1936-4122-5C4C-86FF-9343CEA05E5D}"/>
                  </a:ext>
                </a:extLst>
              </p:cNvPr>
              <p:cNvSpPr txBox="1"/>
              <p:nvPr/>
            </p:nvSpPr>
            <p:spPr>
              <a:xfrm>
                <a:off x="399348" y="3311737"/>
                <a:ext cx="6948310" cy="1618905"/>
              </a:xfrm>
              <a:prstGeom prst="rect">
                <a:avLst/>
              </a:prstGeom>
              <a:noFill/>
            </p:spPr>
            <p:txBody>
              <a:bodyPr wrap="square">
                <a:spAutoFit/>
              </a:bodyPr>
              <a:lstStyle/>
              <a:p>
                <a:pPr marL="0" marR="0">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f>
                        <m:fPr>
                          <m:ctrlPr>
                            <a:rPr lang="en-US" sz="2800" i="1" kern="100" smtClean="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up>
                          </m:sSup>
                        </m:num>
                        <m:den>
                          <m:sSup>
                            <m:sSup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e>
                            <m:sup>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oMath>
                  </m:oMathPara>
                </a14:m>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3200" dirty="0"/>
              </a:p>
            </p:txBody>
          </p:sp>
        </mc:Choice>
        <mc:Fallback xmlns="">
          <p:sp>
            <p:nvSpPr>
              <p:cNvPr id="18" name="TextBox 17">
                <a:extLst>
                  <a:ext uri="{FF2B5EF4-FFF2-40B4-BE49-F238E27FC236}">
                    <a16:creationId xmlns:a16="http://schemas.microsoft.com/office/drawing/2014/main" id="{B5CB1936-4122-5C4C-86FF-9343CEA05E5D}"/>
                  </a:ext>
                </a:extLst>
              </p:cNvPr>
              <p:cNvSpPr txBox="1">
                <a:spLocks noRot="1" noChangeAspect="1" noMove="1" noResize="1" noEditPoints="1" noAdjustHandles="1" noChangeArrowheads="1" noChangeShapeType="1" noTextEdit="1"/>
              </p:cNvSpPr>
              <p:nvPr/>
            </p:nvSpPr>
            <p:spPr>
              <a:xfrm>
                <a:off x="399348" y="3311737"/>
                <a:ext cx="6948310" cy="1618905"/>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C0540E5-ACF9-A1F4-473C-562B208CF547}"/>
                  </a:ext>
                </a:extLst>
              </p:cNvPr>
              <p:cNvSpPr txBox="1"/>
              <p:nvPr/>
            </p:nvSpPr>
            <p:spPr>
              <a:xfrm>
                <a:off x="-254000" y="4361893"/>
                <a:ext cx="12630400" cy="10492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kern="100" smtClean="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up>
                          </m:sSup>
                        </m:den>
                      </m:f>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sSup>
                            <m:sSup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up>
                          </m:sSup>
                        </m:num>
                        <m:den>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up>
                          </m:sSup>
                        </m:den>
                      </m:f>
                    </m:oMath>
                  </m:oMathPara>
                </a14:m>
                <a:endParaRPr lang="en-US" sz="2800" dirty="0"/>
              </a:p>
            </p:txBody>
          </p:sp>
        </mc:Choice>
        <mc:Fallback xmlns="">
          <p:sp>
            <p:nvSpPr>
              <p:cNvPr id="20" name="TextBox 19">
                <a:extLst>
                  <a:ext uri="{FF2B5EF4-FFF2-40B4-BE49-F238E27FC236}">
                    <a16:creationId xmlns:a16="http://schemas.microsoft.com/office/drawing/2014/main" id="{FC0540E5-ACF9-A1F4-473C-562B208CF547}"/>
                  </a:ext>
                </a:extLst>
              </p:cNvPr>
              <p:cNvSpPr txBox="1">
                <a:spLocks noRot="1" noChangeAspect="1" noMove="1" noResize="1" noEditPoints="1" noAdjustHandles="1" noChangeArrowheads="1" noChangeShapeType="1" noTextEdit="1"/>
              </p:cNvSpPr>
              <p:nvPr/>
            </p:nvSpPr>
            <p:spPr>
              <a:xfrm>
                <a:off x="-254000" y="4361893"/>
                <a:ext cx="12630400" cy="1049262"/>
              </a:xfrm>
              <a:prstGeom prst="rect">
                <a:avLst/>
              </a:prstGeom>
              <a:blipFill>
                <a:blip r:embed="rId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7D707B8-0CE2-F9DA-A9BB-418027E67CB1}"/>
                  </a:ext>
                </a:extLst>
              </p:cNvPr>
              <p:cNvSpPr txBox="1"/>
              <p:nvPr/>
            </p:nvSpPr>
            <p:spPr>
              <a:xfrm>
                <a:off x="232947" y="5348418"/>
                <a:ext cx="12630399" cy="1654364"/>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f>
                        <m:fPr>
                          <m:ctrlPr>
                            <a:rPr lang="en-US" sz="2800" i="1" kern="100" smtClean="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up>
                          </m:sSup>
                        </m:den>
                      </m:f>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f>
                        <m:f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num>
                        <m:den>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up>
                          </m:sSup>
                        </m:den>
                      </m:f>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4" name="TextBox 23">
                <a:extLst>
                  <a:ext uri="{FF2B5EF4-FFF2-40B4-BE49-F238E27FC236}">
                    <a16:creationId xmlns:a16="http://schemas.microsoft.com/office/drawing/2014/main" id="{D7D707B8-0CE2-F9DA-A9BB-418027E67CB1}"/>
                  </a:ext>
                </a:extLst>
              </p:cNvPr>
              <p:cNvSpPr txBox="1">
                <a:spLocks noRot="1" noChangeAspect="1" noMove="1" noResize="1" noEditPoints="1" noAdjustHandles="1" noChangeArrowheads="1" noChangeShapeType="1" noTextEdit="1"/>
              </p:cNvSpPr>
              <p:nvPr/>
            </p:nvSpPr>
            <p:spPr>
              <a:xfrm>
                <a:off x="232947" y="5348418"/>
                <a:ext cx="12630399" cy="1654364"/>
              </a:xfrm>
              <a:prstGeom prst="rect">
                <a:avLst/>
              </a:prstGeom>
              <a:blipFill>
                <a:blip r:embed="rId5"/>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2654B17-885C-2BDB-3132-E78060F1C089}"/>
                  </a:ext>
                </a:extLst>
              </p:cNvPr>
              <p:cNvSpPr txBox="1"/>
              <p:nvPr/>
            </p:nvSpPr>
            <p:spPr>
              <a:xfrm>
                <a:off x="-1244600" y="6461311"/>
                <a:ext cx="6948310" cy="9856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kern="100" smtClean="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Sub>
                            <m:sSubPr>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vi-VN" sz="28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en-US" sz="2800" dirty="0"/>
              </a:p>
            </p:txBody>
          </p:sp>
        </mc:Choice>
        <mc:Fallback xmlns="">
          <p:sp>
            <p:nvSpPr>
              <p:cNvPr id="26" name="TextBox 25">
                <a:extLst>
                  <a:ext uri="{FF2B5EF4-FFF2-40B4-BE49-F238E27FC236}">
                    <a16:creationId xmlns:a16="http://schemas.microsoft.com/office/drawing/2014/main" id="{52654B17-885C-2BDB-3132-E78060F1C089}"/>
                  </a:ext>
                </a:extLst>
              </p:cNvPr>
              <p:cNvSpPr txBox="1">
                <a:spLocks noRot="1" noChangeAspect="1" noMove="1" noResize="1" noEditPoints="1" noAdjustHandles="1" noChangeArrowheads="1" noChangeShapeType="1" noTextEdit="1"/>
              </p:cNvSpPr>
              <p:nvPr/>
            </p:nvSpPr>
            <p:spPr>
              <a:xfrm>
                <a:off x="-1244600" y="6461311"/>
                <a:ext cx="6948310" cy="985654"/>
              </a:xfrm>
              <a:prstGeom prst="rect">
                <a:avLst/>
              </a:prstGeom>
              <a:blipFill>
                <a:blip r:embed="rId6"/>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5399ACD-9233-11E6-5B5A-467DE5051EE3}"/>
                  </a:ext>
                </a:extLst>
              </p:cNvPr>
              <p:cNvSpPr txBox="1"/>
              <p:nvPr/>
            </p:nvSpPr>
            <p:spPr>
              <a:xfrm>
                <a:off x="812800" y="2422238"/>
                <a:ext cx="7823200" cy="1006366"/>
              </a:xfrm>
              <a:prstGeom prst="rect">
                <a:avLst/>
              </a:prstGeom>
              <a:noFill/>
            </p:spPr>
            <p:txBody>
              <a:bodyPr wrap="square">
                <a:spAutoFit/>
              </a:bodyPr>
              <a:lstStyle/>
              <a:p>
                <a:pPr marL="0" marR="0">
                  <a:lnSpc>
                    <a:spcPct val="107000"/>
                  </a:lnSpc>
                  <a:spcBef>
                    <a:spcPts val="0"/>
                  </a:spcBef>
                  <a:spcAft>
                    <a:spcPts val="0"/>
                  </a:spcAft>
                </a:pPr>
                <a14:m>
                  <m:oMath xmlns:m="http://schemas.openxmlformats.org/officeDocument/2006/math">
                    <m:f>
                      <m:fPr>
                        <m:ctrlPr>
                          <a:rPr lang="en-US" sz="3200" i="1" kern="100" smtClean="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acc>
                              <m:accPr>
                                <m:chr m:val="̂"/>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acc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𝑦</m:t>
                                </m:r>
                              </m:e>
                            </m:acc>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(1/(1+</m:t>
                        </m:r>
                        <m:sSup>
                          <m:sSup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𝑒</m:t>
                            </m:r>
                          </m:e>
                          <m:sup>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200" i="1" kern="100">
                                <a:solidFill>
                                  <a:srgbClr val="1B1B1B"/>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oMath>
                </a14:m>
                <a:r>
                  <a:rPr lang="vi-VN" sz="32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vi-VN" sz="3200" i="1" kern="100" dirty="0">
                  <a:solidFill>
                    <a:srgbClr val="1B1B1B"/>
                  </a:solidFill>
                  <a:latin typeface="Cambria Math" panose="02040503050406030204" pitchFamily="18" charset="0"/>
                  <a:ea typeface="Calibri" panose="020F0502020204030204" pitchFamily="34" charset="0"/>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D5399ACD-9233-11E6-5B5A-467DE5051EE3}"/>
                  </a:ext>
                </a:extLst>
              </p:cNvPr>
              <p:cNvSpPr txBox="1">
                <a:spLocks noRot="1" noChangeAspect="1" noMove="1" noResize="1" noEditPoints="1" noAdjustHandles="1" noChangeArrowheads="1" noChangeShapeType="1" noTextEdit="1"/>
              </p:cNvSpPr>
              <p:nvPr/>
            </p:nvSpPr>
            <p:spPr>
              <a:xfrm>
                <a:off x="812800" y="2422238"/>
                <a:ext cx="7823200" cy="1006366"/>
              </a:xfrm>
              <a:prstGeom prst="rect">
                <a:avLst/>
              </a:prstGeom>
              <a:blipFill>
                <a:blip r:embed="rId7"/>
                <a:stretch>
                  <a:fillRect/>
                </a:stretch>
              </a:blipFill>
            </p:spPr>
            <p:txBody>
              <a:bodyPr/>
              <a:lstStyle/>
              <a:p>
                <a:r>
                  <a:rPr lang="vi-VN">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6A478FE-3F0B-DD8B-E322-101536EAEFC0}"/>
                  </a:ext>
                </a:extLst>
              </p:cNvPr>
              <p:cNvSpPr txBox="1"/>
              <p:nvPr/>
            </p:nvSpPr>
            <p:spPr>
              <a:xfrm>
                <a:off x="4831757" y="6397680"/>
                <a:ext cx="4699000" cy="1853071"/>
              </a:xfrm>
              <a:prstGeom prst="rect">
                <a:avLst/>
              </a:prstGeom>
              <a:noFill/>
            </p:spPr>
            <p:txBody>
              <a:bodyPr wrap="square" rtlCol="0">
                <a:spAutoFit/>
              </a:bodyPr>
              <a:lstStyle/>
              <a:p>
                <a:r>
                  <a:rPr lang="vi-VN" sz="2400" b="1" i="1" dirty="0">
                    <a:solidFill>
                      <a:srgbClr val="FF0000"/>
                    </a:solidFill>
                  </a:rPr>
                  <a:t>Tương tự, đạo hàm của hàm dự đoán tại </a:t>
                </a:r>
                <a14:m>
                  <m:oMath xmlns:m="http://schemas.openxmlformats.org/officeDocument/2006/math">
                    <m:sSub>
                      <m:sSubPr>
                        <m:ctrlPr>
                          <a:rPr lang="en-US" sz="2400" b="1" i="1" kern="100" smtClean="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2400" b="1" i="1" kern="1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𝒘</m:t>
                        </m:r>
                      </m:e>
                      <m:sub>
                        <m:r>
                          <a:rPr lang="vi-VN" sz="2400" b="1" i="1" kern="100">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𝟏</m:t>
                        </m:r>
                      </m:sub>
                    </m:sSub>
                  </m:oMath>
                </a14:m>
                <a:r>
                  <a:rPr lang="vi-VN" sz="2400" b="1" i="1" dirty="0">
                    <a:solidFill>
                      <a:srgbClr val="FF0000"/>
                    </a:solidFill>
                  </a:rPr>
                  <a:t>, </a:t>
                </a:r>
                <a14:m>
                  <m:oMath xmlns:m="http://schemas.openxmlformats.org/officeDocument/2006/math">
                    <m:sSub>
                      <m:sSubPr>
                        <m:ctrlPr>
                          <a:rPr lang="en-US" sz="2400" b="1" i="1" kern="10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vi-VN" sz="2400" b="1" i="1" kern="100">
                            <a:solidFill>
                              <a:srgbClr val="FF0000"/>
                            </a:solidFill>
                            <a:latin typeface="Cambria Math" panose="02040503050406030204" pitchFamily="18" charset="0"/>
                            <a:ea typeface="Calibri" panose="020F0502020204030204" pitchFamily="34" charset="0"/>
                            <a:cs typeface="Times New Roman" panose="02020603050405020304" pitchFamily="18" charset="0"/>
                          </a:rPr>
                          <m:t>𝒘</m:t>
                        </m:r>
                      </m:e>
                      <m:sub>
                        <m:r>
                          <a:rPr lang="vi-VN" sz="2400" b="1" i="1" kern="100">
                            <a:solidFill>
                              <a:srgbClr val="FF0000"/>
                            </a:solidFill>
                            <a:latin typeface="Cambria Math" panose="02040503050406030204" pitchFamily="18" charset="0"/>
                            <a:ea typeface="Calibri" panose="020F0502020204030204" pitchFamily="34" charset="0"/>
                            <a:cs typeface="Times New Roman" panose="02020603050405020304" pitchFamily="18" charset="0"/>
                          </a:rPr>
                          <m:t>𝟐</m:t>
                        </m:r>
                      </m:sub>
                    </m:sSub>
                  </m:oMath>
                </a14:m>
                <a:r>
                  <a:rPr lang="vi-VN" sz="2400" b="1" i="1" dirty="0">
                    <a:solidFill>
                      <a:srgbClr val="FF0000"/>
                    </a:solidFill>
                  </a:rPr>
                  <a:t>, ...</a:t>
                </a:r>
                <a14:m>
                  <m:oMath xmlns:m="http://schemas.openxmlformats.org/officeDocument/2006/math">
                    <m:sSub>
                      <m:sSubPr>
                        <m:ctrlPr>
                          <a:rPr lang="en-US" sz="2400" b="1" i="1" kern="100">
                            <a:solidFill>
                              <a:srgbClr val="FF0000"/>
                            </a:solidFill>
                            <a:latin typeface="Cambria Math" panose="02040503050406030204" pitchFamily="18" charset="0"/>
                            <a:ea typeface="Calibri" panose="020F0502020204030204" pitchFamily="34" charset="0"/>
                            <a:cs typeface="Times New Roman" panose="02020603050405020304" pitchFamily="18" charset="0"/>
                          </a:rPr>
                        </m:ctrlPr>
                      </m:sSubPr>
                      <m:e>
                        <m:r>
                          <a:rPr lang="vi-VN" sz="2400" b="1" i="1" kern="100">
                            <a:solidFill>
                              <a:srgbClr val="FF0000"/>
                            </a:solidFill>
                            <a:latin typeface="Cambria Math" panose="02040503050406030204" pitchFamily="18" charset="0"/>
                            <a:ea typeface="Calibri" panose="020F0502020204030204" pitchFamily="34" charset="0"/>
                            <a:cs typeface="Times New Roman" panose="02020603050405020304" pitchFamily="18" charset="0"/>
                          </a:rPr>
                          <m:t>𝒘</m:t>
                        </m:r>
                      </m:e>
                      <m:sub>
                        <m:r>
                          <a:rPr lang="vi-VN" sz="2400" b="1" i="1" kern="100">
                            <a:solidFill>
                              <a:srgbClr val="FF0000"/>
                            </a:solidFill>
                            <a:latin typeface="Cambria Math" panose="02040503050406030204" pitchFamily="18" charset="0"/>
                            <a:ea typeface="Calibri" panose="020F0502020204030204" pitchFamily="34" charset="0"/>
                            <a:cs typeface="Times New Roman" panose="02020603050405020304" pitchFamily="18" charset="0"/>
                          </a:rPr>
                          <m:t>𝒏</m:t>
                        </m:r>
                      </m:sub>
                    </m:sSub>
                  </m:oMath>
                </a14:m>
                <a:endParaRPr lang="vi-VN" sz="2400" b="1" i="1" dirty="0">
                  <a:solidFill>
                    <a:srgbClr val="FF0000"/>
                  </a:solidFill>
                </a:endParaRPr>
              </a:p>
              <a:p>
                <a:r>
                  <a:rPr lang="vi-VN" sz="2400" b="1" i="1" dirty="0">
                    <a:solidFill>
                      <a:srgbClr val="FF0000"/>
                    </a:solidFill>
                  </a:rPr>
                  <a:t> 	</a:t>
                </a:r>
                <a14:m>
                  <m:oMath xmlns:m="http://schemas.openxmlformats.org/officeDocument/2006/math">
                    <m:f>
                      <m:fPr>
                        <m:ctrlPr>
                          <a:rPr lang="en-US" sz="2400" i="1">
                            <a:latin typeface="Cambria Math" panose="02040503050406030204" pitchFamily="18" charset="0"/>
                          </a:rPr>
                        </m:ctrlPr>
                      </m:fPr>
                      <m:num>
                        <m:r>
                          <a:rPr lang="vi-VN" sz="2400" i="1">
                            <a:latin typeface="Cambria Math" panose="02040503050406030204" pitchFamily="18" charset="0"/>
                          </a:rPr>
                          <m:t>𝑑</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vi-VN" sz="2400" i="1">
                                    <a:latin typeface="Cambria Math" panose="02040503050406030204" pitchFamily="18" charset="0"/>
                                  </a:rPr>
                                  <m:t>𝑦</m:t>
                                </m:r>
                              </m:e>
                            </m:acc>
                          </m:e>
                          <m:sub>
                            <m:r>
                              <a:rPr lang="vi-VN" sz="2400" i="1">
                                <a:latin typeface="Cambria Math" panose="02040503050406030204" pitchFamily="18" charset="0"/>
                              </a:rPr>
                              <m:t>𝑖</m:t>
                            </m:r>
                          </m:sub>
                        </m:sSub>
                      </m:num>
                      <m:den>
                        <m:r>
                          <a:rPr lang="vi-VN" sz="2400" i="1">
                            <a:latin typeface="Cambria Math" panose="02040503050406030204" pitchFamily="18" charset="0"/>
                          </a:rPr>
                          <m:t>𝑑</m:t>
                        </m:r>
                        <m:sSub>
                          <m:sSubPr>
                            <m:ctrlPr>
                              <a:rPr lang="en-US" sz="2400" i="1">
                                <a:latin typeface="Cambria Math" panose="02040503050406030204" pitchFamily="18" charset="0"/>
                              </a:rPr>
                            </m:ctrlPr>
                          </m:sSubPr>
                          <m:e>
                            <m:r>
                              <a:rPr lang="vi-VN" sz="2400" i="1">
                                <a:latin typeface="Cambria Math" panose="02040503050406030204" pitchFamily="18" charset="0"/>
                              </a:rPr>
                              <m:t>𝑤</m:t>
                            </m:r>
                          </m:e>
                          <m:sub>
                            <m:r>
                              <a:rPr lang="vi-VN" sz="2400" i="1">
                                <a:latin typeface="Cambria Math" panose="02040503050406030204" pitchFamily="18" charset="0"/>
                              </a:rPr>
                              <m:t>𝑛</m:t>
                            </m:r>
                          </m:sub>
                        </m:sSub>
                      </m:den>
                    </m:f>
                    <m:r>
                      <a:rPr lang="vi-VN" sz="2400" i="1">
                        <a:latin typeface="Cambria Math" panose="02040503050406030204" pitchFamily="18" charset="0"/>
                      </a:rPr>
                      <m:t>=</m:t>
                    </m:r>
                    <m:sSub>
                      <m:sSubPr>
                        <m:ctrlPr>
                          <a:rPr lang="en-US" sz="2400" i="1">
                            <a:latin typeface="Cambria Math" panose="02040503050406030204" pitchFamily="18" charset="0"/>
                          </a:rPr>
                        </m:ctrlPr>
                      </m:sSubPr>
                      <m:e>
                        <m:r>
                          <a:rPr lang="vi-VN" sz="2400" i="1">
                            <a:latin typeface="Cambria Math" panose="02040503050406030204" pitchFamily="18" charset="0"/>
                          </a:rPr>
                          <m:t>𝑥</m:t>
                        </m:r>
                      </m:e>
                      <m:sub>
                        <m:r>
                          <a:rPr lang="vi-VN" sz="2400" i="1">
                            <a:latin typeface="Cambria Math" panose="02040503050406030204" pitchFamily="18" charset="0"/>
                          </a:rPr>
                          <m:t>𝑛</m:t>
                        </m:r>
                      </m:sub>
                    </m:sSub>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vi-VN" sz="2400" i="1">
                                <a:latin typeface="Cambria Math" panose="02040503050406030204" pitchFamily="18" charset="0"/>
                              </a:rPr>
                              <m:t>𝑦</m:t>
                            </m:r>
                          </m:e>
                        </m:acc>
                      </m:e>
                      <m:sub>
                        <m:r>
                          <a:rPr lang="vi-VN" sz="2400" i="1">
                            <a:latin typeface="Cambria Math" panose="02040503050406030204" pitchFamily="18" charset="0"/>
                          </a:rPr>
                          <m:t>𝑖</m:t>
                        </m:r>
                      </m:sub>
                    </m:sSub>
                    <m:r>
                      <a:rPr lang="vi-VN" sz="2400" i="1">
                        <a:latin typeface="Cambria Math" panose="02040503050406030204" pitchFamily="18" charset="0"/>
                      </a:rPr>
                      <m:t>(1−</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vi-VN" sz="2400" i="1">
                                <a:latin typeface="Cambria Math" panose="02040503050406030204" pitchFamily="18" charset="0"/>
                              </a:rPr>
                              <m:t>𝑦</m:t>
                            </m:r>
                          </m:e>
                        </m:acc>
                      </m:e>
                      <m:sub>
                        <m:r>
                          <a:rPr lang="vi-VN" sz="2400" i="1">
                            <a:latin typeface="Cambria Math" panose="02040503050406030204" pitchFamily="18" charset="0"/>
                          </a:rPr>
                          <m:t>𝑖</m:t>
                        </m:r>
                      </m:sub>
                    </m:sSub>
                    <m:r>
                      <a:rPr lang="vi-VN" sz="2400" i="1">
                        <a:latin typeface="Cambria Math" panose="02040503050406030204" pitchFamily="18" charset="0"/>
                      </a:rPr>
                      <m:t>)</m:t>
                    </m:r>
                  </m:oMath>
                </a14:m>
                <a:endParaRPr lang="en-US" sz="2400" dirty="0"/>
              </a:p>
              <a:p>
                <a:r>
                  <a:rPr lang="vi-VN" sz="2800" b="1" i="1" dirty="0">
                    <a:solidFill>
                      <a:srgbClr val="FF0000"/>
                    </a:solidFill>
                  </a:rPr>
                  <a:t> </a:t>
                </a:r>
                <a:endParaRPr lang="en-US" sz="2800" b="1" i="1" dirty="0">
                  <a:solidFill>
                    <a:srgbClr val="FF0000"/>
                  </a:solidFill>
                </a:endParaRPr>
              </a:p>
            </p:txBody>
          </p:sp>
        </mc:Choice>
        <mc:Fallback>
          <p:sp>
            <p:nvSpPr>
              <p:cNvPr id="30" name="TextBox 29">
                <a:extLst>
                  <a:ext uri="{FF2B5EF4-FFF2-40B4-BE49-F238E27FC236}">
                    <a16:creationId xmlns:a16="http://schemas.microsoft.com/office/drawing/2014/main" id="{06A478FE-3F0B-DD8B-E322-101536EAEFC0}"/>
                  </a:ext>
                </a:extLst>
              </p:cNvPr>
              <p:cNvSpPr txBox="1">
                <a:spLocks noRot="1" noChangeAspect="1" noMove="1" noResize="1" noEditPoints="1" noAdjustHandles="1" noChangeArrowheads="1" noChangeShapeType="1" noTextEdit="1"/>
              </p:cNvSpPr>
              <p:nvPr/>
            </p:nvSpPr>
            <p:spPr>
              <a:xfrm>
                <a:off x="4831757" y="6397680"/>
                <a:ext cx="4699000" cy="1853071"/>
              </a:xfrm>
              <a:prstGeom prst="rect">
                <a:avLst/>
              </a:prstGeom>
              <a:blipFill>
                <a:blip r:embed="rId8"/>
                <a:stretch>
                  <a:fillRect l="-2078" t="-2632"/>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335E765E-E48D-5BFD-AA9F-B8E3701250CD}"/>
              </a:ext>
            </a:extLst>
          </p:cNvPr>
          <p:cNvSpPr txBox="1"/>
          <p:nvPr/>
        </p:nvSpPr>
        <p:spPr>
          <a:xfrm>
            <a:off x="3784600" y="6722635"/>
            <a:ext cx="762000" cy="461665"/>
          </a:xfrm>
          <a:prstGeom prst="rect">
            <a:avLst/>
          </a:prstGeom>
          <a:noFill/>
        </p:spPr>
        <p:txBody>
          <a:bodyPr wrap="square" rtlCol="0">
            <a:spAutoFit/>
          </a:bodyPr>
          <a:lstStyle/>
          <a:p>
            <a:r>
              <a:rPr lang="vi-VN" sz="2400" dirty="0">
                <a:solidFill>
                  <a:schemeClr val="accent1"/>
                </a:solidFill>
              </a:rPr>
              <a:t>(6)</a:t>
            </a:r>
            <a:endParaRPr lang="en-US" sz="2400" dirty="0">
              <a:solidFill>
                <a:schemeClr val="accent1"/>
              </a:solidFill>
            </a:endParaRPr>
          </a:p>
        </p:txBody>
      </p:sp>
      <p:sp>
        <p:nvSpPr>
          <p:cNvPr id="3" name="Slide Number Placeholder 2">
            <a:extLst>
              <a:ext uri="{FF2B5EF4-FFF2-40B4-BE49-F238E27FC236}">
                <a16:creationId xmlns:a16="http://schemas.microsoft.com/office/drawing/2014/main" id="{F2376D77-BFE4-18EC-7678-650E84201B58}"/>
              </a:ext>
            </a:extLst>
          </p:cNvPr>
          <p:cNvSpPr>
            <a:spLocks noGrp="1"/>
          </p:cNvSpPr>
          <p:nvPr>
            <p:ph type="sldNum" sz="quarter" idx="7"/>
          </p:nvPr>
        </p:nvSpPr>
        <p:spPr>
          <a:xfrm>
            <a:off x="13050913" y="7444716"/>
            <a:ext cx="575945" cy="408958"/>
          </a:xfrm>
        </p:spPr>
        <p:txBody>
          <a:bodyPr/>
          <a:lstStyle/>
          <a:p>
            <a:pPr marL="38100">
              <a:lnSpc>
                <a:spcPts val="1385"/>
              </a:lnSpc>
            </a:pPr>
            <a:fld id="{81D60167-4931-47E6-BA6A-407CBD079E47}" type="slidenum">
              <a:rPr lang="vi-VN" sz="2800" smtClean="0"/>
              <a:t>15</a:t>
            </a:fld>
            <a:endParaRPr lang="vi-VN" sz="2800" dirty="0"/>
          </a:p>
        </p:txBody>
      </p:sp>
      <p:sp>
        <p:nvSpPr>
          <p:cNvPr id="7" name="object 2">
            <a:extLst>
              <a:ext uri="{FF2B5EF4-FFF2-40B4-BE49-F238E27FC236}">
                <a16:creationId xmlns:a16="http://schemas.microsoft.com/office/drawing/2014/main" id="{D6971557-DAB2-2B1F-4A8A-566659284C61}"/>
              </a:ext>
            </a:extLst>
          </p:cNvPr>
          <p:cNvSpPr txBox="1">
            <a:spLocks/>
          </p:cNvSpPr>
          <p:nvPr/>
        </p:nvSpPr>
        <p:spPr>
          <a:xfrm>
            <a:off x="10518" y="10214"/>
            <a:ext cx="13807082"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4. </a:t>
            </a:r>
            <a:r>
              <a:rPr lang="vi-VN" sz="4500" b="1" i="1" spc="10" dirty="0">
                <a:solidFill>
                  <a:srgbClr val="000000"/>
                </a:solidFill>
                <a:latin typeface="Calibri Light"/>
                <a:cs typeface="Calibri Light"/>
              </a:rPr>
              <a:t>Chứng minh cách thức cập nhật hệ số</a:t>
            </a:r>
            <a:endParaRPr lang="en-US" sz="4500" b="1" i="1" kern="0" dirty="0">
              <a:latin typeface="Calibri Light"/>
              <a:cs typeface="Calibri Light"/>
            </a:endParaRPr>
          </a:p>
        </p:txBody>
      </p:sp>
    </p:spTree>
    <p:extLst>
      <p:ext uri="{BB962C8B-B14F-4D97-AF65-F5344CB8AC3E}">
        <p14:creationId xmlns:p14="http://schemas.microsoft.com/office/powerpoint/2010/main" val="20819229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inVertic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BBC89B8-C14D-F899-DCDB-4F12858A3B1F}"/>
                  </a:ext>
                </a:extLst>
              </p:cNvPr>
              <p:cNvSpPr txBox="1"/>
              <p:nvPr/>
            </p:nvSpPr>
            <p:spPr>
              <a:xfrm>
                <a:off x="2336800" y="2057211"/>
                <a:ext cx="8534400" cy="6481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𝐿</m:t>
                      </m:r>
                      <m:r>
                        <a:rPr lang="en-US" sz="3200" i="0">
                          <a:latin typeface="Cambria Math" panose="02040503050406030204" pitchFamily="18" charset="0"/>
                        </a:rPr>
                        <m:t>=−</m:t>
                      </m:r>
                      <m:d>
                        <m:dPr>
                          <m:ctrlPr>
                            <a:rPr lang="en-US" sz="3200" i="1">
                              <a:solidFill>
                                <a:srgbClr val="836967"/>
                              </a:solidFill>
                              <a:latin typeface="Cambria Math" panose="02040503050406030204" pitchFamily="18" charset="0"/>
                            </a:rPr>
                          </m:ctrlPr>
                        </m:dPr>
                        <m:e>
                          <m:sSub>
                            <m:sSubPr>
                              <m:ctrlPr>
                                <a:rPr lang="en-US" sz="3200" i="1">
                                  <a:solidFill>
                                    <a:srgbClr val="836967"/>
                                  </a:solidFill>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𝑖</m:t>
                              </m:r>
                            </m:sub>
                          </m:sSub>
                          <m:r>
                            <a:rPr lang="en-US" sz="3200" i="0">
                              <a:latin typeface="Cambria Math" panose="02040503050406030204" pitchFamily="18" charset="0"/>
                            </a:rPr>
                            <m:t>∗</m:t>
                          </m:r>
                          <m:r>
                            <a:rPr lang="en-US" sz="3200" i="1">
                              <a:latin typeface="Cambria Math" panose="02040503050406030204" pitchFamily="18" charset="0"/>
                            </a:rPr>
                            <m:t>𝑙𝑜</m:t>
                          </m:r>
                          <m:r>
                            <m:rPr>
                              <m:sty m:val="p"/>
                            </m:rPr>
                            <a:rPr lang="en-US" sz="3200" i="0">
                              <a:latin typeface="Cambria Math" panose="02040503050406030204" pitchFamily="18" charset="0"/>
                            </a:rPr>
                            <m:t>g</m:t>
                          </m:r>
                          <m:sSub>
                            <m:sSubPr>
                              <m:ctrlPr>
                                <a:rPr lang="en-US" sz="3200" i="1">
                                  <a:solidFill>
                                    <a:srgbClr val="836967"/>
                                  </a:solidFill>
                                  <a:latin typeface="Cambria Math" panose="02040503050406030204" pitchFamily="18" charset="0"/>
                                </a:rPr>
                              </m:ctrlPr>
                            </m:sSubPr>
                            <m:e>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e>
                            <m:sub>
                              <m:r>
                                <a:rPr lang="en-US" sz="3200" i="1">
                                  <a:latin typeface="Cambria Math" panose="02040503050406030204" pitchFamily="18" charset="0"/>
                                </a:rPr>
                                <m:t>𝑖</m:t>
                              </m:r>
                            </m:sub>
                          </m:sSub>
                          <m:r>
                            <a:rPr lang="en-US" sz="3200" i="0">
                              <a:latin typeface="Cambria Math" panose="02040503050406030204" pitchFamily="18" charset="0"/>
                            </a:rPr>
                            <m:t>+</m:t>
                          </m:r>
                          <m:d>
                            <m:dPr>
                              <m:ctrlPr>
                                <a:rPr lang="en-US" sz="3200" i="1">
                                  <a:solidFill>
                                    <a:srgbClr val="836967"/>
                                  </a:solidFill>
                                  <a:latin typeface="Cambria Math" panose="02040503050406030204" pitchFamily="18" charset="0"/>
                                </a:rPr>
                              </m:ctrlPr>
                            </m:dPr>
                            <m:e>
                              <m:r>
                                <a:rPr lang="en-US" sz="3200" i="0">
                                  <a:latin typeface="Cambria Math" panose="02040503050406030204" pitchFamily="18" charset="0"/>
                                </a:rPr>
                                <m:t>1−</m:t>
                              </m:r>
                              <m:sSub>
                                <m:sSubPr>
                                  <m:ctrlPr>
                                    <a:rPr lang="en-US" sz="3200" i="1">
                                      <a:solidFill>
                                        <a:srgbClr val="836967"/>
                                      </a:solidFill>
                                      <a:latin typeface="Cambria Math" panose="02040503050406030204" pitchFamily="18" charset="0"/>
                                    </a:rPr>
                                  </m:ctrlPr>
                                </m:sSubPr>
                                <m:e>
                                  <m:r>
                                    <a:rPr lang="en-US" sz="3200" i="1">
                                      <a:latin typeface="Cambria Math" panose="02040503050406030204" pitchFamily="18" charset="0"/>
                                    </a:rPr>
                                    <m:t>𝑦</m:t>
                                  </m:r>
                                </m:e>
                                <m:sub>
                                  <m:r>
                                    <a:rPr lang="en-US" sz="3200" i="1">
                                      <a:latin typeface="Cambria Math" panose="02040503050406030204" pitchFamily="18" charset="0"/>
                                    </a:rPr>
                                    <m:t>𝑖</m:t>
                                  </m:r>
                                </m:sub>
                              </m:sSub>
                            </m:e>
                          </m:d>
                          <m:r>
                            <a:rPr lang="en-US" sz="3200" i="0">
                              <a:latin typeface="Cambria Math" panose="02040503050406030204" pitchFamily="18" charset="0"/>
                            </a:rPr>
                            <m:t>∗</m:t>
                          </m:r>
                          <m:r>
                            <a:rPr lang="en-US" sz="3200" i="1">
                              <a:latin typeface="Cambria Math" panose="02040503050406030204" pitchFamily="18" charset="0"/>
                            </a:rPr>
                            <m:t>𝑙𝑜𝑔</m:t>
                          </m:r>
                          <m:d>
                            <m:dPr>
                              <m:ctrlPr>
                                <a:rPr lang="en-US" sz="3200" i="1">
                                  <a:solidFill>
                                    <a:srgbClr val="836967"/>
                                  </a:solidFill>
                                  <a:latin typeface="Cambria Math" panose="02040503050406030204" pitchFamily="18" charset="0"/>
                                </a:rPr>
                              </m:ctrlPr>
                            </m:dPr>
                            <m:e>
                              <m:r>
                                <a:rPr lang="en-US" sz="3200" i="0">
                                  <a:latin typeface="Cambria Math" panose="02040503050406030204" pitchFamily="18" charset="0"/>
                                </a:rPr>
                                <m:t>1−</m:t>
                              </m:r>
                              <m:sSub>
                                <m:sSubPr>
                                  <m:ctrlPr>
                                    <a:rPr lang="en-US" sz="3200" i="1">
                                      <a:solidFill>
                                        <a:srgbClr val="836967"/>
                                      </a:solidFill>
                                      <a:latin typeface="Cambria Math" panose="02040503050406030204" pitchFamily="18" charset="0"/>
                                    </a:rPr>
                                  </m:ctrlPr>
                                </m:sSubPr>
                                <m:e>
                                  <m:acc>
                                    <m:accPr>
                                      <m:chr m:val="̂"/>
                                      <m:ctrlPr>
                                        <a:rPr lang="en-US" sz="3200" i="1">
                                          <a:solidFill>
                                            <a:srgbClr val="836967"/>
                                          </a:solidFill>
                                          <a:latin typeface="Cambria Math" panose="02040503050406030204" pitchFamily="18" charset="0"/>
                                        </a:rPr>
                                      </m:ctrlPr>
                                    </m:accPr>
                                    <m:e>
                                      <m:r>
                                        <a:rPr lang="en-US" sz="3200" i="1">
                                          <a:latin typeface="Cambria Math" panose="02040503050406030204" pitchFamily="18" charset="0"/>
                                        </a:rPr>
                                        <m:t>𝑦</m:t>
                                      </m:r>
                                    </m:e>
                                  </m:acc>
                                </m:e>
                                <m:sub>
                                  <m:r>
                                    <a:rPr lang="en-US" sz="3200" i="1">
                                      <a:latin typeface="Cambria Math" panose="02040503050406030204" pitchFamily="18" charset="0"/>
                                    </a:rPr>
                                    <m:t>𝑖</m:t>
                                  </m:r>
                                </m:sub>
                              </m:sSub>
                            </m:e>
                          </m:d>
                        </m:e>
                      </m:d>
                    </m:oMath>
                  </m:oMathPara>
                </a14:m>
                <a:endParaRPr lang="en-US" sz="3200" dirty="0"/>
              </a:p>
            </p:txBody>
          </p:sp>
        </mc:Choice>
        <mc:Fallback xmlns="">
          <p:sp>
            <p:nvSpPr>
              <p:cNvPr id="4" name="TextBox 3">
                <a:extLst>
                  <a:ext uri="{FF2B5EF4-FFF2-40B4-BE49-F238E27FC236}">
                    <a16:creationId xmlns:a16="http://schemas.microsoft.com/office/drawing/2014/main" id="{BBBC89B8-C14D-F899-DCDB-4F12858A3B1F}"/>
                  </a:ext>
                </a:extLst>
              </p:cNvPr>
              <p:cNvSpPr txBox="1">
                <a:spLocks noRot="1" noChangeAspect="1" noMove="1" noResize="1" noEditPoints="1" noAdjustHandles="1" noChangeArrowheads="1" noChangeShapeType="1" noTextEdit="1"/>
              </p:cNvSpPr>
              <p:nvPr/>
            </p:nvSpPr>
            <p:spPr>
              <a:xfrm>
                <a:off x="2336800" y="2057211"/>
                <a:ext cx="8534400" cy="648191"/>
              </a:xfrm>
              <a:prstGeom prst="rect">
                <a:avLst/>
              </a:prstGeom>
              <a:blipFill>
                <a:blip r:embed="rId2"/>
                <a:stretch>
                  <a:fillRect/>
                </a:stretch>
              </a:blipFill>
            </p:spPr>
            <p:txBody>
              <a:bodyPr/>
              <a:lstStyle/>
              <a:p>
                <a:r>
                  <a:rPr lang="vi-VN">
                    <a:noFill/>
                  </a:rPr>
                  <a:t> </a:t>
                </a:r>
              </a:p>
            </p:txBody>
          </p:sp>
        </mc:Fallback>
      </mc:AlternateContent>
      <p:sp>
        <p:nvSpPr>
          <p:cNvPr id="7" name="TextBox 6">
            <a:extLst>
              <a:ext uri="{FF2B5EF4-FFF2-40B4-BE49-F238E27FC236}">
                <a16:creationId xmlns:a16="http://schemas.microsoft.com/office/drawing/2014/main" id="{6C101C27-E417-3120-F5BE-27EB4C0DD60F}"/>
              </a:ext>
            </a:extLst>
          </p:cNvPr>
          <p:cNvSpPr txBox="1"/>
          <p:nvPr/>
        </p:nvSpPr>
        <p:spPr>
          <a:xfrm>
            <a:off x="558800" y="1473487"/>
            <a:ext cx="11430000" cy="523220"/>
          </a:xfrm>
          <a:prstGeom prst="rect">
            <a:avLst/>
          </a:prstGeom>
          <a:noFill/>
        </p:spPr>
        <p:txBody>
          <a:bodyPr wrap="square" rtlCol="0">
            <a:spAutoFit/>
          </a:bodyPr>
          <a:lstStyle/>
          <a:p>
            <a:r>
              <a:rPr lang="vi-VN" sz="2800" dirty="0"/>
              <a:t>Đạo hàm riêng của Loss function</a:t>
            </a:r>
            <a:endParaRPr lang="en-US" sz="28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FB4B83-FF85-2332-081E-22F725864719}"/>
                  </a:ext>
                </a:extLst>
              </p:cNvPr>
              <p:cNvSpPr txBox="1"/>
              <p:nvPr/>
            </p:nvSpPr>
            <p:spPr>
              <a:xfrm>
                <a:off x="2844800" y="2804574"/>
                <a:ext cx="8534400" cy="962443"/>
              </a:xfrm>
              <a:prstGeom prst="rect">
                <a:avLst/>
              </a:prstGeom>
              <a:noFill/>
            </p:spPr>
            <p:txBody>
              <a:bodyPr wrap="square">
                <a:spAutoFit/>
              </a:bodyPr>
              <a:lstStyle/>
              <a:p>
                <a14:m>
                  <m:oMath xmlns:m="http://schemas.openxmlformats.org/officeDocument/2006/math">
                    <m:f>
                      <m:fPr>
                        <m:ctrlPr>
                          <a:rPr lang="en-US" sz="3600" i="1">
                            <a:latin typeface="Cambria Math" panose="02040503050406030204" pitchFamily="18" charset="0"/>
                          </a:rPr>
                        </m:ctrlPr>
                      </m:fPr>
                      <m:num>
                        <m:r>
                          <a:rPr lang="vi-VN" sz="3600" i="1">
                            <a:latin typeface="Cambria Math" panose="02040503050406030204" pitchFamily="18" charset="0"/>
                          </a:rPr>
                          <m:t>𝑑𝐿</m:t>
                        </m:r>
                      </m:num>
                      <m:den>
                        <m:sSub>
                          <m:sSubPr>
                            <m:ctrlPr>
                              <a:rPr lang="en-US" sz="3600" i="1">
                                <a:latin typeface="Cambria Math" panose="02040503050406030204" pitchFamily="18" charset="0"/>
                              </a:rPr>
                            </m:ctrlPr>
                          </m:sSubPr>
                          <m:e>
                            <m:r>
                              <a:rPr lang="vi-VN" sz="3600" i="1">
                                <a:latin typeface="Cambria Math" panose="02040503050406030204" pitchFamily="18" charset="0"/>
                              </a:rPr>
                              <m:t>𝑑</m:t>
                            </m:r>
                            <m:acc>
                              <m:accPr>
                                <m:chr m:val="̂"/>
                                <m:ctrlPr>
                                  <a:rPr lang="en-US" sz="3600" i="1">
                                    <a:latin typeface="Cambria Math" panose="02040503050406030204" pitchFamily="18" charset="0"/>
                                  </a:rPr>
                                </m:ctrlPr>
                              </m:accPr>
                              <m:e>
                                <m:r>
                                  <a:rPr lang="vi-VN" sz="3600" i="1">
                                    <a:latin typeface="Cambria Math" panose="02040503050406030204" pitchFamily="18" charset="0"/>
                                  </a:rPr>
                                  <m:t>𝑦</m:t>
                                </m:r>
                              </m:e>
                            </m:acc>
                          </m:e>
                          <m:sub>
                            <m:r>
                              <a:rPr lang="vi-VN" sz="3600" i="1">
                                <a:latin typeface="Cambria Math" panose="02040503050406030204" pitchFamily="18" charset="0"/>
                              </a:rPr>
                              <m:t>𝑖</m:t>
                            </m:r>
                          </m:sub>
                        </m:sSub>
                      </m:den>
                    </m:f>
                  </m:oMath>
                </a14:m>
                <a:r>
                  <a:rPr lang="vi-VN" sz="3600" dirty="0"/>
                  <a:t>= -(</a:t>
                </a:r>
                <a14:m>
                  <m:oMath xmlns:m="http://schemas.openxmlformats.org/officeDocument/2006/math">
                    <m:f>
                      <m:fPr>
                        <m:ctrlPr>
                          <a:rPr lang="en-US" sz="3600" i="1">
                            <a:latin typeface="Cambria Math" panose="02040503050406030204" pitchFamily="18" charset="0"/>
                          </a:rPr>
                        </m:ctrlPr>
                      </m:fPr>
                      <m:num>
                        <m:sSub>
                          <m:sSubPr>
                            <m:ctrlPr>
                              <a:rPr lang="en-US" sz="3600" i="1">
                                <a:latin typeface="Cambria Math" panose="02040503050406030204" pitchFamily="18" charset="0"/>
                              </a:rPr>
                            </m:ctrlPr>
                          </m:sSubPr>
                          <m:e>
                            <m:r>
                              <a:rPr lang="vi-VN" sz="3600" i="1">
                                <a:latin typeface="Cambria Math" panose="02040503050406030204" pitchFamily="18" charset="0"/>
                              </a:rPr>
                              <m:t>𝑦</m:t>
                            </m:r>
                          </m:e>
                          <m:sub>
                            <m:r>
                              <a:rPr lang="vi-VN" sz="3600" i="1">
                                <a:latin typeface="Cambria Math" panose="02040503050406030204" pitchFamily="18" charset="0"/>
                              </a:rPr>
                              <m:t>𝑖</m:t>
                            </m:r>
                          </m:sub>
                        </m:sSub>
                      </m:num>
                      <m:den>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vi-VN" sz="3600" i="1">
                                    <a:latin typeface="Cambria Math" panose="02040503050406030204" pitchFamily="18" charset="0"/>
                                  </a:rPr>
                                  <m:t>𝑦</m:t>
                                </m:r>
                              </m:e>
                            </m:acc>
                          </m:e>
                          <m:sub>
                            <m:r>
                              <a:rPr lang="vi-VN" sz="3600" i="1">
                                <a:latin typeface="Cambria Math" panose="02040503050406030204" pitchFamily="18" charset="0"/>
                              </a:rPr>
                              <m:t>𝑖</m:t>
                            </m:r>
                          </m:sub>
                        </m:sSub>
                      </m:den>
                    </m:f>
                    <m:r>
                      <a:rPr lang="vi-VN" sz="3600" i="1">
                        <a:latin typeface="Cambria Math" panose="02040503050406030204" pitchFamily="18" charset="0"/>
                      </a:rPr>
                      <m:t>−</m:t>
                    </m:r>
                    <m:f>
                      <m:fPr>
                        <m:ctrlPr>
                          <a:rPr lang="en-US" sz="3600" i="1">
                            <a:latin typeface="Cambria Math" panose="02040503050406030204" pitchFamily="18" charset="0"/>
                          </a:rPr>
                        </m:ctrlPr>
                      </m:fPr>
                      <m:num>
                        <m:r>
                          <a:rPr lang="vi-VN" sz="3600" i="1">
                            <a:latin typeface="Cambria Math" panose="02040503050406030204" pitchFamily="18" charset="0"/>
                          </a:rPr>
                          <m:t>1−</m:t>
                        </m:r>
                        <m:sSub>
                          <m:sSubPr>
                            <m:ctrlPr>
                              <a:rPr lang="en-US" sz="3600" i="1">
                                <a:latin typeface="Cambria Math" panose="02040503050406030204" pitchFamily="18" charset="0"/>
                              </a:rPr>
                            </m:ctrlPr>
                          </m:sSubPr>
                          <m:e>
                            <m:r>
                              <a:rPr lang="vi-VN" sz="3600" i="1">
                                <a:latin typeface="Cambria Math" panose="02040503050406030204" pitchFamily="18" charset="0"/>
                              </a:rPr>
                              <m:t>𝑦</m:t>
                            </m:r>
                          </m:e>
                          <m:sub>
                            <m:r>
                              <a:rPr lang="vi-VN" sz="3600" i="1">
                                <a:latin typeface="Cambria Math" panose="02040503050406030204" pitchFamily="18" charset="0"/>
                              </a:rPr>
                              <m:t>𝑖</m:t>
                            </m:r>
                          </m:sub>
                        </m:sSub>
                      </m:num>
                      <m:den>
                        <m:r>
                          <a:rPr lang="vi-VN" sz="3600" i="1">
                            <a:latin typeface="Cambria Math" panose="02040503050406030204" pitchFamily="18" charset="0"/>
                          </a:rPr>
                          <m:t>1−</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vi-VN" sz="3600" i="1">
                                    <a:latin typeface="Cambria Math" panose="02040503050406030204" pitchFamily="18" charset="0"/>
                                  </a:rPr>
                                  <m:t>𝑦</m:t>
                                </m:r>
                              </m:e>
                            </m:acc>
                          </m:e>
                          <m:sub>
                            <m:r>
                              <a:rPr lang="vi-VN" sz="3600" i="1">
                                <a:latin typeface="Cambria Math" panose="02040503050406030204" pitchFamily="18" charset="0"/>
                              </a:rPr>
                              <m:t>𝑖</m:t>
                            </m:r>
                          </m:sub>
                        </m:sSub>
                      </m:den>
                    </m:f>
                    <m:r>
                      <a:rPr lang="vi-VN" sz="3600" i="1">
                        <a:latin typeface="Cambria Math" panose="02040503050406030204" pitchFamily="18" charset="0"/>
                      </a:rPr>
                      <m:t>)</m:t>
                    </m:r>
                  </m:oMath>
                </a14:m>
                <a:endParaRPr lang="en-US" sz="3600" dirty="0"/>
              </a:p>
            </p:txBody>
          </p:sp>
        </mc:Choice>
        <mc:Fallback xmlns="">
          <p:sp>
            <p:nvSpPr>
              <p:cNvPr id="9" name="TextBox 8">
                <a:extLst>
                  <a:ext uri="{FF2B5EF4-FFF2-40B4-BE49-F238E27FC236}">
                    <a16:creationId xmlns:a16="http://schemas.microsoft.com/office/drawing/2014/main" id="{90FB4B83-FF85-2332-081E-22F725864719}"/>
                  </a:ext>
                </a:extLst>
              </p:cNvPr>
              <p:cNvSpPr txBox="1">
                <a:spLocks noRot="1" noChangeAspect="1" noMove="1" noResize="1" noEditPoints="1" noAdjustHandles="1" noChangeArrowheads="1" noChangeShapeType="1" noTextEdit="1"/>
              </p:cNvSpPr>
              <p:nvPr/>
            </p:nvSpPr>
            <p:spPr>
              <a:xfrm>
                <a:off x="2844800" y="2804574"/>
                <a:ext cx="8534400" cy="962443"/>
              </a:xfrm>
              <a:prstGeom prst="rect">
                <a:avLst/>
              </a:prstGeom>
              <a:blipFill>
                <a:blip r:embed="rId3"/>
                <a:stretch>
                  <a:fillRect b="-1899"/>
                </a:stretch>
              </a:blipFill>
            </p:spPr>
            <p:txBody>
              <a:bodyPr/>
              <a:lstStyle/>
              <a:p>
                <a:r>
                  <a:rPr lang="vi-VN">
                    <a:noFill/>
                  </a:rPr>
                  <a:t> </a:t>
                </a:r>
              </a:p>
            </p:txBody>
          </p:sp>
        </mc:Fallback>
      </mc:AlternateContent>
      <p:sp>
        <p:nvSpPr>
          <p:cNvPr id="11" name="TextBox 10">
            <a:extLst>
              <a:ext uri="{FF2B5EF4-FFF2-40B4-BE49-F238E27FC236}">
                <a16:creationId xmlns:a16="http://schemas.microsoft.com/office/drawing/2014/main" id="{4D047B21-EA12-AC63-FBF1-FCE40F5DCB2A}"/>
              </a:ext>
            </a:extLst>
          </p:cNvPr>
          <p:cNvSpPr txBox="1"/>
          <p:nvPr/>
        </p:nvSpPr>
        <p:spPr>
          <a:xfrm>
            <a:off x="578556" y="3894695"/>
            <a:ext cx="6949440" cy="530594"/>
          </a:xfrm>
          <a:prstGeom prst="rect">
            <a:avLst/>
          </a:prstGeom>
          <a:noFill/>
        </p:spPr>
        <p:txBody>
          <a:bodyPr wrap="square">
            <a:spAutoFit/>
          </a:bodyPr>
          <a:lstStyle/>
          <a:p>
            <a:pPr marL="0" marR="0">
              <a:lnSpc>
                <a:spcPct val="107000"/>
              </a:lnSpc>
              <a:spcBef>
                <a:spcPts val="0"/>
              </a:spcBef>
              <a:spcAft>
                <a:spcPts val="0"/>
              </a:spcAft>
            </a:pPr>
            <a:r>
              <a:rPr lang="vi-VN" sz="28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Áp dụng chain rule (nối chuỗi):</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384B53-AE77-5EEF-E39A-02458F31401A}"/>
                  </a:ext>
                </a:extLst>
              </p:cNvPr>
              <p:cNvSpPr txBox="1"/>
              <p:nvPr/>
            </p:nvSpPr>
            <p:spPr>
              <a:xfrm>
                <a:off x="508000" y="4311391"/>
                <a:ext cx="13208000" cy="2052613"/>
              </a:xfrm>
              <a:prstGeom prst="rect">
                <a:avLst/>
              </a:prstGeom>
              <a:noFill/>
            </p:spPr>
            <p:txBody>
              <a:bodyPr wrap="square">
                <a:spAutoFit/>
              </a:bodyPr>
              <a:lstStyle/>
              <a:p>
                <a:r>
                  <a:rPr lang="vi-VN" sz="2800" dirty="0">
                    <a:solidFill>
                      <a:srgbClr val="1B1B1B"/>
                    </a:solidFill>
                    <a:effectLst/>
                    <a:latin typeface="Times New Roman" panose="02020603050405020304" pitchFamily="18" charset="0"/>
                    <a:ea typeface="Times New Roman" panose="02020603050405020304" pitchFamily="18" charset="0"/>
                  </a:rPr>
                  <a:t>Cụ thể, ta có hàm </a:t>
                </a:r>
                <a14:m>
                  <m:oMath xmlns:m="http://schemas.openxmlformats.org/officeDocument/2006/math">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𝒇</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𝒈</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𝒉</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sz="2800" b="1" dirty="0">
                    <a:solidFill>
                      <a:srgbClr val="1B1B1B"/>
                    </a:solidFill>
                    <a:effectLst/>
                    <a:latin typeface="Times New Roman" panose="02020603050405020304" pitchFamily="18" charset="0"/>
                    <a:ea typeface="Times New Roman" panose="02020603050405020304" pitchFamily="18" charset="0"/>
                  </a:rPr>
                  <a:t>, </a:t>
                </a:r>
                <a:r>
                  <a:rPr lang="vi-VN" sz="2800" dirty="0">
                    <a:solidFill>
                      <a:srgbClr val="1B1B1B"/>
                    </a:solidFill>
                    <a:effectLst/>
                    <a:latin typeface="Times New Roman" panose="02020603050405020304" pitchFamily="18" charset="0"/>
                    <a:ea typeface="Times New Roman" panose="02020603050405020304" pitchFamily="18" charset="0"/>
                  </a:rPr>
                  <a:t>trong đó </a:t>
                </a:r>
                <a14:m>
                  <m:oMath xmlns:m="http://schemas.openxmlformats.org/officeDocument/2006/math">
                    <m:d>
                      <m:dPr>
                        <m:begChr m:val="{"/>
                        <m:endChr m:val=""/>
                        <m:ctrlPr>
                          <a:rPr lang="en-US"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𝑢</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h</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l</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à </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h</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à</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th</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à</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nh</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ph</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ầ</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n</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e>
                          <m:e>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𝑔</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𝑢</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𝑣</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à </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h</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vi-VN" sz="32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l</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à </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c</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á</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c</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h</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à</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kh</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á</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c</m:t>
                            </m:r>
                            <m: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vi-VN" sz="32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nhau</m:t>
                            </m:r>
                          </m:e>
                        </m:eqArr>
                      </m:e>
                    </m:d>
                  </m:oMath>
                </a14:m>
                <a:endParaRPr lang="vi-VN" sz="2800" dirty="0">
                  <a:solidFill>
                    <a:srgbClr val="1B1B1B"/>
                  </a:solidFill>
                  <a:latin typeface="Times New Roman" panose="02020603050405020304" pitchFamily="18" charset="0"/>
                  <a:ea typeface="Times New Roman" panose="02020603050405020304" pitchFamily="18" charset="0"/>
                </a:endParaRPr>
              </a:p>
              <a:p>
                <a:r>
                  <a:rPr lang="vi-VN" sz="2800" dirty="0">
                    <a:solidFill>
                      <a:srgbClr val="0D0D0D"/>
                    </a:solidFill>
                    <a:effectLst/>
                    <a:latin typeface="Times New Roman" panose="02020603050405020304" pitchFamily="18" charset="0"/>
                    <a:ea typeface="Calibri" panose="020F0502020204030204" pitchFamily="34" charset="0"/>
                  </a:rPr>
                  <a:t>Khi đó, qui tắc chuỗi cho phép chúng ta tính đạo hàm của </a:t>
                </a:r>
                <a14:m>
                  <m:oMath xmlns:m="http://schemas.openxmlformats.org/officeDocument/2006/math">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𝒇</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sz="2800" b="1" dirty="0">
                    <a:solidFill>
                      <a:srgbClr val="0D0D0D"/>
                    </a:solidFill>
                    <a:effectLst/>
                    <a:latin typeface="Times New Roman" panose="02020603050405020304" pitchFamily="18" charset="0"/>
                    <a:ea typeface="Calibri" panose="020F0502020204030204" pitchFamily="34" charset="0"/>
                  </a:rPr>
                  <a:t> </a:t>
                </a:r>
                <a:r>
                  <a:rPr lang="vi-VN" sz="2800" dirty="0">
                    <a:solidFill>
                      <a:srgbClr val="0D0D0D"/>
                    </a:solidFill>
                    <a:effectLst/>
                    <a:latin typeface="Times New Roman" panose="02020603050405020304" pitchFamily="18" charset="0"/>
                    <a:ea typeface="Calibri" panose="020F0502020204030204" pitchFamily="34" charset="0"/>
                  </a:rPr>
                  <a:t>theo </a:t>
                </a:r>
                <a14:m>
                  <m:oMath xmlns:m="http://schemas.openxmlformats.org/officeDocument/2006/math">
                    <m:r>
                      <a:rPr lang="vi-VN" sz="2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t>𝒙</m:t>
                    </m:r>
                  </m:oMath>
                </a14:m>
                <a:r>
                  <a:rPr lang="vi-VN" sz="2800" dirty="0">
                    <a:solidFill>
                      <a:srgbClr val="0D0D0D"/>
                    </a:solidFill>
                    <a:effectLst/>
                    <a:latin typeface="Times New Roman" panose="02020603050405020304" pitchFamily="18" charset="0"/>
                    <a:ea typeface="Times New Roman" panose="02020603050405020304" pitchFamily="18" charset="0"/>
                  </a:rPr>
                  <a:t> </a:t>
                </a:r>
                <a:r>
                  <a:rPr lang="vi-VN" sz="2800" dirty="0">
                    <a:solidFill>
                      <a:srgbClr val="0D0D0D"/>
                    </a:solidFill>
                    <a:effectLst/>
                    <a:latin typeface="Times New Roman" panose="02020603050405020304" pitchFamily="18" charset="0"/>
                    <a:ea typeface="Calibri" panose="020F0502020204030204" pitchFamily="34" charset="0"/>
                  </a:rPr>
                  <a:t>bằng cách nhân đạo hàm của </a:t>
                </a:r>
                <a14:m>
                  <m:oMath xmlns:m="http://schemas.openxmlformats.org/officeDocument/2006/math">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𝒈</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𝒖</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vi-VN" sz="2800" dirty="0">
                    <a:solidFill>
                      <a:srgbClr val="0D0D0D"/>
                    </a:solidFill>
                    <a:effectLst/>
                    <a:latin typeface="Times New Roman" panose="02020603050405020304" pitchFamily="18" charset="0"/>
                    <a:ea typeface="Calibri" panose="020F0502020204030204" pitchFamily="34" charset="0"/>
                  </a:rPr>
                  <a:t> theo </a:t>
                </a:r>
                <a14:m>
                  <m:oMath xmlns:m="http://schemas.openxmlformats.org/officeDocument/2006/math">
                    <m:r>
                      <a:rPr lang="vi-VN" sz="2800" b="1"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t>𝒖</m:t>
                    </m:r>
                    <m:r>
                      <a:rPr lang="vi-VN" sz="2800" i="1">
                        <a:solidFill>
                          <a:srgbClr val="0D0D0D"/>
                        </a:solidFill>
                        <a:effectLst/>
                        <a:latin typeface="Cambria Math" panose="02040503050406030204" pitchFamily="18" charset="0"/>
                        <a:ea typeface="Calibri" panose="020F0502020204030204" pitchFamily="34" charset="0"/>
                        <a:cs typeface="Times New Roman" panose="02020603050405020304" pitchFamily="18" charset="0"/>
                      </a:rPr>
                      <m:t> </m:t>
                    </m:r>
                  </m:oMath>
                </a14:m>
                <a:r>
                  <a:rPr lang="vi-VN" sz="2800" dirty="0">
                    <a:solidFill>
                      <a:srgbClr val="0D0D0D"/>
                    </a:solidFill>
                    <a:effectLst/>
                    <a:latin typeface="Times New Roman" panose="02020603050405020304" pitchFamily="18" charset="0"/>
                    <a:ea typeface="Calibri" panose="020F0502020204030204" pitchFamily="34" charset="0"/>
                  </a:rPr>
                  <a:t>với đạo hàm của </a:t>
                </a:r>
                <a14:m>
                  <m:oMath xmlns:m="http://schemas.openxmlformats.org/officeDocument/2006/math">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𝒉</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𝒙</m:t>
                    </m:r>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vi-VN" sz="2800" dirty="0">
                    <a:solidFill>
                      <a:srgbClr val="1B1B1B"/>
                    </a:solidFill>
                    <a:effectLst/>
                    <a:latin typeface="Times New Roman" panose="02020603050405020304" pitchFamily="18" charset="0"/>
                    <a:ea typeface="Times New Roman" panose="02020603050405020304" pitchFamily="18" charset="0"/>
                  </a:rPr>
                  <a:t>theo </a:t>
                </a:r>
                <a14:m>
                  <m:oMath xmlns:m="http://schemas.openxmlformats.org/officeDocument/2006/math">
                    <m:r>
                      <a:rPr lang="vi-VN" sz="2800" b="1" i="1">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𝒙</m:t>
                    </m:r>
                  </m:oMath>
                </a14:m>
                <a:r>
                  <a:rPr lang="vi-VN" sz="2800" dirty="0">
                    <a:solidFill>
                      <a:srgbClr val="1B1B1B"/>
                    </a:solidFill>
                    <a:effectLst/>
                    <a:latin typeface="Times New Roman" panose="02020603050405020304" pitchFamily="18" charset="0"/>
                    <a:ea typeface="Times New Roman" panose="02020603050405020304" pitchFamily="18" charset="0"/>
                  </a:rPr>
                  <a:t>.</a:t>
                </a:r>
                <a:endParaRPr lang="en-US" sz="2800" dirty="0"/>
              </a:p>
            </p:txBody>
          </p:sp>
        </mc:Choice>
        <mc:Fallback xmlns="">
          <p:sp>
            <p:nvSpPr>
              <p:cNvPr id="13" name="TextBox 12">
                <a:extLst>
                  <a:ext uri="{FF2B5EF4-FFF2-40B4-BE49-F238E27FC236}">
                    <a16:creationId xmlns:a16="http://schemas.microsoft.com/office/drawing/2014/main" id="{D0384B53-AE77-5EEF-E39A-02458F31401A}"/>
                  </a:ext>
                </a:extLst>
              </p:cNvPr>
              <p:cNvSpPr txBox="1">
                <a:spLocks noRot="1" noChangeAspect="1" noMove="1" noResize="1" noEditPoints="1" noAdjustHandles="1" noChangeArrowheads="1" noChangeShapeType="1" noTextEdit="1"/>
              </p:cNvSpPr>
              <p:nvPr/>
            </p:nvSpPr>
            <p:spPr>
              <a:xfrm>
                <a:off x="508000" y="4311391"/>
                <a:ext cx="13208000" cy="2052613"/>
              </a:xfrm>
              <a:prstGeom prst="rect">
                <a:avLst/>
              </a:prstGeom>
              <a:blipFill>
                <a:blip r:embed="rId4"/>
                <a:stretch>
                  <a:fillRect l="-923" r="-554" b="-7418"/>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95A707A-D683-9A95-C990-9654A748CF69}"/>
                  </a:ext>
                </a:extLst>
              </p:cNvPr>
              <p:cNvSpPr txBox="1"/>
              <p:nvPr/>
            </p:nvSpPr>
            <p:spPr>
              <a:xfrm>
                <a:off x="2844800" y="6463472"/>
                <a:ext cx="6949440" cy="981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solidFill>
                                <a:srgbClr val="836967"/>
                              </a:solidFill>
                              <a:latin typeface="Cambria Math" panose="02040503050406030204" pitchFamily="18" charset="0"/>
                            </a:rPr>
                          </m:ctrlPr>
                        </m:fPr>
                        <m:num>
                          <m:r>
                            <a:rPr lang="en-US" sz="2800" i="1">
                              <a:latin typeface="Cambria Math" panose="02040503050406030204" pitchFamily="18" charset="0"/>
                            </a:rPr>
                            <m:t>𝑑</m:t>
                          </m:r>
                          <m:d>
                            <m:dPr>
                              <m:ctrlPr>
                                <a:rPr lang="en-US" sz="2800" i="1">
                                  <a:latin typeface="Cambria Math" panose="02040503050406030204" pitchFamily="18" charset="0"/>
                                </a:rPr>
                              </m:ctrlPr>
                            </m:dPr>
                            <m:e>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𝑥</m:t>
                                  </m:r>
                                </m:e>
                              </m:d>
                            </m:e>
                          </m:d>
                        </m:num>
                        <m:den>
                          <m:r>
                            <a:rPr lang="en-US" sz="2800" i="1">
                              <a:latin typeface="Cambria Math" panose="02040503050406030204" pitchFamily="18" charset="0"/>
                            </a:rPr>
                            <m:t>𝑑𝑥</m:t>
                          </m:r>
                        </m:den>
                      </m:f>
                      <m:r>
                        <a:rPr lang="en-US" sz="2800" i="0">
                          <a:latin typeface="Cambria Math" panose="02040503050406030204" pitchFamily="18" charset="0"/>
                        </a:rPr>
                        <m:t>=</m:t>
                      </m:r>
                      <m:f>
                        <m:fPr>
                          <m:ctrlPr>
                            <a:rPr lang="en-US" sz="2800" i="1">
                              <a:solidFill>
                                <a:srgbClr val="836967"/>
                              </a:solidFill>
                              <a:latin typeface="Cambria Math" panose="02040503050406030204" pitchFamily="18" charset="0"/>
                            </a:rPr>
                          </m:ctrlPr>
                        </m:fPr>
                        <m:num>
                          <m:r>
                            <a:rPr lang="en-US" sz="2800" i="1">
                              <a:latin typeface="Cambria Math" panose="02040503050406030204" pitchFamily="18" charset="0"/>
                            </a:rPr>
                            <m:t>𝑑</m:t>
                          </m:r>
                          <m:d>
                            <m:dPr>
                              <m:ctrlPr>
                                <a:rPr lang="en-US" sz="2800" i="1">
                                  <a:latin typeface="Cambria Math" panose="02040503050406030204" pitchFamily="18" charset="0"/>
                                </a:rPr>
                              </m:ctrlPr>
                            </m:dPr>
                            <m:e>
                              <m:r>
                                <a:rPr lang="en-US" sz="2800" i="1">
                                  <a:latin typeface="Cambria Math" panose="02040503050406030204" pitchFamily="18" charset="0"/>
                                </a:rPr>
                                <m:t>𝑔</m:t>
                              </m:r>
                              <m:d>
                                <m:dPr>
                                  <m:ctrlPr>
                                    <a:rPr lang="en-US" sz="2800" i="1">
                                      <a:latin typeface="Cambria Math" panose="02040503050406030204" pitchFamily="18" charset="0"/>
                                    </a:rPr>
                                  </m:ctrlPr>
                                </m:dPr>
                                <m:e>
                                  <m:r>
                                    <a:rPr lang="en-US" sz="2800" i="1">
                                      <a:latin typeface="Cambria Math" panose="02040503050406030204" pitchFamily="18" charset="0"/>
                                    </a:rPr>
                                    <m:t>𝑢</m:t>
                                  </m:r>
                                </m:e>
                              </m:d>
                            </m:e>
                          </m:d>
                        </m:num>
                        <m:den>
                          <m:r>
                            <a:rPr lang="en-US" sz="2800" i="1">
                              <a:latin typeface="Cambria Math" panose="02040503050406030204" pitchFamily="18" charset="0"/>
                            </a:rPr>
                            <m:t>𝑑𝑢</m:t>
                          </m:r>
                        </m:den>
                      </m:f>
                      <m:r>
                        <a:rPr lang="en-US" sz="2800" i="0">
                          <a:latin typeface="Cambria Math" panose="02040503050406030204" pitchFamily="18" charset="0"/>
                        </a:rPr>
                        <m:t>∗</m:t>
                      </m:r>
                      <m:f>
                        <m:fPr>
                          <m:ctrlPr>
                            <a:rPr lang="en-US" sz="2800" i="1">
                              <a:solidFill>
                                <a:srgbClr val="836967"/>
                              </a:solidFill>
                              <a:latin typeface="Cambria Math" panose="02040503050406030204" pitchFamily="18" charset="0"/>
                            </a:rPr>
                          </m:ctrlPr>
                        </m:fPr>
                        <m:num>
                          <m:r>
                            <a:rPr lang="en-US" sz="2800" i="1">
                              <a:latin typeface="Cambria Math" panose="02040503050406030204" pitchFamily="18" charset="0"/>
                            </a:rPr>
                            <m:t>𝑑</m:t>
                          </m:r>
                          <m:d>
                            <m:dPr>
                              <m:endChr m:val=""/>
                              <m:ctrlPr>
                                <a:rPr lang="en-US" sz="2800" i="1">
                                  <a:latin typeface="Cambria Math" panose="02040503050406030204" pitchFamily="18" charset="0"/>
                                </a:rPr>
                              </m:ctrlPr>
                            </m:dPr>
                            <m:e>
                              <m:r>
                                <a:rPr lang="en-US" sz="2800" i="1">
                                  <a:latin typeface="Cambria Math" panose="02040503050406030204" pitchFamily="18" charset="0"/>
                                </a:rPr>
                                <m:t>h</m:t>
                              </m:r>
                              <m:d>
                                <m:dPr>
                                  <m:ctrlPr>
                                    <a:rPr lang="en-US" sz="2800" i="1">
                                      <a:latin typeface="Cambria Math" panose="02040503050406030204" pitchFamily="18" charset="0"/>
                                    </a:rPr>
                                  </m:ctrlPr>
                                </m:dPr>
                                <m:e>
                                  <m:r>
                                    <a:rPr lang="en-US" sz="2800" i="1">
                                      <a:latin typeface="Cambria Math" panose="02040503050406030204" pitchFamily="18" charset="0"/>
                                    </a:rPr>
                                    <m:t>𝑥</m:t>
                                  </m:r>
                                </m:e>
                              </m:d>
                            </m:e>
                          </m:d>
                        </m:num>
                        <m:den>
                          <m:r>
                            <a:rPr lang="en-US" sz="2800" i="1">
                              <a:latin typeface="Cambria Math" panose="02040503050406030204" pitchFamily="18" charset="0"/>
                            </a:rPr>
                            <m:t>𝑑𝑥</m:t>
                          </m:r>
                        </m:den>
                      </m:f>
                    </m:oMath>
                  </m:oMathPara>
                </a14:m>
                <a:endParaRPr lang="en-US" sz="2800" dirty="0"/>
              </a:p>
            </p:txBody>
          </p:sp>
        </mc:Choice>
        <mc:Fallback xmlns="">
          <p:sp>
            <p:nvSpPr>
              <p:cNvPr id="15" name="TextBox 14">
                <a:extLst>
                  <a:ext uri="{FF2B5EF4-FFF2-40B4-BE49-F238E27FC236}">
                    <a16:creationId xmlns:a16="http://schemas.microsoft.com/office/drawing/2014/main" id="{795A707A-D683-9A95-C990-9654A748CF69}"/>
                  </a:ext>
                </a:extLst>
              </p:cNvPr>
              <p:cNvSpPr txBox="1">
                <a:spLocks noRot="1" noChangeAspect="1" noMove="1" noResize="1" noEditPoints="1" noAdjustHandles="1" noChangeArrowheads="1" noChangeShapeType="1" noTextEdit="1"/>
              </p:cNvSpPr>
              <p:nvPr/>
            </p:nvSpPr>
            <p:spPr>
              <a:xfrm>
                <a:off x="2844800" y="6463472"/>
                <a:ext cx="6949440" cy="981551"/>
              </a:xfrm>
              <a:prstGeom prst="rect">
                <a:avLst/>
              </a:prstGeom>
              <a:blipFill>
                <a:blip r:embed="rId5"/>
                <a:stretch>
                  <a:fillRect/>
                </a:stretch>
              </a:blipFill>
            </p:spPr>
            <p:txBody>
              <a:bodyPr/>
              <a:lstStyle/>
              <a:p>
                <a:r>
                  <a:rPr lang="vi-VN">
                    <a:noFill/>
                  </a:rPr>
                  <a:t> </a:t>
                </a:r>
              </a:p>
            </p:txBody>
          </p:sp>
        </mc:Fallback>
      </mc:AlternateContent>
      <p:sp>
        <p:nvSpPr>
          <p:cNvPr id="17" name="TextBox 16">
            <a:extLst>
              <a:ext uri="{FF2B5EF4-FFF2-40B4-BE49-F238E27FC236}">
                <a16:creationId xmlns:a16="http://schemas.microsoft.com/office/drawing/2014/main" id="{F145075C-6F54-16AE-8FF8-7DC08D203D62}"/>
              </a:ext>
            </a:extLst>
          </p:cNvPr>
          <p:cNvSpPr txBox="1"/>
          <p:nvPr/>
        </p:nvSpPr>
        <p:spPr>
          <a:xfrm>
            <a:off x="10490200" y="2157534"/>
            <a:ext cx="762000" cy="461665"/>
          </a:xfrm>
          <a:prstGeom prst="rect">
            <a:avLst/>
          </a:prstGeom>
          <a:noFill/>
        </p:spPr>
        <p:txBody>
          <a:bodyPr wrap="square" rtlCol="0">
            <a:spAutoFit/>
          </a:bodyPr>
          <a:lstStyle/>
          <a:p>
            <a:r>
              <a:rPr lang="vi-VN" sz="2400" dirty="0">
                <a:solidFill>
                  <a:schemeClr val="accent1"/>
                </a:solidFill>
              </a:rPr>
              <a:t>(7)</a:t>
            </a:r>
            <a:endParaRPr lang="en-US" sz="2400" dirty="0">
              <a:solidFill>
                <a:schemeClr val="accent1"/>
              </a:solidFill>
            </a:endParaRPr>
          </a:p>
        </p:txBody>
      </p:sp>
      <p:sp>
        <p:nvSpPr>
          <p:cNvPr id="19" name="TextBox 18">
            <a:extLst>
              <a:ext uri="{FF2B5EF4-FFF2-40B4-BE49-F238E27FC236}">
                <a16:creationId xmlns:a16="http://schemas.microsoft.com/office/drawing/2014/main" id="{50C70E79-AEE6-EE52-6A8F-353F4C7C1052}"/>
              </a:ext>
            </a:extLst>
          </p:cNvPr>
          <p:cNvSpPr txBox="1"/>
          <p:nvPr/>
        </p:nvSpPr>
        <p:spPr>
          <a:xfrm>
            <a:off x="9194800" y="6780700"/>
            <a:ext cx="762000" cy="461665"/>
          </a:xfrm>
          <a:prstGeom prst="rect">
            <a:avLst/>
          </a:prstGeom>
          <a:noFill/>
        </p:spPr>
        <p:txBody>
          <a:bodyPr wrap="square" rtlCol="0">
            <a:spAutoFit/>
          </a:bodyPr>
          <a:lstStyle/>
          <a:p>
            <a:r>
              <a:rPr lang="vi-VN" sz="2400" dirty="0">
                <a:solidFill>
                  <a:schemeClr val="accent1"/>
                </a:solidFill>
              </a:rPr>
              <a:t>(8)</a:t>
            </a:r>
            <a:endParaRPr lang="en-US" sz="2400" dirty="0">
              <a:solidFill>
                <a:schemeClr val="accent1"/>
              </a:solidFill>
            </a:endParaRPr>
          </a:p>
        </p:txBody>
      </p:sp>
      <p:sp>
        <p:nvSpPr>
          <p:cNvPr id="3" name="Slide Number Placeholder 2">
            <a:extLst>
              <a:ext uri="{FF2B5EF4-FFF2-40B4-BE49-F238E27FC236}">
                <a16:creationId xmlns:a16="http://schemas.microsoft.com/office/drawing/2014/main" id="{FEBF9128-26C7-5C7B-1A24-D728EFD08D46}"/>
              </a:ext>
            </a:extLst>
          </p:cNvPr>
          <p:cNvSpPr>
            <a:spLocks noGrp="1"/>
          </p:cNvSpPr>
          <p:nvPr>
            <p:ph type="sldNum" sz="quarter" idx="7"/>
          </p:nvPr>
        </p:nvSpPr>
        <p:spPr>
          <a:xfrm>
            <a:off x="13272449" y="7567921"/>
            <a:ext cx="473138" cy="408958"/>
          </a:xfrm>
        </p:spPr>
        <p:txBody>
          <a:bodyPr/>
          <a:lstStyle/>
          <a:p>
            <a:pPr marL="38100">
              <a:lnSpc>
                <a:spcPts val="1385"/>
              </a:lnSpc>
            </a:pPr>
            <a:fld id="{81D60167-4931-47E6-BA6A-407CBD079E47}" type="slidenum">
              <a:rPr lang="vi-VN" sz="2800" smtClean="0"/>
              <a:t>16</a:t>
            </a:fld>
            <a:endParaRPr lang="vi-VN" sz="2800" dirty="0"/>
          </a:p>
        </p:txBody>
      </p:sp>
      <p:sp>
        <p:nvSpPr>
          <p:cNvPr id="10" name="object 2">
            <a:extLst>
              <a:ext uri="{FF2B5EF4-FFF2-40B4-BE49-F238E27FC236}">
                <a16:creationId xmlns:a16="http://schemas.microsoft.com/office/drawing/2014/main" id="{A37BB61A-E1D5-6C5C-E6BB-CCFF6AE34CAC}"/>
              </a:ext>
            </a:extLst>
          </p:cNvPr>
          <p:cNvSpPr txBox="1">
            <a:spLocks/>
          </p:cNvSpPr>
          <p:nvPr/>
        </p:nvSpPr>
        <p:spPr>
          <a:xfrm>
            <a:off x="34611" y="36866"/>
            <a:ext cx="13782989"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4. </a:t>
            </a:r>
            <a:r>
              <a:rPr lang="vi-VN" sz="4500" b="1" i="1" spc="10" dirty="0">
                <a:solidFill>
                  <a:srgbClr val="000000"/>
                </a:solidFill>
                <a:latin typeface="Calibri Light"/>
                <a:cs typeface="Calibri Light"/>
              </a:rPr>
              <a:t>Chứng minh cách thức cập nhật hệ số</a:t>
            </a:r>
            <a:endParaRPr lang="en-US" sz="4500" b="1" i="1" kern="0" dirty="0">
              <a:latin typeface="Calibri Light"/>
              <a:cs typeface="Calibri Light"/>
            </a:endParaRPr>
          </a:p>
        </p:txBody>
      </p:sp>
      <p:sp>
        <p:nvSpPr>
          <p:cNvPr id="2" name="TextBox 1">
            <a:extLst>
              <a:ext uri="{FF2B5EF4-FFF2-40B4-BE49-F238E27FC236}">
                <a16:creationId xmlns:a16="http://schemas.microsoft.com/office/drawing/2014/main" id="{6E109E66-A21E-74A3-6614-F016D4934E70}"/>
              </a:ext>
            </a:extLst>
          </p:cNvPr>
          <p:cNvSpPr txBox="1"/>
          <p:nvPr/>
        </p:nvSpPr>
        <p:spPr>
          <a:xfrm>
            <a:off x="232947" y="815274"/>
            <a:ext cx="12870193" cy="646331"/>
          </a:xfrm>
          <a:prstGeom prst="rect">
            <a:avLst/>
          </a:prstGeom>
          <a:noFill/>
        </p:spPr>
        <p:txBody>
          <a:bodyPr wrap="square" rtlCol="0">
            <a:spAutoFit/>
          </a:bodyPr>
          <a:lstStyle/>
          <a:p>
            <a:r>
              <a:rPr lang="en-US" sz="3600" b="1" i="1" dirty="0"/>
              <a:t>4</a:t>
            </a:r>
            <a:r>
              <a:rPr lang="vi-VN" sz="3600" b="1" i="1" dirty="0"/>
              <a:t>.2 Sử dụng thuật toán Gradient Descent tối ưu hàm loss function </a:t>
            </a:r>
            <a:endParaRPr lang="en-US" sz="3600" b="1" i="1" dirty="0"/>
          </a:p>
        </p:txBody>
      </p:sp>
    </p:spTree>
    <p:extLst>
      <p:ext uri="{BB962C8B-B14F-4D97-AF65-F5344CB8AC3E}">
        <p14:creationId xmlns:p14="http://schemas.microsoft.com/office/powerpoint/2010/main" val="360148705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C101C27-E417-3120-F5BE-27EB4C0DD60F}"/>
                  </a:ext>
                </a:extLst>
              </p:cNvPr>
              <p:cNvSpPr txBox="1"/>
              <p:nvPr/>
            </p:nvSpPr>
            <p:spPr>
              <a:xfrm>
                <a:off x="1193800" y="1588301"/>
                <a:ext cx="5029200" cy="573427"/>
              </a:xfrm>
              <a:prstGeom prst="rect">
                <a:avLst/>
              </a:prstGeom>
              <a:noFill/>
            </p:spPr>
            <p:txBody>
              <a:bodyPr wrap="square" rtlCol="0">
                <a:spAutoFit/>
              </a:bodyPr>
              <a:lstStyle/>
              <a:p>
                <a:r>
                  <a:rPr lang="vi-VN" sz="2400" i="1" dirty="0">
                    <a:solidFill>
                      <a:srgbClr val="FF0000"/>
                    </a:solidFill>
                    <a:latin typeface="Times New Roman" panose="02020603050405020304" pitchFamily="18" charset="0"/>
                    <a:ea typeface="Times New Roman" panose="02020603050405020304" pitchFamily="18" charset="0"/>
                  </a:rPr>
                  <a:t>Á</a:t>
                </a:r>
                <a:r>
                  <a:rPr lang="vi-VN" sz="2400" i="1" dirty="0">
                    <a:solidFill>
                      <a:srgbClr val="FF0000"/>
                    </a:solidFill>
                    <a:effectLst/>
                    <a:latin typeface="Times New Roman" panose="02020603050405020304" pitchFamily="18" charset="0"/>
                    <a:ea typeface="Times New Roman" panose="02020603050405020304" pitchFamily="18" charset="0"/>
                  </a:rPr>
                  <a:t>p dụng cho </a:t>
                </a:r>
                <a:r>
                  <a:rPr lang="vi-VN" sz="2400" i="1" dirty="0">
                    <a:solidFill>
                      <a:srgbClr val="FF0000"/>
                    </a:solidFill>
                    <a:latin typeface="Times New Roman" panose="02020603050405020304" pitchFamily="18" charset="0"/>
                    <a:ea typeface="Times New Roman" panose="02020603050405020304" pitchFamily="18" charset="0"/>
                  </a:rPr>
                  <a:t>hệ số chặn</a:t>
                </a:r>
                <a:r>
                  <a:rPr lang="vi-VN" sz="2400" i="1" dirty="0">
                    <a:solidFill>
                      <a:srgbClr val="FF0000"/>
                    </a:solidFill>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en-US" sz="3200" i="1">
                            <a:solidFill>
                              <a:srgbClr val="FF0000"/>
                            </a:solidFill>
                            <a:effectLst/>
                            <a:latin typeface="Cambria Math" panose="02040503050406030204" pitchFamily="18" charset="0"/>
                            <a:cs typeface="Times New Roman" panose="02020603050405020304" pitchFamily="18" charset="0"/>
                          </a:rPr>
                        </m:ctrlPr>
                      </m:sSubPr>
                      <m:e>
                        <m:r>
                          <a:rPr lang="vi-VN"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2400" i="1">
                            <a:solidFill>
                              <a:srgbClr val="FF0000"/>
                            </a:solidFill>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vi-VN" sz="2400" i="1" dirty="0">
                    <a:solidFill>
                      <a:srgbClr val="FF0000"/>
                    </a:solidFill>
                    <a:effectLst/>
                    <a:latin typeface="Times New Roman" panose="02020603050405020304" pitchFamily="18" charset="0"/>
                    <a:ea typeface="Times New Roman" panose="02020603050405020304" pitchFamily="18" charset="0"/>
                  </a:rPr>
                  <a:t> (bias)</a:t>
                </a:r>
                <a:endParaRPr lang="en-US" sz="3200" i="1" dirty="0">
                  <a:solidFill>
                    <a:srgbClr val="FF0000"/>
                  </a:solidFill>
                </a:endParaRPr>
              </a:p>
            </p:txBody>
          </p:sp>
        </mc:Choice>
        <mc:Fallback xmlns="">
          <p:sp>
            <p:nvSpPr>
              <p:cNvPr id="7" name="TextBox 6">
                <a:extLst>
                  <a:ext uri="{FF2B5EF4-FFF2-40B4-BE49-F238E27FC236}">
                    <a16:creationId xmlns:a16="http://schemas.microsoft.com/office/drawing/2014/main" id="{6C101C27-E417-3120-F5BE-27EB4C0DD60F}"/>
                  </a:ext>
                </a:extLst>
              </p:cNvPr>
              <p:cNvSpPr txBox="1">
                <a:spLocks noRot="1" noChangeAspect="1" noMove="1" noResize="1" noEditPoints="1" noAdjustHandles="1" noChangeArrowheads="1" noChangeShapeType="1" noTextEdit="1"/>
              </p:cNvSpPr>
              <p:nvPr/>
            </p:nvSpPr>
            <p:spPr>
              <a:xfrm>
                <a:off x="1193800" y="1588301"/>
                <a:ext cx="5029200" cy="573427"/>
              </a:xfrm>
              <a:prstGeom prst="rect">
                <a:avLst/>
              </a:prstGeom>
              <a:blipFill>
                <a:blip r:embed="rId2"/>
                <a:stretch>
                  <a:fillRect l="-1939" b="-20213"/>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C7EAF85-0040-472C-A4BD-B960DB387261}"/>
                  </a:ext>
                </a:extLst>
              </p:cNvPr>
              <p:cNvSpPr txBox="1"/>
              <p:nvPr/>
            </p:nvSpPr>
            <p:spPr>
              <a:xfrm>
                <a:off x="8432800" y="1716038"/>
                <a:ext cx="4267200" cy="468077"/>
              </a:xfrm>
              <a:prstGeom prst="rect">
                <a:avLst/>
              </a:prstGeom>
              <a:noFill/>
            </p:spPr>
            <p:txBody>
              <a:bodyPr wrap="square">
                <a:spAutoFit/>
              </a:bodyPr>
              <a:lstStyle/>
              <a:p>
                <a:pPr marL="0" marR="0">
                  <a:lnSpc>
                    <a:spcPct val="107000"/>
                  </a:lnSpc>
                  <a:spcBef>
                    <a:spcPts val="0"/>
                  </a:spcBef>
                  <a:spcAft>
                    <a:spcPts val="800"/>
                  </a:spcAft>
                </a:pPr>
                <a:r>
                  <a:rPr lang="vi-VN" sz="2400" i="1" kern="1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Trọng số </a:t>
                </a:r>
                <a14:m>
                  <m:oMath xmlns:m="http://schemas.openxmlformats.org/officeDocument/2006/math">
                    <m:sSub>
                      <m:sSubPr>
                        <m:ctrlPr>
                          <a:rPr lang="en-US" sz="2400" i="1" kern="1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400" i="1" kern="1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vi-VN" sz="2400" i="1" kern="10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en-US" sz="2400" i="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20" name="TextBox 19">
                <a:extLst>
                  <a:ext uri="{FF2B5EF4-FFF2-40B4-BE49-F238E27FC236}">
                    <a16:creationId xmlns:a16="http://schemas.microsoft.com/office/drawing/2014/main" id="{AC7EAF85-0040-472C-A4BD-B960DB387261}"/>
                  </a:ext>
                </a:extLst>
              </p:cNvPr>
              <p:cNvSpPr txBox="1">
                <a:spLocks noRot="1" noChangeAspect="1" noMove="1" noResize="1" noEditPoints="1" noAdjustHandles="1" noChangeArrowheads="1" noChangeShapeType="1" noTextEdit="1"/>
              </p:cNvSpPr>
              <p:nvPr/>
            </p:nvSpPr>
            <p:spPr>
              <a:xfrm>
                <a:off x="8432800" y="1716038"/>
                <a:ext cx="4267200" cy="468077"/>
              </a:xfrm>
              <a:prstGeom prst="rect">
                <a:avLst/>
              </a:prstGeom>
              <a:blipFill>
                <a:blip r:embed="rId3"/>
                <a:stretch>
                  <a:fillRect l="-214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7" name="Table 26">
                <a:extLst>
                  <a:ext uri="{FF2B5EF4-FFF2-40B4-BE49-F238E27FC236}">
                    <a16:creationId xmlns:a16="http://schemas.microsoft.com/office/drawing/2014/main" id="{A240AA4B-F189-C518-DA3C-D418495BEA82}"/>
                  </a:ext>
                </a:extLst>
              </p:cNvPr>
              <p:cNvGraphicFramePr>
                <a:graphicFrameLocks noGrp="1"/>
              </p:cNvGraphicFramePr>
              <p:nvPr>
                <p:extLst>
                  <p:ext uri="{D42A27DB-BD31-4B8C-83A1-F6EECF244321}">
                    <p14:modId xmlns:p14="http://schemas.microsoft.com/office/powerpoint/2010/main" val="1798264915"/>
                  </p:ext>
                </p:extLst>
              </p:nvPr>
            </p:nvGraphicFramePr>
            <p:xfrm>
              <a:off x="736600" y="2288425"/>
              <a:ext cx="12268200" cy="430523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568695309"/>
                        </a:ext>
                      </a:extLst>
                    </a:gridCol>
                    <a:gridCol w="6324600">
                      <a:extLst>
                        <a:ext uri="{9D8B030D-6E8A-4147-A177-3AD203B41FA5}">
                          <a16:colId xmlns:a16="http://schemas.microsoft.com/office/drawing/2014/main" val="3011490370"/>
                        </a:ext>
                      </a:extLst>
                    </a:gridCol>
                  </a:tblGrid>
                  <a:tr h="4253305">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3200" i="1" smtClean="0">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𝑑𝐿</m:t>
                                    </m:r>
                                  </m:num>
                                  <m:den>
                                    <m:r>
                                      <a:rPr lang="en-US" sz="3200" i="1">
                                        <a:solidFill>
                                          <a:schemeClr val="tx1"/>
                                        </a:solidFill>
                                        <a:latin typeface="Cambria Math" panose="02040503050406030204" pitchFamily="18" charset="0"/>
                                      </a:rPr>
                                      <m:t>𝑑</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𝑤</m:t>
                                        </m:r>
                                      </m:e>
                                      <m:sub>
                                        <m:r>
                                          <a:rPr lang="en-US" sz="3200" i="0">
                                            <a:solidFill>
                                              <a:schemeClr val="tx1"/>
                                            </a:solidFill>
                                            <a:latin typeface="Cambria Math" panose="02040503050406030204" pitchFamily="18" charset="0"/>
                                          </a:rPr>
                                          <m:t>0</m:t>
                                        </m:r>
                                      </m:sub>
                                    </m:sSub>
                                  </m:den>
                                </m:f>
                                <m:r>
                                  <a:rPr lang="en-US" sz="3200" i="0">
                                    <a:solidFill>
                                      <a:schemeClr val="tx1"/>
                                    </a:solidFill>
                                    <a:latin typeface="Cambria Math" panose="02040503050406030204" pitchFamily="18" charset="0"/>
                                  </a:rPr>
                                  <m:t>=</m:t>
                                </m:r>
                                <m:f>
                                  <m:fPr>
                                    <m:ctrlPr>
                                      <a:rPr lang="en-US" sz="3200" i="1">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𝑑𝐿</m:t>
                                    </m:r>
                                  </m:num>
                                  <m:den>
                                    <m:r>
                                      <a:rPr lang="en-US" sz="3200" i="1">
                                        <a:solidFill>
                                          <a:schemeClr val="tx1"/>
                                        </a:solidFill>
                                        <a:latin typeface="Cambria Math" panose="02040503050406030204" pitchFamily="18" charset="0"/>
                                      </a:rPr>
                                      <m:t>𝑑</m:t>
                                    </m:r>
                                    <m:sSub>
                                      <m:sSubPr>
                                        <m:ctrlPr>
                                          <a:rPr lang="en-US" sz="3200" i="1">
                                            <a:solidFill>
                                              <a:schemeClr val="tx1"/>
                                            </a:solidFill>
                                            <a:latin typeface="Cambria Math" panose="02040503050406030204" pitchFamily="18" charset="0"/>
                                          </a:rPr>
                                        </m:ctrlPr>
                                      </m:sSub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𝑦</m:t>
                                            </m:r>
                                          </m:e>
                                        </m:acc>
                                      </m:e>
                                      <m:sub>
                                        <m:r>
                                          <a:rPr lang="en-US" sz="3200" i="1">
                                            <a:solidFill>
                                              <a:schemeClr val="tx1"/>
                                            </a:solidFill>
                                            <a:latin typeface="Cambria Math" panose="02040503050406030204" pitchFamily="18" charset="0"/>
                                          </a:rPr>
                                          <m:t>𝑖</m:t>
                                        </m:r>
                                      </m:sub>
                                    </m:sSub>
                                  </m:den>
                                </m:f>
                                <m:r>
                                  <a:rPr lang="en-US" sz="3200" i="0">
                                    <a:solidFill>
                                      <a:schemeClr val="tx1"/>
                                    </a:solidFill>
                                    <a:latin typeface="Cambria Math" panose="02040503050406030204" pitchFamily="18" charset="0"/>
                                  </a:rPr>
                                  <m:t>∗</m:t>
                                </m:r>
                                <m:f>
                                  <m:fPr>
                                    <m:ctrlPr>
                                      <a:rPr lang="en-US" sz="3200" i="1">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𝑑</m:t>
                                    </m:r>
                                    <m:sSub>
                                      <m:sSubPr>
                                        <m:ctrlPr>
                                          <a:rPr lang="en-US" sz="3200" i="1">
                                            <a:solidFill>
                                              <a:schemeClr val="tx1"/>
                                            </a:solidFill>
                                            <a:latin typeface="Cambria Math" panose="02040503050406030204" pitchFamily="18" charset="0"/>
                                          </a:rPr>
                                        </m:ctrlPr>
                                      </m:sSub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𝑦</m:t>
                                            </m:r>
                                          </m:e>
                                        </m:acc>
                                      </m:e>
                                      <m:sub>
                                        <m:r>
                                          <a:rPr lang="en-US" sz="3200" i="1">
                                            <a:solidFill>
                                              <a:schemeClr val="tx1"/>
                                            </a:solidFill>
                                            <a:latin typeface="Cambria Math" panose="02040503050406030204" pitchFamily="18" charset="0"/>
                                          </a:rPr>
                                          <m:t>𝑖</m:t>
                                        </m:r>
                                      </m:sub>
                                    </m:sSub>
                                  </m:num>
                                  <m:den>
                                    <m:r>
                                      <a:rPr lang="en-US" sz="3200" i="1">
                                        <a:solidFill>
                                          <a:schemeClr val="tx1"/>
                                        </a:solidFill>
                                        <a:latin typeface="Cambria Math" panose="02040503050406030204" pitchFamily="18" charset="0"/>
                                      </a:rPr>
                                      <m:t>𝑑</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𝑤</m:t>
                                        </m:r>
                                      </m:e>
                                      <m:sub>
                                        <m:r>
                                          <a:rPr lang="en-US" sz="3200" i="0">
                                            <a:solidFill>
                                              <a:schemeClr val="tx1"/>
                                            </a:solidFill>
                                            <a:latin typeface="Cambria Math" panose="02040503050406030204" pitchFamily="18" charset="0"/>
                                          </a:rPr>
                                          <m:t>0</m:t>
                                        </m:r>
                                      </m:sub>
                                    </m:sSub>
                                  </m:den>
                                </m:f>
                              </m:oMath>
                            </m:oMathPara>
                          </a14:m>
                          <a:endParaRPr lang="en-US" sz="3200" dirty="0">
                            <a:solidFill>
                              <a:schemeClr val="tx1"/>
                            </a:solidFill>
                          </a:endParaRPr>
                        </a:p>
                        <a:p>
                          <a:pPr algn="just"/>
                          <a:endParaRPr lang="en-US" sz="3200" b="1" dirty="0">
                            <a:solidFill>
                              <a:schemeClr val="tx1"/>
                            </a:solidFill>
                            <a:effectLst/>
                            <a:latin typeface="+mn-lt"/>
                            <a:ea typeface="+mn-ea"/>
                            <a:cs typeface="+mn-cs"/>
                          </a:endParaRPr>
                        </a:p>
                        <a:p>
                          <a14:m>
                            <m:oMath xmlns:m="http://schemas.openxmlformats.org/officeDocument/2006/math">
                              <m:f>
                                <m:fPr>
                                  <m:ctrlPr>
                                    <a:rPr lang="en-US" sz="3600" b="1" i="1" smtClean="0">
                                      <a:solidFill>
                                        <a:schemeClr val="tx1"/>
                                      </a:solidFill>
                                      <a:effectLst/>
                                      <a:latin typeface="Cambria Math" panose="02040503050406030204" pitchFamily="18" charset="0"/>
                                      <a:ea typeface="+mn-ea"/>
                                      <a:cs typeface="+mn-cs"/>
                                    </a:rPr>
                                  </m:ctrlPr>
                                </m:fPr>
                                <m:num>
                                  <m:r>
                                    <a:rPr lang="vi-VN" sz="3600" b="1" i="1">
                                      <a:solidFill>
                                        <a:schemeClr val="tx1"/>
                                      </a:solidFill>
                                      <a:effectLst/>
                                      <a:latin typeface="Cambria Math" panose="02040503050406030204" pitchFamily="18" charset="0"/>
                                      <a:ea typeface="+mn-ea"/>
                                      <a:cs typeface="+mn-cs"/>
                                    </a:rPr>
                                    <m:t>𝑑𝐿</m:t>
                                  </m:r>
                                </m:num>
                                <m:den>
                                  <m:r>
                                    <a:rPr lang="vi-VN" sz="3600" b="1" i="1">
                                      <a:solidFill>
                                        <a:schemeClr val="tx1"/>
                                      </a:solidFill>
                                      <a:effectLst/>
                                      <a:latin typeface="Cambria Math" panose="02040503050406030204" pitchFamily="18" charset="0"/>
                                      <a:ea typeface="+mn-ea"/>
                                      <a:cs typeface="+mn-cs"/>
                                    </a:rPr>
                                    <m:t>𝑑</m:t>
                                  </m:r>
                                  <m:sSub>
                                    <m:sSubPr>
                                      <m:ctrlPr>
                                        <a:rPr lang="en-US" sz="3600" b="1" i="1">
                                          <a:solidFill>
                                            <a:schemeClr val="tx1"/>
                                          </a:solidFill>
                                          <a:effectLst/>
                                          <a:latin typeface="Cambria Math" panose="02040503050406030204" pitchFamily="18" charset="0"/>
                                          <a:ea typeface="+mn-ea"/>
                                          <a:cs typeface="+mn-cs"/>
                                        </a:rPr>
                                      </m:ctrlPr>
                                    </m:sSubPr>
                                    <m:e>
                                      <m:r>
                                        <a:rPr lang="vi-VN" sz="3600" b="1" i="1">
                                          <a:solidFill>
                                            <a:schemeClr val="tx1"/>
                                          </a:solidFill>
                                          <a:effectLst/>
                                          <a:latin typeface="Cambria Math" panose="02040503050406030204" pitchFamily="18" charset="0"/>
                                          <a:ea typeface="+mn-ea"/>
                                          <a:cs typeface="+mn-cs"/>
                                        </a:rPr>
                                        <m:t>𝑤</m:t>
                                      </m:r>
                                    </m:e>
                                    <m:sub>
                                      <m:r>
                                        <a:rPr lang="vi-VN" sz="3600" b="1">
                                          <a:solidFill>
                                            <a:schemeClr val="tx1"/>
                                          </a:solidFill>
                                          <a:effectLst/>
                                          <a:latin typeface="Cambria Math" panose="02040503050406030204" pitchFamily="18" charset="0"/>
                                          <a:ea typeface="+mn-ea"/>
                                          <a:cs typeface="+mn-cs"/>
                                        </a:rPr>
                                        <m:t>0</m:t>
                                      </m:r>
                                    </m:sub>
                                  </m:sSub>
                                </m:den>
                              </m:f>
                              <m:r>
                                <a:rPr lang="vi-VN" sz="3600" b="1">
                                  <a:solidFill>
                                    <a:schemeClr val="tx1"/>
                                  </a:solidFill>
                                  <a:effectLst/>
                                  <a:latin typeface="Cambria Math" panose="02040503050406030204" pitchFamily="18" charset="0"/>
                                  <a:ea typeface="+mn-ea"/>
                                  <a:cs typeface="+mn-cs"/>
                                </a:rPr>
                                <m:t>=</m:t>
                              </m:r>
                            </m:oMath>
                          </a14:m>
                          <a:r>
                            <a:rPr lang="vi-VN" sz="3600" b="1" dirty="0">
                              <a:solidFill>
                                <a:schemeClr val="tx1"/>
                              </a:solidFill>
                              <a:effectLst/>
                              <a:latin typeface="+mn-lt"/>
                              <a:ea typeface="+mn-ea"/>
                              <a:cs typeface="+mn-cs"/>
                            </a:rPr>
                            <a:t>-(</a:t>
                          </a:r>
                          <a14:m>
                            <m:oMath xmlns:m="http://schemas.openxmlformats.org/officeDocument/2006/math">
                              <m:f>
                                <m:fPr>
                                  <m:ctrlPr>
                                    <a:rPr lang="en-US" sz="3600" b="1" i="1">
                                      <a:solidFill>
                                        <a:schemeClr val="tx1"/>
                                      </a:solidFill>
                                      <a:effectLst/>
                                      <a:latin typeface="Cambria Math" panose="02040503050406030204" pitchFamily="18" charset="0"/>
                                      <a:ea typeface="+mn-ea"/>
                                      <a:cs typeface="+mn-cs"/>
                                    </a:rPr>
                                  </m:ctrlPr>
                                </m:fPr>
                                <m:num>
                                  <m:sSub>
                                    <m:sSubPr>
                                      <m:ctrlPr>
                                        <a:rPr lang="en-US" sz="3600" b="1" i="1" smtClean="0">
                                          <a:solidFill>
                                            <a:schemeClr val="tx1"/>
                                          </a:solidFill>
                                          <a:effectLst/>
                                          <a:latin typeface="Cambria Math" panose="02040503050406030204" pitchFamily="18" charset="0"/>
                                          <a:ea typeface="+mn-ea"/>
                                          <a:cs typeface="+mn-cs"/>
                                        </a:rPr>
                                      </m:ctrlPr>
                                    </m:sSubPr>
                                    <m:e>
                                      <m:r>
                                        <a:rPr lang="vi-VN" sz="3600" b="1" i="1">
                                          <a:solidFill>
                                            <a:schemeClr val="tx1"/>
                                          </a:solidFill>
                                          <a:effectLst/>
                                          <a:latin typeface="Cambria Math" panose="02040503050406030204" pitchFamily="18" charset="0"/>
                                          <a:ea typeface="+mn-ea"/>
                                          <a:cs typeface="+mn-cs"/>
                                        </a:rPr>
                                        <m:t>𝑦</m:t>
                                      </m:r>
                                    </m:e>
                                    <m:sub>
                                      <m:r>
                                        <a:rPr lang="vi-VN" sz="3600" b="1" i="1">
                                          <a:solidFill>
                                            <a:schemeClr val="tx1"/>
                                          </a:solidFill>
                                          <a:effectLst/>
                                          <a:latin typeface="Cambria Math" panose="02040503050406030204" pitchFamily="18" charset="0"/>
                                          <a:ea typeface="+mn-ea"/>
                                          <a:cs typeface="+mn-cs"/>
                                        </a:rPr>
                                        <m:t>𝑖</m:t>
                                      </m:r>
                                    </m:sub>
                                  </m:sSub>
                                </m:num>
                                <m:den>
                                  <m:sSub>
                                    <m:sSubPr>
                                      <m:ctrlPr>
                                        <a:rPr lang="en-US" sz="3600" b="1" i="1" smtClean="0">
                                          <a:solidFill>
                                            <a:schemeClr val="tx1"/>
                                          </a:solidFill>
                                          <a:effectLst/>
                                          <a:latin typeface="Cambria Math" panose="02040503050406030204" pitchFamily="18" charset="0"/>
                                          <a:ea typeface="+mn-ea"/>
                                          <a:cs typeface="+mn-cs"/>
                                        </a:rPr>
                                      </m:ctrlPr>
                                    </m:sSubPr>
                                    <m:e>
                                      <m:acc>
                                        <m:accPr>
                                          <m:chr m:val="̂"/>
                                          <m:ctrlPr>
                                            <a:rPr lang="en-US" sz="3600" b="1" i="1">
                                              <a:solidFill>
                                                <a:schemeClr val="tx1"/>
                                              </a:solidFill>
                                              <a:effectLst/>
                                              <a:latin typeface="Cambria Math" panose="02040503050406030204" pitchFamily="18" charset="0"/>
                                              <a:ea typeface="+mn-ea"/>
                                              <a:cs typeface="+mn-cs"/>
                                            </a:rPr>
                                          </m:ctrlPr>
                                        </m:accPr>
                                        <m:e>
                                          <m:r>
                                            <a:rPr lang="vi-VN" sz="3600" b="1" i="1">
                                              <a:solidFill>
                                                <a:schemeClr val="tx1"/>
                                              </a:solidFill>
                                              <a:effectLst/>
                                              <a:latin typeface="Cambria Math" panose="02040503050406030204" pitchFamily="18" charset="0"/>
                                              <a:ea typeface="+mn-ea"/>
                                              <a:cs typeface="+mn-cs"/>
                                            </a:rPr>
                                            <m:t>𝑦</m:t>
                                          </m:r>
                                        </m:e>
                                      </m:acc>
                                    </m:e>
                                    <m:sub>
                                      <m:r>
                                        <a:rPr lang="vi-VN" sz="3600" b="1" i="1">
                                          <a:solidFill>
                                            <a:schemeClr val="tx1"/>
                                          </a:solidFill>
                                          <a:effectLst/>
                                          <a:latin typeface="Cambria Math" panose="02040503050406030204" pitchFamily="18" charset="0"/>
                                          <a:ea typeface="+mn-ea"/>
                                          <a:cs typeface="+mn-cs"/>
                                        </a:rPr>
                                        <m:t>𝑖</m:t>
                                      </m:r>
                                    </m:sub>
                                  </m:sSub>
                                </m:den>
                              </m:f>
                              <m:r>
                                <a:rPr lang="vi-VN" sz="3600" b="1" i="1">
                                  <a:solidFill>
                                    <a:schemeClr val="tx1"/>
                                  </a:solidFill>
                                  <a:effectLst/>
                                  <a:latin typeface="Cambria Math" panose="02040503050406030204" pitchFamily="18" charset="0"/>
                                  <a:ea typeface="+mn-ea"/>
                                  <a:cs typeface="+mn-cs"/>
                                </a:rPr>
                                <m:t>−</m:t>
                              </m:r>
                              <m:f>
                                <m:fPr>
                                  <m:ctrlPr>
                                    <a:rPr lang="en-US" sz="3600" b="1" i="1">
                                      <a:solidFill>
                                        <a:schemeClr val="tx1"/>
                                      </a:solidFill>
                                      <a:effectLst/>
                                      <a:latin typeface="Cambria Math" panose="02040503050406030204" pitchFamily="18" charset="0"/>
                                      <a:ea typeface="+mn-ea"/>
                                      <a:cs typeface="+mn-cs"/>
                                    </a:rPr>
                                  </m:ctrlPr>
                                </m:fPr>
                                <m:num>
                                  <m:r>
                                    <a:rPr lang="vi-VN" sz="3600" b="1">
                                      <a:solidFill>
                                        <a:schemeClr val="tx1"/>
                                      </a:solidFill>
                                      <a:effectLst/>
                                      <a:latin typeface="Cambria Math" panose="02040503050406030204" pitchFamily="18" charset="0"/>
                                      <a:ea typeface="+mn-ea"/>
                                      <a:cs typeface="+mn-cs"/>
                                    </a:rPr>
                                    <m:t>1</m:t>
                                  </m:r>
                                  <m:r>
                                    <a:rPr lang="vi-VN" sz="3600" b="1" i="1">
                                      <a:solidFill>
                                        <a:schemeClr val="tx1"/>
                                      </a:solidFill>
                                      <a:effectLst/>
                                      <a:latin typeface="Cambria Math" panose="02040503050406030204" pitchFamily="18" charset="0"/>
                                      <a:ea typeface="+mn-ea"/>
                                      <a:cs typeface="+mn-cs"/>
                                    </a:rPr>
                                    <m:t>−</m:t>
                                  </m:r>
                                  <m:sSub>
                                    <m:sSubPr>
                                      <m:ctrlPr>
                                        <a:rPr lang="en-US" sz="3600" b="1" i="1">
                                          <a:solidFill>
                                            <a:schemeClr val="tx1"/>
                                          </a:solidFill>
                                          <a:effectLst/>
                                          <a:latin typeface="Cambria Math" panose="02040503050406030204" pitchFamily="18" charset="0"/>
                                          <a:ea typeface="+mn-ea"/>
                                          <a:cs typeface="+mn-cs"/>
                                        </a:rPr>
                                      </m:ctrlPr>
                                    </m:sSubPr>
                                    <m:e>
                                      <m:r>
                                        <a:rPr lang="vi-VN" sz="3600" b="1" i="1">
                                          <a:solidFill>
                                            <a:schemeClr val="tx1"/>
                                          </a:solidFill>
                                          <a:effectLst/>
                                          <a:latin typeface="Cambria Math" panose="02040503050406030204" pitchFamily="18" charset="0"/>
                                          <a:ea typeface="+mn-ea"/>
                                          <a:cs typeface="+mn-cs"/>
                                        </a:rPr>
                                        <m:t>𝑦</m:t>
                                      </m:r>
                                    </m:e>
                                    <m:sub>
                                      <m:r>
                                        <a:rPr lang="vi-VN" sz="3600" b="1" i="1">
                                          <a:solidFill>
                                            <a:schemeClr val="tx1"/>
                                          </a:solidFill>
                                          <a:effectLst/>
                                          <a:latin typeface="Cambria Math" panose="02040503050406030204" pitchFamily="18" charset="0"/>
                                          <a:ea typeface="+mn-ea"/>
                                          <a:cs typeface="+mn-cs"/>
                                        </a:rPr>
                                        <m:t>𝑖</m:t>
                                      </m:r>
                                    </m:sub>
                                  </m:sSub>
                                </m:num>
                                <m:den>
                                  <m:r>
                                    <a:rPr lang="vi-VN" sz="3600" b="1">
                                      <a:solidFill>
                                        <a:schemeClr val="tx1"/>
                                      </a:solidFill>
                                      <a:effectLst/>
                                      <a:latin typeface="Cambria Math" panose="02040503050406030204" pitchFamily="18" charset="0"/>
                                      <a:ea typeface="+mn-ea"/>
                                      <a:cs typeface="+mn-cs"/>
                                    </a:rPr>
                                    <m:t>1</m:t>
                                  </m:r>
                                  <m:r>
                                    <a:rPr lang="vi-VN" sz="3600" b="1" i="1">
                                      <a:solidFill>
                                        <a:schemeClr val="tx1"/>
                                      </a:solidFill>
                                      <a:effectLst/>
                                      <a:latin typeface="Cambria Math" panose="02040503050406030204" pitchFamily="18" charset="0"/>
                                      <a:ea typeface="+mn-ea"/>
                                      <a:cs typeface="+mn-cs"/>
                                    </a:rPr>
                                    <m:t>−</m:t>
                                  </m:r>
                                  <m:sSub>
                                    <m:sSubPr>
                                      <m:ctrlPr>
                                        <a:rPr lang="en-US" sz="3600" b="1" i="1">
                                          <a:solidFill>
                                            <a:schemeClr val="tx1"/>
                                          </a:solidFill>
                                          <a:effectLst/>
                                          <a:latin typeface="Cambria Math" panose="02040503050406030204" pitchFamily="18" charset="0"/>
                                          <a:ea typeface="+mn-ea"/>
                                          <a:cs typeface="+mn-cs"/>
                                        </a:rPr>
                                      </m:ctrlPr>
                                    </m:sSubPr>
                                    <m:e>
                                      <m:acc>
                                        <m:accPr>
                                          <m:chr m:val="̂"/>
                                          <m:ctrlPr>
                                            <a:rPr lang="en-US" sz="3600" b="1" i="1">
                                              <a:solidFill>
                                                <a:schemeClr val="tx1"/>
                                              </a:solidFill>
                                              <a:effectLst/>
                                              <a:latin typeface="Cambria Math" panose="02040503050406030204" pitchFamily="18" charset="0"/>
                                              <a:ea typeface="+mn-ea"/>
                                              <a:cs typeface="+mn-cs"/>
                                            </a:rPr>
                                          </m:ctrlPr>
                                        </m:accPr>
                                        <m:e>
                                          <m:r>
                                            <a:rPr lang="vi-VN" sz="3600" b="1" i="1">
                                              <a:solidFill>
                                                <a:schemeClr val="tx1"/>
                                              </a:solidFill>
                                              <a:effectLst/>
                                              <a:latin typeface="Cambria Math" panose="02040503050406030204" pitchFamily="18" charset="0"/>
                                              <a:ea typeface="+mn-ea"/>
                                              <a:cs typeface="+mn-cs"/>
                                            </a:rPr>
                                            <m:t>𝑦</m:t>
                                          </m:r>
                                        </m:e>
                                      </m:acc>
                                    </m:e>
                                    <m:sub>
                                      <m:r>
                                        <a:rPr lang="vi-VN" sz="3600" b="1" i="1">
                                          <a:solidFill>
                                            <a:schemeClr val="tx1"/>
                                          </a:solidFill>
                                          <a:effectLst/>
                                          <a:latin typeface="Cambria Math" panose="02040503050406030204" pitchFamily="18" charset="0"/>
                                          <a:ea typeface="+mn-ea"/>
                                          <a:cs typeface="+mn-cs"/>
                                        </a:rPr>
                                        <m:t>𝑖</m:t>
                                      </m:r>
                                    </m:sub>
                                  </m:sSub>
                                </m:den>
                              </m:f>
                              <m:r>
                                <a:rPr lang="vi-VN" sz="3600" b="1">
                                  <a:solidFill>
                                    <a:schemeClr val="tx1"/>
                                  </a:solidFill>
                                  <a:effectLst/>
                                  <a:latin typeface="Cambria Math" panose="02040503050406030204" pitchFamily="18" charset="0"/>
                                  <a:ea typeface="+mn-ea"/>
                                  <a:cs typeface="+mn-cs"/>
                                </a:rPr>
                                <m:t>)</m:t>
                              </m:r>
                              <m:r>
                                <a:rPr lang="vi-VN" sz="3600" b="1" i="1">
                                  <a:solidFill>
                                    <a:schemeClr val="tx1"/>
                                  </a:solidFill>
                                  <a:effectLst/>
                                  <a:latin typeface="Cambria Math" panose="02040503050406030204" pitchFamily="18" charset="0"/>
                                  <a:ea typeface="+mn-ea"/>
                                  <a:cs typeface="+mn-cs"/>
                                </a:rPr>
                                <m:t>∗</m:t>
                              </m:r>
                              <m:sSub>
                                <m:sSubPr>
                                  <m:ctrlPr>
                                    <a:rPr lang="en-US" sz="3600" b="1" i="1">
                                      <a:solidFill>
                                        <a:schemeClr val="tx1"/>
                                      </a:solidFill>
                                      <a:effectLst/>
                                      <a:latin typeface="Cambria Math" panose="02040503050406030204" pitchFamily="18" charset="0"/>
                                      <a:ea typeface="+mn-ea"/>
                                      <a:cs typeface="+mn-cs"/>
                                    </a:rPr>
                                  </m:ctrlPr>
                                </m:sSubPr>
                                <m:e>
                                  <m:acc>
                                    <m:accPr>
                                      <m:chr m:val="̂"/>
                                      <m:ctrlPr>
                                        <a:rPr lang="en-US" sz="3600" b="1" i="1">
                                          <a:solidFill>
                                            <a:schemeClr val="tx1"/>
                                          </a:solidFill>
                                          <a:effectLst/>
                                          <a:latin typeface="Cambria Math" panose="02040503050406030204" pitchFamily="18" charset="0"/>
                                          <a:ea typeface="+mn-ea"/>
                                          <a:cs typeface="+mn-cs"/>
                                        </a:rPr>
                                      </m:ctrlPr>
                                    </m:accPr>
                                    <m:e>
                                      <m:r>
                                        <a:rPr lang="vi-VN" sz="3600" b="1" i="1">
                                          <a:solidFill>
                                            <a:schemeClr val="tx1"/>
                                          </a:solidFill>
                                          <a:effectLst/>
                                          <a:latin typeface="Cambria Math" panose="02040503050406030204" pitchFamily="18" charset="0"/>
                                          <a:ea typeface="+mn-ea"/>
                                          <a:cs typeface="+mn-cs"/>
                                        </a:rPr>
                                        <m:t>𝑦</m:t>
                                      </m:r>
                                    </m:e>
                                  </m:acc>
                                </m:e>
                                <m:sub>
                                  <m:r>
                                    <a:rPr lang="vi-VN" sz="3600" b="1" i="1">
                                      <a:solidFill>
                                        <a:schemeClr val="tx1"/>
                                      </a:solidFill>
                                      <a:effectLst/>
                                      <a:latin typeface="Cambria Math" panose="02040503050406030204" pitchFamily="18" charset="0"/>
                                      <a:ea typeface="+mn-ea"/>
                                      <a:cs typeface="+mn-cs"/>
                                    </a:rPr>
                                    <m:t>𝑖</m:t>
                                  </m:r>
                                </m:sub>
                              </m:sSub>
                              <m:r>
                                <a:rPr lang="vi-VN" sz="3600" b="1">
                                  <a:solidFill>
                                    <a:schemeClr val="tx1"/>
                                  </a:solidFill>
                                  <a:effectLst/>
                                  <a:latin typeface="Cambria Math" panose="02040503050406030204" pitchFamily="18" charset="0"/>
                                  <a:ea typeface="+mn-ea"/>
                                  <a:cs typeface="+mn-cs"/>
                                </a:rPr>
                                <m:t>(1</m:t>
                              </m:r>
                              <m:r>
                                <a:rPr lang="vi-VN" sz="3600" b="1" i="1">
                                  <a:solidFill>
                                    <a:schemeClr val="tx1"/>
                                  </a:solidFill>
                                  <a:effectLst/>
                                  <a:latin typeface="Cambria Math" panose="02040503050406030204" pitchFamily="18" charset="0"/>
                                  <a:ea typeface="+mn-ea"/>
                                  <a:cs typeface="+mn-cs"/>
                                </a:rPr>
                                <m:t>−</m:t>
                              </m:r>
                              <m:sSub>
                                <m:sSubPr>
                                  <m:ctrlPr>
                                    <a:rPr lang="en-US" sz="3600" b="1" i="1">
                                      <a:solidFill>
                                        <a:schemeClr val="tx1"/>
                                      </a:solidFill>
                                      <a:effectLst/>
                                      <a:latin typeface="Cambria Math" panose="02040503050406030204" pitchFamily="18" charset="0"/>
                                      <a:ea typeface="+mn-ea"/>
                                      <a:cs typeface="+mn-cs"/>
                                    </a:rPr>
                                  </m:ctrlPr>
                                </m:sSubPr>
                                <m:e>
                                  <m:acc>
                                    <m:accPr>
                                      <m:chr m:val="̂"/>
                                      <m:ctrlPr>
                                        <a:rPr lang="en-US" sz="3600" b="1" i="1">
                                          <a:solidFill>
                                            <a:schemeClr val="tx1"/>
                                          </a:solidFill>
                                          <a:effectLst/>
                                          <a:latin typeface="Cambria Math" panose="02040503050406030204" pitchFamily="18" charset="0"/>
                                          <a:ea typeface="+mn-ea"/>
                                          <a:cs typeface="+mn-cs"/>
                                        </a:rPr>
                                      </m:ctrlPr>
                                    </m:accPr>
                                    <m:e>
                                      <m:r>
                                        <a:rPr lang="vi-VN" sz="3600" b="1" i="1">
                                          <a:solidFill>
                                            <a:schemeClr val="tx1"/>
                                          </a:solidFill>
                                          <a:effectLst/>
                                          <a:latin typeface="Cambria Math" panose="02040503050406030204" pitchFamily="18" charset="0"/>
                                          <a:ea typeface="+mn-ea"/>
                                          <a:cs typeface="+mn-cs"/>
                                        </a:rPr>
                                        <m:t>𝑦</m:t>
                                      </m:r>
                                    </m:e>
                                  </m:acc>
                                </m:e>
                                <m:sub>
                                  <m:r>
                                    <a:rPr lang="vi-VN" sz="3600" b="1" i="1">
                                      <a:solidFill>
                                        <a:schemeClr val="tx1"/>
                                      </a:solidFill>
                                      <a:effectLst/>
                                      <a:latin typeface="Cambria Math" panose="02040503050406030204" pitchFamily="18" charset="0"/>
                                      <a:ea typeface="+mn-ea"/>
                                      <a:cs typeface="+mn-cs"/>
                                    </a:rPr>
                                    <m:t>𝑖</m:t>
                                  </m:r>
                                </m:sub>
                              </m:sSub>
                              <m:r>
                                <a:rPr lang="vi-VN" sz="3600" b="1">
                                  <a:solidFill>
                                    <a:schemeClr val="tx1"/>
                                  </a:solidFill>
                                  <a:effectLst/>
                                  <a:latin typeface="Cambria Math" panose="02040503050406030204" pitchFamily="18" charset="0"/>
                                  <a:ea typeface="+mn-ea"/>
                                  <a:cs typeface="+mn-cs"/>
                                </a:rPr>
                                <m:t>)</m:t>
                              </m:r>
                            </m:oMath>
                          </a14:m>
                          <a:endParaRPr lang="en-US" sz="3600" b="1" dirty="0">
                            <a:solidFill>
                              <a:schemeClr val="tx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vi-VN" sz="3200" i="1" dirty="0">
                            <a:solidFill>
                              <a:schemeClr val="tx1"/>
                            </a:solidFill>
                            <a:latin typeface="Cambria Math" panose="020405030504060302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3200" i="1" smtClean="0">
                                        <a:solidFill>
                                          <a:schemeClr val="tx1"/>
                                        </a:solidFill>
                                        <a:latin typeface="Cambria Math" panose="02040503050406030204" pitchFamily="18" charset="0"/>
                                      </a:rPr>
                                    </m:ctrlPr>
                                  </m:fPr>
                                  <m:num>
                                    <m:r>
                                      <a:rPr lang="en-US" sz="3200" i="1">
                                        <a:solidFill>
                                          <a:schemeClr val="tx1"/>
                                        </a:solidFill>
                                        <a:latin typeface="Cambria Math" panose="02040503050406030204" pitchFamily="18" charset="0"/>
                                      </a:rPr>
                                      <m:t>𝑑𝐿</m:t>
                                    </m:r>
                                  </m:num>
                                  <m:den>
                                    <m:r>
                                      <a:rPr lang="en-US" sz="3200" i="1">
                                        <a:solidFill>
                                          <a:schemeClr val="tx1"/>
                                        </a:solidFill>
                                        <a:latin typeface="Cambria Math" panose="02040503050406030204" pitchFamily="18" charset="0"/>
                                      </a:rPr>
                                      <m:t>𝑑</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𝑤</m:t>
                                        </m:r>
                                      </m:e>
                                      <m:sub>
                                        <m:r>
                                          <a:rPr lang="en-US" sz="3200" i="0">
                                            <a:solidFill>
                                              <a:schemeClr val="tx1"/>
                                            </a:solidFill>
                                            <a:latin typeface="Cambria Math" panose="02040503050406030204" pitchFamily="18" charset="0"/>
                                          </a:rPr>
                                          <m:t>0</m:t>
                                        </m:r>
                                      </m:sub>
                                    </m:sSub>
                                  </m:den>
                                </m:f>
                                <m:r>
                                  <a:rPr lang="en-US" sz="3200" i="0">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𝑦</m:t>
                                        </m:r>
                                      </m:e>
                                    </m:acc>
                                  </m:e>
                                  <m:sub>
                                    <m:r>
                                      <a:rPr lang="en-US" sz="3200" i="1">
                                        <a:solidFill>
                                          <a:schemeClr val="tx1"/>
                                        </a:solidFill>
                                        <a:latin typeface="Cambria Math" panose="02040503050406030204" pitchFamily="18" charset="0"/>
                                      </a:rPr>
                                      <m:t>𝑖</m:t>
                                    </m:r>
                                  </m:sub>
                                </m:sSub>
                                <m:r>
                                  <a:rPr lang="en-US" sz="3200" i="0">
                                    <a:solidFill>
                                      <a:schemeClr val="tx1"/>
                                    </a:solidFill>
                                    <a:latin typeface="Cambria Math" panose="02040503050406030204" pitchFamily="18" charset="0"/>
                                  </a:rPr>
                                  <m:t>−</m:t>
                                </m:r>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𝑦</m:t>
                                    </m:r>
                                  </m:e>
                                  <m:sub>
                                    <m:r>
                                      <a:rPr lang="en-US" sz="3200" i="1">
                                        <a:solidFill>
                                          <a:schemeClr val="tx1"/>
                                        </a:solidFill>
                                        <a:latin typeface="Cambria Math" panose="02040503050406030204" pitchFamily="18" charset="0"/>
                                      </a:rPr>
                                      <m:t>𝑖</m:t>
                                    </m:r>
                                  </m:sub>
                                </m:sSub>
                              </m:oMath>
                            </m:oMathPara>
                          </a14:m>
                          <a:endParaRPr lang="en-US" sz="3200" dirty="0">
                            <a:solidFill>
                              <a:schemeClr val="tx1"/>
                            </a:solidFill>
                          </a:endParaRPr>
                        </a:p>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3200" b="1" i="1" smtClean="0">
                                        <a:solidFill>
                                          <a:schemeClr val="tx1"/>
                                        </a:solidFill>
                                        <a:effectLst/>
                                        <a:latin typeface="Cambria Math" panose="02040503050406030204" pitchFamily="18" charset="0"/>
                                        <a:ea typeface="+mn-ea"/>
                                        <a:cs typeface="+mn-cs"/>
                                      </a:rPr>
                                    </m:ctrlPr>
                                  </m:fPr>
                                  <m:num>
                                    <m:r>
                                      <a:rPr lang="vi-VN" sz="3200" b="1" i="1">
                                        <a:solidFill>
                                          <a:schemeClr val="tx1"/>
                                        </a:solidFill>
                                        <a:effectLst/>
                                        <a:latin typeface="Cambria Math" panose="02040503050406030204" pitchFamily="18" charset="0"/>
                                        <a:ea typeface="+mn-ea"/>
                                        <a:cs typeface="+mn-cs"/>
                                      </a:rPr>
                                      <m:t>𝑑𝐿</m:t>
                                    </m:r>
                                  </m:num>
                                  <m:den>
                                    <m:r>
                                      <a:rPr lang="vi-VN" sz="3200" b="1" i="1">
                                        <a:solidFill>
                                          <a:schemeClr val="tx1"/>
                                        </a:solidFill>
                                        <a:effectLst/>
                                        <a:latin typeface="Cambria Math" panose="02040503050406030204" pitchFamily="18" charset="0"/>
                                        <a:ea typeface="+mn-ea"/>
                                        <a:cs typeface="+mn-cs"/>
                                      </a:rPr>
                                      <m:t>𝑑</m:t>
                                    </m:r>
                                    <m:sSub>
                                      <m:sSubPr>
                                        <m:ctrlPr>
                                          <a:rPr lang="en-US" sz="3200" b="1" i="1">
                                            <a:solidFill>
                                              <a:schemeClr val="tx1"/>
                                            </a:solidFill>
                                            <a:effectLst/>
                                            <a:latin typeface="Cambria Math" panose="02040503050406030204" pitchFamily="18" charset="0"/>
                                            <a:ea typeface="+mn-ea"/>
                                            <a:cs typeface="+mn-cs"/>
                                          </a:rPr>
                                        </m:ctrlPr>
                                      </m:sSubPr>
                                      <m:e>
                                        <m:r>
                                          <a:rPr lang="vi-VN" sz="3200" b="1" i="1">
                                            <a:solidFill>
                                              <a:schemeClr val="tx1"/>
                                            </a:solidFill>
                                            <a:effectLst/>
                                            <a:latin typeface="Cambria Math" panose="02040503050406030204" pitchFamily="18" charset="0"/>
                                            <a:ea typeface="+mn-ea"/>
                                            <a:cs typeface="+mn-cs"/>
                                          </a:rPr>
                                          <m:t>𝑤</m:t>
                                        </m:r>
                                      </m:e>
                                      <m:sub>
                                        <m:r>
                                          <a:rPr lang="vi-VN" sz="3200" b="1" i="1">
                                            <a:solidFill>
                                              <a:schemeClr val="tx1"/>
                                            </a:solidFill>
                                            <a:effectLst/>
                                            <a:latin typeface="Cambria Math" panose="02040503050406030204" pitchFamily="18" charset="0"/>
                                            <a:ea typeface="+mn-ea"/>
                                            <a:cs typeface="+mn-cs"/>
                                          </a:rPr>
                                          <m:t>1</m:t>
                                        </m:r>
                                      </m:sub>
                                    </m:sSub>
                                  </m:den>
                                </m:f>
                                <m:r>
                                  <a:rPr lang="vi-VN" sz="3200" b="1" i="1">
                                    <a:solidFill>
                                      <a:schemeClr val="tx1"/>
                                    </a:solidFill>
                                    <a:effectLst/>
                                    <a:latin typeface="Cambria Math" panose="02040503050406030204" pitchFamily="18" charset="0"/>
                                    <a:ea typeface="+mn-ea"/>
                                    <a:cs typeface="+mn-cs"/>
                                  </a:rPr>
                                  <m:t>=</m:t>
                                </m:r>
                                <m:f>
                                  <m:fPr>
                                    <m:ctrlPr>
                                      <a:rPr lang="en-US" sz="3200" b="1" i="1">
                                        <a:solidFill>
                                          <a:schemeClr val="tx1"/>
                                        </a:solidFill>
                                        <a:effectLst/>
                                        <a:latin typeface="Cambria Math" panose="02040503050406030204" pitchFamily="18" charset="0"/>
                                        <a:ea typeface="+mn-ea"/>
                                        <a:cs typeface="+mn-cs"/>
                                      </a:rPr>
                                    </m:ctrlPr>
                                  </m:fPr>
                                  <m:num>
                                    <m:r>
                                      <a:rPr lang="vi-VN" sz="3200" b="1" i="1">
                                        <a:solidFill>
                                          <a:schemeClr val="tx1"/>
                                        </a:solidFill>
                                        <a:effectLst/>
                                        <a:latin typeface="Cambria Math" panose="02040503050406030204" pitchFamily="18" charset="0"/>
                                        <a:ea typeface="+mn-ea"/>
                                        <a:cs typeface="+mn-cs"/>
                                      </a:rPr>
                                      <m:t>𝑑𝐿</m:t>
                                    </m:r>
                                  </m:num>
                                  <m:den>
                                    <m:r>
                                      <a:rPr lang="vi-VN" sz="3200" b="1" i="1">
                                        <a:solidFill>
                                          <a:schemeClr val="tx1"/>
                                        </a:solidFill>
                                        <a:effectLst/>
                                        <a:latin typeface="Cambria Math" panose="02040503050406030204" pitchFamily="18" charset="0"/>
                                        <a:ea typeface="+mn-ea"/>
                                        <a:cs typeface="+mn-cs"/>
                                      </a:rPr>
                                      <m:t>𝑑</m:t>
                                    </m:r>
                                    <m:sSub>
                                      <m:sSubPr>
                                        <m:ctrlPr>
                                          <a:rPr lang="en-US" sz="3200" b="1" i="1">
                                            <a:solidFill>
                                              <a:schemeClr val="tx1"/>
                                            </a:solidFill>
                                            <a:effectLst/>
                                            <a:latin typeface="Cambria Math" panose="02040503050406030204" pitchFamily="18" charset="0"/>
                                            <a:ea typeface="+mn-ea"/>
                                            <a:cs typeface="+mn-cs"/>
                                          </a:rPr>
                                        </m:ctrlPr>
                                      </m:sSubPr>
                                      <m:e>
                                        <m:acc>
                                          <m:accPr>
                                            <m:chr m:val="̂"/>
                                            <m:ctrlPr>
                                              <a:rPr lang="en-US" sz="3200" b="1" i="1">
                                                <a:solidFill>
                                                  <a:schemeClr val="tx1"/>
                                                </a:solidFill>
                                                <a:effectLst/>
                                                <a:latin typeface="Cambria Math" panose="02040503050406030204" pitchFamily="18" charset="0"/>
                                                <a:ea typeface="+mn-ea"/>
                                                <a:cs typeface="+mn-cs"/>
                                              </a:rPr>
                                            </m:ctrlPr>
                                          </m:accPr>
                                          <m:e>
                                            <m:r>
                                              <a:rPr lang="vi-VN" sz="3200" b="1" i="1">
                                                <a:solidFill>
                                                  <a:schemeClr val="tx1"/>
                                                </a:solidFill>
                                                <a:effectLst/>
                                                <a:latin typeface="Cambria Math" panose="02040503050406030204" pitchFamily="18" charset="0"/>
                                                <a:ea typeface="+mn-ea"/>
                                                <a:cs typeface="+mn-cs"/>
                                              </a:rPr>
                                              <m:t>𝑦</m:t>
                                            </m:r>
                                          </m:e>
                                        </m:acc>
                                      </m:e>
                                      <m:sub>
                                        <m:r>
                                          <a:rPr lang="vi-VN" sz="3200" b="1" i="1">
                                            <a:solidFill>
                                              <a:schemeClr val="tx1"/>
                                            </a:solidFill>
                                            <a:effectLst/>
                                            <a:latin typeface="Cambria Math" panose="02040503050406030204" pitchFamily="18" charset="0"/>
                                            <a:ea typeface="+mn-ea"/>
                                            <a:cs typeface="+mn-cs"/>
                                          </a:rPr>
                                          <m:t>𝑖</m:t>
                                        </m:r>
                                      </m:sub>
                                    </m:sSub>
                                  </m:den>
                                </m:f>
                                <m:r>
                                  <a:rPr lang="vi-VN" sz="3200" b="1" i="1">
                                    <a:solidFill>
                                      <a:schemeClr val="tx1"/>
                                    </a:solidFill>
                                    <a:effectLst/>
                                    <a:latin typeface="Cambria Math" panose="02040503050406030204" pitchFamily="18" charset="0"/>
                                    <a:ea typeface="+mn-ea"/>
                                    <a:cs typeface="+mn-cs"/>
                                  </a:rPr>
                                  <m:t>∗</m:t>
                                </m:r>
                                <m:f>
                                  <m:fPr>
                                    <m:ctrlPr>
                                      <a:rPr lang="en-US" sz="3200" b="1" i="1">
                                        <a:solidFill>
                                          <a:schemeClr val="tx1"/>
                                        </a:solidFill>
                                        <a:effectLst/>
                                        <a:latin typeface="Cambria Math" panose="02040503050406030204" pitchFamily="18" charset="0"/>
                                        <a:ea typeface="+mn-ea"/>
                                        <a:cs typeface="+mn-cs"/>
                                      </a:rPr>
                                    </m:ctrlPr>
                                  </m:fPr>
                                  <m:num>
                                    <m:r>
                                      <a:rPr lang="vi-VN" sz="3200" b="1" i="1">
                                        <a:solidFill>
                                          <a:schemeClr val="tx1"/>
                                        </a:solidFill>
                                        <a:effectLst/>
                                        <a:latin typeface="Cambria Math" panose="02040503050406030204" pitchFamily="18" charset="0"/>
                                        <a:ea typeface="+mn-ea"/>
                                        <a:cs typeface="+mn-cs"/>
                                      </a:rPr>
                                      <m:t>𝑑</m:t>
                                    </m:r>
                                    <m:sSub>
                                      <m:sSubPr>
                                        <m:ctrlPr>
                                          <a:rPr lang="en-US" sz="3200" b="1" i="1">
                                            <a:solidFill>
                                              <a:schemeClr val="tx1"/>
                                            </a:solidFill>
                                            <a:effectLst/>
                                            <a:latin typeface="Cambria Math" panose="02040503050406030204" pitchFamily="18" charset="0"/>
                                            <a:ea typeface="+mn-ea"/>
                                            <a:cs typeface="+mn-cs"/>
                                          </a:rPr>
                                        </m:ctrlPr>
                                      </m:sSubPr>
                                      <m:e>
                                        <m:acc>
                                          <m:accPr>
                                            <m:chr m:val="̂"/>
                                            <m:ctrlPr>
                                              <a:rPr lang="en-US" sz="3200" b="1" i="1">
                                                <a:solidFill>
                                                  <a:schemeClr val="tx1"/>
                                                </a:solidFill>
                                                <a:effectLst/>
                                                <a:latin typeface="Cambria Math" panose="02040503050406030204" pitchFamily="18" charset="0"/>
                                                <a:ea typeface="+mn-ea"/>
                                                <a:cs typeface="+mn-cs"/>
                                              </a:rPr>
                                            </m:ctrlPr>
                                          </m:accPr>
                                          <m:e>
                                            <m:r>
                                              <a:rPr lang="vi-VN" sz="3200" b="1" i="1">
                                                <a:solidFill>
                                                  <a:schemeClr val="tx1"/>
                                                </a:solidFill>
                                                <a:effectLst/>
                                                <a:latin typeface="Cambria Math" panose="02040503050406030204" pitchFamily="18" charset="0"/>
                                                <a:ea typeface="+mn-ea"/>
                                                <a:cs typeface="+mn-cs"/>
                                              </a:rPr>
                                              <m:t>𝑦</m:t>
                                            </m:r>
                                          </m:e>
                                        </m:acc>
                                      </m:e>
                                      <m:sub>
                                        <m:r>
                                          <a:rPr lang="vi-VN" sz="3200" b="1" i="1">
                                            <a:solidFill>
                                              <a:schemeClr val="tx1"/>
                                            </a:solidFill>
                                            <a:effectLst/>
                                            <a:latin typeface="Cambria Math" panose="02040503050406030204" pitchFamily="18" charset="0"/>
                                            <a:ea typeface="+mn-ea"/>
                                            <a:cs typeface="+mn-cs"/>
                                          </a:rPr>
                                          <m:t>𝑖</m:t>
                                        </m:r>
                                      </m:sub>
                                    </m:sSub>
                                  </m:num>
                                  <m:den>
                                    <m:r>
                                      <a:rPr lang="vi-VN" sz="3200" b="1" i="1">
                                        <a:solidFill>
                                          <a:schemeClr val="tx1"/>
                                        </a:solidFill>
                                        <a:effectLst/>
                                        <a:latin typeface="Cambria Math" panose="02040503050406030204" pitchFamily="18" charset="0"/>
                                        <a:ea typeface="+mn-ea"/>
                                        <a:cs typeface="+mn-cs"/>
                                      </a:rPr>
                                      <m:t>𝑑</m:t>
                                    </m:r>
                                    <m:sSub>
                                      <m:sSubPr>
                                        <m:ctrlPr>
                                          <a:rPr lang="en-US" sz="3200" b="1" i="1">
                                            <a:solidFill>
                                              <a:schemeClr val="tx1"/>
                                            </a:solidFill>
                                            <a:effectLst/>
                                            <a:latin typeface="Cambria Math" panose="02040503050406030204" pitchFamily="18" charset="0"/>
                                            <a:ea typeface="+mn-ea"/>
                                            <a:cs typeface="+mn-cs"/>
                                          </a:rPr>
                                        </m:ctrlPr>
                                      </m:sSubPr>
                                      <m:e>
                                        <m:r>
                                          <a:rPr lang="vi-VN" sz="3200" b="1" i="1">
                                            <a:solidFill>
                                              <a:schemeClr val="tx1"/>
                                            </a:solidFill>
                                            <a:effectLst/>
                                            <a:latin typeface="Cambria Math" panose="02040503050406030204" pitchFamily="18" charset="0"/>
                                            <a:ea typeface="+mn-ea"/>
                                            <a:cs typeface="+mn-cs"/>
                                          </a:rPr>
                                          <m:t>𝑤</m:t>
                                        </m:r>
                                      </m:e>
                                      <m:sub>
                                        <m:r>
                                          <a:rPr lang="vi-VN" sz="3200" b="1" i="1">
                                            <a:solidFill>
                                              <a:schemeClr val="tx1"/>
                                            </a:solidFill>
                                            <a:effectLst/>
                                            <a:latin typeface="Cambria Math" panose="02040503050406030204" pitchFamily="18" charset="0"/>
                                            <a:ea typeface="+mn-ea"/>
                                            <a:cs typeface="+mn-cs"/>
                                          </a:rPr>
                                          <m:t>1</m:t>
                                        </m:r>
                                      </m:sub>
                                    </m:sSub>
                                  </m:den>
                                </m:f>
                              </m:oMath>
                            </m:oMathPara>
                          </a14:m>
                          <a:endParaRPr lang="vi-VN" sz="3200" b="1" dirty="0">
                            <a:solidFill>
                              <a:schemeClr val="tx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3200" b="1" dirty="0">
                            <a:solidFill>
                              <a:schemeClr val="tx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14:m>
                            <m:oMath xmlns:m="http://schemas.openxmlformats.org/officeDocument/2006/math">
                              <m:f>
                                <m:fPr>
                                  <m:ctrlPr>
                                    <a:rPr lang="en-US" sz="3600" b="1" i="1" smtClean="0">
                                      <a:solidFill>
                                        <a:schemeClr val="tx1"/>
                                      </a:solidFill>
                                      <a:effectLst/>
                                      <a:latin typeface="Cambria Math" panose="02040503050406030204" pitchFamily="18" charset="0"/>
                                      <a:ea typeface="+mn-ea"/>
                                      <a:cs typeface="+mn-cs"/>
                                    </a:rPr>
                                  </m:ctrlPr>
                                </m:fPr>
                                <m:num>
                                  <m:r>
                                    <a:rPr lang="vi-VN" sz="3600" b="1" i="1">
                                      <a:solidFill>
                                        <a:schemeClr val="tx1"/>
                                      </a:solidFill>
                                      <a:effectLst/>
                                      <a:latin typeface="Cambria Math" panose="02040503050406030204" pitchFamily="18" charset="0"/>
                                      <a:ea typeface="+mn-ea"/>
                                      <a:cs typeface="+mn-cs"/>
                                    </a:rPr>
                                    <m:t>𝑑𝐿</m:t>
                                  </m:r>
                                </m:num>
                                <m:den>
                                  <m:r>
                                    <a:rPr lang="vi-VN" sz="3600" b="1" i="1">
                                      <a:solidFill>
                                        <a:schemeClr val="tx1"/>
                                      </a:solidFill>
                                      <a:effectLst/>
                                      <a:latin typeface="Cambria Math" panose="02040503050406030204" pitchFamily="18" charset="0"/>
                                      <a:ea typeface="+mn-ea"/>
                                      <a:cs typeface="+mn-cs"/>
                                    </a:rPr>
                                    <m:t>𝑑</m:t>
                                  </m:r>
                                  <m:sSub>
                                    <m:sSubPr>
                                      <m:ctrlPr>
                                        <a:rPr lang="en-US" sz="3600" b="1" i="1">
                                          <a:solidFill>
                                            <a:schemeClr val="tx1"/>
                                          </a:solidFill>
                                          <a:effectLst/>
                                          <a:latin typeface="Cambria Math" panose="02040503050406030204" pitchFamily="18" charset="0"/>
                                          <a:ea typeface="+mn-ea"/>
                                          <a:cs typeface="+mn-cs"/>
                                        </a:rPr>
                                      </m:ctrlPr>
                                    </m:sSubPr>
                                    <m:e>
                                      <m:r>
                                        <a:rPr lang="vi-VN" sz="3600" b="1" i="1">
                                          <a:solidFill>
                                            <a:schemeClr val="tx1"/>
                                          </a:solidFill>
                                          <a:effectLst/>
                                          <a:latin typeface="Cambria Math" panose="02040503050406030204" pitchFamily="18" charset="0"/>
                                          <a:ea typeface="+mn-ea"/>
                                          <a:cs typeface="+mn-cs"/>
                                        </a:rPr>
                                        <m:t>𝑤</m:t>
                                      </m:r>
                                    </m:e>
                                    <m:sub>
                                      <m:r>
                                        <a:rPr lang="vi-VN" sz="3600" b="1" i="1">
                                          <a:solidFill>
                                            <a:schemeClr val="tx1"/>
                                          </a:solidFill>
                                          <a:effectLst/>
                                          <a:latin typeface="Cambria Math" panose="02040503050406030204" pitchFamily="18" charset="0"/>
                                          <a:ea typeface="+mn-ea"/>
                                          <a:cs typeface="+mn-cs"/>
                                        </a:rPr>
                                        <m:t>1</m:t>
                                      </m:r>
                                    </m:sub>
                                  </m:sSub>
                                </m:den>
                              </m:f>
                              <m:r>
                                <a:rPr lang="vi-VN" sz="3600" b="1" i="1">
                                  <a:solidFill>
                                    <a:schemeClr val="tx1"/>
                                  </a:solidFill>
                                  <a:effectLst/>
                                  <a:latin typeface="Cambria Math" panose="02040503050406030204" pitchFamily="18" charset="0"/>
                                  <a:ea typeface="+mn-ea"/>
                                  <a:cs typeface="+mn-cs"/>
                                </a:rPr>
                                <m:t>=</m:t>
                              </m:r>
                            </m:oMath>
                          </a14:m>
                          <a:r>
                            <a:rPr lang="vi-VN" sz="3600" b="1" dirty="0">
                              <a:solidFill>
                                <a:schemeClr val="tx1"/>
                              </a:solidFill>
                              <a:effectLst/>
                              <a:latin typeface="+mn-lt"/>
                              <a:ea typeface="+mn-ea"/>
                              <a:cs typeface="+mn-cs"/>
                            </a:rPr>
                            <a:t>-(</a:t>
                          </a:r>
                          <a14:m>
                            <m:oMath xmlns:m="http://schemas.openxmlformats.org/officeDocument/2006/math">
                              <m:f>
                                <m:fPr>
                                  <m:ctrlPr>
                                    <a:rPr lang="en-US" sz="3600" b="1" i="1" smtClean="0">
                                      <a:solidFill>
                                        <a:schemeClr val="tx1"/>
                                      </a:solidFill>
                                      <a:effectLst/>
                                      <a:latin typeface="Cambria Math" panose="02040503050406030204" pitchFamily="18" charset="0"/>
                                      <a:ea typeface="+mn-ea"/>
                                      <a:cs typeface="+mn-cs"/>
                                    </a:rPr>
                                  </m:ctrlPr>
                                </m:fPr>
                                <m:num>
                                  <m:sSub>
                                    <m:sSubPr>
                                      <m:ctrlPr>
                                        <a:rPr lang="en-US" sz="3600" b="1" i="1" smtClean="0">
                                          <a:solidFill>
                                            <a:schemeClr val="tx1"/>
                                          </a:solidFill>
                                          <a:effectLst/>
                                          <a:latin typeface="Cambria Math" panose="02040503050406030204" pitchFamily="18" charset="0"/>
                                          <a:ea typeface="+mn-ea"/>
                                          <a:cs typeface="+mn-cs"/>
                                        </a:rPr>
                                      </m:ctrlPr>
                                    </m:sSubPr>
                                    <m:e>
                                      <m:r>
                                        <a:rPr lang="vi-VN" sz="3600" b="1" i="1">
                                          <a:solidFill>
                                            <a:schemeClr val="tx1"/>
                                          </a:solidFill>
                                          <a:effectLst/>
                                          <a:latin typeface="Cambria Math" panose="02040503050406030204" pitchFamily="18" charset="0"/>
                                          <a:ea typeface="+mn-ea"/>
                                          <a:cs typeface="+mn-cs"/>
                                        </a:rPr>
                                        <m:t>𝑦</m:t>
                                      </m:r>
                                    </m:e>
                                    <m:sub>
                                      <m:r>
                                        <a:rPr lang="vi-VN" sz="3600" b="1" i="1">
                                          <a:solidFill>
                                            <a:schemeClr val="tx1"/>
                                          </a:solidFill>
                                          <a:effectLst/>
                                          <a:latin typeface="Cambria Math" panose="02040503050406030204" pitchFamily="18" charset="0"/>
                                          <a:ea typeface="+mn-ea"/>
                                          <a:cs typeface="+mn-cs"/>
                                        </a:rPr>
                                        <m:t>𝑖</m:t>
                                      </m:r>
                                    </m:sub>
                                  </m:sSub>
                                </m:num>
                                <m:den>
                                  <m:sSub>
                                    <m:sSubPr>
                                      <m:ctrlPr>
                                        <a:rPr lang="en-US" sz="3600" b="1" i="1" smtClean="0">
                                          <a:solidFill>
                                            <a:schemeClr val="tx1"/>
                                          </a:solidFill>
                                          <a:effectLst/>
                                          <a:latin typeface="Cambria Math" panose="02040503050406030204" pitchFamily="18" charset="0"/>
                                          <a:ea typeface="+mn-ea"/>
                                          <a:cs typeface="+mn-cs"/>
                                        </a:rPr>
                                      </m:ctrlPr>
                                    </m:sSubPr>
                                    <m:e>
                                      <m:acc>
                                        <m:accPr>
                                          <m:chr m:val="̂"/>
                                          <m:ctrlPr>
                                            <a:rPr lang="en-US" sz="3600" b="1" i="1">
                                              <a:solidFill>
                                                <a:schemeClr val="tx1"/>
                                              </a:solidFill>
                                              <a:effectLst/>
                                              <a:latin typeface="Cambria Math" panose="02040503050406030204" pitchFamily="18" charset="0"/>
                                              <a:ea typeface="+mn-ea"/>
                                              <a:cs typeface="+mn-cs"/>
                                            </a:rPr>
                                          </m:ctrlPr>
                                        </m:accPr>
                                        <m:e>
                                          <m:r>
                                            <a:rPr lang="vi-VN" sz="3600" b="1" i="1">
                                              <a:solidFill>
                                                <a:schemeClr val="tx1"/>
                                              </a:solidFill>
                                              <a:effectLst/>
                                              <a:latin typeface="Cambria Math" panose="02040503050406030204" pitchFamily="18" charset="0"/>
                                              <a:ea typeface="+mn-ea"/>
                                              <a:cs typeface="+mn-cs"/>
                                            </a:rPr>
                                            <m:t>𝑦</m:t>
                                          </m:r>
                                        </m:e>
                                      </m:acc>
                                    </m:e>
                                    <m:sub>
                                      <m:r>
                                        <a:rPr lang="vi-VN" sz="3600" b="1" i="1">
                                          <a:solidFill>
                                            <a:schemeClr val="tx1"/>
                                          </a:solidFill>
                                          <a:effectLst/>
                                          <a:latin typeface="Cambria Math" panose="02040503050406030204" pitchFamily="18" charset="0"/>
                                          <a:ea typeface="+mn-ea"/>
                                          <a:cs typeface="+mn-cs"/>
                                        </a:rPr>
                                        <m:t>𝑖</m:t>
                                      </m:r>
                                    </m:sub>
                                  </m:sSub>
                                </m:den>
                              </m:f>
                              <m:r>
                                <a:rPr lang="vi-VN" sz="3600" b="1" i="1">
                                  <a:solidFill>
                                    <a:schemeClr val="tx1"/>
                                  </a:solidFill>
                                  <a:effectLst/>
                                  <a:latin typeface="Cambria Math" panose="02040503050406030204" pitchFamily="18" charset="0"/>
                                  <a:ea typeface="+mn-ea"/>
                                  <a:cs typeface="+mn-cs"/>
                                </a:rPr>
                                <m:t>−</m:t>
                              </m:r>
                              <m:f>
                                <m:fPr>
                                  <m:ctrlPr>
                                    <a:rPr lang="en-US" sz="3600" b="1" i="1">
                                      <a:solidFill>
                                        <a:schemeClr val="tx1"/>
                                      </a:solidFill>
                                      <a:effectLst/>
                                      <a:latin typeface="Cambria Math" panose="02040503050406030204" pitchFamily="18" charset="0"/>
                                      <a:ea typeface="+mn-ea"/>
                                      <a:cs typeface="+mn-cs"/>
                                    </a:rPr>
                                  </m:ctrlPr>
                                </m:fPr>
                                <m:num>
                                  <m:r>
                                    <a:rPr lang="vi-VN" sz="3600" b="1" i="1">
                                      <a:solidFill>
                                        <a:schemeClr val="tx1"/>
                                      </a:solidFill>
                                      <a:effectLst/>
                                      <a:latin typeface="Cambria Math" panose="02040503050406030204" pitchFamily="18" charset="0"/>
                                      <a:ea typeface="+mn-ea"/>
                                      <a:cs typeface="+mn-cs"/>
                                    </a:rPr>
                                    <m:t>1−</m:t>
                                  </m:r>
                                  <m:sSub>
                                    <m:sSubPr>
                                      <m:ctrlPr>
                                        <a:rPr lang="en-US" sz="3600" b="1" i="1">
                                          <a:solidFill>
                                            <a:schemeClr val="tx1"/>
                                          </a:solidFill>
                                          <a:effectLst/>
                                          <a:latin typeface="Cambria Math" panose="02040503050406030204" pitchFamily="18" charset="0"/>
                                          <a:ea typeface="+mn-ea"/>
                                          <a:cs typeface="+mn-cs"/>
                                        </a:rPr>
                                      </m:ctrlPr>
                                    </m:sSubPr>
                                    <m:e>
                                      <m:r>
                                        <a:rPr lang="vi-VN" sz="3600" b="1" i="1">
                                          <a:solidFill>
                                            <a:schemeClr val="tx1"/>
                                          </a:solidFill>
                                          <a:effectLst/>
                                          <a:latin typeface="Cambria Math" panose="02040503050406030204" pitchFamily="18" charset="0"/>
                                          <a:ea typeface="+mn-ea"/>
                                          <a:cs typeface="+mn-cs"/>
                                        </a:rPr>
                                        <m:t>𝑦</m:t>
                                      </m:r>
                                    </m:e>
                                    <m:sub>
                                      <m:r>
                                        <a:rPr lang="vi-VN" sz="3600" b="1" i="1">
                                          <a:solidFill>
                                            <a:schemeClr val="tx1"/>
                                          </a:solidFill>
                                          <a:effectLst/>
                                          <a:latin typeface="Cambria Math" panose="02040503050406030204" pitchFamily="18" charset="0"/>
                                          <a:ea typeface="+mn-ea"/>
                                          <a:cs typeface="+mn-cs"/>
                                        </a:rPr>
                                        <m:t>𝑖</m:t>
                                      </m:r>
                                    </m:sub>
                                  </m:sSub>
                                </m:num>
                                <m:den>
                                  <m:r>
                                    <a:rPr lang="vi-VN" sz="3600" b="1" i="1">
                                      <a:solidFill>
                                        <a:schemeClr val="tx1"/>
                                      </a:solidFill>
                                      <a:effectLst/>
                                      <a:latin typeface="Cambria Math" panose="02040503050406030204" pitchFamily="18" charset="0"/>
                                      <a:ea typeface="+mn-ea"/>
                                      <a:cs typeface="+mn-cs"/>
                                    </a:rPr>
                                    <m:t>1−</m:t>
                                  </m:r>
                                  <m:sSub>
                                    <m:sSubPr>
                                      <m:ctrlPr>
                                        <a:rPr lang="en-US" sz="3600" b="1" i="1">
                                          <a:solidFill>
                                            <a:schemeClr val="tx1"/>
                                          </a:solidFill>
                                          <a:effectLst/>
                                          <a:latin typeface="Cambria Math" panose="02040503050406030204" pitchFamily="18" charset="0"/>
                                          <a:ea typeface="+mn-ea"/>
                                          <a:cs typeface="+mn-cs"/>
                                        </a:rPr>
                                      </m:ctrlPr>
                                    </m:sSubPr>
                                    <m:e>
                                      <m:acc>
                                        <m:accPr>
                                          <m:chr m:val="̂"/>
                                          <m:ctrlPr>
                                            <a:rPr lang="en-US" sz="3600" b="1" i="1">
                                              <a:solidFill>
                                                <a:schemeClr val="tx1"/>
                                              </a:solidFill>
                                              <a:effectLst/>
                                              <a:latin typeface="Cambria Math" panose="02040503050406030204" pitchFamily="18" charset="0"/>
                                              <a:ea typeface="+mn-ea"/>
                                              <a:cs typeface="+mn-cs"/>
                                            </a:rPr>
                                          </m:ctrlPr>
                                        </m:accPr>
                                        <m:e>
                                          <m:r>
                                            <a:rPr lang="vi-VN" sz="3600" b="1" i="1">
                                              <a:solidFill>
                                                <a:schemeClr val="tx1"/>
                                              </a:solidFill>
                                              <a:effectLst/>
                                              <a:latin typeface="Cambria Math" panose="02040503050406030204" pitchFamily="18" charset="0"/>
                                              <a:ea typeface="+mn-ea"/>
                                              <a:cs typeface="+mn-cs"/>
                                            </a:rPr>
                                            <m:t>𝑦</m:t>
                                          </m:r>
                                        </m:e>
                                      </m:acc>
                                    </m:e>
                                    <m:sub>
                                      <m:r>
                                        <a:rPr lang="vi-VN" sz="3600" b="1" i="1">
                                          <a:solidFill>
                                            <a:schemeClr val="tx1"/>
                                          </a:solidFill>
                                          <a:effectLst/>
                                          <a:latin typeface="Cambria Math" panose="02040503050406030204" pitchFamily="18" charset="0"/>
                                          <a:ea typeface="+mn-ea"/>
                                          <a:cs typeface="+mn-cs"/>
                                        </a:rPr>
                                        <m:t>𝑖</m:t>
                                      </m:r>
                                    </m:sub>
                                  </m:sSub>
                                </m:den>
                              </m:f>
                              <m:r>
                                <a:rPr lang="vi-VN" sz="3600" b="1" i="1">
                                  <a:solidFill>
                                    <a:schemeClr val="tx1"/>
                                  </a:solidFill>
                                  <a:effectLst/>
                                  <a:latin typeface="Cambria Math" panose="02040503050406030204" pitchFamily="18" charset="0"/>
                                  <a:ea typeface="+mn-ea"/>
                                  <a:cs typeface="+mn-cs"/>
                                </a:rPr>
                                <m:t>)∗</m:t>
                              </m:r>
                              <m:sSubSup>
                                <m:sSubSupPr>
                                  <m:ctrlPr>
                                    <a:rPr lang="en-US" sz="3600" b="1" i="1">
                                      <a:solidFill>
                                        <a:schemeClr val="tx1"/>
                                      </a:solidFill>
                                      <a:effectLst/>
                                      <a:latin typeface="Cambria Math" panose="02040503050406030204" pitchFamily="18" charset="0"/>
                                      <a:ea typeface="+mn-ea"/>
                                      <a:cs typeface="+mn-cs"/>
                                    </a:rPr>
                                  </m:ctrlPr>
                                </m:sSubSupPr>
                                <m:e>
                                  <m:r>
                                    <a:rPr lang="vi-VN" sz="3600" b="1" i="1">
                                      <a:solidFill>
                                        <a:schemeClr val="tx1"/>
                                      </a:solidFill>
                                      <a:effectLst/>
                                      <a:latin typeface="Cambria Math" panose="02040503050406030204" pitchFamily="18" charset="0"/>
                                      <a:ea typeface="+mn-ea"/>
                                      <a:cs typeface="+mn-cs"/>
                                    </a:rPr>
                                    <m:t>𝑥</m:t>
                                  </m:r>
                                </m:e>
                                <m:sub>
                                  <m:r>
                                    <a:rPr lang="vi-VN" sz="3600" b="1" i="1">
                                      <a:solidFill>
                                        <a:schemeClr val="tx1"/>
                                      </a:solidFill>
                                      <a:effectLst/>
                                      <a:latin typeface="Cambria Math" panose="02040503050406030204" pitchFamily="18" charset="0"/>
                                      <a:ea typeface="+mn-ea"/>
                                      <a:cs typeface="+mn-cs"/>
                                    </a:rPr>
                                    <m:t>1</m:t>
                                  </m:r>
                                </m:sub>
                                <m:sup>
                                  <m:r>
                                    <a:rPr lang="vi-VN" sz="3600" b="1" i="1">
                                      <a:solidFill>
                                        <a:schemeClr val="tx1"/>
                                      </a:solidFill>
                                      <a:effectLst/>
                                      <a:latin typeface="Cambria Math" panose="02040503050406030204" pitchFamily="18" charset="0"/>
                                      <a:ea typeface="+mn-ea"/>
                                      <a:cs typeface="+mn-cs"/>
                                    </a:rPr>
                                    <m:t>𝑖</m:t>
                                  </m:r>
                                </m:sup>
                              </m:sSubSup>
                              <m:sSub>
                                <m:sSubPr>
                                  <m:ctrlPr>
                                    <a:rPr lang="en-US" sz="3600" b="1" i="1">
                                      <a:solidFill>
                                        <a:schemeClr val="tx1"/>
                                      </a:solidFill>
                                      <a:effectLst/>
                                      <a:latin typeface="Cambria Math" panose="02040503050406030204" pitchFamily="18" charset="0"/>
                                      <a:ea typeface="+mn-ea"/>
                                      <a:cs typeface="+mn-cs"/>
                                    </a:rPr>
                                  </m:ctrlPr>
                                </m:sSubPr>
                                <m:e>
                                  <m:acc>
                                    <m:accPr>
                                      <m:chr m:val="̂"/>
                                      <m:ctrlPr>
                                        <a:rPr lang="en-US" sz="3600" b="1" i="1">
                                          <a:solidFill>
                                            <a:schemeClr val="tx1"/>
                                          </a:solidFill>
                                          <a:effectLst/>
                                          <a:latin typeface="Cambria Math" panose="02040503050406030204" pitchFamily="18" charset="0"/>
                                          <a:ea typeface="+mn-ea"/>
                                          <a:cs typeface="+mn-cs"/>
                                        </a:rPr>
                                      </m:ctrlPr>
                                    </m:accPr>
                                    <m:e>
                                      <m:r>
                                        <a:rPr lang="vi-VN" sz="3600" b="1" i="1">
                                          <a:solidFill>
                                            <a:schemeClr val="tx1"/>
                                          </a:solidFill>
                                          <a:effectLst/>
                                          <a:latin typeface="Cambria Math" panose="02040503050406030204" pitchFamily="18" charset="0"/>
                                          <a:ea typeface="+mn-ea"/>
                                          <a:cs typeface="+mn-cs"/>
                                        </a:rPr>
                                        <m:t>𝑦</m:t>
                                      </m:r>
                                    </m:e>
                                  </m:acc>
                                </m:e>
                                <m:sub>
                                  <m:r>
                                    <a:rPr lang="vi-VN" sz="3600" b="1" i="1">
                                      <a:solidFill>
                                        <a:schemeClr val="tx1"/>
                                      </a:solidFill>
                                      <a:effectLst/>
                                      <a:latin typeface="Cambria Math" panose="02040503050406030204" pitchFamily="18" charset="0"/>
                                      <a:ea typeface="+mn-ea"/>
                                      <a:cs typeface="+mn-cs"/>
                                    </a:rPr>
                                    <m:t>𝑖</m:t>
                                  </m:r>
                                </m:sub>
                              </m:sSub>
                              <m:r>
                                <a:rPr lang="vi-VN" sz="3600" b="1" i="1">
                                  <a:solidFill>
                                    <a:schemeClr val="tx1"/>
                                  </a:solidFill>
                                  <a:effectLst/>
                                  <a:latin typeface="Cambria Math" panose="02040503050406030204" pitchFamily="18" charset="0"/>
                                  <a:ea typeface="+mn-ea"/>
                                  <a:cs typeface="+mn-cs"/>
                                </a:rPr>
                                <m:t>(1−</m:t>
                              </m:r>
                              <m:sSub>
                                <m:sSubPr>
                                  <m:ctrlPr>
                                    <a:rPr lang="en-US" sz="3600" b="1" i="1">
                                      <a:solidFill>
                                        <a:schemeClr val="tx1"/>
                                      </a:solidFill>
                                      <a:effectLst/>
                                      <a:latin typeface="Cambria Math" panose="02040503050406030204" pitchFamily="18" charset="0"/>
                                      <a:ea typeface="+mn-ea"/>
                                      <a:cs typeface="+mn-cs"/>
                                    </a:rPr>
                                  </m:ctrlPr>
                                </m:sSubPr>
                                <m:e>
                                  <m:acc>
                                    <m:accPr>
                                      <m:chr m:val="̂"/>
                                      <m:ctrlPr>
                                        <a:rPr lang="en-US" sz="3600" b="1" i="1">
                                          <a:solidFill>
                                            <a:schemeClr val="tx1"/>
                                          </a:solidFill>
                                          <a:effectLst/>
                                          <a:latin typeface="Cambria Math" panose="02040503050406030204" pitchFamily="18" charset="0"/>
                                          <a:ea typeface="+mn-ea"/>
                                          <a:cs typeface="+mn-cs"/>
                                        </a:rPr>
                                      </m:ctrlPr>
                                    </m:accPr>
                                    <m:e>
                                      <m:r>
                                        <a:rPr lang="vi-VN" sz="3600" b="1" i="1">
                                          <a:solidFill>
                                            <a:schemeClr val="tx1"/>
                                          </a:solidFill>
                                          <a:effectLst/>
                                          <a:latin typeface="Cambria Math" panose="02040503050406030204" pitchFamily="18" charset="0"/>
                                          <a:ea typeface="+mn-ea"/>
                                          <a:cs typeface="+mn-cs"/>
                                        </a:rPr>
                                        <m:t>𝑦</m:t>
                                      </m:r>
                                    </m:e>
                                  </m:acc>
                                </m:e>
                                <m:sub>
                                  <m:r>
                                    <a:rPr lang="vi-VN" sz="3600" b="1" i="1">
                                      <a:solidFill>
                                        <a:schemeClr val="tx1"/>
                                      </a:solidFill>
                                      <a:effectLst/>
                                      <a:latin typeface="Cambria Math" panose="02040503050406030204" pitchFamily="18" charset="0"/>
                                      <a:ea typeface="+mn-ea"/>
                                      <a:cs typeface="+mn-cs"/>
                                    </a:rPr>
                                    <m:t>𝑖</m:t>
                                  </m:r>
                                </m:sub>
                              </m:sSub>
                              <m:r>
                                <a:rPr lang="vi-VN" sz="3600" b="1" i="1">
                                  <a:solidFill>
                                    <a:schemeClr val="tx1"/>
                                  </a:solidFill>
                                  <a:effectLst/>
                                  <a:latin typeface="Cambria Math" panose="02040503050406030204" pitchFamily="18" charset="0"/>
                                  <a:ea typeface="+mn-ea"/>
                                  <a:cs typeface="+mn-cs"/>
                                </a:rPr>
                                <m:t>)</m:t>
                              </m:r>
                            </m:oMath>
                          </a14:m>
                          <a:endParaRPr lang="vi-VN" sz="3600" b="1" dirty="0">
                            <a:solidFill>
                              <a:schemeClr val="tx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3600" b="1" dirty="0">
                            <a:solidFill>
                              <a:schemeClr val="tx1"/>
                            </a:solidFill>
                            <a:effectLst/>
                            <a:latin typeface="+mn-lt"/>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sz="3200" b="1" i="1" smtClean="0">
                                        <a:solidFill>
                                          <a:schemeClr val="tx1"/>
                                        </a:solidFill>
                                        <a:effectLst/>
                                        <a:latin typeface="Cambria Math" panose="02040503050406030204" pitchFamily="18" charset="0"/>
                                        <a:ea typeface="+mn-ea"/>
                                        <a:cs typeface="+mn-cs"/>
                                      </a:rPr>
                                    </m:ctrlPr>
                                  </m:fPr>
                                  <m:num>
                                    <m:r>
                                      <a:rPr lang="vi-VN" sz="3200" b="1" i="1">
                                        <a:solidFill>
                                          <a:schemeClr val="tx1"/>
                                        </a:solidFill>
                                        <a:effectLst/>
                                        <a:latin typeface="Cambria Math" panose="02040503050406030204" pitchFamily="18" charset="0"/>
                                        <a:ea typeface="+mn-ea"/>
                                        <a:cs typeface="+mn-cs"/>
                                      </a:rPr>
                                      <m:t>𝑑𝐿</m:t>
                                    </m:r>
                                  </m:num>
                                  <m:den>
                                    <m:r>
                                      <a:rPr lang="vi-VN" sz="3200" b="1" i="1">
                                        <a:solidFill>
                                          <a:schemeClr val="tx1"/>
                                        </a:solidFill>
                                        <a:effectLst/>
                                        <a:latin typeface="Cambria Math" panose="02040503050406030204" pitchFamily="18" charset="0"/>
                                        <a:ea typeface="+mn-ea"/>
                                        <a:cs typeface="+mn-cs"/>
                                      </a:rPr>
                                      <m:t>𝑑</m:t>
                                    </m:r>
                                    <m:sSub>
                                      <m:sSubPr>
                                        <m:ctrlPr>
                                          <a:rPr lang="en-US" sz="3200" b="1" i="1">
                                            <a:solidFill>
                                              <a:schemeClr val="tx1"/>
                                            </a:solidFill>
                                            <a:effectLst/>
                                            <a:latin typeface="Cambria Math" panose="02040503050406030204" pitchFamily="18" charset="0"/>
                                            <a:ea typeface="+mn-ea"/>
                                            <a:cs typeface="+mn-cs"/>
                                          </a:rPr>
                                        </m:ctrlPr>
                                      </m:sSubPr>
                                      <m:e>
                                        <m:r>
                                          <a:rPr lang="vi-VN" sz="3200" b="1" i="1">
                                            <a:solidFill>
                                              <a:schemeClr val="tx1"/>
                                            </a:solidFill>
                                            <a:effectLst/>
                                            <a:latin typeface="Cambria Math" panose="02040503050406030204" pitchFamily="18" charset="0"/>
                                            <a:ea typeface="+mn-ea"/>
                                            <a:cs typeface="+mn-cs"/>
                                          </a:rPr>
                                          <m:t>𝑤</m:t>
                                        </m:r>
                                      </m:e>
                                      <m:sub>
                                        <m:r>
                                          <a:rPr lang="vi-VN" sz="3200" b="1" i="1">
                                            <a:solidFill>
                                              <a:schemeClr val="tx1"/>
                                            </a:solidFill>
                                            <a:effectLst/>
                                            <a:latin typeface="Cambria Math" panose="02040503050406030204" pitchFamily="18" charset="0"/>
                                            <a:ea typeface="+mn-ea"/>
                                            <a:cs typeface="+mn-cs"/>
                                          </a:rPr>
                                          <m:t>1</m:t>
                                        </m:r>
                                      </m:sub>
                                    </m:sSub>
                                  </m:den>
                                </m:f>
                                <m:r>
                                  <a:rPr lang="vi-VN" sz="3200" b="1" i="1">
                                    <a:solidFill>
                                      <a:schemeClr val="tx1"/>
                                    </a:solidFill>
                                    <a:effectLst/>
                                    <a:latin typeface="Cambria Math" panose="02040503050406030204" pitchFamily="18" charset="0"/>
                                    <a:ea typeface="+mn-ea"/>
                                    <a:cs typeface="+mn-cs"/>
                                  </a:rPr>
                                  <m:t>= </m:t>
                                </m:r>
                                <m:sSubSup>
                                  <m:sSubSupPr>
                                    <m:ctrlPr>
                                      <a:rPr lang="en-US" sz="3200" b="1" i="1">
                                        <a:solidFill>
                                          <a:schemeClr val="tx1"/>
                                        </a:solidFill>
                                        <a:effectLst/>
                                        <a:latin typeface="Cambria Math" panose="02040503050406030204" pitchFamily="18" charset="0"/>
                                        <a:ea typeface="+mn-ea"/>
                                        <a:cs typeface="+mn-cs"/>
                                      </a:rPr>
                                    </m:ctrlPr>
                                  </m:sSubSupPr>
                                  <m:e>
                                    <m:r>
                                      <a:rPr lang="vi-VN" sz="3200" b="1" i="1">
                                        <a:solidFill>
                                          <a:schemeClr val="tx1"/>
                                        </a:solidFill>
                                        <a:effectLst/>
                                        <a:latin typeface="Cambria Math" panose="02040503050406030204" pitchFamily="18" charset="0"/>
                                        <a:ea typeface="+mn-ea"/>
                                        <a:cs typeface="+mn-cs"/>
                                      </a:rPr>
                                      <m:t>𝑥</m:t>
                                    </m:r>
                                  </m:e>
                                  <m:sub>
                                    <m:r>
                                      <a:rPr lang="vi-VN" sz="3200" b="1" i="1">
                                        <a:solidFill>
                                          <a:schemeClr val="tx1"/>
                                        </a:solidFill>
                                        <a:effectLst/>
                                        <a:latin typeface="Cambria Math" panose="02040503050406030204" pitchFamily="18" charset="0"/>
                                        <a:ea typeface="+mn-ea"/>
                                        <a:cs typeface="+mn-cs"/>
                                      </a:rPr>
                                      <m:t>1</m:t>
                                    </m:r>
                                  </m:sub>
                                  <m:sup>
                                    <m:r>
                                      <a:rPr lang="vi-VN" sz="3200" b="1" i="1">
                                        <a:solidFill>
                                          <a:schemeClr val="tx1"/>
                                        </a:solidFill>
                                        <a:effectLst/>
                                        <a:latin typeface="Cambria Math" panose="02040503050406030204" pitchFamily="18" charset="0"/>
                                        <a:ea typeface="+mn-ea"/>
                                        <a:cs typeface="+mn-cs"/>
                                      </a:rPr>
                                      <m:t>𝑖</m:t>
                                    </m:r>
                                  </m:sup>
                                </m:sSubSup>
                                <m:r>
                                  <a:rPr lang="vi-VN" sz="3200" b="1" i="1">
                                    <a:solidFill>
                                      <a:schemeClr val="tx1"/>
                                    </a:solidFill>
                                    <a:effectLst/>
                                    <a:latin typeface="Cambria Math" panose="02040503050406030204" pitchFamily="18" charset="0"/>
                                    <a:ea typeface="+mn-ea"/>
                                    <a:cs typeface="+mn-cs"/>
                                  </a:rPr>
                                  <m:t>(</m:t>
                                </m:r>
                                <m:sSub>
                                  <m:sSubPr>
                                    <m:ctrlPr>
                                      <a:rPr lang="en-US" sz="3200" b="1" i="1">
                                        <a:solidFill>
                                          <a:schemeClr val="tx1"/>
                                        </a:solidFill>
                                        <a:effectLst/>
                                        <a:latin typeface="Cambria Math" panose="02040503050406030204" pitchFamily="18" charset="0"/>
                                        <a:ea typeface="+mn-ea"/>
                                        <a:cs typeface="+mn-cs"/>
                                      </a:rPr>
                                    </m:ctrlPr>
                                  </m:sSubPr>
                                  <m:e>
                                    <m:acc>
                                      <m:accPr>
                                        <m:chr m:val="̂"/>
                                        <m:ctrlPr>
                                          <a:rPr lang="en-US" sz="3200" b="1" i="1">
                                            <a:solidFill>
                                              <a:schemeClr val="tx1"/>
                                            </a:solidFill>
                                            <a:effectLst/>
                                            <a:latin typeface="Cambria Math" panose="02040503050406030204" pitchFamily="18" charset="0"/>
                                            <a:ea typeface="+mn-ea"/>
                                            <a:cs typeface="+mn-cs"/>
                                          </a:rPr>
                                        </m:ctrlPr>
                                      </m:accPr>
                                      <m:e>
                                        <m:r>
                                          <a:rPr lang="vi-VN" sz="3200" b="1" i="1">
                                            <a:solidFill>
                                              <a:schemeClr val="tx1"/>
                                            </a:solidFill>
                                            <a:effectLst/>
                                            <a:latin typeface="Cambria Math" panose="02040503050406030204" pitchFamily="18" charset="0"/>
                                            <a:ea typeface="+mn-ea"/>
                                            <a:cs typeface="+mn-cs"/>
                                          </a:rPr>
                                          <m:t>𝑦</m:t>
                                        </m:r>
                                      </m:e>
                                    </m:acc>
                                  </m:e>
                                  <m:sub>
                                    <m:r>
                                      <a:rPr lang="vi-VN" sz="3200" b="1" i="1">
                                        <a:solidFill>
                                          <a:schemeClr val="tx1"/>
                                        </a:solidFill>
                                        <a:effectLst/>
                                        <a:latin typeface="Cambria Math" panose="02040503050406030204" pitchFamily="18" charset="0"/>
                                        <a:ea typeface="+mn-ea"/>
                                        <a:cs typeface="+mn-cs"/>
                                      </a:rPr>
                                      <m:t>𝑖</m:t>
                                    </m:r>
                                  </m:sub>
                                </m:sSub>
                                <m:sSub>
                                  <m:sSubPr>
                                    <m:ctrlPr>
                                      <a:rPr lang="en-US" sz="3200" b="1" i="1">
                                        <a:solidFill>
                                          <a:schemeClr val="tx1"/>
                                        </a:solidFill>
                                        <a:effectLst/>
                                        <a:latin typeface="Cambria Math" panose="02040503050406030204" pitchFamily="18" charset="0"/>
                                        <a:ea typeface="+mn-ea"/>
                                        <a:cs typeface="+mn-cs"/>
                                      </a:rPr>
                                    </m:ctrlPr>
                                  </m:sSubPr>
                                  <m:e>
                                    <m:r>
                                      <a:rPr lang="vi-VN" sz="3200" b="1" i="1">
                                        <a:solidFill>
                                          <a:schemeClr val="tx1"/>
                                        </a:solidFill>
                                        <a:effectLst/>
                                        <a:latin typeface="Cambria Math" panose="02040503050406030204" pitchFamily="18" charset="0"/>
                                        <a:ea typeface="+mn-ea"/>
                                        <a:cs typeface="+mn-cs"/>
                                      </a:rPr>
                                      <m:t>−</m:t>
                                    </m:r>
                                    <m:r>
                                      <a:rPr lang="vi-VN" sz="3200" b="1" i="1">
                                        <a:solidFill>
                                          <a:schemeClr val="tx1"/>
                                        </a:solidFill>
                                        <a:effectLst/>
                                        <a:latin typeface="Cambria Math" panose="02040503050406030204" pitchFamily="18" charset="0"/>
                                        <a:ea typeface="+mn-ea"/>
                                        <a:cs typeface="+mn-cs"/>
                                      </a:rPr>
                                      <m:t>𝑦</m:t>
                                    </m:r>
                                  </m:e>
                                  <m:sub>
                                    <m:r>
                                      <a:rPr lang="vi-VN" sz="3200" b="1" i="1">
                                        <a:solidFill>
                                          <a:schemeClr val="tx1"/>
                                        </a:solidFill>
                                        <a:effectLst/>
                                        <a:latin typeface="Cambria Math" panose="02040503050406030204" pitchFamily="18" charset="0"/>
                                        <a:ea typeface="+mn-ea"/>
                                        <a:cs typeface="+mn-cs"/>
                                      </a:rPr>
                                      <m:t>𝑖</m:t>
                                    </m:r>
                                  </m:sub>
                                </m:sSub>
                                <m:r>
                                  <a:rPr lang="vi-VN" sz="3200" b="1" i="1">
                                    <a:solidFill>
                                      <a:schemeClr val="tx1"/>
                                    </a:solidFill>
                                    <a:effectLst/>
                                    <a:latin typeface="Cambria Math" panose="02040503050406030204" pitchFamily="18" charset="0"/>
                                    <a:ea typeface="+mn-ea"/>
                                    <a:cs typeface="+mn-cs"/>
                                  </a:rPr>
                                  <m:t>)</m:t>
                                </m:r>
                              </m:oMath>
                            </m:oMathPara>
                          </a14:m>
                          <a:endParaRPr lang="en-US" sz="3200" b="1" dirty="0">
                            <a:solidFill>
                              <a:schemeClr val="tx1"/>
                            </a:solidFill>
                            <a:effectLst/>
                            <a:latin typeface="+mn-lt"/>
                            <a:ea typeface="+mn-ea"/>
                            <a:cs typeface="+mn-cs"/>
                          </a:endParaRPr>
                        </a:p>
                        <a:p>
                          <a:endParaRPr 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81788356"/>
                      </a:ext>
                    </a:extLst>
                  </a:tr>
                </a:tbl>
              </a:graphicData>
            </a:graphic>
          </p:graphicFrame>
        </mc:Choice>
        <mc:Fallback xmlns="">
          <p:graphicFrame>
            <p:nvGraphicFramePr>
              <p:cNvPr id="27" name="Table 26">
                <a:extLst>
                  <a:ext uri="{FF2B5EF4-FFF2-40B4-BE49-F238E27FC236}">
                    <a16:creationId xmlns:a16="http://schemas.microsoft.com/office/drawing/2014/main" id="{A240AA4B-F189-C518-DA3C-D418495BEA82}"/>
                  </a:ext>
                </a:extLst>
              </p:cNvPr>
              <p:cNvGraphicFramePr>
                <a:graphicFrameLocks noGrp="1"/>
              </p:cNvGraphicFramePr>
              <p:nvPr>
                <p:extLst>
                  <p:ext uri="{D42A27DB-BD31-4B8C-83A1-F6EECF244321}">
                    <p14:modId xmlns:p14="http://schemas.microsoft.com/office/powerpoint/2010/main" val="1798264915"/>
                  </p:ext>
                </p:extLst>
              </p:nvPr>
            </p:nvGraphicFramePr>
            <p:xfrm>
              <a:off x="736600" y="2288425"/>
              <a:ext cx="12268200" cy="4305237"/>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568695309"/>
                        </a:ext>
                      </a:extLst>
                    </a:gridCol>
                    <a:gridCol w="6324600">
                      <a:extLst>
                        <a:ext uri="{9D8B030D-6E8A-4147-A177-3AD203B41FA5}">
                          <a16:colId xmlns:a16="http://schemas.microsoft.com/office/drawing/2014/main" val="3011490370"/>
                        </a:ext>
                      </a:extLst>
                    </a:gridCol>
                  </a:tblGrid>
                  <a:tr h="4305237">
                    <a:tc>
                      <a:txBody>
                        <a:bodyPr/>
                        <a:lstStyle/>
                        <a:p>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2" t="-141" r="-106557" b="-283"/>
                          </a:stretch>
                        </a:blipFill>
                      </a:tcPr>
                    </a:tc>
                    <a:tc>
                      <a:txBody>
                        <a:bodyPr/>
                        <a:lstStyle/>
                        <a:p>
                          <a:endParaRPr lang="vi-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4123" t="-141" r="-193" b="-283"/>
                          </a:stretch>
                        </a:blipFill>
                      </a:tcPr>
                    </a:tc>
                    <a:extLst>
                      <a:ext uri="{0D108BD9-81ED-4DB2-BD59-A6C34878D82A}">
                        <a16:rowId xmlns:a16="http://schemas.microsoft.com/office/drawing/2014/main" val="1481788356"/>
                      </a:ext>
                    </a:extLst>
                  </a:tr>
                </a:tbl>
              </a:graphicData>
            </a:graphic>
          </p:graphicFrame>
        </mc:Fallback>
      </mc:AlternateContent>
      <p:sp>
        <p:nvSpPr>
          <p:cNvPr id="28" name="TextBox 27">
            <a:extLst>
              <a:ext uri="{FF2B5EF4-FFF2-40B4-BE49-F238E27FC236}">
                <a16:creationId xmlns:a16="http://schemas.microsoft.com/office/drawing/2014/main" id="{C91C760F-C293-739D-15F2-B4F8D9AF2AA1}"/>
              </a:ext>
            </a:extLst>
          </p:cNvPr>
          <p:cNvSpPr txBox="1"/>
          <p:nvPr/>
        </p:nvSpPr>
        <p:spPr>
          <a:xfrm>
            <a:off x="3708400" y="5464167"/>
            <a:ext cx="762000" cy="461665"/>
          </a:xfrm>
          <a:prstGeom prst="rect">
            <a:avLst/>
          </a:prstGeom>
          <a:noFill/>
        </p:spPr>
        <p:txBody>
          <a:bodyPr wrap="square" rtlCol="0">
            <a:spAutoFit/>
          </a:bodyPr>
          <a:lstStyle/>
          <a:p>
            <a:r>
              <a:rPr lang="vi-VN" sz="2400" dirty="0">
                <a:solidFill>
                  <a:schemeClr val="accent1"/>
                </a:solidFill>
              </a:rPr>
              <a:t>(9)</a:t>
            </a:r>
            <a:endParaRPr lang="en-US" sz="2400" dirty="0">
              <a:solidFill>
                <a:schemeClr val="accent1"/>
              </a:solidFill>
            </a:endParaRPr>
          </a:p>
        </p:txBody>
      </p:sp>
      <p:sp>
        <p:nvSpPr>
          <p:cNvPr id="29" name="TextBox 28">
            <a:extLst>
              <a:ext uri="{FF2B5EF4-FFF2-40B4-BE49-F238E27FC236}">
                <a16:creationId xmlns:a16="http://schemas.microsoft.com/office/drawing/2014/main" id="{434AAAF7-C41F-ECE8-C663-97D1F627B8D6}"/>
              </a:ext>
            </a:extLst>
          </p:cNvPr>
          <p:cNvSpPr txBox="1"/>
          <p:nvPr/>
        </p:nvSpPr>
        <p:spPr>
          <a:xfrm>
            <a:off x="10033000" y="5464167"/>
            <a:ext cx="762000" cy="461665"/>
          </a:xfrm>
          <a:prstGeom prst="rect">
            <a:avLst/>
          </a:prstGeom>
          <a:noFill/>
        </p:spPr>
        <p:txBody>
          <a:bodyPr wrap="square" rtlCol="0">
            <a:spAutoFit/>
          </a:bodyPr>
          <a:lstStyle/>
          <a:p>
            <a:r>
              <a:rPr lang="vi-VN" sz="2400" dirty="0">
                <a:solidFill>
                  <a:schemeClr val="accent1"/>
                </a:solidFill>
              </a:rPr>
              <a:t>(10)</a:t>
            </a:r>
            <a:endParaRPr lang="en-US" sz="2400" dirty="0">
              <a:solidFill>
                <a:schemeClr val="accent1"/>
              </a:solidFill>
            </a:endParaRPr>
          </a:p>
        </p:txBody>
      </p:sp>
      <p:sp>
        <p:nvSpPr>
          <p:cNvPr id="3" name="Slide Number Placeholder 2">
            <a:extLst>
              <a:ext uri="{FF2B5EF4-FFF2-40B4-BE49-F238E27FC236}">
                <a16:creationId xmlns:a16="http://schemas.microsoft.com/office/drawing/2014/main" id="{2A269068-7119-EE38-888C-6C89BB49085D}"/>
              </a:ext>
            </a:extLst>
          </p:cNvPr>
          <p:cNvSpPr>
            <a:spLocks noGrp="1"/>
          </p:cNvSpPr>
          <p:nvPr>
            <p:ph type="sldNum" sz="quarter" idx="7"/>
          </p:nvPr>
        </p:nvSpPr>
        <p:spPr>
          <a:xfrm>
            <a:off x="13233400" y="7567921"/>
            <a:ext cx="473138" cy="408958"/>
          </a:xfrm>
        </p:spPr>
        <p:txBody>
          <a:bodyPr/>
          <a:lstStyle/>
          <a:p>
            <a:pPr marL="38100">
              <a:lnSpc>
                <a:spcPts val="1385"/>
              </a:lnSpc>
            </a:pPr>
            <a:fld id="{81D60167-4931-47E6-BA6A-407CBD079E47}" type="slidenum">
              <a:rPr lang="vi-VN" sz="2800" smtClean="0"/>
              <a:t>17</a:t>
            </a:fld>
            <a:endParaRPr lang="vi-VN" sz="2800" dirty="0"/>
          </a:p>
        </p:txBody>
      </p:sp>
      <p:sp>
        <p:nvSpPr>
          <p:cNvPr id="8" name="object 2">
            <a:extLst>
              <a:ext uri="{FF2B5EF4-FFF2-40B4-BE49-F238E27FC236}">
                <a16:creationId xmlns:a16="http://schemas.microsoft.com/office/drawing/2014/main" id="{9CE77273-8B72-B2F1-E218-35A0B74DDED7}"/>
              </a:ext>
            </a:extLst>
          </p:cNvPr>
          <p:cNvSpPr txBox="1">
            <a:spLocks/>
          </p:cNvSpPr>
          <p:nvPr/>
        </p:nvSpPr>
        <p:spPr>
          <a:xfrm>
            <a:off x="0" y="38100"/>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4. </a:t>
            </a:r>
            <a:r>
              <a:rPr lang="vi-VN" sz="4500" b="1" i="1" spc="10" dirty="0">
                <a:solidFill>
                  <a:srgbClr val="000000"/>
                </a:solidFill>
                <a:latin typeface="Calibri Light"/>
                <a:cs typeface="Calibri Light"/>
              </a:rPr>
              <a:t>Chứng minh cách thức cập nhật hệ số</a:t>
            </a:r>
            <a:endParaRPr lang="en-US" sz="4500" b="1" i="1" kern="0" dirty="0">
              <a:latin typeface="Calibri Light"/>
              <a:cs typeface="Calibri Light"/>
            </a:endParaRPr>
          </a:p>
        </p:txBody>
      </p:sp>
      <p:sp>
        <p:nvSpPr>
          <p:cNvPr id="4" name="TextBox 3">
            <a:extLst>
              <a:ext uri="{FF2B5EF4-FFF2-40B4-BE49-F238E27FC236}">
                <a16:creationId xmlns:a16="http://schemas.microsoft.com/office/drawing/2014/main" id="{6B7503E6-1809-EBBA-D517-A4FF8C33459A}"/>
              </a:ext>
            </a:extLst>
          </p:cNvPr>
          <p:cNvSpPr txBox="1"/>
          <p:nvPr/>
        </p:nvSpPr>
        <p:spPr>
          <a:xfrm>
            <a:off x="232947" y="815274"/>
            <a:ext cx="12870193" cy="646331"/>
          </a:xfrm>
          <a:prstGeom prst="rect">
            <a:avLst/>
          </a:prstGeom>
          <a:noFill/>
        </p:spPr>
        <p:txBody>
          <a:bodyPr wrap="square" rtlCol="0">
            <a:spAutoFit/>
          </a:bodyPr>
          <a:lstStyle/>
          <a:p>
            <a:r>
              <a:rPr lang="en-US" sz="3600" b="1" i="1" dirty="0"/>
              <a:t>4</a:t>
            </a:r>
            <a:r>
              <a:rPr lang="vi-VN" sz="3600" b="1" i="1" dirty="0"/>
              <a:t>.2 Sử dụng thuật toán Gradient Descent tối ưu hàm loss function </a:t>
            </a:r>
            <a:endParaRPr lang="en-US" sz="3600" b="1" i="1" dirty="0"/>
          </a:p>
        </p:txBody>
      </p:sp>
    </p:spTree>
    <p:extLst>
      <p:ext uri="{BB962C8B-B14F-4D97-AF65-F5344CB8AC3E}">
        <p14:creationId xmlns:p14="http://schemas.microsoft.com/office/powerpoint/2010/main" val="47322820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2C8D9C-5162-F0F4-87C4-94FDF74A1970}"/>
              </a:ext>
            </a:extLst>
          </p:cNvPr>
          <p:cNvSpPr txBox="1"/>
          <p:nvPr/>
        </p:nvSpPr>
        <p:spPr>
          <a:xfrm>
            <a:off x="508000" y="1447806"/>
            <a:ext cx="11354308" cy="530594"/>
          </a:xfrm>
          <a:prstGeom prst="rect">
            <a:avLst/>
          </a:prstGeom>
          <a:noFill/>
        </p:spPr>
        <p:txBody>
          <a:bodyPr wrap="square">
            <a:spAutoFit/>
          </a:bodyPr>
          <a:lstStyle/>
          <a:p>
            <a:pPr marL="0" marR="0">
              <a:lnSpc>
                <a:spcPct val="107000"/>
              </a:lnSpc>
              <a:spcBef>
                <a:spcPts val="0"/>
              </a:spcBef>
              <a:spcAft>
                <a:spcPts val="800"/>
              </a:spcAft>
            </a:pPr>
            <a:r>
              <a:rPr lang="vi-VN" sz="2800" kern="100" dirty="0">
                <a:effectLst/>
                <a:latin typeface="Times New Roman" panose="02020603050405020304" pitchFamily="18" charset="0"/>
                <a:ea typeface="Times New Roman" panose="02020603050405020304" pitchFamily="18" charset="0"/>
                <a:cs typeface="Times New Roman" panose="02020603050405020304" pitchFamily="18" charset="0"/>
              </a:rPr>
              <a:t>Tổng quát trên toàn bộ dữ liệu: </a:t>
            </a:r>
            <a:r>
              <a:rPr lang="vi-VN" sz="28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547FB6-F7B9-0BB3-6F9C-12B6B84D5661}"/>
                  </a:ext>
                </a:extLst>
              </p:cNvPr>
              <p:cNvSpPr txBox="1"/>
              <p:nvPr/>
            </p:nvSpPr>
            <p:spPr>
              <a:xfrm>
                <a:off x="3556000" y="1905040"/>
                <a:ext cx="11354308" cy="3745192"/>
              </a:xfrm>
              <a:prstGeom prst="rect">
                <a:avLst/>
              </a:prstGeom>
              <a:noFill/>
            </p:spPr>
            <p:txBody>
              <a:bodyPr wrap="square">
                <a:spAutoFit/>
              </a:bodyPr>
              <a:lstStyle/>
              <a:p>
                <a:pPr marL="0" marR="0">
                  <a:lnSpc>
                    <a:spcPct val="107000"/>
                  </a:lnSpc>
                  <a:spcBef>
                    <a:spcPts val="0"/>
                  </a:spcBef>
                  <a:spcAft>
                    <a:spcPts val="800"/>
                  </a:spcAft>
                </a:pPr>
                <a14:m>
                  <m:oMath xmlns:m="http://schemas.openxmlformats.org/officeDocument/2006/math">
                    <m:f>
                      <m:fPr>
                        <m:ctrlPr>
                          <a:rPr lang="en-US" sz="3200" i="1" kern="100"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3200" i="1" kern="100">
                            <a:effectLst/>
                            <a:latin typeface="Cambria Math" panose="02040503050406030204" pitchFamily="18" charset="0"/>
                            <a:ea typeface="Calibri" panose="020F0502020204030204" pitchFamily="34" charset="0"/>
                            <a:cs typeface="Times New Roman" panose="02020603050405020304" pitchFamily="18" charset="0"/>
                          </a:rPr>
                          <m:t>𝑑𝐿</m:t>
                        </m:r>
                      </m:num>
                      <m:den>
                        <m:r>
                          <a:rPr lang="vi-VN" sz="3200" i="1" kern="100">
                            <a:effectLst/>
                            <a:latin typeface="Cambria Math" panose="02040503050406030204" pitchFamily="18" charset="0"/>
                            <a:ea typeface="Calibri" panose="020F0502020204030204" pitchFamily="34" charset="0"/>
                            <a:cs typeface="Times New Roman" panose="02020603050405020304" pitchFamily="18" charset="0"/>
                          </a:rPr>
                          <m:t>𝑑</m:t>
                        </m:r>
                        <m:sSub>
                          <m:sSubPr>
                            <m:ctrlPr>
                              <a:rPr lang="en-US" sz="32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vi-VN" sz="32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vi-VN" sz="3200" kern="100">
                                <a:effectLst/>
                                <a:latin typeface="Cambria Math" panose="02040503050406030204" pitchFamily="18" charset="0"/>
                                <a:ea typeface="Calibri" panose="020F0502020204030204" pitchFamily="34" charset="0"/>
                                <a:cs typeface="Times New Roman" panose="02020603050405020304" pitchFamily="18" charset="0"/>
                              </a:rPr>
                              <m:t>0</m:t>
                            </m:r>
                          </m:sub>
                        </m:sSub>
                      </m:den>
                    </m:f>
                    <m:r>
                      <a:rPr lang="vi-VN" sz="3200"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en-US" sz="32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vi-VN" sz="32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vi-VN" sz="3200" i="1"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vi-VN" sz="3200" i="1" kern="100">
                            <a:effectLst/>
                            <a:latin typeface="Cambria Math" panose="02040503050406030204" pitchFamily="18" charset="0"/>
                            <a:ea typeface="Calibri" panose="020F0502020204030204" pitchFamily="34" charset="0"/>
                            <a:cs typeface="Times New Roman" panose="02020603050405020304" pitchFamily="18" charset="0"/>
                          </a:rPr>
                          <m:t>𝑛</m:t>
                        </m:r>
                      </m:sup>
                      <m:e>
                        <m:r>
                          <a:rPr lang="en-US" sz="32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3200" i="1" kern="100">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r>
                  <a:rPr lang="vi-VN" sz="3200"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2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tương tự</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 xmlns:m="http://schemas.openxmlformats.org/officeDocument/2006/math">
                    <m:f>
                      <m:fPr>
                        <m:ctrlPr>
                          <a:rPr lang="en-US"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𝑑𝐿</m:t>
                        </m:r>
                      </m:num>
                      <m:den>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𝑑</m:t>
                        </m:r>
                        <m:sSub>
                          <m:sSubPr>
                            <m:ctrlPr>
                              <a:rPr lang="en-US"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den>
                    </m:f>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US"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e>
                        <m:sSubSup>
                          <m:sSubSupPr>
                            <m:ctrlPr>
                              <a:rPr lang="en-US"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bSup>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US"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32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e>
                    </m:nary>
                  </m:oMath>
                </a14:m>
                <a:r>
                  <a:rPr lang="vi-VN" sz="32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left"/>
                    </m:oMathParaPr>
                    <m:oMath xmlns:m="http://schemas.openxmlformats.org/officeDocument/2006/math">
                      <m:f>
                        <m:fPr>
                          <m:ctrlPr>
                            <a:rPr lang="en-US" sz="2800" i="1" kern="100" smtClean="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𝑑𝐿</m:t>
                          </m:r>
                        </m:num>
                        <m:den>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𝑑</m:t>
                          </m:r>
                          <m:sSub>
                            <m:sSubPr>
                              <m:ctrlPr>
                                <a:rPr lang="en-US"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Sub>
                        </m:den>
                      </m:f>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nary>
                        <m:naryPr>
                          <m:chr m:val="∑"/>
                          <m:limLoc m:val="undOvr"/>
                          <m:ctrlPr>
                            <a:rPr lang="en-US"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e>
                          <m:sSubSup>
                            <m:sSubSupPr>
                              <m:ctrlPr>
                                <a:rPr lang="en-US"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𝑛</m:t>
                              </m:r>
                            </m:sub>
                            <m:sup>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sup>
                          </m:sSubSup>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US"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28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e>
                      </m:nary>
                    </m:oMath>
                  </m:oMathPara>
                </a14:m>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D9547FB6-F7B9-0BB3-6F9C-12B6B84D5661}"/>
                  </a:ext>
                </a:extLst>
              </p:cNvPr>
              <p:cNvSpPr txBox="1">
                <a:spLocks noRot="1" noChangeAspect="1" noMove="1" noResize="1" noEditPoints="1" noAdjustHandles="1" noChangeArrowheads="1" noChangeShapeType="1" noTextEdit="1"/>
              </p:cNvSpPr>
              <p:nvPr/>
            </p:nvSpPr>
            <p:spPr>
              <a:xfrm>
                <a:off x="3556000" y="1905040"/>
                <a:ext cx="11354308" cy="3745192"/>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6D384F-7909-D1CB-05E2-46E66678EBBE}"/>
                  </a:ext>
                </a:extLst>
              </p:cNvPr>
              <p:cNvSpPr txBox="1"/>
              <p:nvPr/>
            </p:nvSpPr>
            <p:spPr>
              <a:xfrm>
                <a:off x="544945" y="5084845"/>
                <a:ext cx="11346743" cy="2227726"/>
              </a:xfrm>
              <a:prstGeom prst="rect">
                <a:avLst/>
              </a:prstGeom>
              <a:noFill/>
            </p:spPr>
            <p:txBody>
              <a:bodyPr wrap="square">
                <a:spAutoFit/>
              </a:bodyPr>
              <a:lstStyle/>
              <a:p>
                <a:pPr marL="0" marR="0">
                  <a:lnSpc>
                    <a:spcPct val="107000"/>
                  </a:lnSpc>
                  <a:spcBef>
                    <a:spcPts val="0"/>
                  </a:spcBef>
                  <a:spcAft>
                    <a:spcPts val="800"/>
                  </a:spcAft>
                </a:pPr>
                <a:r>
                  <a:rPr lang="vi-VN" sz="28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Như vậy cập nhật nghiệm theo gradient descent được rút ngắn xuống thành:</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d>
                        <m:dPr>
                          <m:begChr m:val="{"/>
                          <m:endChr m:val=""/>
                          <m:ctrlPr>
                            <a:rPr lang="en-US"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 </m:t>
                              </m:r>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𝜂</m:t>
                              </m:r>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4000" i="1" kern="100">
                                  <a:effectLst/>
                                  <a:latin typeface="Cambria Math" panose="02040503050406030204" pitchFamily="18" charset="0"/>
                                  <a:ea typeface="Times New Roman" panose="02020603050405020304" pitchFamily="18" charset="0"/>
                                  <a:cs typeface="Times New Roman" panose="02020603050405020304" pitchFamily="18" charset="0"/>
                                </a:rPr>
                                <m:t>)</m:t>
                              </m:r>
                            </m:e>
                            <m:e>
                              <m:sSub>
                                <m:sSubPr>
                                  <m:ctrlPr>
                                    <a:rPr lang="en-US" sz="2800" i="1">
                                      <a:latin typeface="Cambria Math" panose="02040503050406030204" pitchFamily="18" charset="0"/>
                                      <a:ea typeface="Cambria Math" panose="02040503050406030204" pitchFamily="18" charset="0"/>
                                    </a:rPr>
                                  </m:ctrlPr>
                                </m:sSubPr>
                                <m:e>
                                  <m:r>
                                    <a:rPr lang="vi-VN" sz="2800" i="1">
                                      <a:latin typeface="Cambria Math" panose="02040503050406030204" pitchFamily="18" charset="0"/>
                                      <a:ea typeface="Cambria Math" panose="02040503050406030204" pitchFamily="18" charset="0"/>
                                    </a:rPr>
                                    <m:t>𝑤</m:t>
                                  </m:r>
                                </m:e>
                                <m:sub>
                                  <m:r>
                                    <a:rPr lang="vi-VN" sz="2800" i="1">
                                      <a:latin typeface="Cambria Math" panose="02040503050406030204" pitchFamily="18" charset="0"/>
                                      <a:ea typeface="Cambria Math" panose="02040503050406030204" pitchFamily="18" charset="0"/>
                                    </a:rPr>
                                    <m:t>𝑛</m:t>
                                  </m:r>
                                </m:sub>
                              </m:sSub>
                              <m:r>
                                <a:rPr lang="vi-VN"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vi-VN" sz="2800" i="1">
                                      <a:latin typeface="Cambria Math" panose="02040503050406030204" pitchFamily="18" charset="0"/>
                                      <a:ea typeface="Cambria Math" panose="02040503050406030204" pitchFamily="18" charset="0"/>
                                    </a:rPr>
                                    <m:t>𝑤</m:t>
                                  </m:r>
                                </m:e>
                                <m:sub>
                                  <m:r>
                                    <a:rPr lang="vi-VN" sz="2800" i="1">
                                      <a:latin typeface="Cambria Math" panose="02040503050406030204" pitchFamily="18" charset="0"/>
                                      <a:ea typeface="Cambria Math" panose="02040503050406030204" pitchFamily="18" charset="0"/>
                                    </a:rPr>
                                    <m:t>𝑛</m:t>
                                  </m:r>
                                </m:sub>
                              </m:sSub>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𝜂</m:t>
                              </m:r>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vi-VN" sz="4000" i="1" kern="100">
                                      <a:solidFill>
                                        <a:srgbClr val="1B1B1B"/>
                                      </a:solidFill>
                                      <a:latin typeface="Cambria Math" panose="02040503050406030204" pitchFamily="18" charset="0"/>
                                      <a:ea typeface="Times New Roman" panose="02020603050405020304" pitchFamily="18" charset="0"/>
                                      <a:cs typeface="Times New Roman" panose="02020603050405020304" pitchFamily="18" charset="0"/>
                                    </a:rPr>
                                    <m:t>𝑛</m:t>
                                  </m:r>
                                </m:sub>
                              </m:sSub>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𝑦</m:t>
                                      </m:r>
                                    </m:e>
                                  </m:acc>
                                </m:e>
                                <m:sub>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sSub>
                                <m:sSubPr>
                                  <m:ctrlPr>
                                    <a:rPr lang="en-US"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vi-VN" sz="4000"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e>
                          </m:eqArr>
                        </m:e>
                      </m:d>
                    </m:oMath>
                  </m:oMathPara>
                </a14:m>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F66D384F-7909-D1CB-05E2-46E66678EBBE}"/>
                  </a:ext>
                </a:extLst>
              </p:cNvPr>
              <p:cNvSpPr txBox="1">
                <a:spLocks noRot="1" noChangeAspect="1" noMove="1" noResize="1" noEditPoints="1" noAdjustHandles="1" noChangeArrowheads="1" noChangeShapeType="1" noTextEdit="1"/>
              </p:cNvSpPr>
              <p:nvPr/>
            </p:nvSpPr>
            <p:spPr>
              <a:xfrm>
                <a:off x="544945" y="5084845"/>
                <a:ext cx="11346743" cy="2227726"/>
              </a:xfrm>
              <a:prstGeom prst="rect">
                <a:avLst/>
              </a:prstGeom>
              <a:blipFill>
                <a:blip r:embed="rId3"/>
                <a:stretch>
                  <a:fillRect l="-1074" t="-2732"/>
                </a:stretch>
              </a:blipFill>
            </p:spPr>
            <p:txBody>
              <a:bodyPr/>
              <a:lstStyle/>
              <a:p>
                <a:r>
                  <a:rPr lang="vi-VN">
                    <a:noFill/>
                  </a:rPr>
                  <a:t> </a:t>
                </a:r>
              </a:p>
            </p:txBody>
          </p:sp>
        </mc:Fallback>
      </mc:AlternateContent>
      <p:sp>
        <p:nvSpPr>
          <p:cNvPr id="12" name="TextBox 11">
            <a:extLst>
              <a:ext uri="{FF2B5EF4-FFF2-40B4-BE49-F238E27FC236}">
                <a16:creationId xmlns:a16="http://schemas.microsoft.com/office/drawing/2014/main" id="{16A127BD-4CE8-9669-D5BD-7CF119A23347}"/>
              </a:ext>
            </a:extLst>
          </p:cNvPr>
          <p:cNvSpPr txBox="1"/>
          <p:nvPr/>
        </p:nvSpPr>
        <p:spPr>
          <a:xfrm>
            <a:off x="7213600" y="4230366"/>
            <a:ext cx="762000" cy="461665"/>
          </a:xfrm>
          <a:prstGeom prst="rect">
            <a:avLst/>
          </a:prstGeom>
          <a:noFill/>
        </p:spPr>
        <p:txBody>
          <a:bodyPr wrap="square" rtlCol="0">
            <a:spAutoFit/>
          </a:bodyPr>
          <a:lstStyle/>
          <a:p>
            <a:r>
              <a:rPr lang="vi-VN" sz="2400" dirty="0">
                <a:solidFill>
                  <a:schemeClr val="accent1"/>
                </a:solidFill>
              </a:rPr>
              <a:t>(11)</a:t>
            </a:r>
            <a:endParaRPr lang="en-US" sz="2400" dirty="0">
              <a:solidFill>
                <a:schemeClr val="accent1"/>
              </a:solidFill>
            </a:endParaRPr>
          </a:p>
        </p:txBody>
      </p:sp>
      <p:sp>
        <p:nvSpPr>
          <p:cNvPr id="13" name="TextBox 12">
            <a:extLst>
              <a:ext uri="{FF2B5EF4-FFF2-40B4-BE49-F238E27FC236}">
                <a16:creationId xmlns:a16="http://schemas.microsoft.com/office/drawing/2014/main" id="{0DA1A291-5A95-890B-F96E-F8ECE66F1F89}"/>
              </a:ext>
            </a:extLst>
          </p:cNvPr>
          <p:cNvSpPr txBox="1"/>
          <p:nvPr/>
        </p:nvSpPr>
        <p:spPr>
          <a:xfrm>
            <a:off x="8975436" y="6272157"/>
            <a:ext cx="762000" cy="461665"/>
          </a:xfrm>
          <a:prstGeom prst="rect">
            <a:avLst/>
          </a:prstGeom>
          <a:noFill/>
        </p:spPr>
        <p:txBody>
          <a:bodyPr wrap="square" rtlCol="0">
            <a:spAutoFit/>
          </a:bodyPr>
          <a:lstStyle/>
          <a:p>
            <a:r>
              <a:rPr lang="vi-VN" sz="2400" dirty="0">
                <a:solidFill>
                  <a:schemeClr val="accent1"/>
                </a:solidFill>
              </a:rPr>
              <a:t>(12)</a:t>
            </a:r>
            <a:endParaRPr lang="en-US" sz="2400" dirty="0">
              <a:solidFill>
                <a:schemeClr val="accent1"/>
              </a:solidFill>
            </a:endParaRPr>
          </a:p>
        </p:txBody>
      </p:sp>
      <p:sp>
        <p:nvSpPr>
          <p:cNvPr id="3" name="Slide Number Placeholder 2">
            <a:extLst>
              <a:ext uri="{FF2B5EF4-FFF2-40B4-BE49-F238E27FC236}">
                <a16:creationId xmlns:a16="http://schemas.microsoft.com/office/drawing/2014/main" id="{199C92E6-8848-D2C6-DFBA-A25541AAE39E}"/>
              </a:ext>
            </a:extLst>
          </p:cNvPr>
          <p:cNvSpPr>
            <a:spLocks noGrp="1"/>
          </p:cNvSpPr>
          <p:nvPr>
            <p:ph type="sldNum" sz="quarter" idx="7"/>
          </p:nvPr>
        </p:nvSpPr>
        <p:spPr>
          <a:xfrm>
            <a:off x="13165483" y="7515376"/>
            <a:ext cx="473138" cy="408958"/>
          </a:xfrm>
        </p:spPr>
        <p:txBody>
          <a:bodyPr/>
          <a:lstStyle/>
          <a:p>
            <a:pPr marL="38100">
              <a:lnSpc>
                <a:spcPts val="1385"/>
              </a:lnSpc>
            </a:pPr>
            <a:fld id="{81D60167-4931-47E6-BA6A-407CBD079E47}" type="slidenum">
              <a:rPr lang="vi-VN" sz="2800" smtClean="0"/>
              <a:t>18</a:t>
            </a:fld>
            <a:endParaRPr lang="vi-VN" sz="2800" dirty="0"/>
          </a:p>
        </p:txBody>
      </p:sp>
      <p:sp>
        <p:nvSpPr>
          <p:cNvPr id="8" name="object 2">
            <a:extLst>
              <a:ext uri="{FF2B5EF4-FFF2-40B4-BE49-F238E27FC236}">
                <a16:creationId xmlns:a16="http://schemas.microsoft.com/office/drawing/2014/main" id="{22E0276B-65F6-4C94-4D79-110F1FE9750C}"/>
              </a:ext>
            </a:extLst>
          </p:cNvPr>
          <p:cNvSpPr txBox="1">
            <a:spLocks/>
          </p:cNvSpPr>
          <p:nvPr/>
        </p:nvSpPr>
        <p:spPr>
          <a:xfrm>
            <a:off x="0" y="-438"/>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4. </a:t>
            </a:r>
            <a:r>
              <a:rPr lang="vi-VN" sz="4500" b="1" i="1" spc="10" dirty="0">
                <a:solidFill>
                  <a:srgbClr val="000000"/>
                </a:solidFill>
                <a:latin typeface="Calibri Light"/>
                <a:cs typeface="Calibri Light"/>
              </a:rPr>
              <a:t>Chứng minh cách thức cập nhật hệ số</a:t>
            </a:r>
            <a:endParaRPr lang="en-US" sz="4500" b="1" i="1" kern="0" dirty="0">
              <a:latin typeface="Calibri Light"/>
              <a:cs typeface="Calibri Light"/>
            </a:endParaRPr>
          </a:p>
        </p:txBody>
      </p:sp>
      <p:sp>
        <p:nvSpPr>
          <p:cNvPr id="2" name="TextBox 1">
            <a:extLst>
              <a:ext uri="{FF2B5EF4-FFF2-40B4-BE49-F238E27FC236}">
                <a16:creationId xmlns:a16="http://schemas.microsoft.com/office/drawing/2014/main" id="{2BBDD16C-F18B-D7A5-F2AC-A657ECFB5365}"/>
              </a:ext>
            </a:extLst>
          </p:cNvPr>
          <p:cNvSpPr txBox="1"/>
          <p:nvPr/>
        </p:nvSpPr>
        <p:spPr>
          <a:xfrm>
            <a:off x="232947" y="815274"/>
            <a:ext cx="12870193" cy="646331"/>
          </a:xfrm>
          <a:prstGeom prst="rect">
            <a:avLst/>
          </a:prstGeom>
          <a:noFill/>
        </p:spPr>
        <p:txBody>
          <a:bodyPr wrap="square" rtlCol="0">
            <a:spAutoFit/>
          </a:bodyPr>
          <a:lstStyle/>
          <a:p>
            <a:r>
              <a:rPr lang="en-US" sz="3600" b="1" i="1" dirty="0"/>
              <a:t>4</a:t>
            </a:r>
            <a:r>
              <a:rPr lang="vi-VN" sz="3600" b="1" i="1" dirty="0"/>
              <a:t>.2 Sử dụng thuật toán Gradient Descent tối ưu hàm loss function </a:t>
            </a:r>
            <a:endParaRPr lang="en-US" sz="3600" b="1" i="1" dirty="0"/>
          </a:p>
        </p:txBody>
      </p:sp>
    </p:spTree>
    <p:extLst>
      <p:ext uri="{BB962C8B-B14F-4D97-AF65-F5344CB8AC3E}">
        <p14:creationId xmlns:p14="http://schemas.microsoft.com/office/powerpoint/2010/main" val="214885854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1438AC3-05A5-81CB-4BFB-BBCBB3261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0809"/>
            <a:ext cx="13817600" cy="2450782"/>
          </a:xfrm>
          <a:prstGeom prst="rect">
            <a:avLst/>
          </a:prstGeom>
        </p:spPr>
      </p:pic>
      <p:sp>
        <p:nvSpPr>
          <p:cNvPr id="11" name="TextBox 10">
            <a:extLst>
              <a:ext uri="{FF2B5EF4-FFF2-40B4-BE49-F238E27FC236}">
                <a16:creationId xmlns:a16="http://schemas.microsoft.com/office/drawing/2014/main" id="{33EFC13D-8258-DD93-35B2-AA72C4BC547F}"/>
              </a:ext>
            </a:extLst>
          </p:cNvPr>
          <p:cNvSpPr txBox="1"/>
          <p:nvPr/>
        </p:nvSpPr>
        <p:spPr>
          <a:xfrm>
            <a:off x="355600" y="1219200"/>
            <a:ext cx="12058600" cy="584775"/>
          </a:xfrm>
          <a:prstGeom prst="rect">
            <a:avLst/>
          </a:prstGeom>
          <a:noFill/>
        </p:spPr>
        <p:txBody>
          <a:bodyPr wrap="square" rtlCol="0">
            <a:spAutoFit/>
          </a:bodyPr>
          <a:lstStyle/>
          <a:p>
            <a:r>
              <a:rPr lang="vi-VN" sz="3200" i="1" dirty="0"/>
              <a:t>Sơ đồ thuật toán nguyên lí hoạt động của mô hình hồi quy Logistic</a:t>
            </a:r>
            <a:endParaRPr lang="en-US" sz="3200" i="1" dirty="0"/>
          </a:p>
        </p:txBody>
      </p:sp>
      <p:sp>
        <p:nvSpPr>
          <p:cNvPr id="3" name="Slide Number Placeholder 2">
            <a:extLst>
              <a:ext uri="{FF2B5EF4-FFF2-40B4-BE49-F238E27FC236}">
                <a16:creationId xmlns:a16="http://schemas.microsoft.com/office/drawing/2014/main" id="{8FE859E7-3952-6F97-4FEB-6C93CD1B589F}"/>
              </a:ext>
            </a:extLst>
          </p:cNvPr>
          <p:cNvSpPr>
            <a:spLocks noGrp="1"/>
          </p:cNvSpPr>
          <p:nvPr>
            <p:ph type="sldNum" sz="quarter" idx="7"/>
          </p:nvPr>
        </p:nvSpPr>
        <p:spPr>
          <a:xfrm>
            <a:off x="13233400" y="7514867"/>
            <a:ext cx="457200" cy="229422"/>
          </a:xfrm>
        </p:spPr>
        <p:txBody>
          <a:bodyPr/>
          <a:lstStyle/>
          <a:p>
            <a:pPr marL="38100">
              <a:lnSpc>
                <a:spcPts val="1385"/>
              </a:lnSpc>
            </a:pPr>
            <a:fld id="{81D60167-4931-47E6-BA6A-407CBD079E47}" type="slidenum">
              <a:rPr lang="vi-VN" sz="2800" smtClean="0"/>
              <a:t>19</a:t>
            </a:fld>
            <a:endParaRPr lang="vi-VN" sz="2800" dirty="0"/>
          </a:p>
        </p:txBody>
      </p:sp>
      <p:sp>
        <p:nvSpPr>
          <p:cNvPr id="6" name="object 2">
            <a:extLst>
              <a:ext uri="{FF2B5EF4-FFF2-40B4-BE49-F238E27FC236}">
                <a16:creationId xmlns:a16="http://schemas.microsoft.com/office/drawing/2014/main" id="{9FD48C1A-3DE2-385C-92A2-B03EAAC57D07}"/>
              </a:ext>
            </a:extLst>
          </p:cNvPr>
          <p:cNvSpPr txBox="1">
            <a:spLocks/>
          </p:cNvSpPr>
          <p:nvPr/>
        </p:nvSpPr>
        <p:spPr>
          <a:xfrm>
            <a:off x="0" y="41096"/>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5. </a:t>
            </a:r>
            <a:r>
              <a:rPr lang="vi-VN" sz="4500" b="1" i="1" spc="10" dirty="0">
                <a:solidFill>
                  <a:srgbClr val="000000"/>
                </a:solidFill>
                <a:latin typeface="Calibri Light"/>
                <a:cs typeface="Calibri Light"/>
              </a:rPr>
              <a:t>Phân tích thuật toán</a:t>
            </a:r>
            <a:endParaRPr lang="en-US" sz="4500" b="1" i="1" kern="0" dirty="0">
              <a:latin typeface="Calibri Light"/>
              <a:cs typeface="Calibri Light"/>
            </a:endParaRPr>
          </a:p>
        </p:txBody>
      </p:sp>
    </p:spTree>
    <p:extLst>
      <p:ext uri="{BB962C8B-B14F-4D97-AF65-F5344CB8AC3E}">
        <p14:creationId xmlns:p14="http://schemas.microsoft.com/office/powerpoint/2010/main" val="265016496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89400" y="530041"/>
            <a:ext cx="5856287" cy="936154"/>
          </a:xfrm>
          <a:prstGeom prst="rect">
            <a:avLst/>
          </a:prstGeom>
        </p:spPr>
        <p:txBody>
          <a:bodyPr vert="horz" wrap="square" lIns="0" tIns="12700" rIns="0" bIns="0" rtlCol="0">
            <a:spAutoFit/>
          </a:bodyPr>
          <a:lstStyle/>
          <a:p>
            <a:pPr marL="12700">
              <a:lnSpc>
                <a:spcPct val="100000"/>
              </a:lnSpc>
              <a:spcBef>
                <a:spcPts val="100"/>
              </a:spcBef>
            </a:pPr>
            <a:r>
              <a:rPr lang="en-US" sz="6000" b="1" spc="-50" dirty="0" err="1">
                <a:solidFill>
                  <a:srgbClr val="FF0000"/>
                </a:solidFill>
                <a:latin typeface="+mj-lt"/>
                <a:cs typeface="Calibri Light"/>
              </a:rPr>
              <a:t>Nội</a:t>
            </a:r>
            <a:r>
              <a:rPr lang="en-US" sz="6000" b="1" spc="-50" dirty="0">
                <a:solidFill>
                  <a:srgbClr val="FF0000"/>
                </a:solidFill>
                <a:latin typeface="+mj-lt"/>
                <a:cs typeface="Calibri Light"/>
              </a:rPr>
              <a:t> Dung </a:t>
            </a:r>
            <a:r>
              <a:rPr lang="en-US" sz="6000" b="1" spc="-50" dirty="0" err="1">
                <a:solidFill>
                  <a:srgbClr val="FF0000"/>
                </a:solidFill>
                <a:latin typeface="+mj-lt"/>
                <a:cs typeface="Calibri Light"/>
              </a:rPr>
              <a:t>Chính</a:t>
            </a:r>
            <a:endParaRPr sz="6000" b="1" dirty="0">
              <a:latin typeface="+mj-lt"/>
              <a:cs typeface="Calibri Light"/>
            </a:endParaRPr>
          </a:p>
        </p:txBody>
      </p:sp>
      <p:sp>
        <p:nvSpPr>
          <p:cNvPr id="5" name="TextBox 4">
            <a:extLst>
              <a:ext uri="{FF2B5EF4-FFF2-40B4-BE49-F238E27FC236}">
                <a16:creationId xmlns:a16="http://schemas.microsoft.com/office/drawing/2014/main" id="{E772CBED-D7E4-E8D5-75B3-9602C36DF1D2}"/>
              </a:ext>
            </a:extLst>
          </p:cNvPr>
          <p:cNvSpPr txBox="1"/>
          <p:nvPr/>
        </p:nvSpPr>
        <p:spPr>
          <a:xfrm>
            <a:off x="1346200" y="1828800"/>
            <a:ext cx="11734800" cy="4832092"/>
          </a:xfrm>
          <a:prstGeom prst="rect">
            <a:avLst/>
          </a:prstGeom>
          <a:noFill/>
        </p:spPr>
        <p:txBody>
          <a:bodyPr wrap="square">
            <a:spAutoFit/>
          </a:bodyPr>
          <a:lstStyle/>
          <a:p>
            <a:pPr marL="742950" lvl="0" indent="-742950" algn="l" rtl="0">
              <a:spcBef>
                <a:spcPts val="0"/>
              </a:spcBef>
              <a:spcAft>
                <a:spcPts val="0"/>
              </a:spcAft>
              <a:buSzPct val="100000"/>
              <a:buFont typeface="+mj-lt"/>
              <a:buAutoNum type="arabicPeriod"/>
            </a:pPr>
            <a:r>
              <a:rPr lang="en-US" sz="4400" b="1" i="1" dirty="0" err="1"/>
              <a:t>Định</a:t>
            </a:r>
            <a:r>
              <a:rPr lang="en-US" sz="4400" b="1" i="1" dirty="0"/>
              <a:t> </a:t>
            </a:r>
            <a:r>
              <a:rPr lang="en-US" sz="4400" b="1" i="1" dirty="0" err="1"/>
              <a:t>nghĩa</a:t>
            </a:r>
            <a:endParaRPr lang="en-US" sz="4400" b="1" i="1" dirty="0"/>
          </a:p>
          <a:p>
            <a:pPr marL="742950" lvl="0" indent="-742950" algn="l" rtl="0">
              <a:spcBef>
                <a:spcPts val="0"/>
              </a:spcBef>
              <a:spcAft>
                <a:spcPts val="0"/>
              </a:spcAft>
              <a:buSzPct val="100000"/>
              <a:buFont typeface="+mj-lt"/>
              <a:buAutoNum type="arabicPeriod"/>
            </a:pPr>
            <a:r>
              <a:rPr lang="en-US" sz="4400" b="1" i="1" dirty="0" err="1"/>
              <a:t>Mô</a:t>
            </a:r>
            <a:r>
              <a:rPr lang="en-US" sz="4400" b="1" i="1" dirty="0"/>
              <a:t> </a:t>
            </a:r>
            <a:r>
              <a:rPr lang="en-US" sz="4400" b="1" i="1" dirty="0" err="1"/>
              <a:t>hình</a:t>
            </a:r>
            <a:r>
              <a:rPr lang="en-US" sz="4400" b="1" i="1" dirty="0"/>
              <a:t> </a:t>
            </a:r>
            <a:r>
              <a:rPr lang="en-US" sz="4400" b="1" i="1" dirty="0" err="1"/>
              <a:t>toán</a:t>
            </a:r>
            <a:endParaRPr lang="vi-VN" sz="4400" b="1" i="1" dirty="0"/>
          </a:p>
          <a:p>
            <a:pPr marL="742950" lvl="0" indent="-742950" algn="l" rtl="0">
              <a:spcBef>
                <a:spcPts val="0"/>
              </a:spcBef>
              <a:spcAft>
                <a:spcPts val="0"/>
              </a:spcAft>
              <a:buSzPct val="100000"/>
              <a:buFont typeface="+mj-lt"/>
              <a:buAutoNum type="arabicPeriod"/>
            </a:pPr>
            <a:r>
              <a:rPr lang="vi-VN" sz="4400" b="1" i="1" dirty="0"/>
              <a:t>Ý nghĩa bài toán trong thực tế</a:t>
            </a:r>
          </a:p>
          <a:p>
            <a:pPr marL="742950" lvl="0" indent="-742950" algn="l" rtl="0">
              <a:spcBef>
                <a:spcPts val="0"/>
              </a:spcBef>
              <a:spcAft>
                <a:spcPts val="0"/>
              </a:spcAft>
              <a:buSzPct val="100000"/>
              <a:buFont typeface="+mj-lt"/>
              <a:buAutoNum type="arabicPeriod"/>
            </a:pPr>
            <a:r>
              <a:rPr lang="vi-VN" sz="4400" b="1" i="1" dirty="0"/>
              <a:t>Đề xuất ứng dụng</a:t>
            </a:r>
          </a:p>
          <a:p>
            <a:pPr marL="742950" lvl="0" indent="-742950" algn="l" rtl="0">
              <a:spcBef>
                <a:spcPts val="0"/>
              </a:spcBef>
              <a:spcAft>
                <a:spcPts val="0"/>
              </a:spcAft>
              <a:buSzPct val="100000"/>
              <a:buFont typeface="+mj-lt"/>
              <a:buAutoNum type="arabicPeriod"/>
            </a:pPr>
            <a:r>
              <a:rPr lang="vi-VN" sz="4400" b="1" i="1" dirty="0"/>
              <a:t>Chứng minh cách thức cập nhật hệ số</a:t>
            </a:r>
          </a:p>
          <a:p>
            <a:pPr marL="742950" lvl="0" indent="-742950" algn="l" rtl="0">
              <a:spcBef>
                <a:spcPts val="0"/>
              </a:spcBef>
              <a:spcAft>
                <a:spcPts val="0"/>
              </a:spcAft>
              <a:buSzPct val="100000"/>
              <a:buFont typeface="+mj-lt"/>
              <a:buAutoNum type="arabicPeriod"/>
            </a:pPr>
            <a:r>
              <a:rPr lang="vi-VN" sz="4400" b="1" i="1" dirty="0"/>
              <a:t>Phân tích thuật toán</a:t>
            </a:r>
          </a:p>
          <a:p>
            <a:pPr marL="742950" lvl="0" indent="-742950" algn="l" rtl="0">
              <a:spcBef>
                <a:spcPts val="0"/>
              </a:spcBef>
              <a:spcAft>
                <a:spcPts val="0"/>
              </a:spcAft>
              <a:buSzPct val="100000"/>
              <a:buFont typeface="+mj-lt"/>
              <a:buAutoNum type="arabicPeriod"/>
            </a:pPr>
            <a:r>
              <a:rPr lang="vi-VN" sz="4400" b="1" i="1" dirty="0"/>
              <a:t>Mô phỏng và so sánh với thư viện Sklearn </a:t>
            </a:r>
          </a:p>
        </p:txBody>
      </p:sp>
      <p:sp>
        <p:nvSpPr>
          <p:cNvPr id="3" name="Slide Number Placeholder 2">
            <a:extLst>
              <a:ext uri="{FF2B5EF4-FFF2-40B4-BE49-F238E27FC236}">
                <a16:creationId xmlns:a16="http://schemas.microsoft.com/office/drawing/2014/main" id="{B663022B-BA04-C740-FB01-0F8AF5DC5CD7}"/>
              </a:ext>
            </a:extLst>
          </p:cNvPr>
          <p:cNvSpPr>
            <a:spLocks noGrp="1"/>
          </p:cNvSpPr>
          <p:nvPr>
            <p:ph type="sldNum" sz="quarter" idx="7"/>
          </p:nvPr>
        </p:nvSpPr>
        <p:spPr>
          <a:xfrm>
            <a:off x="13370330" y="7542978"/>
            <a:ext cx="423545" cy="229422"/>
          </a:xfrm>
        </p:spPr>
        <p:txBody>
          <a:bodyPr/>
          <a:lstStyle/>
          <a:p>
            <a:pPr marL="38100">
              <a:lnSpc>
                <a:spcPts val="1385"/>
              </a:lnSpc>
            </a:pPr>
            <a:fld id="{81D60167-4931-47E6-BA6A-407CBD079E47}" type="slidenum">
              <a:rPr lang="vi-VN" sz="2800" smtClean="0"/>
              <a:t>2</a:t>
            </a:fld>
            <a:endParaRPr lang="vi-VN" sz="2800"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EBCB10-E669-168D-14E1-A9FD7157C159}"/>
                  </a:ext>
                </a:extLst>
              </p:cNvPr>
              <p:cNvSpPr txBox="1"/>
              <p:nvPr/>
            </p:nvSpPr>
            <p:spPr>
              <a:xfrm>
                <a:off x="203200" y="900738"/>
                <a:ext cx="13182600" cy="6461512"/>
              </a:xfrm>
              <a:prstGeom prst="rect">
                <a:avLst/>
              </a:prstGeom>
              <a:noFill/>
            </p:spPr>
            <p:txBody>
              <a:bodyPr wrap="square">
                <a:spAutoFit/>
              </a:bodyPr>
              <a:lstStyle/>
              <a:p>
                <a:pPr marL="0" marR="0">
                  <a:lnSpc>
                    <a:spcPct val="107000"/>
                  </a:lnSpc>
                  <a:spcBef>
                    <a:spcPts val="0"/>
                  </a:spcBef>
                  <a:spcAft>
                    <a:spcPts val="0"/>
                  </a:spcAft>
                </a:pPr>
                <a:r>
                  <a:rPr lang="vi-VN" sz="2800" b="1" i="1" u="sng"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Các bước thực hiện: </a:t>
                </a:r>
                <a:endParaRPr lang="en-US" sz="2800" b="1" i="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Chuẩn bị các hàm: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 sigmoid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 chi phí</a:t>
                </a:r>
              </a:p>
              <a:p>
                <a:pPr marL="742950" marR="0" lvl="1" indent="-285750">
                  <a:lnSpc>
                    <a:spcPct val="107000"/>
                  </a:lnSpc>
                  <a:spcBef>
                    <a:spcPts val="0"/>
                  </a:spcBef>
                  <a:spcAft>
                    <a:spcPts val="0"/>
                  </a:spcAft>
                  <a:buFont typeface="+mj-lt"/>
                  <a:buAutoNum type="alphaLcPeriod"/>
                </a:pPr>
                <a:r>
                  <a:rPr lang="vi-VN" sz="2400" kern="100" dirty="0">
                    <a:solidFill>
                      <a:srgbClr val="1B1B1B"/>
                    </a:solidFill>
                    <a:latin typeface="Times New Roman" panose="02020603050405020304" pitchFamily="18" charset="0"/>
                    <a:ea typeface="Calibri" panose="020F0502020204030204" pitchFamily="34" charset="0"/>
                    <a:cs typeface="Times New Roman" panose="02020603050405020304" pitchFamily="18" charset="0"/>
                  </a:rPr>
                  <a:t>Hàm tối ưu</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Hàm dự đoán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Khởi tạo và cập nhật trọng số			</a:t>
                </a:r>
              </a:p>
              <a:p>
                <a:pPr marL="742950" marR="0" lvl="1" indent="-285750">
                  <a:lnSpc>
                    <a:spcPct val="107000"/>
                  </a:lnSpc>
                  <a:spcBef>
                    <a:spcPts val="0"/>
                  </a:spcBef>
                  <a:spcAft>
                    <a:spcPts val="0"/>
                  </a:spcAft>
                  <a:buFont typeface="+mj-lt"/>
                  <a:buAutoNum type="alphaL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Khởi tạo trọng số </a:t>
                </a:r>
                <a14:m>
                  <m:oMath xmlns:m="http://schemas.openxmlformats.org/officeDocument/2006/math">
                    <m:r>
                      <a:rPr lang="vi-VN" sz="2400" b="1"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𝒘</m:t>
                    </m:r>
                    <m:r>
                      <a:rPr lang="vi-VN" sz="2400" b="1"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vi-VN" sz="2400" b="1"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𝒃</m:t>
                    </m:r>
                  </m:oMath>
                </a14:m>
                <a:r>
                  <a:rPr lang="vi-VN" sz="2400" b="1"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ban đầu của các biến đầu vào.</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Chọn learning rate (</a:t>
                </a:r>
                <a14:m>
                  <m:oMath xmlns:m="http://schemas.openxmlformats.org/officeDocument/2006/math">
                    <m:r>
                      <a:rPr lang="vi-VN" sz="2400" b="1"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𝜼</m:t>
                    </m:r>
                  </m:oMath>
                </a14:m>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chọn giá trị </a:t>
                </a:r>
                <a14:m>
                  <m:oMath xmlns:m="http://schemas.openxmlformats.org/officeDocument/2006/math">
                    <m:r>
                      <a:rPr lang="vi-VN" sz="2400" b="1" i="1" kern="100">
                        <a:solidFill>
                          <a:srgbClr val="1B1B1B"/>
                        </a:solidFill>
                        <a:effectLst/>
                        <a:latin typeface="Cambria Math" panose="02040503050406030204" pitchFamily="18" charset="0"/>
                        <a:ea typeface="Times New Roman" panose="02020603050405020304" pitchFamily="18" charset="0"/>
                        <a:cs typeface="Times New Roman" panose="02020603050405020304" pitchFamily="18" charset="0"/>
                      </a:rPr>
                      <m:t>𝜼</m:t>
                    </m:r>
                  </m:oMath>
                </a14:m>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 quá lớn có thể dẫn đến việc mô hình không hội tụ và quá nhỏ có thể làm cho thuật toán mất thời gian để hội tụ.</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Áp dụng Gradient Descent để cập nhật trọng số</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Dự đoán và đánh giá</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Dự đoán: Sử dụng trọng số đã học để dự đoán xác suất hoặc nhãn của dữ liệu mới.</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mj-lt"/>
                  <a:buAutoNum type="alphaLcPeriod"/>
                </a:pPr>
                <a:r>
                  <a:rPr lang="vi-VN" sz="2400" kern="100" dirty="0">
                    <a:solidFill>
                      <a:srgbClr val="1B1B1B"/>
                    </a:solidFill>
                    <a:effectLst/>
                    <a:latin typeface="Times New Roman" panose="02020603050405020304" pitchFamily="18" charset="0"/>
                    <a:ea typeface="Times New Roman" panose="02020603050405020304" pitchFamily="18" charset="0"/>
                    <a:cs typeface="Times New Roman" panose="02020603050405020304" pitchFamily="18" charset="0"/>
                  </a:rPr>
                  <a:t>Đánh giá mô hình: Đánh giá hiệu suất của mô hình bằng cách sử dụng các độ đo như accuracy, recall,...Tùy chỉnh các tham số (learning rate, số lần lặp,..) nếu cần để cải thiện hiệu suất của mô hình.</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73EBCB10-E669-168D-14E1-A9FD7157C159}"/>
                  </a:ext>
                </a:extLst>
              </p:cNvPr>
              <p:cNvSpPr txBox="1">
                <a:spLocks noRot="1" noChangeAspect="1" noMove="1" noResize="1" noEditPoints="1" noAdjustHandles="1" noChangeArrowheads="1" noChangeShapeType="1" noTextEdit="1"/>
              </p:cNvSpPr>
              <p:nvPr/>
            </p:nvSpPr>
            <p:spPr>
              <a:xfrm>
                <a:off x="203200" y="900738"/>
                <a:ext cx="13182600" cy="6461512"/>
              </a:xfrm>
              <a:prstGeom prst="rect">
                <a:avLst/>
              </a:prstGeom>
              <a:blipFill>
                <a:blip r:embed="rId2"/>
                <a:stretch>
                  <a:fillRect l="-925" t="-1038" b="-1132"/>
                </a:stretch>
              </a:blipFill>
            </p:spPr>
            <p:txBody>
              <a:bodyPr/>
              <a:lstStyle/>
              <a:p>
                <a:r>
                  <a:rPr lang="vi-VN">
                    <a:noFill/>
                  </a:rPr>
                  <a:t> </a:t>
                </a:r>
              </a:p>
            </p:txBody>
          </p:sp>
        </mc:Fallback>
      </mc:AlternateContent>
      <p:pic>
        <p:nvPicPr>
          <p:cNvPr id="4" name="Picture 3">
            <a:extLst>
              <a:ext uri="{FF2B5EF4-FFF2-40B4-BE49-F238E27FC236}">
                <a16:creationId xmlns:a16="http://schemas.microsoft.com/office/drawing/2014/main" id="{4DEFDF6F-EF25-CD5E-933B-0B7ED23D7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4198" y="1171073"/>
            <a:ext cx="8613452" cy="2077362"/>
          </a:xfrm>
          <a:prstGeom prst="rect">
            <a:avLst/>
          </a:prstGeom>
        </p:spPr>
      </p:pic>
      <p:sp>
        <p:nvSpPr>
          <p:cNvPr id="6" name="TextBox 5">
            <a:extLst>
              <a:ext uri="{FF2B5EF4-FFF2-40B4-BE49-F238E27FC236}">
                <a16:creationId xmlns:a16="http://schemas.microsoft.com/office/drawing/2014/main" id="{7F480420-D083-57A2-864E-7B15A675DD04}"/>
              </a:ext>
            </a:extLst>
          </p:cNvPr>
          <p:cNvSpPr txBox="1"/>
          <p:nvPr/>
        </p:nvSpPr>
        <p:spPr>
          <a:xfrm rot="10800000" flipV="1">
            <a:off x="7747000" y="3373173"/>
            <a:ext cx="4044345" cy="369332"/>
          </a:xfrm>
          <a:prstGeom prst="rect">
            <a:avLst/>
          </a:prstGeom>
          <a:noFill/>
        </p:spPr>
        <p:txBody>
          <a:bodyPr wrap="square" rtlCol="0">
            <a:spAutoFit/>
          </a:bodyPr>
          <a:lstStyle/>
          <a:p>
            <a:r>
              <a:rPr lang="vi-VN" i="1" dirty="0">
                <a:solidFill>
                  <a:schemeClr val="accent1">
                    <a:lumMod val="75000"/>
                  </a:schemeClr>
                </a:solidFill>
              </a:rPr>
              <a:t>Image source: </a:t>
            </a:r>
            <a:r>
              <a:rPr lang="vi-VN" i="1" dirty="0">
                <a:solidFill>
                  <a:schemeClr val="accent1">
                    <a:lumMod val="75000"/>
                  </a:schemeClr>
                </a:solidFill>
                <a:hlinkClick r:id="rId4">
                  <a:extLst>
                    <a:ext uri="{A12FA001-AC4F-418D-AE19-62706E023703}">
                      <ahyp:hlinkClr xmlns:ahyp="http://schemas.microsoft.com/office/drawing/2018/hyperlinkcolor" val="tx"/>
                    </a:ext>
                  </a:extLst>
                </a:hlinkClick>
              </a:rPr>
              <a:t>Researchgate</a:t>
            </a:r>
            <a:endParaRPr lang="en-US" i="1" dirty="0">
              <a:solidFill>
                <a:schemeClr val="accent1">
                  <a:lumMod val="75000"/>
                </a:schemeClr>
              </a:solidFill>
            </a:endParaRPr>
          </a:p>
        </p:txBody>
      </p:sp>
      <p:sp>
        <p:nvSpPr>
          <p:cNvPr id="3" name="Slide Number Placeholder 2">
            <a:extLst>
              <a:ext uri="{FF2B5EF4-FFF2-40B4-BE49-F238E27FC236}">
                <a16:creationId xmlns:a16="http://schemas.microsoft.com/office/drawing/2014/main" id="{07ADF1BA-B443-81B3-64A9-F9A50BD1FF99}"/>
              </a:ext>
            </a:extLst>
          </p:cNvPr>
          <p:cNvSpPr>
            <a:spLocks noGrp="1"/>
          </p:cNvSpPr>
          <p:nvPr>
            <p:ph type="sldNum" sz="quarter" idx="7"/>
          </p:nvPr>
        </p:nvSpPr>
        <p:spPr>
          <a:xfrm>
            <a:off x="13244936" y="7485032"/>
            <a:ext cx="499745" cy="317513"/>
          </a:xfrm>
        </p:spPr>
        <p:txBody>
          <a:bodyPr/>
          <a:lstStyle/>
          <a:p>
            <a:pPr marL="38100">
              <a:lnSpc>
                <a:spcPts val="1385"/>
              </a:lnSpc>
            </a:pPr>
            <a:fld id="{81D60167-4931-47E6-BA6A-407CBD079E47}" type="slidenum">
              <a:rPr lang="vi-VN" sz="2800" smtClean="0"/>
              <a:t>20</a:t>
            </a:fld>
            <a:endParaRPr lang="vi-VN" sz="2800" dirty="0"/>
          </a:p>
        </p:txBody>
      </p:sp>
      <p:sp>
        <p:nvSpPr>
          <p:cNvPr id="9" name="object 2">
            <a:extLst>
              <a:ext uri="{FF2B5EF4-FFF2-40B4-BE49-F238E27FC236}">
                <a16:creationId xmlns:a16="http://schemas.microsoft.com/office/drawing/2014/main" id="{56AEE269-4CCF-1C9F-1727-DD76A18CAC50}"/>
              </a:ext>
            </a:extLst>
          </p:cNvPr>
          <p:cNvSpPr txBox="1">
            <a:spLocks/>
          </p:cNvSpPr>
          <p:nvPr/>
        </p:nvSpPr>
        <p:spPr>
          <a:xfrm>
            <a:off x="33482" y="12550"/>
            <a:ext cx="13784118"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5. </a:t>
            </a:r>
            <a:r>
              <a:rPr lang="vi-VN" sz="4500" b="1" i="1" spc="10" dirty="0">
                <a:solidFill>
                  <a:srgbClr val="000000"/>
                </a:solidFill>
                <a:latin typeface="Calibri Light"/>
                <a:cs typeface="Calibri Light"/>
              </a:rPr>
              <a:t>Phân tích thuật toán</a:t>
            </a:r>
            <a:endParaRPr lang="en-US" sz="4500" b="1" i="1" kern="0" dirty="0">
              <a:latin typeface="Calibri Light"/>
              <a:cs typeface="Calibri Light"/>
            </a:endParaRPr>
          </a:p>
        </p:txBody>
      </p:sp>
    </p:spTree>
    <p:extLst>
      <p:ext uri="{BB962C8B-B14F-4D97-AF65-F5344CB8AC3E}">
        <p14:creationId xmlns:p14="http://schemas.microsoft.com/office/powerpoint/2010/main" val="301218173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C943C4-35C4-DFD4-66E6-B15CCDD5EC18}"/>
              </a:ext>
            </a:extLst>
          </p:cNvPr>
          <p:cNvSpPr txBox="1"/>
          <p:nvPr/>
        </p:nvSpPr>
        <p:spPr>
          <a:xfrm>
            <a:off x="736600" y="1600200"/>
            <a:ext cx="13411200" cy="4147739"/>
          </a:xfrm>
          <a:prstGeom prst="rect">
            <a:avLst/>
          </a:prstGeom>
          <a:noFill/>
        </p:spPr>
        <p:txBody>
          <a:bodyPr wrap="square" rtlCol="0">
            <a:spAutoFit/>
          </a:bodyPr>
          <a:lstStyle/>
          <a:p>
            <a:pPr>
              <a:lnSpc>
                <a:spcPct val="150000"/>
              </a:lnSpc>
            </a:pPr>
            <a:r>
              <a:rPr lang="vi-VN" sz="3600" b="1" dirty="0"/>
              <a:t>Ứng dụng Hồi quy Logistic về lĩnh vực Marketing:</a:t>
            </a:r>
          </a:p>
          <a:p>
            <a:pPr>
              <a:lnSpc>
                <a:spcPct val="150000"/>
              </a:lnSpc>
            </a:pPr>
            <a:r>
              <a:rPr lang="vi-VN" sz="3600" dirty="0"/>
              <a:t>	Dự đoán quyết định mua xe của khách hàng</a:t>
            </a:r>
          </a:p>
          <a:p>
            <a:pPr>
              <a:lnSpc>
                <a:spcPct val="150000"/>
              </a:lnSpc>
            </a:pPr>
            <a:endParaRPr lang="en-US" sz="3600" b="1" dirty="0"/>
          </a:p>
          <a:p>
            <a:pPr>
              <a:lnSpc>
                <a:spcPct val="150000"/>
              </a:lnSpc>
            </a:pPr>
            <a:r>
              <a:rPr lang="vi-VN" sz="3600" b="1" dirty="0"/>
              <a:t>Ứng dụng Hồi quy Logistic về lĩnh vực Y tế:</a:t>
            </a:r>
          </a:p>
          <a:p>
            <a:pPr>
              <a:lnSpc>
                <a:spcPct val="150000"/>
              </a:lnSpc>
            </a:pPr>
            <a:r>
              <a:rPr lang="en-US" sz="3600" b="1" dirty="0"/>
              <a:t>  </a:t>
            </a:r>
            <a:r>
              <a:rPr lang="vi-VN" sz="3600" b="1" dirty="0"/>
              <a:t>	</a:t>
            </a:r>
            <a:r>
              <a:rPr lang="vi-VN" sz="3600" dirty="0"/>
              <a:t>Dự đoán bệnh nhân có nguy cơ bị bệnh tim hay không? </a:t>
            </a:r>
            <a:endParaRPr lang="en-US" sz="3600" dirty="0"/>
          </a:p>
        </p:txBody>
      </p:sp>
      <p:sp>
        <p:nvSpPr>
          <p:cNvPr id="3" name="Slide Number Placeholder 2">
            <a:extLst>
              <a:ext uri="{FF2B5EF4-FFF2-40B4-BE49-F238E27FC236}">
                <a16:creationId xmlns:a16="http://schemas.microsoft.com/office/drawing/2014/main" id="{18F1024C-D982-EE2F-26AF-2E34FBA1D2A5}"/>
              </a:ext>
            </a:extLst>
          </p:cNvPr>
          <p:cNvSpPr>
            <a:spLocks noGrp="1"/>
          </p:cNvSpPr>
          <p:nvPr>
            <p:ph type="sldNum" sz="quarter" idx="7"/>
          </p:nvPr>
        </p:nvSpPr>
        <p:spPr>
          <a:xfrm>
            <a:off x="13157200" y="7542978"/>
            <a:ext cx="533400" cy="229422"/>
          </a:xfrm>
        </p:spPr>
        <p:txBody>
          <a:bodyPr/>
          <a:lstStyle/>
          <a:p>
            <a:pPr marL="38100">
              <a:lnSpc>
                <a:spcPts val="1385"/>
              </a:lnSpc>
            </a:pPr>
            <a:fld id="{81D60167-4931-47E6-BA6A-407CBD079E47}" type="slidenum">
              <a:rPr lang="vi-VN" sz="2800" smtClean="0"/>
              <a:t>21</a:t>
            </a:fld>
            <a:endParaRPr lang="vi-VN" sz="2800" dirty="0"/>
          </a:p>
        </p:txBody>
      </p:sp>
      <p:sp>
        <p:nvSpPr>
          <p:cNvPr id="7" name="object 2">
            <a:extLst>
              <a:ext uri="{FF2B5EF4-FFF2-40B4-BE49-F238E27FC236}">
                <a16:creationId xmlns:a16="http://schemas.microsoft.com/office/drawing/2014/main" id="{D77A8FD4-A27D-4A3D-CF67-6F6C990E57C3}"/>
              </a:ext>
            </a:extLst>
          </p:cNvPr>
          <p:cNvSpPr txBox="1">
            <a:spLocks/>
          </p:cNvSpPr>
          <p:nvPr/>
        </p:nvSpPr>
        <p:spPr>
          <a:xfrm>
            <a:off x="0" y="38100"/>
            <a:ext cx="137858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6. </a:t>
            </a:r>
            <a:r>
              <a:rPr lang="vi-VN" sz="4500" b="1" i="1" spc="10" dirty="0">
                <a:solidFill>
                  <a:srgbClr val="000000"/>
                </a:solidFill>
                <a:latin typeface="Calibri Light"/>
                <a:cs typeface="Calibri Light"/>
              </a:rPr>
              <a:t>Đề xuất ứng dụng</a:t>
            </a:r>
            <a:endParaRPr lang="en-US" sz="4500" b="1" i="1" kern="0" dirty="0">
              <a:latin typeface="Calibri Light"/>
              <a:cs typeface="Calibri Light"/>
            </a:endParaRPr>
          </a:p>
        </p:txBody>
      </p:sp>
    </p:spTree>
    <p:extLst>
      <p:ext uri="{BB962C8B-B14F-4D97-AF65-F5344CB8AC3E}">
        <p14:creationId xmlns:p14="http://schemas.microsoft.com/office/powerpoint/2010/main" val="381529284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233400" y="7520788"/>
            <a:ext cx="473138" cy="408958"/>
          </a:xfrm>
        </p:spPr>
        <p:txBody>
          <a:bodyPr/>
          <a:lstStyle/>
          <a:p>
            <a:pPr marL="38100">
              <a:lnSpc>
                <a:spcPts val="1385"/>
              </a:lnSpc>
            </a:pPr>
            <a:fld id="{81D60167-4931-47E6-BA6A-407CBD079E47}" type="slidenum">
              <a:rPr lang="vi-VN" sz="2800" smtClean="0"/>
              <a:t>22</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6607"/>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330880" y="938046"/>
            <a:ext cx="12870193" cy="523220"/>
          </a:xfrm>
          <a:prstGeom prst="rect">
            <a:avLst/>
          </a:prstGeom>
          <a:noFill/>
        </p:spPr>
        <p:txBody>
          <a:bodyPr wrap="square" rtlCol="0">
            <a:spAutoFit/>
          </a:bodyPr>
          <a:lstStyle/>
          <a:p>
            <a:r>
              <a:rPr lang="vi-VN" sz="2800" b="1" i="1" dirty="0"/>
              <a:t>7.1 Ứng dụng về lĩnh vực Marketing</a:t>
            </a:r>
            <a:endParaRPr lang="en-US" sz="2800" b="1" i="1" dirty="0"/>
          </a:p>
        </p:txBody>
      </p:sp>
      <p:sp>
        <p:nvSpPr>
          <p:cNvPr id="10" name="TextBox 9">
            <a:extLst>
              <a:ext uri="{FF2B5EF4-FFF2-40B4-BE49-F238E27FC236}">
                <a16:creationId xmlns:a16="http://schemas.microsoft.com/office/drawing/2014/main" id="{B4663B93-2065-BE95-A957-5EA595F56233}"/>
              </a:ext>
            </a:extLst>
          </p:cNvPr>
          <p:cNvSpPr txBox="1"/>
          <p:nvPr/>
        </p:nvSpPr>
        <p:spPr>
          <a:xfrm>
            <a:off x="431800" y="1596915"/>
            <a:ext cx="6477000" cy="3539430"/>
          </a:xfrm>
          <a:prstGeom prst="rect">
            <a:avLst/>
          </a:prstGeom>
          <a:noFill/>
        </p:spPr>
        <p:txBody>
          <a:bodyPr wrap="square">
            <a:spAutoFit/>
          </a:bodyPr>
          <a:lstStyle/>
          <a:p>
            <a:r>
              <a:rPr lang="vi-VN" sz="2800" dirty="0">
                <a:effectLst/>
                <a:latin typeface="Times New Roman" panose="02020603050405020304" pitchFamily="18" charset="0"/>
                <a:ea typeface="Times New Roman" panose="02020603050405020304" pitchFamily="18" charset="0"/>
              </a:rPr>
              <a:t>Dự đoán khách hàng có quyết định mua xe SUV (Sport Utility Vehicle) hay không dựa trên độ tuổi, giới tính, mức lương,..Với việc sử dụng mô hình hồi quy Logistic có thể cho thấy sức mua hơn nữa là có kế hoạch phục vụ cho việc kinh doanh mặt hàng này. Dưới đây là tổng quan về tập dữ liệu đã qua tiền xử lí.</a:t>
            </a:r>
            <a:endParaRPr lang="en-US" sz="2800" dirty="0"/>
          </a:p>
        </p:txBody>
      </p:sp>
      <p:pic>
        <p:nvPicPr>
          <p:cNvPr id="11" name="Picture 10">
            <a:extLst>
              <a:ext uri="{FF2B5EF4-FFF2-40B4-BE49-F238E27FC236}">
                <a16:creationId xmlns:a16="http://schemas.microsoft.com/office/drawing/2014/main" id="{05812A81-E491-8E33-3A79-091408C0219D}"/>
              </a:ext>
            </a:extLst>
          </p:cNvPr>
          <p:cNvPicPr>
            <a:picLocks noChangeAspect="1"/>
          </p:cNvPicPr>
          <p:nvPr/>
        </p:nvPicPr>
        <p:blipFill>
          <a:blip r:embed="rId3"/>
          <a:stretch>
            <a:fillRect/>
          </a:stretch>
        </p:blipFill>
        <p:spPr>
          <a:xfrm>
            <a:off x="7716512" y="1461267"/>
            <a:ext cx="5358844" cy="5479298"/>
          </a:xfrm>
          <a:prstGeom prst="rect">
            <a:avLst/>
          </a:prstGeom>
        </p:spPr>
      </p:pic>
      <p:sp>
        <p:nvSpPr>
          <p:cNvPr id="13" name="TextBox 12">
            <a:extLst>
              <a:ext uri="{FF2B5EF4-FFF2-40B4-BE49-F238E27FC236}">
                <a16:creationId xmlns:a16="http://schemas.microsoft.com/office/drawing/2014/main" id="{5E0BA727-185E-1B30-BE18-8649F5505866}"/>
              </a:ext>
            </a:extLst>
          </p:cNvPr>
          <p:cNvSpPr txBox="1"/>
          <p:nvPr/>
        </p:nvSpPr>
        <p:spPr>
          <a:xfrm>
            <a:off x="454891" y="5432041"/>
            <a:ext cx="6477000" cy="1384995"/>
          </a:xfrm>
          <a:prstGeom prst="rect">
            <a:avLst/>
          </a:prstGeom>
          <a:noFill/>
        </p:spPr>
        <p:txBody>
          <a:bodyPr wrap="square">
            <a:spAutoFit/>
          </a:bodyPr>
          <a:lstStyle/>
          <a:p>
            <a:pPr marL="0" marR="0" algn="just">
              <a:spcBef>
                <a:spcPts val="0"/>
              </a:spcBef>
              <a:spcAft>
                <a:spcPts val="0"/>
              </a:spcAft>
            </a:pPr>
            <a:r>
              <a:rPr lang="vi-VN" sz="2800" dirty="0">
                <a:effectLst/>
                <a:latin typeface="Times New Roman" panose="02020603050405020304" pitchFamily="18" charset="0"/>
                <a:ea typeface="Times New Roman" panose="02020603050405020304" pitchFamily="18" charset="0"/>
              </a:rPr>
              <a:t>Để đánh giá hiệu quả mô hình học máy phân loại từ Ma trận nhầm lẫn chúng ta cần hiểu về các độ đo.</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9137486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217462" y="7567921"/>
            <a:ext cx="473138" cy="408958"/>
          </a:xfrm>
        </p:spPr>
        <p:txBody>
          <a:bodyPr/>
          <a:lstStyle/>
          <a:p>
            <a:pPr marL="38100">
              <a:lnSpc>
                <a:spcPts val="1385"/>
              </a:lnSpc>
            </a:pPr>
            <a:fld id="{81D60167-4931-47E6-BA6A-407CBD079E47}" type="slidenum">
              <a:rPr lang="vi-VN" sz="2800" smtClean="0"/>
              <a:t>23</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23090" y="0"/>
            <a:ext cx="13794509"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03200" y="882176"/>
            <a:ext cx="12870193" cy="523220"/>
          </a:xfrm>
          <a:prstGeom prst="rect">
            <a:avLst/>
          </a:prstGeom>
          <a:noFill/>
        </p:spPr>
        <p:txBody>
          <a:bodyPr wrap="square" rtlCol="0">
            <a:spAutoFit/>
          </a:bodyPr>
          <a:lstStyle/>
          <a:p>
            <a:r>
              <a:rPr lang="vi-VN" sz="2800" b="1" i="1" dirty="0"/>
              <a:t>7.1 Ứng dụng về lĩnh vực Marketing</a:t>
            </a:r>
            <a:endParaRPr lang="en-US" sz="2800" b="1" i="1" dirty="0"/>
          </a:p>
        </p:txBody>
      </p:sp>
      <p:pic>
        <p:nvPicPr>
          <p:cNvPr id="3" name="Picture 2" descr="alt">
            <a:extLst>
              <a:ext uri="{FF2B5EF4-FFF2-40B4-BE49-F238E27FC236}">
                <a16:creationId xmlns:a16="http://schemas.microsoft.com/office/drawing/2014/main" id="{6B3EAD7C-B4F8-B9FF-1CBC-270487DC834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1981200"/>
            <a:ext cx="5960506" cy="4470379"/>
          </a:xfrm>
          <a:prstGeom prst="rect">
            <a:avLst/>
          </a:prstGeom>
          <a:noFill/>
          <a:ln>
            <a:noFill/>
          </a:ln>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0038D06-69CF-0736-6617-123FE3B735FA}"/>
                  </a:ext>
                </a:extLst>
              </p:cNvPr>
              <p:cNvSpPr txBox="1"/>
              <p:nvPr/>
            </p:nvSpPr>
            <p:spPr>
              <a:xfrm>
                <a:off x="-321747" y="2032797"/>
                <a:ext cx="7315200" cy="1159292"/>
              </a:xfrm>
              <a:prstGeom prst="rect">
                <a:avLst/>
              </a:prstGeom>
              <a:noFill/>
            </p:spPr>
            <p:txBody>
              <a:bodyPr wrap="square">
                <a:spAutoFit/>
              </a:bodyPr>
              <a:lstStyle/>
              <a:p>
                <a:pPr marL="685800" marR="0" algn="just">
                  <a:spcBef>
                    <a:spcPts val="0"/>
                  </a:spcBef>
                  <a:spcAft>
                    <a:spcPts val="0"/>
                  </a:spcAft>
                </a:pPr>
                <a14:m>
                  <m:oMathPara xmlns:m="http://schemas.openxmlformats.org/officeDocument/2006/math">
                    <m:oMathParaPr>
                      <m:jc m:val="centerGroup"/>
                    </m:oMathParaPr>
                    <m:oMath xmlns:m="http://schemas.openxmlformats.org/officeDocument/2006/math">
                      <m:r>
                        <a:rPr lang="vi-VN" sz="2400" i="1">
                          <a:effectLst/>
                          <a:latin typeface="Cambria Math" panose="02040503050406030204" pitchFamily="18" charset="0"/>
                          <a:ea typeface="Times New Roman" panose="02020603050405020304" pitchFamily="18" charset="0"/>
                        </a:rPr>
                        <m:t>𝐴𝑐𝑐𝑢𝑟𝑎𝑐𝑦</m:t>
                      </m:r>
                      <m:r>
                        <a:rPr lang="vi-VN" sz="2400" i="1">
                          <a:effectLst/>
                          <a:latin typeface="Cambria Math" panose="02040503050406030204" pitchFamily="18" charset="0"/>
                          <a:ea typeface="Times New Roman" panose="02020603050405020304" pitchFamily="18" charset="0"/>
                        </a:rPr>
                        <m:t>=</m:t>
                      </m:r>
                      <m:f>
                        <m:fPr>
                          <m:ctrlPr>
                            <a:rPr lang="en-US" sz="2400" i="1">
                              <a:effectLst/>
                              <a:latin typeface="Cambria Math" panose="02040503050406030204" pitchFamily="18" charset="0"/>
                              <a:ea typeface="Times New Roman" panose="02020603050405020304" pitchFamily="18" charset="0"/>
                            </a:rPr>
                          </m:ctrlPr>
                        </m:fPr>
                        <m:num>
                          <m:r>
                            <a:rPr lang="vi-VN" sz="2400" i="1">
                              <a:effectLst/>
                              <a:latin typeface="Cambria Math" panose="02040503050406030204" pitchFamily="18" charset="0"/>
                              <a:ea typeface="Times New Roman" panose="02020603050405020304" pitchFamily="18" charset="0"/>
                            </a:rPr>
                            <m:t>𝑇𝑃</m:t>
                          </m:r>
                          <m:r>
                            <a:rPr lang="vi-VN" sz="2400" i="1">
                              <a:effectLst/>
                              <a:latin typeface="Cambria Math" panose="02040503050406030204" pitchFamily="18" charset="0"/>
                              <a:ea typeface="Times New Roman" panose="02020603050405020304" pitchFamily="18" charset="0"/>
                            </a:rPr>
                            <m:t>+</m:t>
                          </m:r>
                          <m:r>
                            <a:rPr lang="vi-VN" sz="2400" i="1">
                              <a:effectLst/>
                              <a:latin typeface="Cambria Math" panose="02040503050406030204" pitchFamily="18" charset="0"/>
                              <a:ea typeface="Times New Roman" panose="02020603050405020304" pitchFamily="18" charset="0"/>
                            </a:rPr>
                            <m:t>𝑇𝑁</m:t>
                          </m:r>
                        </m:num>
                        <m:den>
                          <m:r>
                            <a:rPr lang="vi-VN" sz="2400" i="1">
                              <a:effectLst/>
                              <a:latin typeface="Cambria Math" panose="02040503050406030204" pitchFamily="18" charset="0"/>
                              <a:ea typeface="Times New Roman" panose="02020603050405020304" pitchFamily="18" charset="0"/>
                            </a:rPr>
                            <m:t>𝑇𝑃</m:t>
                          </m:r>
                          <m:r>
                            <a:rPr lang="vi-VN" sz="2400" i="1">
                              <a:effectLst/>
                              <a:latin typeface="Cambria Math" panose="02040503050406030204" pitchFamily="18" charset="0"/>
                              <a:ea typeface="Times New Roman" panose="02020603050405020304" pitchFamily="18" charset="0"/>
                            </a:rPr>
                            <m:t>+</m:t>
                          </m:r>
                          <m:r>
                            <a:rPr lang="vi-VN" sz="2400" i="1">
                              <a:effectLst/>
                              <a:latin typeface="Cambria Math" panose="02040503050406030204" pitchFamily="18" charset="0"/>
                              <a:ea typeface="Times New Roman" panose="02020603050405020304" pitchFamily="18" charset="0"/>
                            </a:rPr>
                            <m:t>𝐹𝑃</m:t>
                          </m:r>
                          <m:r>
                            <a:rPr lang="vi-VN" sz="2400" i="1">
                              <a:effectLst/>
                              <a:latin typeface="Cambria Math" panose="02040503050406030204" pitchFamily="18" charset="0"/>
                              <a:ea typeface="Times New Roman" panose="02020603050405020304" pitchFamily="18" charset="0"/>
                            </a:rPr>
                            <m:t>+</m:t>
                          </m:r>
                          <m:r>
                            <a:rPr lang="vi-VN" sz="2400" i="1">
                              <a:effectLst/>
                              <a:latin typeface="Cambria Math" panose="02040503050406030204" pitchFamily="18" charset="0"/>
                              <a:ea typeface="Times New Roman" panose="02020603050405020304" pitchFamily="18" charset="0"/>
                            </a:rPr>
                            <m:t>𝑇𝑁</m:t>
                          </m:r>
                          <m:r>
                            <a:rPr lang="vi-VN" sz="2400" i="1">
                              <a:effectLst/>
                              <a:latin typeface="Cambria Math" panose="02040503050406030204" pitchFamily="18" charset="0"/>
                              <a:ea typeface="Times New Roman" panose="02020603050405020304" pitchFamily="18" charset="0"/>
                            </a:rPr>
                            <m:t>+</m:t>
                          </m:r>
                          <m:r>
                            <a:rPr lang="vi-VN" sz="2400" i="1">
                              <a:effectLst/>
                              <a:latin typeface="Cambria Math" panose="02040503050406030204" pitchFamily="18" charset="0"/>
                              <a:ea typeface="Times New Roman" panose="02020603050405020304" pitchFamily="18" charset="0"/>
                            </a:rPr>
                            <m:t>𝐹𝑁</m:t>
                          </m:r>
                        </m:den>
                      </m:f>
                    </m:oMath>
                  </m:oMathPara>
                </a14:m>
                <a:endParaRPr lang="vi-VN" sz="2400" dirty="0">
                  <a:latin typeface="Times New Roman" panose="02020603050405020304" pitchFamily="18" charset="0"/>
                  <a:ea typeface="Times New Roman" panose="02020603050405020304" pitchFamily="18" charset="0"/>
                </a:endParaRPr>
              </a:p>
              <a:p>
                <a:pPr marL="685800"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50038D06-69CF-0736-6617-123FE3B735FA}"/>
                  </a:ext>
                </a:extLst>
              </p:cNvPr>
              <p:cNvSpPr txBox="1">
                <a:spLocks noRot="1" noChangeAspect="1" noMove="1" noResize="1" noEditPoints="1" noAdjustHandles="1" noChangeArrowheads="1" noChangeShapeType="1" noTextEdit="1"/>
              </p:cNvSpPr>
              <p:nvPr/>
            </p:nvSpPr>
            <p:spPr>
              <a:xfrm>
                <a:off x="-321747" y="2032797"/>
                <a:ext cx="7315200" cy="1159292"/>
              </a:xfrm>
              <a:prstGeom prst="rect">
                <a:avLst/>
              </a:prstGeom>
              <a:blipFill>
                <a:blip r:embed="rId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26E67C6-0E47-1D5F-E838-17E1276BA160}"/>
                  </a:ext>
                </a:extLst>
              </p:cNvPr>
              <p:cNvSpPr txBox="1"/>
              <p:nvPr/>
            </p:nvSpPr>
            <p:spPr>
              <a:xfrm>
                <a:off x="-406400" y="2878192"/>
                <a:ext cx="8153400" cy="1159292"/>
              </a:xfrm>
              <a:prstGeom prst="rect">
                <a:avLst/>
              </a:prstGeom>
              <a:noFill/>
            </p:spPr>
            <p:txBody>
              <a:bodyPr wrap="square">
                <a:spAutoFit/>
              </a:bodyPr>
              <a:lstStyle/>
              <a:p>
                <a:pPr marL="685800" marR="0" algn="just">
                  <a:spcBef>
                    <a:spcPts val="0"/>
                  </a:spcBef>
                  <a:spcAft>
                    <a:spcPts val="0"/>
                  </a:spcAft>
                </a:pPr>
                <a:r>
                  <a:rPr lang="vi-VN" sz="2400" b="1" dirty="0">
                    <a:effectLst/>
                    <a:latin typeface="Times New Roman" panose="02020603050405020304" pitchFamily="18" charset="0"/>
                    <a:ea typeface="Times New Roman" panose="02020603050405020304" pitchFamily="18" charset="0"/>
                  </a:rPr>
                  <a:t>Precision</a:t>
                </a:r>
                <a:r>
                  <a:rPr lang="vi-VN" sz="2400" dirty="0">
                    <a:effectLst/>
                    <a:latin typeface="Times New Roman" panose="02020603050405020304" pitchFamily="18" charset="0"/>
                    <a:ea typeface="Times New Roman" panose="02020603050405020304" pitchFamily="18" charset="0"/>
                  </a:rPr>
                  <a:t>: Tỷ lệ dự đoán đúng trong các dự đoán Positive.</a:t>
                </a:r>
                <a:endParaRPr lang="en-US" sz="2400" dirty="0">
                  <a:latin typeface="Times New Roman" panose="02020603050405020304" pitchFamily="18" charset="0"/>
                  <a:ea typeface="Times New Roman" panose="02020603050405020304" pitchFamily="18" charset="0"/>
                </a:endParaRPr>
              </a:p>
              <a:p>
                <a:pPr marL="685800" marR="0" algn="just">
                  <a:spcBef>
                    <a:spcPts val="0"/>
                  </a:spcBef>
                  <a:spcAft>
                    <a:spcPts val="0"/>
                  </a:spcAft>
                </a:pPr>
                <a14:m>
                  <m:oMathPara xmlns:m="http://schemas.openxmlformats.org/officeDocument/2006/math">
                    <m:oMathParaPr>
                      <m:jc m:val="centerGroup"/>
                    </m:oMathParaPr>
                    <m:oMath xmlns:m="http://schemas.openxmlformats.org/officeDocument/2006/math">
                      <m:r>
                        <a:rPr lang="vi-VN" sz="2400" b="0" i="1" smtClean="0">
                          <a:effectLst/>
                          <a:latin typeface="Cambria Math" panose="02040503050406030204" pitchFamily="18" charset="0"/>
                          <a:ea typeface="Times New Roman" panose="02020603050405020304" pitchFamily="18" charset="0"/>
                        </a:rPr>
                        <m:t>          </m:t>
                      </m:r>
                      <m:r>
                        <a:rPr lang="vi-VN" sz="2400" i="1" smtClean="0">
                          <a:effectLst/>
                          <a:latin typeface="Cambria Math" panose="02040503050406030204" pitchFamily="18" charset="0"/>
                          <a:ea typeface="Times New Roman" panose="02020603050405020304" pitchFamily="18" charset="0"/>
                        </a:rPr>
                        <m:t>𝑃𝑟𝑒𝑐𝑖𝑠𝑖𝑜𝑛</m:t>
                      </m:r>
                      <m:r>
                        <a:rPr lang="vi-VN" sz="2400" i="1" smtClean="0">
                          <a:effectLst/>
                          <a:latin typeface="Cambria Math" panose="02040503050406030204" pitchFamily="18" charset="0"/>
                          <a:ea typeface="Times New Roman" panose="02020603050405020304" pitchFamily="18" charset="0"/>
                        </a:rPr>
                        <m:t>=</m:t>
                      </m:r>
                      <m:f>
                        <m:fPr>
                          <m:ctrlPr>
                            <a:rPr lang="en-US" sz="2400" i="1">
                              <a:effectLst/>
                              <a:latin typeface="Cambria Math" panose="02040503050406030204" pitchFamily="18" charset="0"/>
                              <a:ea typeface="Times New Roman" panose="02020603050405020304" pitchFamily="18" charset="0"/>
                            </a:rPr>
                          </m:ctrlPr>
                        </m:fPr>
                        <m:num>
                          <m:r>
                            <a:rPr lang="vi-VN" sz="2400" i="1">
                              <a:effectLst/>
                              <a:latin typeface="Cambria Math" panose="02040503050406030204" pitchFamily="18" charset="0"/>
                              <a:ea typeface="Times New Roman" panose="02020603050405020304" pitchFamily="18" charset="0"/>
                            </a:rPr>
                            <m:t>𝑇𝑃</m:t>
                          </m:r>
                        </m:num>
                        <m:den>
                          <m:r>
                            <a:rPr lang="vi-VN" sz="2400" i="1">
                              <a:effectLst/>
                              <a:latin typeface="Cambria Math" panose="02040503050406030204" pitchFamily="18" charset="0"/>
                              <a:ea typeface="Times New Roman" panose="02020603050405020304" pitchFamily="18" charset="0"/>
                            </a:rPr>
                            <m:t>𝑇𝑃</m:t>
                          </m:r>
                          <m:r>
                            <a:rPr lang="vi-VN" sz="2400" i="1">
                              <a:effectLst/>
                              <a:latin typeface="Cambria Math" panose="02040503050406030204" pitchFamily="18" charset="0"/>
                              <a:ea typeface="Times New Roman" panose="02020603050405020304" pitchFamily="18" charset="0"/>
                            </a:rPr>
                            <m:t>+</m:t>
                          </m:r>
                          <m:r>
                            <a:rPr lang="vi-VN" sz="2400" i="1">
                              <a:effectLst/>
                              <a:latin typeface="Cambria Math" panose="02040503050406030204" pitchFamily="18" charset="0"/>
                              <a:ea typeface="Times New Roman" panose="02020603050405020304" pitchFamily="18" charset="0"/>
                            </a:rPr>
                            <m:t>𝐹𝑃</m:t>
                          </m:r>
                        </m:den>
                      </m:f>
                    </m:oMath>
                  </m:oMathPara>
                </a14:m>
                <a:endParaRPr lang="vi-VN" sz="2400" dirty="0">
                  <a:latin typeface="Times New Roman" panose="02020603050405020304" pitchFamily="18" charset="0"/>
                  <a:ea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26E67C6-0E47-1D5F-E838-17E1276BA160}"/>
                  </a:ext>
                </a:extLst>
              </p:cNvPr>
              <p:cNvSpPr txBox="1">
                <a:spLocks noRot="1" noChangeAspect="1" noMove="1" noResize="1" noEditPoints="1" noAdjustHandles="1" noChangeArrowheads="1" noChangeShapeType="1" noTextEdit="1"/>
              </p:cNvSpPr>
              <p:nvPr/>
            </p:nvSpPr>
            <p:spPr>
              <a:xfrm>
                <a:off x="-406400" y="2878192"/>
                <a:ext cx="8153400" cy="1159292"/>
              </a:xfrm>
              <a:prstGeom prst="rect">
                <a:avLst/>
              </a:prstGeom>
              <a:blipFill>
                <a:blip r:embed="rId5"/>
                <a:stretch>
                  <a:fillRect t="-4211"/>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8294D7-DB03-94DE-F6F6-FAA7C9088567}"/>
                  </a:ext>
                </a:extLst>
              </p:cNvPr>
              <p:cNvSpPr txBox="1"/>
              <p:nvPr/>
            </p:nvSpPr>
            <p:spPr>
              <a:xfrm>
                <a:off x="-397947" y="3715907"/>
                <a:ext cx="7467600" cy="1897955"/>
              </a:xfrm>
              <a:prstGeom prst="rect">
                <a:avLst/>
              </a:prstGeom>
              <a:noFill/>
            </p:spPr>
            <p:txBody>
              <a:bodyPr wrap="square">
                <a:spAutoFit/>
              </a:bodyPr>
              <a:lstStyle/>
              <a:p>
                <a:pPr marL="685800" algn="just"/>
                <a:endParaRPr lang="vi-VN" sz="2400" dirty="0">
                  <a:latin typeface="Times New Roman" panose="02020603050405020304" pitchFamily="18" charset="0"/>
                  <a:ea typeface="Times New Roman" panose="02020603050405020304" pitchFamily="18" charset="0"/>
                </a:endParaRPr>
              </a:p>
              <a:p>
                <a:pPr marL="685800" algn="just"/>
                <a:r>
                  <a:rPr lang="vi-VN" sz="2400" b="1" dirty="0">
                    <a:effectLst/>
                    <a:latin typeface="Times New Roman" panose="02020603050405020304" pitchFamily="18" charset="0"/>
                    <a:ea typeface="Times New Roman" panose="02020603050405020304" pitchFamily="18" charset="0"/>
                  </a:rPr>
                  <a:t>Recall</a:t>
                </a:r>
                <a:r>
                  <a:rPr lang="vi-VN" sz="2400" dirty="0">
                    <a:effectLst/>
                    <a:latin typeface="Times New Roman" panose="02020603050405020304" pitchFamily="18" charset="0"/>
                    <a:ea typeface="Times New Roman" panose="02020603050405020304" pitchFamily="18" charset="0"/>
                  </a:rPr>
                  <a:t>:  Tỷ lệ dự đoán đúng trong các dự đoán thực sự là Positive.</a:t>
                </a:r>
                <a:endParaRPr lang="vi-VN" sz="2400" dirty="0">
                  <a:latin typeface="Times New Roman" panose="02020603050405020304" pitchFamily="18" charset="0"/>
                  <a:ea typeface="Times New Roman" panose="02020603050405020304" pitchFamily="18" charset="0"/>
                </a:endParaRPr>
              </a:p>
              <a:p>
                <a:pPr marL="685800" algn="just"/>
                <a14:m>
                  <m:oMathPara xmlns:m="http://schemas.openxmlformats.org/officeDocument/2006/math">
                    <m:oMathParaPr>
                      <m:jc m:val="left"/>
                    </m:oMathParaPr>
                    <m:oMath xmlns:m="http://schemas.openxmlformats.org/officeDocument/2006/math">
                      <m:r>
                        <a:rPr lang="vi-VN"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400" i="1" smtClean="0">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r>
                        <a:rPr lang="vi-VN"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i="1">
                              <a:effectLst/>
                              <a:latin typeface="Cambria Math" panose="02040503050406030204" pitchFamily="18" charset="0"/>
                            </a:rPr>
                          </m:ctrlPr>
                        </m:fPr>
                        <m:num>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𝑇𝑃</m:t>
                          </m:r>
                        </m:num>
                        <m:den>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𝑇𝑃</m:t>
                          </m:r>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𝐹𝑁</m:t>
                          </m:r>
                        </m:den>
                      </m:f>
                    </m:oMath>
                  </m:oMathPara>
                </a14:m>
                <a:endParaRPr lang="en-US" sz="2400" dirty="0">
                  <a:latin typeface="Times New Roman" panose="02020603050405020304" pitchFamily="18" charset="0"/>
                  <a:ea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7E8294D7-DB03-94DE-F6F6-FAA7C9088567}"/>
                  </a:ext>
                </a:extLst>
              </p:cNvPr>
              <p:cNvSpPr txBox="1">
                <a:spLocks noRot="1" noChangeAspect="1" noMove="1" noResize="1" noEditPoints="1" noAdjustHandles="1" noChangeArrowheads="1" noChangeShapeType="1" noTextEdit="1"/>
              </p:cNvSpPr>
              <p:nvPr/>
            </p:nvSpPr>
            <p:spPr>
              <a:xfrm>
                <a:off x="-397947" y="3715907"/>
                <a:ext cx="7467600" cy="1897955"/>
              </a:xfrm>
              <a:prstGeom prst="rect">
                <a:avLst/>
              </a:prstGeom>
              <a:blipFill>
                <a:blip r:embed="rId6"/>
                <a:stretch>
                  <a:fillRect r="-1224"/>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E93C29-7C20-54AE-4923-940A3B1577D8}"/>
                  </a:ext>
                </a:extLst>
              </p:cNvPr>
              <p:cNvSpPr txBox="1"/>
              <p:nvPr/>
            </p:nvSpPr>
            <p:spPr>
              <a:xfrm>
                <a:off x="-464478" y="5682360"/>
                <a:ext cx="7600661" cy="1538434"/>
              </a:xfrm>
              <a:prstGeom prst="rect">
                <a:avLst/>
              </a:prstGeom>
              <a:noFill/>
            </p:spPr>
            <p:txBody>
              <a:bodyPr wrap="square">
                <a:spAutoFit/>
              </a:bodyPr>
              <a:lstStyle/>
              <a:p>
                <a:pPr marL="685800" algn="just"/>
                <a:r>
                  <a:rPr lang="en-US" sz="2400" b="1" dirty="0">
                    <a:effectLst/>
                    <a:latin typeface="Times New Roman" panose="02020603050405020304" pitchFamily="18" charset="0"/>
                    <a:ea typeface="Times New Roman" panose="02020603050405020304" pitchFamily="18" charset="0"/>
                  </a:rPr>
                  <a:t>F1-Score</a:t>
                </a:r>
                <a:r>
                  <a:rPr lang="en-US" sz="2400" dirty="0">
                    <a:effectLst/>
                    <a:latin typeface="Times New Roman" panose="02020603050405020304" pitchFamily="18" charset="0"/>
                    <a:ea typeface="Times New Roman" panose="02020603050405020304" pitchFamily="18" charset="0"/>
                  </a:rPr>
                  <a:t>: Trung </a:t>
                </a:r>
                <a:r>
                  <a:rPr lang="en-US" sz="2400" dirty="0" err="1">
                    <a:effectLst/>
                    <a:latin typeface="Times New Roman" panose="02020603050405020304" pitchFamily="18" charset="0"/>
                    <a:ea typeface="Times New Roman" panose="02020603050405020304" pitchFamily="18" charset="0"/>
                  </a:rPr>
                  <a:t>bình</a:t>
                </a:r>
                <a:r>
                  <a:rPr lang="vi-VN" sz="2400" dirty="0">
                    <a:effectLst/>
                    <a:latin typeface="Times New Roman" panose="02020603050405020304" pitchFamily="18" charset="0"/>
                    <a:ea typeface="Times New Roman" panose="02020603050405020304" pitchFamily="18" charset="0"/>
                  </a:rPr>
                  <a:t> điều hòa của Pecision và Recall</a:t>
                </a:r>
              </a:p>
              <a:p>
                <a:pPr marL="685800" algn="just"/>
                <a:endParaRPr lang="en-US" sz="24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685800" algn="just"/>
                <a14:m>
                  <m:oMathPara xmlns:m="http://schemas.openxmlformats.org/officeDocument/2006/math">
                    <m:oMathParaPr>
                      <m:jc m:val="centerGroup"/>
                    </m:oMathParaPr>
                    <m:oMath xmlns:m="http://schemas.openxmlformats.org/officeDocument/2006/math">
                      <m:r>
                        <a:rPr lang="vi-VN" sz="2400" i="1" smtClean="0">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r>
                        <a:rPr lang="vi-VN" sz="240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i="1">
                              <a:effectLst/>
                              <a:latin typeface="Cambria Math" panose="02040503050406030204" pitchFamily="18" charset="0"/>
                            </a:rPr>
                          </m:ctrlPr>
                        </m:fPr>
                        <m:num>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2 · </m:t>
                          </m:r>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𝑃</m:t>
                          </m:r>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𝑟𝑒𝑐𝑖𝑠𝑖𝑜𝑛</m:t>
                          </m:r>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 · </m:t>
                          </m:r>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num>
                        <m:den>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𝑃𝑟𝑒𝑐𝑖𝑠𝑖𝑜𝑛</m:t>
                          </m:r>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vi-VN" sz="2400" i="1">
                              <a:effectLst/>
                              <a:latin typeface="Cambria Math" panose="02040503050406030204" pitchFamily="18" charset="0"/>
                              <a:ea typeface="Times New Roman" panose="02020603050405020304" pitchFamily="18" charset="0"/>
                              <a:cs typeface="Times New Roman" panose="02020603050405020304" pitchFamily="18" charset="0"/>
                            </a:rPr>
                            <m:t>𝑅𝑒𝑐𝑎𝑙𝑙</m:t>
                          </m:r>
                        </m:den>
                      </m:f>
                    </m:oMath>
                  </m:oMathPara>
                </a14:m>
                <a:endParaRPr lang="en-US" sz="2400" dirty="0">
                  <a:effectLst/>
                  <a:latin typeface="Times New Roman" panose="02020603050405020304" pitchFamily="18" charset="0"/>
                  <a:ea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FEE93C29-7C20-54AE-4923-940A3B1577D8}"/>
                  </a:ext>
                </a:extLst>
              </p:cNvPr>
              <p:cNvSpPr txBox="1">
                <a:spLocks noRot="1" noChangeAspect="1" noMove="1" noResize="1" noEditPoints="1" noAdjustHandles="1" noChangeArrowheads="1" noChangeShapeType="1" noTextEdit="1"/>
              </p:cNvSpPr>
              <p:nvPr/>
            </p:nvSpPr>
            <p:spPr>
              <a:xfrm>
                <a:off x="-464478" y="5682360"/>
                <a:ext cx="7600661" cy="1538434"/>
              </a:xfrm>
              <a:prstGeom prst="rect">
                <a:avLst/>
              </a:prstGeom>
              <a:blipFill>
                <a:blip r:embed="rId7"/>
                <a:stretch>
                  <a:fillRect t="-3162"/>
                </a:stretch>
              </a:blipFill>
            </p:spPr>
            <p:txBody>
              <a:bodyPr/>
              <a:lstStyle/>
              <a:p>
                <a:r>
                  <a:rPr lang="vi-VN">
                    <a:noFill/>
                  </a:rPr>
                  <a:t> </a:t>
                </a:r>
              </a:p>
            </p:txBody>
          </p:sp>
        </mc:Fallback>
      </mc:AlternateContent>
      <p:sp>
        <p:nvSpPr>
          <p:cNvPr id="14" name="TextBox 13">
            <a:extLst>
              <a:ext uri="{FF2B5EF4-FFF2-40B4-BE49-F238E27FC236}">
                <a16:creationId xmlns:a16="http://schemas.microsoft.com/office/drawing/2014/main" id="{37381CB2-8B6C-A794-DACC-6EB4D0C8EB12}"/>
              </a:ext>
            </a:extLst>
          </p:cNvPr>
          <p:cNvSpPr txBox="1"/>
          <p:nvPr/>
        </p:nvSpPr>
        <p:spPr>
          <a:xfrm>
            <a:off x="227992" y="1584839"/>
            <a:ext cx="7137400" cy="461665"/>
          </a:xfrm>
          <a:prstGeom prst="rect">
            <a:avLst/>
          </a:prstGeom>
          <a:noFill/>
        </p:spPr>
        <p:txBody>
          <a:bodyPr wrap="square">
            <a:spAutoFit/>
          </a:bodyPr>
          <a:lstStyle/>
          <a:p>
            <a:pPr marR="0" lvl="0" algn="just">
              <a:spcBef>
                <a:spcPts val="0"/>
              </a:spcBef>
              <a:spcAft>
                <a:spcPts val="0"/>
              </a:spcAft>
            </a:pPr>
            <a:r>
              <a:rPr lang="vi-VN" sz="2400" b="1" dirty="0">
                <a:latin typeface="Times New Roman" panose="02020603050405020304" pitchFamily="18" charset="0"/>
                <a:ea typeface="Times New Roman" panose="02020603050405020304" pitchFamily="18" charset="0"/>
              </a:rPr>
              <a:t> </a:t>
            </a:r>
            <a:r>
              <a:rPr lang="vi-VN" sz="2400" b="1" dirty="0">
                <a:effectLst/>
                <a:latin typeface="Times New Roman" panose="02020603050405020304" pitchFamily="18" charset="0"/>
                <a:ea typeface="Times New Roman" panose="02020603050405020304" pitchFamily="18" charset="0"/>
              </a:rPr>
              <a:t>Accuracy</a:t>
            </a:r>
            <a:r>
              <a:rPr lang="vi-VN" sz="2400" dirty="0">
                <a:effectLst/>
                <a:latin typeface="Times New Roman" panose="02020603050405020304" pitchFamily="18" charset="0"/>
                <a:ea typeface="Times New Roman" panose="02020603050405020304" pitchFamily="18" charset="0"/>
              </a:rPr>
              <a:t>: Tỷ lệ dự đoán đúng trên tổng số mẫu.</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565071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241654" y="7567921"/>
            <a:ext cx="575946" cy="408958"/>
          </a:xfrm>
        </p:spPr>
        <p:txBody>
          <a:bodyPr/>
          <a:lstStyle/>
          <a:p>
            <a:pPr marL="38100">
              <a:lnSpc>
                <a:spcPts val="1385"/>
              </a:lnSpc>
            </a:pPr>
            <a:fld id="{81D60167-4931-47E6-BA6A-407CBD079E47}" type="slidenum">
              <a:rPr lang="vi-VN" sz="2800" smtClean="0"/>
              <a:t>24</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9236" y="27709"/>
            <a:ext cx="13808364"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60400" y="960642"/>
            <a:ext cx="12870193" cy="523220"/>
          </a:xfrm>
          <a:prstGeom prst="rect">
            <a:avLst/>
          </a:prstGeom>
          <a:noFill/>
        </p:spPr>
        <p:txBody>
          <a:bodyPr wrap="square" rtlCol="0">
            <a:spAutoFit/>
          </a:bodyPr>
          <a:lstStyle/>
          <a:p>
            <a:r>
              <a:rPr lang="vi-VN" sz="2800" b="1" i="1" dirty="0"/>
              <a:t>7.1 Ứng dụng về lĩnh vực Marketing</a:t>
            </a:r>
            <a:endParaRPr lang="en-US" sz="2800" b="1" i="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E6F0FB-7926-D6DA-6A3B-D64C47D8EBD8}"/>
                  </a:ext>
                </a:extLst>
              </p:cNvPr>
              <p:cNvSpPr txBox="1"/>
              <p:nvPr/>
            </p:nvSpPr>
            <p:spPr>
              <a:xfrm>
                <a:off x="260400" y="1518611"/>
                <a:ext cx="12363400" cy="461665"/>
              </a:xfrm>
              <a:prstGeom prst="rect">
                <a:avLst/>
              </a:prstGeom>
              <a:noFill/>
            </p:spPr>
            <p:txBody>
              <a:bodyPr wrap="square">
                <a:spAutoFit/>
              </a:bodyPr>
              <a:lstStyle/>
              <a:p>
                <a:r>
                  <a:rPr lang="vi-VN" sz="2400" dirty="0">
                    <a:effectLst/>
                    <a:ea typeface="Times New Roman" panose="02020603050405020304" pitchFamily="18" charset="0"/>
                  </a:rPr>
                  <a:t>Với các tham số </a:t>
                </a:r>
                <a14:m>
                  <m:oMath xmlns:m="http://schemas.openxmlformats.org/officeDocument/2006/math">
                    <m:r>
                      <a:rPr lang="vi-VN"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𝜼</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𝑙𝑒𝑎𝑟𝑛𝑖𝑛𝑔</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𝑟𝑎𝑡𝑒</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sz="2400" dirty="0">
                    <a:solidFill>
                      <a:srgbClr val="000000"/>
                    </a:solidFill>
                    <a:effectLst/>
                    <a:ea typeface="Times New Roman" panose="02020603050405020304" pitchFamily="18" charset="0"/>
                  </a:rPr>
                  <a:t> = 0.01 và n_iterations</a:t>
                </a:r>
                <a:r>
                  <a:rPr lang="en-US" sz="2400" dirty="0">
                    <a:solidFill>
                      <a:srgbClr val="000000"/>
                    </a:solidFill>
                    <a:effectLst/>
                    <a:ea typeface="Times New Roman" panose="02020603050405020304" pitchFamily="18" charset="0"/>
                  </a:rPr>
                  <a:t> </a:t>
                </a:r>
                <a:r>
                  <a:rPr lang="vi-VN" sz="2400" dirty="0">
                    <a:solidFill>
                      <a:srgbClr val="000000"/>
                    </a:solidFill>
                    <a:effectLst/>
                    <a:ea typeface="Times New Roman" panose="02020603050405020304" pitchFamily="18" charset="0"/>
                  </a:rPr>
                  <a:t>=</a:t>
                </a:r>
                <a:r>
                  <a:rPr lang="en-US" sz="2400" dirty="0">
                    <a:solidFill>
                      <a:srgbClr val="000000"/>
                    </a:solidFill>
                    <a:effectLst/>
                    <a:ea typeface="Times New Roman" panose="02020603050405020304" pitchFamily="18" charset="0"/>
                  </a:rPr>
                  <a:t> </a:t>
                </a:r>
                <a:r>
                  <a:rPr lang="vi-VN" sz="2400" dirty="0">
                    <a:solidFill>
                      <a:srgbClr val="000000"/>
                    </a:solidFill>
                    <a:effectLst/>
                    <a:ea typeface="Times New Roman" panose="02020603050405020304" pitchFamily="18" charset="0"/>
                  </a:rPr>
                  <a:t>1000, đạt được kết quả như dưới đây.</a:t>
                </a:r>
                <a:endParaRPr lang="en-US" sz="2400" dirty="0"/>
              </a:p>
            </p:txBody>
          </p:sp>
        </mc:Choice>
        <mc:Fallback xmlns="">
          <p:sp>
            <p:nvSpPr>
              <p:cNvPr id="3" name="TextBox 2">
                <a:extLst>
                  <a:ext uri="{FF2B5EF4-FFF2-40B4-BE49-F238E27FC236}">
                    <a16:creationId xmlns:a16="http://schemas.microsoft.com/office/drawing/2014/main" id="{ABE6F0FB-7926-D6DA-6A3B-D64C47D8EBD8}"/>
                  </a:ext>
                </a:extLst>
              </p:cNvPr>
              <p:cNvSpPr txBox="1">
                <a:spLocks noRot="1" noChangeAspect="1" noMove="1" noResize="1" noEditPoints="1" noAdjustHandles="1" noChangeArrowheads="1" noChangeShapeType="1" noTextEdit="1"/>
              </p:cNvSpPr>
              <p:nvPr/>
            </p:nvSpPr>
            <p:spPr>
              <a:xfrm>
                <a:off x="260400" y="1518611"/>
                <a:ext cx="12363400" cy="461665"/>
              </a:xfrm>
              <a:prstGeom prst="rect">
                <a:avLst/>
              </a:prstGeom>
              <a:blipFill>
                <a:blip r:embed="rId3"/>
                <a:stretch>
                  <a:fillRect l="-789" t="-10526" b="-28947"/>
                </a:stretch>
              </a:blipFill>
            </p:spPr>
            <p:txBody>
              <a:bodyPr/>
              <a:lstStyle/>
              <a:p>
                <a:r>
                  <a:rPr lang="vi-VN">
                    <a:noFill/>
                  </a:rPr>
                  <a:t> </a:t>
                </a:r>
              </a:p>
            </p:txBody>
          </p:sp>
        </mc:Fallback>
      </mc:AlternateContent>
      <p:pic>
        <p:nvPicPr>
          <p:cNvPr id="10" name="Picture 9">
            <a:extLst>
              <a:ext uri="{FF2B5EF4-FFF2-40B4-BE49-F238E27FC236}">
                <a16:creationId xmlns:a16="http://schemas.microsoft.com/office/drawing/2014/main" id="{9D512954-A13C-21BA-FA45-873C6D5E9B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7750" y="2110928"/>
            <a:ext cx="10715492" cy="5408118"/>
          </a:xfrm>
          <a:prstGeom prst="rect">
            <a:avLst/>
          </a:prstGeom>
        </p:spPr>
      </p:pic>
      <p:graphicFrame>
        <p:nvGraphicFramePr>
          <p:cNvPr id="11" name="Table 10">
            <a:extLst>
              <a:ext uri="{FF2B5EF4-FFF2-40B4-BE49-F238E27FC236}">
                <a16:creationId xmlns:a16="http://schemas.microsoft.com/office/drawing/2014/main" id="{66C48D58-6309-21FA-2550-D365B2A897F5}"/>
              </a:ext>
            </a:extLst>
          </p:cNvPr>
          <p:cNvGraphicFramePr>
            <a:graphicFrameLocks noGrp="1"/>
          </p:cNvGraphicFramePr>
          <p:nvPr>
            <p:extLst>
              <p:ext uri="{D42A27DB-BD31-4B8C-83A1-F6EECF244321}">
                <p14:modId xmlns:p14="http://schemas.microsoft.com/office/powerpoint/2010/main" val="3702041749"/>
              </p:ext>
            </p:extLst>
          </p:nvPr>
        </p:nvGraphicFramePr>
        <p:xfrm>
          <a:off x="2565400" y="2667000"/>
          <a:ext cx="7572085" cy="3817868"/>
        </p:xfrm>
        <a:graphic>
          <a:graphicData uri="http://schemas.openxmlformats.org/drawingml/2006/table">
            <a:tbl>
              <a:tblPr firstRow="1" firstCol="1" bandRow="1">
                <a:tableStyleId>{5C22544A-7EE6-4342-B048-85BDC9FD1C3A}</a:tableStyleId>
              </a:tblPr>
              <a:tblGrid>
                <a:gridCol w="2018526">
                  <a:extLst>
                    <a:ext uri="{9D8B030D-6E8A-4147-A177-3AD203B41FA5}">
                      <a16:colId xmlns:a16="http://schemas.microsoft.com/office/drawing/2014/main" val="1959132389"/>
                    </a:ext>
                  </a:extLst>
                </a:gridCol>
                <a:gridCol w="2705874">
                  <a:extLst>
                    <a:ext uri="{9D8B030D-6E8A-4147-A177-3AD203B41FA5}">
                      <a16:colId xmlns:a16="http://schemas.microsoft.com/office/drawing/2014/main" val="1174985037"/>
                    </a:ext>
                  </a:extLst>
                </a:gridCol>
                <a:gridCol w="2847685">
                  <a:extLst>
                    <a:ext uri="{9D8B030D-6E8A-4147-A177-3AD203B41FA5}">
                      <a16:colId xmlns:a16="http://schemas.microsoft.com/office/drawing/2014/main" val="1736437250"/>
                    </a:ext>
                  </a:extLst>
                </a:gridCol>
              </a:tblGrid>
              <a:tr h="894520">
                <a:tc>
                  <a:txBody>
                    <a:bodyPr/>
                    <a:lstStyle/>
                    <a:p>
                      <a:pPr marL="0" marR="0" algn="ctr">
                        <a:spcBef>
                          <a:spcPts val="0"/>
                        </a:spcBef>
                        <a:spcAft>
                          <a:spcPts val="0"/>
                        </a:spcAft>
                      </a:pPr>
                      <a:r>
                        <a:rPr lang="vi-VN" sz="32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(GD)</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(Sklearn)</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78031828"/>
                  </a:ext>
                </a:extLst>
              </a:tr>
              <a:tr h="588707">
                <a:tc>
                  <a:txBody>
                    <a:bodyPr/>
                    <a:lstStyle/>
                    <a:p>
                      <a:pPr marL="0" marR="0" algn="just">
                        <a:spcBef>
                          <a:spcPts val="0"/>
                        </a:spcBef>
                        <a:spcAft>
                          <a:spcPts val="0"/>
                        </a:spcAft>
                      </a:pPr>
                      <a:r>
                        <a:rPr lang="vi-VN" sz="3200">
                          <a:effectLst/>
                        </a:rPr>
                        <a:t>Accuracy</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0.84</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0.86</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8528644"/>
                  </a:ext>
                </a:extLst>
              </a:tr>
              <a:tr h="588707">
                <a:tc>
                  <a:txBody>
                    <a:bodyPr/>
                    <a:lstStyle/>
                    <a:p>
                      <a:pPr marL="0" marR="0" algn="just">
                        <a:spcBef>
                          <a:spcPts val="0"/>
                        </a:spcBef>
                        <a:spcAft>
                          <a:spcPts val="0"/>
                        </a:spcAft>
                      </a:pPr>
                      <a:r>
                        <a:rPr lang="vi-VN" sz="3200">
                          <a:effectLst/>
                        </a:rPr>
                        <a:t>Precision</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0.94</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0.94</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1132359"/>
                  </a:ext>
                </a:extLst>
              </a:tr>
              <a:tr h="588707">
                <a:tc>
                  <a:txBody>
                    <a:bodyPr/>
                    <a:lstStyle/>
                    <a:p>
                      <a:pPr marL="0" marR="0" algn="just">
                        <a:spcBef>
                          <a:spcPts val="0"/>
                        </a:spcBef>
                        <a:spcAft>
                          <a:spcPts val="0"/>
                        </a:spcAft>
                      </a:pPr>
                      <a:r>
                        <a:rPr lang="vi-VN" sz="3200" dirty="0">
                          <a:effectLst/>
                        </a:rPr>
                        <a:t>Recall</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0.64</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0.68</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0994533"/>
                  </a:ext>
                </a:extLst>
              </a:tr>
              <a:tr h="588707">
                <a:tc>
                  <a:txBody>
                    <a:bodyPr/>
                    <a:lstStyle/>
                    <a:p>
                      <a:pPr marL="0" marR="0" algn="just">
                        <a:spcBef>
                          <a:spcPts val="0"/>
                        </a:spcBef>
                        <a:spcAft>
                          <a:spcPts val="0"/>
                        </a:spcAft>
                      </a:pPr>
                      <a:r>
                        <a:rPr lang="vi-VN" sz="3200">
                          <a:effectLst/>
                        </a:rPr>
                        <a:t>F1-Score</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0.76</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0.79</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06407518"/>
                  </a:ext>
                </a:extLst>
              </a:tr>
            </a:tbl>
          </a:graphicData>
        </a:graphic>
      </p:graphicFrame>
    </p:spTree>
    <p:extLst>
      <p:ext uri="{BB962C8B-B14F-4D97-AF65-F5344CB8AC3E}">
        <p14:creationId xmlns:p14="http://schemas.microsoft.com/office/powerpoint/2010/main" val="2513561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10"/>
                                        </p:tgtEl>
                                      </p:cBhvr>
                                    </p:animEffect>
                                    <p:anim calcmode="lin" valueType="num">
                                      <p:cBhvr>
                                        <p:cTn id="7" dur="1000"/>
                                        <p:tgtEl>
                                          <p:spTgt spid="10"/>
                                        </p:tgtEl>
                                        <p:attrNameLst>
                                          <p:attrName>ppt_x</p:attrName>
                                        </p:attrNameLst>
                                      </p:cBhvr>
                                      <p:tavLst>
                                        <p:tav tm="0">
                                          <p:val>
                                            <p:strVal val="ppt_x"/>
                                          </p:val>
                                        </p:tav>
                                        <p:tav tm="100000">
                                          <p:val>
                                            <p:strVal val="ppt_x"/>
                                          </p:val>
                                        </p:tav>
                                      </p:tavLst>
                                    </p:anim>
                                    <p:anim calcmode="lin" valueType="num">
                                      <p:cBhvr>
                                        <p:cTn id="8" dur="1000"/>
                                        <p:tgtEl>
                                          <p:spTgt spid="10"/>
                                        </p:tgtEl>
                                        <p:attrNameLst>
                                          <p:attrName>ppt_y</p:attrName>
                                        </p:attrNameLst>
                                      </p:cBhvr>
                                      <p:tavLst>
                                        <p:tav tm="0">
                                          <p:val>
                                            <p:strVal val="ppt_y"/>
                                          </p:val>
                                        </p:tav>
                                        <p:tav tm="100000">
                                          <p:val>
                                            <p:strVal val="ppt_y+.1"/>
                                          </p:val>
                                        </p:tav>
                                      </p:tavLst>
                                    </p:anim>
                                    <p:set>
                                      <p:cBhvr>
                                        <p:cTn id="9" dur="1" fill="hold">
                                          <p:stCondLst>
                                            <p:cond delay="999"/>
                                          </p:stCondLst>
                                        </p:cTn>
                                        <p:tgtEl>
                                          <p:spTgt spid="10"/>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335460" y="7543672"/>
            <a:ext cx="473138" cy="228728"/>
          </a:xfrm>
        </p:spPr>
        <p:txBody>
          <a:bodyPr/>
          <a:lstStyle/>
          <a:p>
            <a:pPr marL="38100">
              <a:lnSpc>
                <a:spcPts val="1385"/>
              </a:lnSpc>
            </a:pPr>
            <a:fld id="{81D60167-4931-47E6-BA6A-407CBD079E47}" type="slidenum">
              <a:rPr lang="vi-VN" sz="2800" smtClean="0"/>
              <a:t>25</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0"/>
            <a:ext cx="13808598"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40773" y="886366"/>
            <a:ext cx="12870193" cy="523220"/>
          </a:xfrm>
          <a:prstGeom prst="rect">
            <a:avLst/>
          </a:prstGeom>
          <a:noFill/>
        </p:spPr>
        <p:txBody>
          <a:bodyPr wrap="square" rtlCol="0">
            <a:spAutoFit/>
          </a:bodyPr>
          <a:lstStyle/>
          <a:p>
            <a:r>
              <a:rPr lang="vi-VN" sz="2800" b="1" i="1" dirty="0"/>
              <a:t>7.1 Ứng dụng về lĩnh vực Marketing</a:t>
            </a:r>
            <a:endParaRPr lang="en-US" sz="2800" b="1" i="1"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0923C33-5C78-B9E3-7A1B-35B16F0454DF}"/>
                  </a:ext>
                </a:extLst>
              </p:cNvPr>
              <p:cNvSpPr txBox="1"/>
              <p:nvPr/>
            </p:nvSpPr>
            <p:spPr>
              <a:xfrm>
                <a:off x="240773" y="1402787"/>
                <a:ext cx="12115800" cy="461665"/>
              </a:xfrm>
              <a:prstGeom prst="rect">
                <a:avLst/>
              </a:prstGeom>
              <a:noFill/>
            </p:spPr>
            <p:txBody>
              <a:bodyPr wrap="square" rtlCol="0">
                <a:spAutoFit/>
              </a:bodyPr>
              <a:lstStyle/>
              <a:p>
                <a:r>
                  <a:rPr lang="vi-VN" sz="2400" dirty="0">
                    <a:effectLst/>
                    <a:latin typeface="Times New Roman" panose="02020603050405020304" pitchFamily="18" charset="0"/>
                    <a:ea typeface="Times New Roman" panose="02020603050405020304" pitchFamily="18" charset="0"/>
                  </a:rPr>
                  <a:t>Với các tham số </a:t>
                </a:r>
                <a14:m>
                  <m:oMath xmlns:m="http://schemas.openxmlformats.org/officeDocument/2006/math">
                    <m:r>
                      <a:rPr lang="vi-VN" sz="24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𝜼</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𝑙𝑒𝑎𝑟𝑛𝑖𝑛𝑔</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𝑟𝑎𝑡𝑒</m:t>
                    </m:r>
                    <m:r>
                      <a:rPr lang="vi-VN"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sz="2400" dirty="0">
                    <a:solidFill>
                      <a:srgbClr val="000000"/>
                    </a:solidFill>
                    <a:effectLst/>
                    <a:latin typeface="Times New Roman" panose="02020603050405020304" pitchFamily="18" charset="0"/>
                    <a:ea typeface="Times New Roman" panose="02020603050405020304" pitchFamily="18" charset="0"/>
                  </a:rPr>
                  <a:t> = 0.1 và n_iterations=1000, đạt được kết quả như dưới đây.</a:t>
                </a:r>
                <a:endParaRPr lang="en-US" sz="2400" dirty="0"/>
              </a:p>
            </p:txBody>
          </p:sp>
        </mc:Choice>
        <mc:Fallback xmlns="">
          <p:sp>
            <p:nvSpPr>
              <p:cNvPr id="2" name="TextBox 1">
                <a:extLst>
                  <a:ext uri="{FF2B5EF4-FFF2-40B4-BE49-F238E27FC236}">
                    <a16:creationId xmlns:a16="http://schemas.microsoft.com/office/drawing/2014/main" id="{D0923C33-5C78-B9E3-7A1B-35B16F0454DF}"/>
                  </a:ext>
                </a:extLst>
              </p:cNvPr>
              <p:cNvSpPr txBox="1">
                <a:spLocks noRot="1" noChangeAspect="1" noMove="1" noResize="1" noEditPoints="1" noAdjustHandles="1" noChangeArrowheads="1" noChangeShapeType="1" noTextEdit="1"/>
              </p:cNvSpPr>
              <p:nvPr/>
            </p:nvSpPr>
            <p:spPr>
              <a:xfrm>
                <a:off x="240773" y="1402787"/>
                <a:ext cx="12115800" cy="461665"/>
              </a:xfrm>
              <a:prstGeom prst="rect">
                <a:avLst/>
              </a:prstGeom>
              <a:blipFill>
                <a:blip r:embed="rId3"/>
                <a:stretch>
                  <a:fillRect l="-755" t="-10526" b="-28947"/>
                </a:stretch>
              </a:blipFill>
            </p:spPr>
            <p:txBody>
              <a:bodyPr/>
              <a:lstStyle/>
              <a:p>
                <a:r>
                  <a:rPr lang="vi-VN">
                    <a:noFill/>
                  </a:rPr>
                  <a:t> </a:t>
                </a:r>
              </a:p>
            </p:txBody>
          </p:sp>
        </mc:Fallback>
      </mc:AlternateContent>
      <p:pic>
        <p:nvPicPr>
          <p:cNvPr id="7" name="Picture 6">
            <a:extLst>
              <a:ext uri="{FF2B5EF4-FFF2-40B4-BE49-F238E27FC236}">
                <a16:creationId xmlns:a16="http://schemas.microsoft.com/office/drawing/2014/main" id="{F9E2F571-13F8-C127-24DE-B2BDEDB806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3903" y="1926007"/>
            <a:ext cx="11282670" cy="5694373"/>
          </a:xfrm>
          <a:prstGeom prst="rect">
            <a:avLst/>
          </a:prstGeom>
        </p:spPr>
      </p:pic>
      <p:graphicFrame>
        <p:nvGraphicFramePr>
          <p:cNvPr id="8" name="Table 7">
            <a:extLst>
              <a:ext uri="{FF2B5EF4-FFF2-40B4-BE49-F238E27FC236}">
                <a16:creationId xmlns:a16="http://schemas.microsoft.com/office/drawing/2014/main" id="{50D0258D-DEC6-9079-2AC6-E26316FE7569}"/>
              </a:ext>
            </a:extLst>
          </p:cNvPr>
          <p:cNvGraphicFramePr>
            <a:graphicFrameLocks noGrp="1"/>
          </p:cNvGraphicFramePr>
          <p:nvPr>
            <p:extLst>
              <p:ext uri="{D42A27DB-BD31-4B8C-83A1-F6EECF244321}">
                <p14:modId xmlns:p14="http://schemas.microsoft.com/office/powerpoint/2010/main" val="570857992"/>
              </p:ext>
            </p:extLst>
          </p:nvPr>
        </p:nvGraphicFramePr>
        <p:xfrm>
          <a:off x="2641600" y="2380873"/>
          <a:ext cx="7809972" cy="4177714"/>
        </p:xfrm>
        <a:graphic>
          <a:graphicData uri="http://schemas.openxmlformats.org/drawingml/2006/table">
            <a:tbl>
              <a:tblPr firstRow="1" firstCol="1" bandRow="1">
                <a:tableStyleId>{5C22544A-7EE6-4342-B048-85BDC9FD1C3A}</a:tableStyleId>
              </a:tblPr>
              <a:tblGrid>
                <a:gridCol w="2195819">
                  <a:extLst>
                    <a:ext uri="{9D8B030D-6E8A-4147-A177-3AD203B41FA5}">
                      <a16:colId xmlns:a16="http://schemas.microsoft.com/office/drawing/2014/main" val="1256745925"/>
                    </a:ext>
                  </a:extLst>
                </a:gridCol>
                <a:gridCol w="2642354">
                  <a:extLst>
                    <a:ext uri="{9D8B030D-6E8A-4147-A177-3AD203B41FA5}">
                      <a16:colId xmlns:a16="http://schemas.microsoft.com/office/drawing/2014/main" val="106227687"/>
                    </a:ext>
                  </a:extLst>
                </a:gridCol>
                <a:gridCol w="2971799">
                  <a:extLst>
                    <a:ext uri="{9D8B030D-6E8A-4147-A177-3AD203B41FA5}">
                      <a16:colId xmlns:a16="http://schemas.microsoft.com/office/drawing/2014/main" val="1171328339"/>
                    </a:ext>
                  </a:extLst>
                </a:gridCol>
              </a:tblGrid>
              <a:tr h="1573994">
                <a:tc>
                  <a:txBody>
                    <a:bodyPr/>
                    <a:lstStyle/>
                    <a:p>
                      <a:pPr marL="0" marR="0" algn="ctr">
                        <a:spcBef>
                          <a:spcPts val="0"/>
                        </a:spcBef>
                        <a:spcAft>
                          <a:spcPts val="0"/>
                        </a:spcAft>
                      </a:pPr>
                      <a:r>
                        <a:rPr lang="vi-VN" sz="32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(GD)</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Logistic Regression (Sklearn)</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6269960"/>
                  </a:ext>
                </a:extLst>
              </a:tr>
              <a:tr h="650930">
                <a:tc>
                  <a:txBody>
                    <a:bodyPr/>
                    <a:lstStyle/>
                    <a:p>
                      <a:pPr marL="0" marR="0" algn="just">
                        <a:spcBef>
                          <a:spcPts val="0"/>
                        </a:spcBef>
                        <a:spcAft>
                          <a:spcPts val="0"/>
                        </a:spcAft>
                      </a:pPr>
                      <a:r>
                        <a:rPr lang="vi-VN" sz="3200">
                          <a:effectLst/>
                        </a:rPr>
                        <a:t>Accuracy</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0.86</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0.86</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06863366"/>
                  </a:ext>
                </a:extLst>
              </a:tr>
              <a:tr h="650930">
                <a:tc>
                  <a:txBody>
                    <a:bodyPr/>
                    <a:lstStyle/>
                    <a:p>
                      <a:pPr marL="0" marR="0" algn="just">
                        <a:spcBef>
                          <a:spcPts val="0"/>
                        </a:spcBef>
                        <a:spcAft>
                          <a:spcPts val="0"/>
                        </a:spcAft>
                      </a:pPr>
                      <a:r>
                        <a:rPr lang="vi-VN" sz="3200">
                          <a:effectLst/>
                        </a:rPr>
                        <a:t>Precision</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0.94</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0.94</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77789527"/>
                  </a:ext>
                </a:extLst>
              </a:tr>
              <a:tr h="650930">
                <a:tc>
                  <a:txBody>
                    <a:bodyPr/>
                    <a:lstStyle/>
                    <a:p>
                      <a:pPr marL="0" marR="0" algn="just">
                        <a:spcBef>
                          <a:spcPts val="0"/>
                        </a:spcBef>
                        <a:spcAft>
                          <a:spcPts val="0"/>
                        </a:spcAft>
                      </a:pPr>
                      <a:r>
                        <a:rPr lang="vi-VN" sz="3200">
                          <a:effectLst/>
                        </a:rPr>
                        <a:t>Recall</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0.68</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0.68</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3049988"/>
                  </a:ext>
                </a:extLst>
              </a:tr>
              <a:tr h="650930">
                <a:tc>
                  <a:txBody>
                    <a:bodyPr/>
                    <a:lstStyle/>
                    <a:p>
                      <a:pPr marL="0" marR="0" algn="just">
                        <a:spcBef>
                          <a:spcPts val="0"/>
                        </a:spcBef>
                        <a:spcAft>
                          <a:spcPts val="0"/>
                        </a:spcAft>
                      </a:pPr>
                      <a:r>
                        <a:rPr lang="vi-VN" sz="3200">
                          <a:effectLst/>
                        </a:rPr>
                        <a:t>F1-Score</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0.79</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0.79</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62252563"/>
                  </a:ext>
                </a:extLst>
              </a:tr>
            </a:tbl>
          </a:graphicData>
        </a:graphic>
      </p:graphicFrame>
    </p:spTree>
    <p:extLst>
      <p:ext uri="{BB962C8B-B14F-4D97-AF65-F5344CB8AC3E}">
        <p14:creationId xmlns:p14="http://schemas.microsoft.com/office/powerpoint/2010/main" val="38454025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335460" y="7543672"/>
            <a:ext cx="473138" cy="228728"/>
          </a:xfrm>
        </p:spPr>
        <p:txBody>
          <a:bodyPr/>
          <a:lstStyle/>
          <a:p>
            <a:pPr marL="38100">
              <a:lnSpc>
                <a:spcPts val="1385"/>
              </a:lnSpc>
            </a:pPr>
            <a:fld id="{81D60167-4931-47E6-BA6A-407CBD079E47}" type="slidenum">
              <a:rPr lang="vi-VN" sz="2800" smtClean="0"/>
              <a:t>26</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0"/>
            <a:ext cx="13808598"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40773" y="886366"/>
            <a:ext cx="12870193" cy="523220"/>
          </a:xfrm>
          <a:prstGeom prst="rect">
            <a:avLst/>
          </a:prstGeom>
          <a:noFill/>
        </p:spPr>
        <p:txBody>
          <a:bodyPr wrap="square" rtlCol="0">
            <a:spAutoFit/>
          </a:bodyPr>
          <a:lstStyle/>
          <a:p>
            <a:r>
              <a:rPr lang="vi-VN" sz="2800" b="1" i="1" dirty="0"/>
              <a:t>7.1 Ứng dụng về lĩnh vực Marketing</a:t>
            </a:r>
            <a:endParaRPr lang="en-US" sz="2800" b="1" i="1" dirty="0"/>
          </a:p>
        </p:txBody>
      </p:sp>
      <p:graphicFrame>
        <p:nvGraphicFramePr>
          <p:cNvPr id="8" name="Table 7">
            <a:extLst>
              <a:ext uri="{FF2B5EF4-FFF2-40B4-BE49-F238E27FC236}">
                <a16:creationId xmlns:a16="http://schemas.microsoft.com/office/drawing/2014/main" id="{50D0258D-DEC6-9079-2AC6-E26316FE7569}"/>
              </a:ext>
            </a:extLst>
          </p:cNvPr>
          <p:cNvGraphicFramePr>
            <a:graphicFrameLocks noGrp="1"/>
          </p:cNvGraphicFramePr>
          <p:nvPr>
            <p:extLst>
              <p:ext uri="{D42A27DB-BD31-4B8C-83A1-F6EECF244321}">
                <p14:modId xmlns:p14="http://schemas.microsoft.com/office/powerpoint/2010/main" val="3870967668"/>
              </p:ext>
            </p:extLst>
          </p:nvPr>
        </p:nvGraphicFramePr>
        <p:xfrm>
          <a:off x="7032104" y="2058953"/>
          <a:ext cx="6544726" cy="4177714"/>
        </p:xfrm>
        <a:graphic>
          <a:graphicData uri="http://schemas.openxmlformats.org/drawingml/2006/table">
            <a:tbl>
              <a:tblPr firstRow="1" firstCol="1" bandRow="1">
                <a:tableStyleId>{5C22544A-7EE6-4342-B048-85BDC9FD1C3A}</a:tableStyleId>
              </a:tblPr>
              <a:tblGrid>
                <a:gridCol w="1840088">
                  <a:extLst>
                    <a:ext uri="{9D8B030D-6E8A-4147-A177-3AD203B41FA5}">
                      <a16:colId xmlns:a16="http://schemas.microsoft.com/office/drawing/2014/main" val="1256745925"/>
                    </a:ext>
                  </a:extLst>
                </a:gridCol>
                <a:gridCol w="2214282">
                  <a:extLst>
                    <a:ext uri="{9D8B030D-6E8A-4147-A177-3AD203B41FA5}">
                      <a16:colId xmlns:a16="http://schemas.microsoft.com/office/drawing/2014/main" val="106227687"/>
                    </a:ext>
                  </a:extLst>
                </a:gridCol>
                <a:gridCol w="2490356">
                  <a:extLst>
                    <a:ext uri="{9D8B030D-6E8A-4147-A177-3AD203B41FA5}">
                      <a16:colId xmlns:a16="http://schemas.microsoft.com/office/drawing/2014/main" val="1171328339"/>
                    </a:ext>
                  </a:extLst>
                </a:gridCol>
              </a:tblGrid>
              <a:tr h="1573994">
                <a:tc>
                  <a:txBody>
                    <a:bodyPr/>
                    <a:lstStyle/>
                    <a:p>
                      <a:pPr marL="0" marR="0" algn="ctr">
                        <a:spcBef>
                          <a:spcPts val="0"/>
                        </a:spcBef>
                        <a:spcAft>
                          <a:spcPts val="0"/>
                        </a:spcAft>
                      </a:pPr>
                      <a:r>
                        <a:rPr lang="vi-VN" sz="32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(GD)</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(Sklearn)</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6269960"/>
                  </a:ext>
                </a:extLst>
              </a:tr>
              <a:tr h="650930">
                <a:tc>
                  <a:txBody>
                    <a:bodyPr/>
                    <a:lstStyle/>
                    <a:p>
                      <a:pPr marL="0" marR="0" algn="just">
                        <a:spcBef>
                          <a:spcPts val="0"/>
                        </a:spcBef>
                        <a:spcAft>
                          <a:spcPts val="0"/>
                        </a:spcAft>
                      </a:pPr>
                      <a:r>
                        <a:rPr lang="vi-VN" sz="3200">
                          <a:effectLst/>
                        </a:rPr>
                        <a:t>Accuracy</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a:t>
                      </a:r>
                      <a:r>
                        <a:rPr lang="en-US" sz="3200" dirty="0">
                          <a:effectLst/>
                        </a:rPr>
                        <a:t>4</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0.86</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06863366"/>
                  </a:ext>
                </a:extLst>
              </a:tr>
              <a:tr h="650930">
                <a:tc>
                  <a:txBody>
                    <a:bodyPr/>
                    <a:lstStyle/>
                    <a:p>
                      <a:pPr marL="0" marR="0" algn="just">
                        <a:spcBef>
                          <a:spcPts val="0"/>
                        </a:spcBef>
                        <a:spcAft>
                          <a:spcPts val="0"/>
                        </a:spcAft>
                      </a:pPr>
                      <a:r>
                        <a:rPr lang="vi-VN" sz="3200">
                          <a:effectLst/>
                        </a:rPr>
                        <a:t>Precision</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0.94</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0.94</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77789527"/>
                  </a:ext>
                </a:extLst>
              </a:tr>
              <a:tr h="650930">
                <a:tc>
                  <a:txBody>
                    <a:bodyPr/>
                    <a:lstStyle/>
                    <a:p>
                      <a:pPr marL="0" marR="0" algn="just">
                        <a:spcBef>
                          <a:spcPts val="0"/>
                        </a:spcBef>
                        <a:spcAft>
                          <a:spcPts val="0"/>
                        </a:spcAft>
                      </a:pPr>
                      <a:r>
                        <a:rPr lang="vi-VN" sz="3200">
                          <a:effectLst/>
                        </a:rPr>
                        <a:t>Recall</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0.6</a:t>
                      </a:r>
                      <a:r>
                        <a:rPr lang="en-US" sz="3200" dirty="0">
                          <a:effectLst/>
                        </a:rPr>
                        <a:t>4</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0.68</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3049988"/>
                  </a:ext>
                </a:extLst>
              </a:tr>
              <a:tr h="650930">
                <a:tc>
                  <a:txBody>
                    <a:bodyPr/>
                    <a:lstStyle/>
                    <a:p>
                      <a:pPr marL="0" marR="0" algn="just">
                        <a:spcBef>
                          <a:spcPts val="0"/>
                        </a:spcBef>
                        <a:spcAft>
                          <a:spcPts val="0"/>
                        </a:spcAft>
                      </a:pPr>
                      <a:r>
                        <a:rPr lang="vi-VN" sz="3200" dirty="0">
                          <a:effectLst/>
                        </a:rPr>
                        <a:t>F1-Score</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0.7</a:t>
                      </a:r>
                      <a:r>
                        <a:rPr lang="en-US" sz="3200" dirty="0">
                          <a:effectLst/>
                        </a:rPr>
                        <a:t>6</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0.79</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62252563"/>
                  </a:ext>
                </a:extLst>
              </a:tr>
            </a:tbl>
          </a:graphicData>
        </a:graphic>
      </p:graphicFrame>
      <p:graphicFrame>
        <p:nvGraphicFramePr>
          <p:cNvPr id="3" name="Table 2">
            <a:extLst>
              <a:ext uri="{FF2B5EF4-FFF2-40B4-BE49-F238E27FC236}">
                <a16:creationId xmlns:a16="http://schemas.microsoft.com/office/drawing/2014/main" id="{D6BC5747-388A-2541-9BB6-59B11CD67BD8}"/>
              </a:ext>
            </a:extLst>
          </p:cNvPr>
          <p:cNvGraphicFramePr>
            <a:graphicFrameLocks noGrp="1"/>
          </p:cNvGraphicFramePr>
          <p:nvPr>
            <p:extLst>
              <p:ext uri="{D42A27DB-BD31-4B8C-83A1-F6EECF244321}">
                <p14:modId xmlns:p14="http://schemas.microsoft.com/office/powerpoint/2010/main" val="2801578928"/>
              </p:ext>
            </p:extLst>
          </p:nvPr>
        </p:nvGraphicFramePr>
        <p:xfrm>
          <a:off x="240772" y="2058953"/>
          <a:ext cx="6544726" cy="4177714"/>
        </p:xfrm>
        <a:graphic>
          <a:graphicData uri="http://schemas.openxmlformats.org/drawingml/2006/table">
            <a:tbl>
              <a:tblPr firstRow="1" firstCol="1" bandRow="1">
                <a:tableStyleId>{5C22544A-7EE6-4342-B048-85BDC9FD1C3A}</a:tableStyleId>
              </a:tblPr>
              <a:tblGrid>
                <a:gridCol w="1840088">
                  <a:extLst>
                    <a:ext uri="{9D8B030D-6E8A-4147-A177-3AD203B41FA5}">
                      <a16:colId xmlns:a16="http://schemas.microsoft.com/office/drawing/2014/main" val="1256745925"/>
                    </a:ext>
                  </a:extLst>
                </a:gridCol>
                <a:gridCol w="2214282">
                  <a:extLst>
                    <a:ext uri="{9D8B030D-6E8A-4147-A177-3AD203B41FA5}">
                      <a16:colId xmlns:a16="http://schemas.microsoft.com/office/drawing/2014/main" val="106227687"/>
                    </a:ext>
                  </a:extLst>
                </a:gridCol>
                <a:gridCol w="2490356">
                  <a:extLst>
                    <a:ext uri="{9D8B030D-6E8A-4147-A177-3AD203B41FA5}">
                      <a16:colId xmlns:a16="http://schemas.microsoft.com/office/drawing/2014/main" val="1171328339"/>
                    </a:ext>
                  </a:extLst>
                </a:gridCol>
              </a:tblGrid>
              <a:tr h="1573994">
                <a:tc>
                  <a:txBody>
                    <a:bodyPr/>
                    <a:lstStyle/>
                    <a:p>
                      <a:pPr marL="0" marR="0" algn="ctr">
                        <a:spcBef>
                          <a:spcPts val="0"/>
                        </a:spcBef>
                        <a:spcAft>
                          <a:spcPts val="0"/>
                        </a:spcAft>
                      </a:pPr>
                      <a:r>
                        <a:rPr lang="vi-VN" sz="32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(GD)</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(Sklearn)</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66269960"/>
                  </a:ext>
                </a:extLst>
              </a:tr>
              <a:tr h="650930">
                <a:tc>
                  <a:txBody>
                    <a:bodyPr/>
                    <a:lstStyle/>
                    <a:p>
                      <a:pPr marL="0" marR="0" algn="just">
                        <a:spcBef>
                          <a:spcPts val="0"/>
                        </a:spcBef>
                        <a:spcAft>
                          <a:spcPts val="0"/>
                        </a:spcAft>
                      </a:pPr>
                      <a:r>
                        <a:rPr lang="vi-VN" sz="3200">
                          <a:effectLst/>
                        </a:rPr>
                        <a:t>Accuracy</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0.86</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0.86</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06863366"/>
                  </a:ext>
                </a:extLst>
              </a:tr>
              <a:tr h="650930">
                <a:tc>
                  <a:txBody>
                    <a:bodyPr/>
                    <a:lstStyle/>
                    <a:p>
                      <a:pPr marL="0" marR="0" algn="just">
                        <a:spcBef>
                          <a:spcPts val="0"/>
                        </a:spcBef>
                        <a:spcAft>
                          <a:spcPts val="0"/>
                        </a:spcAft>
                      </a:pPr>
                      <a:r>
                        <a:rPr lang="vi-VN" sz="3200">
                          <a:effectLst/>
                        </a:rPr>
                        <a:t>Precision</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0.94</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0.94</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77789527"/>
                  </a:ext>
                </a:extLst>
              </a:tr>
              <a:tr h="650930">
                <a:tc>
                  <a:txBody>
                    <a:bodyPr/>
                    <a:lstStyle/>
                    <a:p>
                      <a:pPr marL="0" marR="0" algn="just">
                        <a:spcBef>
                          <a:spcPts val="0"/>
                        </a:spcBef>
                        <a:spcAft>
                          <a:spcPts val="0"/>
                        </a:spcAft>
                      </a:pPr>
                      <a:r>
                        <a:rPr lang="vi-VN" sz="3200">
                          <a:effectLst/>
                        </a:rPr>
                        <a:t>Recall</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0.68</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0.68</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3049988"/>
                  </a:ext>
                </a:extLst>
              </a:tr>
              <a:tr h="650930">
                <a:tc>
                  <a:txBody>
                    <a:bodyPr/>
                    <a:lstStyle/>
                    <a:p>
                      <a:pPr marL="0" marR="0" algn="just">
                        <a:spcBef>
                          <a:spcPts val="0"/>
                        </a:spcBef>
                        <a:spcAft>
                          <a:spcPts val="0"/>
                        </a:spcAft>
                      </a:pPr>
                      <a:r>
                        <a:rPr lang="vi-VN" sz="3200">
                          <a:effectLst/>
                        </a:rPr>
                        <a:t>F1-Score</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0.79</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0.79</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62252563"/>
                  </a:ext>
                </a:extLst>
              </a:tr>
            </a:tbl>
          </a:graphicData>
        </a:graphic>
      </p:graphicFrame>
      <p:sp>
        <p:nvSpPr>
          <p:cNvPr id="4" name="TextBox 3">
            <a:extLst>
              <a:ext uri="{FF2B5EF4-FFF2-40B4-BE49-F238E27FC236}">
                <a16:creationId xmlns:a16="http://schemas.microsoft.com/office/drawing/2014/main" id="{97A62161-2BB1-624C-63C7-DD3F9860FC9D}"/>
              </a:ext>
            </a:extLst>
          </p:cNvPr>
          <p:cNvSpPr txBox="1"/>
          <p:nvPr/>
        </p:nvSpPr>
        <p:spPr>
          <a:xfrm>
            <a:off x="2336800" y="6518878"/>
            <a:ext cx="2743200" cy="400110"/>
          </a:xfrm>
          <a:prstGeom prst="rect">
            <a:avLst/>
          </a:prstGeom>
          <a:noFill/>
        </p:spPr>
        <p:txBody>
          <a:bodyPr wrap="square" rtlCol="0">
            <a:spAutoFit/>
          </a:bodyPr>
          <a:lstStyle/>
          <a:p>
            <a:r>
              <a:rPr lang="vi-VN" sz="2000" dirty="0"/>
              <a:t>Learning rate = 0.1</a:t>
            </a:r>
            <a:endParaRPr lang="en-US" sz="2000" dirty="0"/>
          </a:p>
        </p:txBody>
      </p:sp>
      <p:sp>
        <p:nvSpPr>
          <p:cNvPr id="10" name="TextBox 9">
            <a:extLst>
              <a:ext uri="{FF2B5EF4-FFF2-40B4-BE49-F238E27FC236}">
                <a16:creationId xmlns:a16="http://schemas.microsoft.com/office/drawing/2014/main" id="{4F690853-325D-E1C3-0D0F-6A958B676F61}"/>
              </a:ext>
            </a:extLst>
          </p:cNvPr>
          <p:cNvSpPr txBox="1"/>
          <p:nvPr/>
        </p:nvSpPr>
        <p:spPr>
          <a:xfrm>
            <a:off x="8932867" y="6518878"/>
            <a:ext cx="2743200" cy="400110"/>
          </a:xfrm>
          <a:prstGeom prst="rect">
            <a:avLst/>
          </a:prstGeom>
          <a:noFill/>
        </p:spPr>
        <p:txBody>
          <a:bodyPr wrap="square" rtlCol="0">
            <a:spAutoFit/>
          </a:bodyPr>
          <a:lstStyle/>
          <a:p>
            <a:r>
              <a:rPr lang="vi-VN" sz="2000" dirty="0"/>
              <a:t>Learning rate = 0.01</a:t>
            </a:r>
            <a:endParaRPr lang="en-US" sz="2000" dirty="0"/>
          </a:p>
        </p:txBody>
      </p:sp>
    </p:spTree>
    <p:extLst>
      <p:ext uri="{BB962C8B-B14F-4D97-AF65-F5344CB8AC3E}">
        <p14:creationId xmlns:p14="http://schemas.microsoft.com/office/powerpoint/2010/main" val="1406660561"/>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335460" y="7543672"/>
            <a:ext cx="473138" cy="228728"/>
          </a:xfrm>
        </p:spPr>
        <p:txBody>
          <a:bodyPr/>
          <a:lstStyle/>
          <a:p>
            <a:pPr marL="38100">
              <a:lnSpc>
                <a:spcPts val="1385"/>
              </a:lnSpc>
            </a:pPr>
            <a:fld id="{81D60167-4931-47E6-BA6A-407CBD079E47}" type="slidenum">
              <a:rPr lang="vi-VN" sz="2800" smtClean="0"/>
              <a:t>27</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10007"/>
            <a:ext cx="13808598"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03200" y="880866"/>
            <a:ext cx="12870193" cy="523220"/>
          </a:xfrm>
          <a:prstGeom prst="rect">
            <a:avLst/>
          </a:prstGeom>
          <a:noFill/>
        </p:spPr>
        <p:txBody>
          <a:bodyPr wrap="square" rtlCol="0">
            <a:spAutoFit/>
          </a:bodyPr>
          <a:lstStyle/>
          <a:p>
            <a:r>
              <a:rPr lang="vi-VN" sz="2800" b="1" i="1" dirty="0"/>
              <a:t>7.1 Ứng dụng về lĩnh vực Marketing</a:t>
            </a:r>
            <a:endParaRPr lang="en-US" sz="2800" b="1" i="1" dirty="0"/>
          </a:p>
        </p:txBody>
      </p:sp>
      <p:sp>
        <p:nvSpPr>
          <p:cNvPr id="2" name="TextBox 1">
            <a:extLst>
              <a:ext uri="{FF2B5EF4-FFF2-40B4-BE49-F238E27FC236}">
                <a16:creationId xmlns:a16="http://schemas.microsoft.com/office/drawing/2014/main" id="{D0923C33-5C78-B9E3-7A1B-35B16F0454DF}"/>
              </a:ext>
            </a:extLst>
          </p:cNvPr>
          <p:cNvSpPr txBox="1"/>
          <p:nvPr/>
        </p:nvSpPr>
        <p:spPr>
          <a:xfrm>
            <a:off x="430048" y="1439084"/>
            <a:ext cx="13201600" cy="954107"/>
          </a:xfrm>
          <a:prstGeom prst="rect">
            <a:avLst/>
          </a:prstGeom>
          <a:noFill/>
        </p:spPr>
        <p:txBody>
          <a:bodyPr wrap="square" rtlCol="0">
            <a:spAutoFit/>
          </a:bodyPr>
          <a:lstStyle/>
          <a:p>
            <a:r>
              <a:rPr lang="vi-VN" sz="2800" dirty="0"/>
              <a:t>Lịch sử quá trình huấn luyện của cách triển khai mô hình sử dụng thuật toán Gradient Descent trong hai cách chọn tham số learning rate khác nhau</a:t>
            </a:r>
            <a:endParaRPr lang="en-US" sz="2800" dirty="0"/>
          </a:p>
        </p:txBody>
      </p:sp>
      <p:pic>
        <p:nvPicPr>
          <p:cNvPr id="3" name="Picture 2">
            <a:extLst>
              <a:ext uri="{FF2B5EF4-FFF2-40B4-BE49-F238E27FC236}">
                <a16:creationId xmlns:a16="http://schemas.microsoft.com/office/drawing/2014/main" id="{BAB4F9D4-29E3-25FF-4482-1AABF12FF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104" y="2475484"/>
            <a:ext cx="5703197" cy="4534915"/>
          </a:xfrm>
          <a:prstGeom prst="rect">
            <a:avLst/>
          </a:prstGeom>
        </p:spPr>
      </p:pic>
      <p:pic>
        <p:nvPicPr>
          <p:cNvPr id="4" name="Picture 3">
            <a:extLst>
              <a:ext uri="{FF2B5EF4-FFF2-40B4-BE49-F238E27FC236}">
                <a16:creationId xmlns:a16="http://schemas.microsoft.com/office/drawing/2014/main" id="{0349E4AE-BD06-F32C-1A16-AA9985B7C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599" y="2428188"/>
            <a:ext cx="5762677" cy="4582211"/>
          </a:xfrm>
          <a:prstGeom prst="rect">
            <a:avLst/>
          </a:prstGeom>
        </p:spPr>
      </p:pic>
      <p:sp>
        <p:nvSpPr>
          <p:cNvPr id="10" name="TextBox 9">
            <a:extLst>
              <a:ext uri="{FF2B5EF4-FFF2-40B4-BE49-F238E27FC236}">
                <a16:creationId xmlns:a16="http://schemas.microsoft.com/office/drawing/2014/main" id="{2142B02B-071B-5460-0C8F-1C8B2CF07398}"/>
              </a:ext>
            </a:extLst>
          </p:cNvPr>
          <p:cNvSpPr txBox="1"/>
          <p:nvPr/>
        </p:nvSpPr>
        <p:spPr>
          <a:xfrm>
            <a:off x="2641600" y="7120384"/>
            <a:ext cx="2743200" cy="369332"/>
          </a:xfrm>
          <a:prstGeom prst="rect">
            <a:avLst/>
          </a:prstGeom>
          <a:noFill/>
        </p:spPr>
        <p:txBody>
          <a:bodyPr wrap="square" rtlCol="0">
            <a:spAutoFit/>
          </a:bodyPr>
          <a:lstStyle/>
          <a:p>
            <a:r>
              <a:rPr lang="vi-VN" dirty="0"/>
              <a:t>Learning rate = 0.1</a:t>
            </a:r>
            <a:endParaRPr lang="en-US" dirty="0"/>
          </a:p>
        </p:txBody>
      </p:sp>
      <p:sp>
        <p:nvSpPr>
          <p:cNvPr id="12" name="TextBox 11">
            <a:extLst>
              <a:ext uri="{FF2B5EF4-FFF2-40B4-BE49-F238E27FC236}">
                <a16:creationId xmlns:a16="http://schemas.microsoft.com/office/drawing/2014/main" id="{367CBCA7-7C2E-28B7-06B6-9E6D960C72A8}"/>
              </a:ext>
            </a:extLst>
          </p:cNvPr>
          <p:cNvSpPr txBox="1"/>
          <p:nvPr/>
        </p:nvSpPr>
        <p:spPr>
          <a:xfrm>
            <a:off x="8890000" y="7112604"/>
            <a:ext cx="2743200" cy="369332"/>
          </a:xfrm>
          <a:prstGeom prst="rect">
            <a:avLst/>
          </a:prstGeom>
          <a:noFill/>
        </p:spPr>
        <p:txBody>
          <a:bodyPr wrap="square" rtlCol="0">
            <a:spAutoFit/>
          </a:bodyPr>
          <a:lstStyle/>
          <a:p>
            <a:r>
              <a:rPr lang="vi-VN" dirty="0"/>
              <a:t>Learning rate = 0.01</a:t>
            </a:r>
            <a:endParaRPr lang="en-US" dirty="0"/>
          </a:p>
        </p:txBody>
      </p:sp>
    </p:spTree>
    <p:extLst>
      <p:ext uri="{BB962C8B-B14F-4D97-AF65-F5344CB8AC3E}">
        <p14:creationId xmlns:p14="http://schemas.microsoft.com/office/powerpoint/2010/main" val="129995495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209854" y="7567921"/>
            <a:ext cx="423546" cy="408958"/>
          </a:xfrm>
        </p:spPr>
        <p:txBody>
          <a:bodyPr/>
          <a:lstStyle/>
          <a:p>
            <a:pPr marL="38100">
              <a:lnSpc>
                <a:spcPts val="1385"/>
              </a:lnSpc>
            </a:pPr>
            <a:fld id="{81D60167-4931-47E6-BA6A-407CBD079E47}" type="slidenum">
              <a:rPr lang="vi-VN" sz="2800" smtClean="0"/>
              <a:t>28</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26480"/>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03200" y="781840"/>
            <a:ext cx="12870193" cy="584775"/>
          </a:xfrm>
          <a:prstGeom prst="rect">
            <a:avLst/>
          </a:prstGeom>
          <a:noFill/>
        </p:spPr>
        <p:txBody>
          <a:bodyPr wrap="square" rtlCol="0">
            <a:spAutoFit/>
          </a:bodyPr>
          <a:lstStyle/>
          <a:p>
            <a:r>
              <a:rPr lang="vi-VN" sz="3200" b="1" i="1" dirty="0"/>
              <a:t>7.1 Ứng dụng về lĩnh vực Marketing</a:t>
            </a:r>
            <a:endParaRPr lang="en-US" sz="3200" b="1" i="1"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2C4CB2C-1406-A034-2686-D32A412E7B73}"/>
                  </a:ext>
                </a:extLst>
              </p:cNvPr>
              <p:cNvSpPr txBox="1"/>
              <p:nvPr/>
            </p:nvSpPr>
            <p:spPr>
              <a:xfrm>
                <a:off x="399396" y="2052054"/>
                <a:ext cx="13022231" cy="5693866"/>
              </a:xfrm>
              <a:prstGeom prst="rect">
                <a:avLst/>
              </a:prstGeom>
              <a:noFill/>
            </p:spPr>
            <p:txBody>
              <a:bodyPr wrap="square">
                <a:spAutoFit/>
              </a:bodyPr>
              <a:lstStyle/>
              <a:p>
                <a:pPr marR="0" lvl="0" algn="just">
                  <a:spcBef>
                    <a:spcPts val="0"/>
                  </a:spcBef>
                  <a:spcAft>
                    <a:spcPts val="0"/>
                  </a:spcAft>
                </a:pPr>
                <a:r>
                  <a:rPr lang="vi-VN" sz="2800" dirty="0">
                    <a:effectLst/>
                    <a:latin typeface="Times New Roman" panose="02020603050405020304" pitchFamily="18" charset="0"/>
                    <a:ea typeface="Times New Roman" panose="02020603050405020304" pitchFamily="18" charset="0"/>
                  </a:rPr>
                  <a:t>1. </a:t>
                </a:r>
                <a:r>
                  <a:rPr lang="en-US" sz="2800" dirty="0" err="1">
                    <a:effectLst/>
                    <a:latin typeface="Times New Roman" panose="02020603050405020304" pitchFamily="18" charset="0"/>
                    <a:ea typeface="Times New Roman" panose="02020603050405020304" pitchFamily="18" charset="0"/>
                  </a:rPr>
                  <a:t>Hiệu</a:t>
                </a:r>
                <a:r>
                  <a:rPr lang="vi-VN" sz="2800" dirty="0">
                    <a:effectLst/>
                    <a:latin typeface="Times New Roman" panose="02020603050405020304" pitchFamily="18" charset="0"/>
                    <a:ea typeface="Times New Roman" panose="02020603050405020304" pitchFamily="18" charset="0"/>
                  </a:rPr>
                  <a:t> suất: </a:t>
                </a:r>
                <a:endParaRPr lang="en-US" sz="2800" dirty="0">
                  <a:effectLst/>
                  <a:latin typeface="Times New Roman" panose="02020603050405020304" pitchFamily="18" charset="0"/>
                  <a:ea typeface="Times New Roman" panose="02020603050405020304" pitchFamily="18" charset="0"/>
                </a:endParaRPr>
              </a:p>
              <a:p>
                <a:pPr marL="800100" lvl="1" indent="-342900" algn="just">
                  <a:buFont typeface="Symbol" panose="05050102010706020507" pitchFamily="18" charset="2"/>
                  <a:buChar char=""/>
                </a:pPr>
                <a:r>
                  <a:rPr lang="en-US" sz="2800" dirty="0" err="1">
                    <a:effectLst/>
                    <a:latin typeface="Times New Roman" panose="02020603050405020304" pitchFamily="18" charset="0"/>
                    <a:ea typeface="Times New Roman" panose="02020603050405020304" pitchFamily="18" charset="0"/>
                  </a:rPr>
                  <a:t>Hiệu</a:t>
                </a:r>
                <a:r>
                  <a:rPr lang="vi-VN" sz="2800" dirty="0">
                    <a:effectLst/>
                    <a:latin typeface="Times New Roman" panose="02020603050405020304" pitchFamily="18" charset="0"/>
                    <a:ea typeface="Times New Roman" panose="02020603050405020304" pitchFamily="18" charset="0"/>
                  </a:rPr>
                  <a:t> suất của hai cách triển khai khá tương đồng nhau khi </a:t>
                </a:r>
                <a14:m>
                  <m:oMath xmlns:m="http://schemas.openxmlformats.org/officeDocument/2006/math">
                    <m:r>
                      <a:rPr lang="vi-VN" sz="2800" i="1">
                        <a:solidFill>
                          <a:srgbClr val="000000"/>
                        </a:solidFill>
                        <a:effectLst/>
                        <a:latin typeface="Cambria Math" panose="02040503050406030204" pitchFamily="18" charset="0"/>
                        <a:ea typeface="Times New Roman" panose="02020603050405020304" pitchFamily="18" charset="0"/>
                      </a:rPr>
                      <m:t>𝜂</m:t>
                    </m:r>
                    <m:r>
                      <a:rPr lang="vi-VN" sz="2800" i="1">
                        <a:solidFill>
                          <a:srgbClr val="000000"/>
                        </a:solidFill>
                        <a:effectLst/>
                        <a:latin typeface="Cambria Math" panose="02040503050406030204" pitchFamily="18" charset="0"/>
                        <a:ea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rPr>
                      <m:t>𝑙𝑒𝑎𝑟𝑛𝑖𝑛𝑔</m:t>
                    </m:r>
                    <m:r>
                      <a:rPr lang="vi-VN" sz="2800" i="1">
                        <a:solidFill>
                          <a:srgbClr val="000000"/>
                        </a:solidFill>
                        <a:effectLst/>
                        <a:latin typeface="Cambria Math" panose="02040503050406030204" pitchFamily="18" charset="0"/>
                        <a:ea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rPr>
                      <m:t>𝑟𝑎𝑡𝑒</m:t>
                    </m:r>
                    <m:r>
                      <a:rPr lang="vi-VN" sz="2800" i="1">
                        <a:solidFill>
                          <a:srgbClr val="000000"/>
                        </a:solidFill>
                        <a:effectLst/>
                        <a:latin typeface="Cambria Math" panose="02040503050406030204" pitchFamily="18" charset="0"/>
                        <a:ea typeface="Times New Roman" panose="02020603050405020304" pitchFamily="18" charset="0"/>
                      </a:rPr>
                      <m:t>)</m:t>
                    </m:r>
                  </m:oMath>
                </a14:m>
                <a:r>
                  <a:rPr lang="vi-VN" sz="2800" dirty="0">
                    <a:solidFill>
                      <a:srgbClr val="000000"/>
                    </a:solidFill>
                    <a:effectLst/>
                    <a:latin typeface="Times New Roman" panose="02020603050405020304" pitchFamily="18" charset="0"/>
                    <a:ea typeface="Times New Roman" panose="02020603050405020304" pitchFamily="18" charset="0"/>
                  </a:rPr>
                  <a:t> = 0.1 </a:t>
                </a:r>
                <a:endParaRPr lang="en-US" sz="2800" dirty="0">
                  <a:effectLst/>
                  <a:latin typeface="Times New Roman" panose="02020603050405020304" pitchFamily="18" charset="0"/>
                  <a:ea typeface="Times New Roman" panose="02020603050405020304" pitchFamily="18" charset="0"/>
                </a:endParaRPr>
              </a:p>
              <a:p>
                <a:pPr marL="800100" lvl="1" indent="-342900" algn="just">
                  <a:buFont typeface="Symbol" panose="05050102010706020507" pitchFamily="18" charset="2"/>
                  <a:buChar char=""/>
                </a:pPr>
                <a:r>
                  <a:rPr lang="vi-VN" sz="2800" dirty="0">
                    <a:effectLst/>
                    <a:latin typeface="Times New Roman" panose="02020603050405020304" pitchFamily="18" charset="0"/>
                    <a:ea typeface="Times New Roman" panose="02020603050405020304" pitchFamily="18" charset="0"/>
                  </a:rPr>
                  <a:t>Khi </a:t>
                </a:r>
                <a14:m>
                  <m:oMath xmlns:m="http://schemas.openxmlformats.org/officeDocument/2006/math">
                    <m:r>
                      <a:rPr lang="vi-VN" sz="2800" i="1">
                        <a:solidFill>
                          <a:srgbClr val="000000"/>
                        </a:solidFill>
                        <a:effectLst/>
                        <a:latin typeface="Cambria Math" panose="02040503050406030204" pitchFamily="18" charset="0"/>
                        <a:ea typeface="Times New Roman" panose="02020603050405020304" pitchFamily="18" charset="0"/>
                      </a:rPr>
                      <m:t>𝜂</m:t>
                    </m:r>
                    <m:r>
                      <a:rPr lang="vi-VN" sz="2800" i="1">
                        <a:solidFill>
                          <a:srgbClr val="000000"/>
                        </a:solidFill>
                        <a:effectLst/>
                        <a:latin typeface="Cambria Math" panose="02040503050406030204" pitchFamily="18" charset="0"/>
                        <a:ea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rPr>
                      <m:t>𝑙𝑒𝑎𝑟𝑛𝑖𝑛𝑔</m:t>
                    </m:r>
                    <m:r>
                      <a:rPr lang="vi-VN" sz="2800" i="1">
                        <a:solidFill>
                          <a:srgbClr val="000000"/>
                        </a:solidFill>
                        <a:effectLst/>
                        <a:latin typeface="Cambria Math" panose="02040503050406030204" pitchFamily="18" charset="0"/>
                        <a:ea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rPr>
                      <m:t>𝑟𝑎𝑡𝑒</m:t>
                    </m:r>
                    <m:r>
                      <a:rPr lang="vi-VN" sz="2800" i="1">
                        <a:solidFill>
                          <a:srgbClr val="000000"/>
                        </a:solidFill>
                        <a:effectLst/>
                        <a:latin typeface="Cambria Math" panose="02040503050406030204" pitchFamily="18" charset="0"/>
                        <a:ea typeface="Times New Roman" panose="02020603050405020304" pitchFamily="18" charset="0"/>
                      </a:rPr>
                      <m:t>)</m:t>
                    </m:r>
                  </m:oMath>
                </a14:m>
                <a:r>
                  <a:rPr lang="vi-VN" sz="2800" dirty="0">
                    <a:solidFill>
                      <a:srgbClr val="000000"/>
                    </a:solidFill>
                    <a:effectLst/>
                    <a:latin typeface="Times New Roman" panose="02020603050405020304" pitchFamily="18" charset="0"/>
                    <a:ea typeface="Times New Roman" panose="02020603050405020304" pitchFamily="18" charset="0"/>
                  </a:rPr>
                  <a:t> = 0.01 </a:t>
                </a:r>
                <a:r>
                  <a:rPr lang="en-US" sz="2800" dirty="0" err="1">
                    <a:effectLst/>
                    <a:latin typeface="Times New Roman" panose="02020603050405020304" pitchFamily="18" charset="0"/>
                    <a:ea typeface="Times New Roman" panose="02020603050405020304" pitchFamily="18" charset="0"/>
                  </a:rPr>
                  <a:t>mô</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hình</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của</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Sklearn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có</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hiệu</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suất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tốt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hơn</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một</a:t>
                </a:r>
                <a:r>
                  <a:rPr lang="en-US" sz="2800" dirty="0">
                    <a:effectLst/>
                    <a:latin typeface="Times New Roman" panose="02020603050405020304" pitchFamily="18" charset="0"/>
                    <a:ea typeface="Times New Roman" panose="02020603050405020304" pitchFamily="18" charset="0"/>
                  </a:rPr>
                  <a:t> </a:t>
                </a:r>
                <a:r>
                  <a:rPr lang="en-US" sz="2800" dirty="0" err="1">
                    <a:effectLst/>
                    <a:latin typeface="Times New Roman" panose="02020603050405020304" pitchFamily="18" charset="0"/>
                    <a:ea typeface="Times New Roman" panose="02020603050405020304" pitchFamily="18" charset="0"/>
                  </a:rPr>
                  <a:t>chút</a:t>
                </a:r>
                <a:r>
                  <a:rPr lang="en-US" sz="2800" dirty="0">
                    <a:effectLst/>
                    <a:latin typeface="Times New Roman" panose="02020603050405020304" pitchFamily="18" charset="0"/>
                    <a:ea typeface="Times New Roman" panose="02020603050405020304" pitchFamily="18" charset="0"/>
                  </a:rPr>
                  <a:t> so </a:t>
                </a:r>
                <a:r>
                  <a:rPr lang="en-US" sz="2800" dirty="0" err="1">
                    <a:effectLst/>
                    <a:latin typeface="Times New Roman" panose="02020603050405020304" pitchFamily="18" charset="0"/>
                    <a:ea typeface="Times New Roman" panose="02020603050405020304" pitchFamily="18" charset="0"/>
                  </a:rPr>
                  <a:t>với</a:t>
                </a:r>
                <a:r>
                  <a:rPr lang="en-US" sz="2800" dirty="0">
                    <a:effectLst/>
                    <a:latin typeface="Times New Roman" panose="02020603050405020304" pitchFamily="18" charset="0"/>
                    <a:ea typeface="Times New Roman" panose="02020603050405020304" pitchFamily="18" charset="0"/>
                  </a:rPr>
                  <a:t> Gradient Descent.</a:t>
                </a:r>
              </a:p>
              <a:p>
                <a:pPr marR="0" lvl="0" algn="just">
                  <a:spcBef>
                    <a:spcPts val="0"/>
                  </a:spcBef>
                  <a:spcAft>
                    <a:spcPts val="0"/>
                  </a:spcAft>
                </a:pPr>
                <a:r>
                  <a:rPr lang="vi-VN" sz="2800" dirty="0">
                    <a:effectLst/>
                    <a:latin typeface="Times New Roman" panose="02020603050405020304" pitchFamily="18" charset="0"/>
                    <a:ea typeface="Times New Roman" panose="02020603050405020304" pitchFamily="18" charset="0"/>
                  </a:rPr>
                  <a:t>2. Tính ổn định:</a:t>
                </a:r>
                <a:endParaRPr lang="en-US" sz="2800" dirty="0">
                  <a:effectLst/>
                  <a:latin typeface="Times New Roman" panose="02020603050405020304" pitchFamily="18" charset="0"/>
                  <a:ea typeface="Times New Roman" panose="02020603050405020304" pitchFamily="18" charset="0"/>
                </a:endParaRPr>
              </a:p>
              <a:p>
                <a:pPr marL="1257300" lvl="2" indent="-342900" algn="just">
                  <a:buFont typeface="Symbol" panose="05050102010706020507" pitchFamily="18" charset="2"/>
                  <a:buChar char=""/>
                </a:pPr>
                <a:r>
                  <a:rPr lang="vi-VN" sz="2800" dirty="0">
                    <a:effectLst/>
                    <a:latin typeface="Times New Roman" panose="02020603050405020304" pitchFamily="18" charset="0"/>
                    <a:ea typeface="Times New Roman" panose="02020603050405020304" pitchFamily="18" charset="0"/>
                  </a:rPr>
                  <a:t>Sklearn tỏ ra ổn định hơn khi thay đổi learning rate, duy trì các chỉ số hiệu suất ở mức cao.</a:t>
                </a:r>
                <a:endParaRPr lang="en-US" sz="28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pPr>
                <a:r>
                  <a:rPr lang="vi-VN" sz="2800" dirty="0">
                    <a:effectLst/>
                    <a:latin typeface="Times New Roman" panose="02020603050405020304" pitchFamily="18" charset="0"/>
                    <a:ea typeface="Times New Roman" panose="02020603050405020304" pitchFamily="18" charset="0"/>
                  </a:rPr>
                  <a:t>3. Tốc độ hội tụ: </a:t>
                </a:r>
                <a:endParaRPr lang="en-US" sz="2800" dirty="0">
                  <a:effectLst/>
                  <a:latin typeface="Times New Roman" panose="02020603050405020304" pitchFamily="18" charset="0"/>
                  <a:ea typeface="Times New Roman" panose="02020603050405020304" pitchFamily="18" charset="0"/>
                </a:endParaRPr>
              </a:p>
              <a:p>
                <a:pPr marL="800100" lvl="1" indent="-342900" algn="just">
                  <a:buFont typeface="Symbol" panose="05050102010706020507" pitchFamily="18" charset="2"/>
                  <a:buChar char=""/>
                </a:pPr>
                <a:r>
                  <a:rPr lang="vi-VN" sz="2800" dirty="0">
                    <a:effectLst/>
                    <a:latin typeface="Times New Roman" panose="02020603050405020304" pitchFamily="18" charset="0"/>
                    <a:ea typeface="Times New Roman" panose="02020603050405020304" pitchFamily="18" charset="0"/>
                  </a:rPr>
                  <a:t>Với </a:t>
                </a:r>
                <a14:m>
                  <m:oMath xmlns:m="http://schemas.openxmlformats.org/officeDocument/2006/math">
                    <m:r>
                      <a:rPr lang="vi-VN" sz="2800" i="1">
                        <a:solidFill>
                          <a:srgbClr val="000000"/>
                        </a:solidFill>
                        <a:effectLst/>
                        <a:latin typeface="Cambria Math" panose="02040503050406030204" pitchFamily="18" charset="0"/>
                        <a:ea typeface="Times New Roman" panose="02020603050405020304" pitchFamily="18" charset="0"/>
                      </a:rPr>
                      <m:t>𝜂</m:t>
                    </m:r>
                    <m:r>
                      <a:rPr lang="vi-VN" sz="2800" i="1">
                        <a:solidFill>
                          <a:srgbClr val="000000"/>
                        </a:solidFill>
                        <a:effectLst/>
                        <a:latin typeface="Cambria Math" panose="02040503050406030204" pitchFamily="18" charset="0"/>
                        <a:ea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rPr>
                      <m:t>𝑙𝑒𝑎𝑟𝑛𝑖𝑛𝑔</m:t>
                    </m:r>
                    <m:r>
                      <a:rPr lang="vi-VN" sz="2800" i="1">
                        <a:solidFill>
                          <a:srgbClr val="000000"/>
                        </a:solidFill>
                        <a:effectLst/>
                        <a:latin typeface="Cambria Math" panose="02040503050406030204" pitchFamily="18" charset="0"/>
                        <a:ea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rPr>
                      <m:t>𝑟𝑎𝑡𝑒</m:t>
                    </m:r>
                    <m:r>
                      <a:rPr lang="vi-VN" sz="2800" i="1">
                        <a:solidFill>
                          <a:srgbClr val="000000"/>
                        </a:solidFill>
                        <a:effectLst/>
                        <a:latin typeface="Cambria Math" panose="02040503050406030204" pitchFamily="18" charset="0"/>
                        <a:ea typeface="Times New Roman" panose="02020603050405020304" pitchFamily="18" charset="0"/>
                      </a:rPr>
                      <m:t>)</m:t>
                    </m:r>
                  </m:oMath>
                </a14:m>
                <a:r>
                  <a:rPr lang="vi-VN" sz="2800" dirty="0">
                    <a:solidFill>
                      <a:srgbClr val="000000"/>
                    </a:solidFill>
                    <a:effectLst/>
                    <a:latin typeface="Times New Roman" panose="02020603050405020304" pitchFamily="18" charset="0"/>
                    <a:ea typeface="Times New Roman" panose="02020603050405020304" pitchFamily="18" charset="0"/>
                  </a:rPr>
                  <a:t> = 0.1, cả hai phương pháp đều hội tụ khá tốt, nhưng Sklearn có thể tối ưu hóa quá trình học tốt hơn.</a:t>
                </a:r>
                <a:endParaRPr lang="en-US" sz="2800" dirty="0">
                  <a:effectLst/>
                  <a:latin typeface="Times New Roman" panose="02020603050405020304" pitchFamily="18" charset="0"/>
                  <a:ea typeface="Times New Roman" panose="02020603050405020304" pitchFamily="18" charset="0"/>
                </a:endParaRPr>
              </a:p>
              <a:p>
                <a:pPr marL="800100" lvl="1" indent="-342900" algn="just">
                  <a:buFont typeface="Symbol" panose="05050102010706020507" pitchFamily="18" charset="2"/>
                  <a:buChar char=""/>
                </a:pPr>
                <a:r>
                  <a:rPr lang="vi-VN" sz="2800" dirty="0">
                    <a:effectLst/>
                    <a:latin typeface="Times New Roman" panose="02020603050405020304" pitchFamily="18" charset="0"/>
                    <a:ea typeface="Times New Roman" panose="02020603050405020304" pitchFamily="18" charset="0"/>
                  </a:rPr>
                  <a:t>Với </a:t>
                </a:r>
                <a14:m>
                  <m:oMath xmlns:m="http://schemas.openxmlformats.org/officeDocument/2006/math">
                    <m:r>
                      <a:rPr lang="vi-VN" sz="2800" i="1">
                        <a:solidFill>
                          <a:srgbClr val="000000"/>
                        </a:solidFill>
                        <a:effectLst/>
                        <a:latin typeface="Cambria Math" panose="02040503050406030204" pitchFamily="18" charset="0"/>
                        <a:ea typeface="Times New Roman" panose="02020603050405020304" pitchFamily="18" charset="0"/>
                      </a:rPr>
                      <m:t>𝜂</m:t>
                    </m:r>
                    <m:r>
                      <a:rPr lang="vi-VN" sz="2800" i="1">
                        <a:solidFill>
                          <a:srgbClr val="000000"/>
                        </a:solidFill>
                        <a:effectLst/>
                        <a:latin typeface="Cambria Math" panose="02040503050406030204" pitchFamily="18" charset="0"/>
                        <a:ea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rPr>
                      <m:t>𝑙𝑒𝑎𝑟𝑛𝑖𝑛𝑔</m:t>
                    </m:r>
                    <m:r>
                      <a:rPr lang="vi-VN" sz="2800" i="1">
                        <a:solidFill>
                          <a:srgbClr val="000000"/>
                        </a:solidFill>
                        <a:effectLst/>
                        <a:latin typeface="Cambria Math" panose="02040503050406030204" pitchFamily="18" charset="0"/>
                        <a:ea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rPr>
                      <m:t>𝑟𝑎𝑡𝑒</m:t>
                    </m:r>
                    <m:r>
                      <a:rPr lang="vi-VN" sz="2800" i="1">
                        <a:solidFill>
                          <a:srgbClr val="000000"/>
                        </a:solidFill>
                        <a:effectLst/>
                        <a:latin typeface="Cambria Math" panose="02040503050406030204" pitchFamily="18" charset="0"/>
                        <a:ea typeface="Times New Roman" panose="02020603050405020304" pitchFamily="18" charset="0"/>
                      </a:rPr>
                      <m:t>)</m:t>
                    </m:r>
                  </m:oMath>
                </a14:m>
                <a:r>
                  <a:rPr lang="vi-VN" sz="2800" dirty="0">
                    <a:solidFill>
                      <a:srgbClr val="000000"/>
                    </a:solidFill>
                    <a:effectLst/>
                    <a:latin typeface="Times New Roman" panose="02020603050405020304" pitchFamily="18" charset="0"/>
                    <a:ea typeface="Times New Roman" panose="02020603050405020304" pitchFamily="18" charset="0"/>
                  </a:rPr>
                  <a:t> = 0.01, phương pháp sử dụng Sklearn hội tụ tốt hơn là sử dụng Gradient Descent.</a:t>
                </a:r>
                <a:endParaRPr lang="en-US" sz="28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C2C4CB2C-1406-A034-2686-D32A412E7B73}"/>
                  </a:ext>
                </a:extLst>
              </p:cNvPr>
              <p:cNvSpPr txBox="1">
                <a:spLocks noRot="1" noChangeAspect="1" noMove="1" noResize="1" noEditPoints="1" noAdjustHandles="1" noChangeArrowheads="1" noChangeShapeType="1" noTextEdit="1"/>
              </p:cNvSpPr>
              <p:nvPr/>
            </p:nvSpPr>
            <p:spPr>
              <a:xfrm>
                <a:off x="399396" y="2052054"/>
                <a:ext cx="13022231" cy="5693866"/>
              </a:xfrm>
              <a:prstGeom prst="rect">
                <a:avLst/>
              </a:prstGeom>
              <a:blipFill>
                <a:blip r:embed="rId3"/>
                <a:stretch>
                  <a:fillRect l="-983" t="-1178" r="-936"/>
                </a:stretch>
              </a:blipFill>
            </p:spPr>
            <p:txBody>
              <a:bodyPr/>
              <a:lstStyle/>
              <a:p>
                <a:r>
                  <a:rPr lang="vi-VN">
                    <a:noFill/>
                  </a:rPr>
                  <a:t> </a:t>
                </a:r>
              </a:p>
            </p:txBody>
          </p:sp>
        </mc:Fallback>
      </mc:AlternateContent>
      <p:sp>
        <p:nvSpPr>
          <p:cNvPr id="3" name="TextBox 2">
            <a:extLst>
              <a:ext uri="{FF2B5EF4-FFF2-40B4-BE49-F238E27FC236}">
                <a16:creationId xmlns:a16="http://schemas.microsoft.com/office/drawing/2014/main" id="{1EB06230-5D21-A2BA-D0DF-06B50F21E68B}"/>
              </a:ext>
            </a:extLst>
          </p:cNvPr>
          <p:cNvSpPr txBox="1"/>
          <p:nvPr/>
        </p:nvSpPr>
        <p:spPr>
          <a:xfrm>
            <a:off x="203200" y="1405060"/>
            <a:ext cx="7102186" cy="523220"/>
          </a:xfrm>
          <a:prstGeom prst="rect">
            <a:avLst/>
          </a:prstGeom>
          <a:noFill/>
        </p:spPr>
        <p:txBody>
          <a:bodyPr wrap="square">
            <a:spAutoFit/>
          </a:bodyPr>
          <a:lstStyle/>
          <a:p>
            <a:pPr marL="0" marR="0" algn="just">
              <a:spcBef>
                <a:spcPts val="0"/>
              </a:spcBef>
              <a:spcAft>
                <a:spcPts val="0"/>
              </a:spcAft>
            </a:pPr>
            <a:r>
              <a:rPr lang="vi-VN" sz="2800" b="1" i="1" u="sng" dirty="0">
                <a:solidFill>
                  <a:srgbClr val="FF0000"/>
                </a:solidFill>
                <a:effectLst/>
                <a:latin typeface="Times New Roman" panose="02020603050405020304" pitchFamily="18" charset="0"/>
                <a:ea typeface="Times New Roman" panose="02020603050405020304" pitchFamily="18" charset="0"/>
              </a:rPr>
              <a:t>Tổng kết:</a:t>
            </a:r>
          </a:p>
        </p:txBody>
      </p:sp>
    </p:spTree>
    <p:extLst>
      <p:ext uri="{BB962C8B-B14F-4D97-AF65-F5344CB8AC3E}">
        <p14:creationId xmlns:p14="http://schemas.microsoft.com/office/powerpoint/2010/main" val="1454311830"/>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5AB332-323E-49DC-634C-370C40387D43}"/>
              </a:ext>
            </a:extLst>
          </p:cNvPr>
          <p:cNvSpPr>
            <a:spLocks noGrp="1"/>
          </p:cNvSpPr>
          <p:nvPr>
            <p:ph type="sldNum" sz="quarter" idx="7"/>
          </p:nvPr>
        </p:nvSpPr>
        <p:spPr>
          <a:xfrm>
            <a:off x="13335927" y="7523372"/>
            <a:ext cx="423545" cy="249028"/>
          </a:xfrm>
        </p:spPr>
        <p:txBody>
          <a:bodyPr/>
          <a:lstStyle/>
          <a:p>
            <a:pPr marL="38100">
              <a:lnSpc>
                <a:spcPts val="1385"/>
              </a:lnSpc>
            </a:pPr>
            <a:fld id="{81D60167-4931-47E6-BA6A-407CBD079E47}" type="slidenum">
              <a:rPr lang="vi-VN" sz="2800" smtClean="0"/>
              <a:t>29</a:t>
            </a:fld>
            <a:endParaRPr lang="vi-VN" sz="2800" dirty="0"/>
          </a:p>
        </p:txBody>
      </p:sp>
      <p:sp>
        <p:nvSpPr>
          <p:cNvPr id="6" name="object 2">
            <a:extLst>
              <a:ext uri="{FF2B5EF4-FFF2-40B4-BE49-F238E27FC236}">
                <a16:creationId xmlns:a16="http://schemas.microsoft.com/office/drawing/2014/main" id="{CB3902B5-5319-3466-6B0B-C621A49954A6}"/>
              </a:ext>
            </a:extLst>
          </p:cNvPr>
          <p:cNvSpPr txBox="1">
            <a:spLocks/>
          </p:cNvSpPr>
          <p:nvPr/>
        </p:nvSpPr>
        <p:spPr>
          <a:xfrm>
            <a:off x="0" y="5025"/>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4" name="TextBox 3">
            <a:extLst>
              <a:ext uri="{FF2B5EF4-FFF2-40B4-BE49-F238E27FC236}">
                <a16:creationId xmlns:a16="http://schemas.microsoft.com/office/drawing/2014/main" id="{22CC036A-5E27-BBBE-E460-A40F2874CFC1}"/>
              </a:ext>
            </a:extLst>
          </p:cNvPr>
          <p:cNvSpPr txBox="1"/>
          <p:nvPr/>
        </p:nvSpPr>
        <p:spPr>
          <a:xfrm>
            <a:off x="207003" y="905024"/>
            <a:ext cx="12870193" cy="523220"/>
          </a:xfrm>
          <a:prstGeom prst="rect">
            <a:avLst/>
          </a:prstGeom>
          <a:noFill/>
        </p:spPr>
        <p:txBody>
          <a:bodyPr wrap="square" rtlCol="0">
            <a:spAutoFit/>
          </a:bodyPr>
          <a:lstStyle/>
          <a:p>
            <a:r>
              <a:rPr lang="vi-VN" sz="2800" b="1" i="1" dirty="0"/>
              <a:t>7.2 Ứng dụng về lĩnh vực Y tế</a:t>
            </a:r>
            <a:endParaRPr lang="en-US" sz="2800" b="1" i="1" dirty="0"/>
          </a:p>
        </p:txBody>
      </p:sp>
      <p:sp>
        <p:nvSpPr>
          <p:cNvPr id="9" name="TextBox 8">
            <a:extLst>
              <a:ext uri="{FF2B5EF4-FFF2-40B4-BE49-F238E27FC236}">
                <a16:creationId xmlns:a16="http://schemas.microsoft.com/office/drawing/2014/main" id="{C75167BD-737F-F790-DD8B-E13E029DAFD8}"/>
              </a:ext>
            </a:extLst>
          </p:cNvPr>
          <p:cNvSpPr txBox="1"/>
          <p:nvPr/>
        </p:nvSpPr>
        <p:spPr>
          <a:xfrm>
            <a:off x="355600" y="1428244"/>
            <a:ext cx="13106400" cy="1384995"/>
          </a:xfrm>
          <a:prstGeom prst="rect">
            <a:avLst/>
          </a:prstGeom>
          <a:noFill/>
        </p:spPr>
        <p:txBody>
          <a:bodyPr wrap="square">
            <a:spAutoFit/>
          </a:bodyPr>
          <a:lstStyle/>
          <a:p>
            <a:r>
              <a:rPr lang="vi-VN" sz="2800" dirty="0">
                <a:effectLst/>
                <a:latin typeface="Times New Roman" panose="02020603050405020304" pitchFamily="18" charset="0"/>
                <a:ea typeface="Times New Roman" panose="02020603050405020304" pitchFamily="18" charset="0"/>
              </a:rPr>
              <a:t>Dự đoán bệnh nhân mắc bệnh tim dựa vào các chỉ số như: Tuổi, Giới tính, Nhịp tim tối đa đạt được, đau thắt ngực, loại đau ngực,... Dưới đây là tổng quan về dữ liệu sau khi đã được tiền xử lí.</a:t>
            </a:r>
            <a:endParaRPr lang="en-US" sz="2800" dirty="0"/>
          </a:p>
        </p:txBody>
      </p:sp>
      <p:pic>
        <p:nvPicPr>
          <p:cNvPr id="10" name="Picture 9">
            <a:extLst>
              <a:ext uri="{FF2B5EF4-FFF2-40B4-BE49-F238E27FC236}">
                <a16:creationId xmlns:a16="http://schemas.microsoft.com/office/drawing/2014/main" id="{3E1B8A94-BD94-5412-13C0-546D80F04613}"/>
              </a:ext>
            </a:extLst>
          </p:cNvPr>
          <p:cNvPicPr>
            <a:picLocks noChangeAspect="1"/>
          </p:cNvPicPr>
          <p:nvPr/>
        </p:nvPicPr>
        <p:blipFill>
          <a:blip r:embed="rId2"/>
          <a:stretch>
            <a:fillRect/>
          </a:stretch>
        </p:blipFill>
        <p:spPr>
          <a:xfrm>
            <a:off x="1879600" y="2813239"/>
            <a:ext cx="9829800" cy="4432284"/>
          </a:xfrm>
          <a:prstGeom prst="rect">
            <a:avLst/>
          </a:prstGeom>
        </p:spPr>
      </p:pic>
    </p:spTree>
    <p:extLst>
      <p:ext uri="{BB962C8B-B14F-4D97-AF65-F5344CB8AC3E}">
        <p14:creationId xmlns:p14="http://schemas.microsoft.com/office/powerpoint/2010/main" val="136864786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10" y="0"/>
            <a:ext cx="13798899"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p>
            <a:pPr marL="12700" algn="just">
              <a:lnSpc>
                <a:spcPct val="100000"/>
              </a:lnSpc>
              <a:spcBef>
                <a:spcPts val="135"/>
              </a:spcBef>
            </a:pPr>
            <a:r>
              <a:rPr lang="en-US" sz="4500" b="1" i="1" spc="10" dirty="0">
                <a:solidFill>
                  <a:srgbClr val="000000"/>
                </a:solidFill>
                <a:latin typeface="Calibri Light"/>
                <a:cs typeface="Calibri Light"/>
              </a:rPr>
              <a:t> 1. </a:t>
            </a:r>
            <a:r>
              <a:rPr lang="en-US" sz="4500" b="1" i="1" spc="10" dirty="0" err="1">
                <a:solidFill>
                  <a:srgbClr val="000000"/>
                </a:solidFill>
                <a:latin typeface="Calibri Light"/>
                <a:cs typeface="Calibri Light"/>
              </a:rPr>
              <a:t>Định</a:t>
            </a:r>
            <a:r>
              <a:rPr lang="en-US" sz="4500" b="1" i="1" spc="10" dirty="0">
                <a:solidFill>
                  <a:srgbClr val="000000"/>
                </a:solidFill>
                <a:latin typeface="Calibri Light"/>
                <a:cs typeface="Calibri Light"/>
              </a:rPr>
              <a:t> </a:t>
            </a:r>
            <a:r>
              <a:rPr lang="en-US" sz="4500" b="1" i="1" spc="10" dirty="0" err="1">
                <a:solidFill>
                  <a:srgbClr val="000000"/>
                </a:solidFill>
                <a:latin typeface="Calibri Light"/>
                <a:cs typeface="Calibri Light"/>
              </a:rPr>
              <a:t>nghĩa</a:t>
            </a:r>
            <a:endParaRPr sz="4500" b="1" i="1" dirty="0">
              <a:latin typeface="Calibri Light"/>
              <a:cs typeface="Calibri Light"/>
            </a:endParaRPr>
          </a:p>
        </p:txBody>
      </p:sp>
      <p:sp>
        <p:nvSpPr>
          <p:cNvPr id="6" name="TextBox 5">
            <a:extLst>
              <a:ext uri="{FF2B5EF4-FFF2-40B4-BE49-F238E27FC236}">
                <a16:creationId xmlns:a16="http://schemas.microsoft.com/office/drawing/2014/main" id="{B1BA0A81-4C8C-8FEC-8AF6-07C50A655886}"/>
              </a:ext>
            </a:extLst>
          </p:cNvPr>
          <p:cNvSpPr txBox="1"/>
          <p:nvPr/>
        </p:nvSpPr>
        <p:spPr>
          <a:xfrm>
            <a:off x="725717" y="1524000"/>
            <a:ext cx="12366165" cy="3711657"/>
          </a:xfrm>
          <a:prstGeom prst="rect">
            <a:avLst/>
          </a:prstGeom>
          <a:noFill/>
        </p:spPr>
        <p:txBody>
          <a:bodyPr wrap="square">
            <a:spAutoFit/>
          </a:bodyPr>
          <a:lstStyle/>
          <a:p>
            <a:pPr marL="0" marR="0">
              <a:lnSpc>
                <a:spcPct val="107000"/>
              </a:lnSpc>
              <a:spcBef>
                <a:spcPts val="0"/>
              </a:spcBef>
              <a:spcAft>
                <a:spcPts val="800"/>
              </a:spcAft>
            </a:pPr>
            <a:r>
              <a:rPr lang="vi-VN" sz="3600" kern="100" dirty="0">
                <a:effectLst/>
                <a:latin typeface="+mj-lt"/>
                <a:ea typeface="Calibri" panose="020F0502020204030204" pitchFamily="34" charset="0"/>
                <a:cs typeface="Times New Roman" panose="02020603050405020304" pitchFamily="18" charset="0"/>
              </a:rPr>
              <a:t>Hồi quy logistic là một thuật toán học máy có giám sát  được sử dụng rộng rãi cho các vấn đề liên quan đến phân loại. Ở dạng cơ bản, nó được sử dụng cho bài toán phân loại nhị phân chỉ có hai lớp để dự đoán.</a:t>
            </a:r>
            <a:endParaRPr lang="en-US" sz="3600" kern="100" dirty="0">
              <a:effectLst/>
              <a:latin typeface="+mj-lt"/>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vi-VN" sz="3600" kern="100" dirty="0">
                <a:effectLst/>
                <a:latin typeface="+mj-lt"/>
                <a:ea typeface="Calibri" panose="020F0502020204030204" pitchFamily="34" charset="0"/>
                <a:cs typeface="Times New Roman" panose="02020603050405020304" pitchFamily="18" charset="0"/>
              </a:rPr>
              <a:t> Tuy nhiên, với một chút mở rộng hồi quy logistic có thể dễ dàng được sử dụng cho vấn đề phân loại nhiều lớp. </a:t>
            </a: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2F24D1B-EC66-6571-0153-2F69FB627EF6}"/>
              </a:ext>
            </a:extLst>
          </p:cNvPr>
          <p:cNvSpPr txBox="1"/>
          <p:nvPr/>
        </p:nvSpPr>
        <p:spPr>
          <a:xfrm>
            <a:off x="431800" y="7107825"/>
            <a:ext cx="6944810" cy="405367"/>
          </a:xfrm>
          <a:prstGeom prst="rect">
            <a:avLst/>
          </a:prstGeom>
          <a:noFill/>
        </p:spPr>
        <p:txBody>
          <a:bodyPr wrap="square">
            <a:spAutoFit/>
          </a:bodyPr>
          <a:lstStyle/>
          <a:p>
            <a:pPr marL="0" marR="0">
              <a:lnSpc>
                <a:spcPct val="107000"/>
              </a:lnSpc>
              <a:spcBef>
                <a:spcPts val="0"/>
              </a:spcBef>
              <a:spcAft>
                <a:spcPts val="800"/>
              </a:spcAft>
            </a:pPr>
            <a:r>
              <a:rPr lang="vi-VN" sz="2000" b="1" i="1"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https://cole.edu.vn/logistic-regression/</a:t>
            </a:r>
            <a:endParaRPr lang="en-US" sz="2000"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1E6C00FD-4A57-7319-7A59-E733E58CCF59}"/>
              </a:ext>
            </a:extLst>
          </p:cNvPr>
          <p:cNvSpPr>
            <a:spLocks noGrp="1"/>
          </p:cNvSpPr>
          <p:nvPr>
            <p:ph type="sldNum" sz="quarter" idx="7"/>
          </p:nvPr>
        </p:nvSpPr>
        <p:spPr>
          <a:xfrm>
            <a:off x="13385800" y="7513192"/>
            <a:ext cx="250190" cy="229422"/>
          </a:xfrm>
        </p:spPr>
        <p:txBody>
          <a:bodyPr/>
          <a:lstStyle/>
          <a:p>
            <a:pPr marL="38100">
              <a:lnSpc>
                <a:spcPts val="1385"/>
              </a:lnSpc>
            </a:pPr>
            <a:fld id="{81D60167-4931-47E6-BA6A-407CBD079E47}" type="slidenum">
              <a:rPr lang="vi-VN" sz="2800" smtClean="0"/>
              <a:t>3</a:t>
            </a:fld>
            <a:endParaRPr lang="vi-VN" sz="2800" dirty="0"/>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305470" y="7567921"/>
            <a:ext cx="575946" cy="408958"/>
          </a:xfrm>
        </p:spPr>
        <p:txBody>
          <a:bodyPr/>
          <a:lstStyle/>
          <a:p>
            <a:pPr marL="38100">
              <a:lnSpc>
                <a:spcPts val="1385"/>
              </a:lnSpc>
            </a:pPr>
            <a:fld id="{81D60167-4931-47E6-BA6A-407CBD079E47}" type="slidenum">
              <a:rPr lang="vi-VN" sz="2800" smtClean="0"/>
              <a:t>30</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44393"/>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28073" y="806050"/>
            <a:ext cx="12870193" cy="584775"/>
          </a:xfrm>
          <a:prstGeom prst="rect">
            <a:avLst/>
          </a:prstGeom>
          <a:noFill/>
        </p:spPr>
        <p:txBody>
          <a:bodyPr wrap="square" rtlCol="0">
            <a:spAutoFit/>
          </a:bodyPr>
          <a:lstStyle/>
          <a:p>
            <a:r>
              <a:rPr lang="vi-VN" sz="3200" b="1" i="1" dirty="0"/>
              <a:t>7.2 Ứng dụng về lĩnh vực Y tế</a:t>
            </a:r>
            <a:endParaRPr lang="en-US" sz="3200" b="1" i="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092AE92-9625-1476-057C-544B288D5CA8}"/>
                  </a:ext>
                </a:extLst>
              </p:cNvPr>
              <p:cNvSpPr txBox="1"/>
              <p:nvPr/>
            </p:nvSpPr>
            <p:spPr>
              <a:xfrm>
                <a:off x="228073" y="1390825"/>
                <a:ext cx="10426324" cy="523220"/>
              </a:xfrm>
              <a:prstGeom prst="rect">
                <a:avLst/>
              </a:prstGeom>
              <a:noFill/>
            </p:spPr>
            <p:txBody>
              <a:bodyPr wrap="square">
                <a:spAutoFit/>
              </a:bodyPr>
              <a:lstStyle/>
              <a:p>
                <a:r>
                  <a:rPr lang="vi-VN" sz="2800" dirty="0">
                    <a:effectLst/>
                    <a:latin typeface="Times New Roman" panose="02020603050405020304" pitchFamily="18" charset="0"/>
                    <a:ea typeface="Times New Roman" panose="02020603050405020304" pitchFamily="18" charset="0"/>
                  </a:rPr>
                  <a:t>Với các tham số </a:t>
                </a:r>
                <a14:m>
                  <m:oMath xmlns:m="http://schemas.openxmlformats.org/officeDocument/2006/math">
                    <m:r>
                      <a:rPr lang="vi-VN" sz="2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𝜼</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𝑙𝑒𝑎𝑟𝑛𝑖𝑛𝑔</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𝑟𝑎𝑡𝑒</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sz="2800" dirty="0">
                    <a:solidFill>
                      <a:srgbClr val="000000"/>
                    </a:solidFill>
                    <a:effectLst/>
                    <a:latin typeface="Times New Roman" panose="02020603050405020304" pitchFamily="18" charset="0"/>
                    <a:ea typeface="Times New Roman" panose="02020603050405020304" pitchFamily="18" charset="0"/>
                  </a:rPr>
                  <a:t> = 0.01 và n_iterations</a:t>
                </a:r>
                <a:r>
                  <a:rPr lang="en-US" sz="2800" dirty="0">
                    <a:solidFill>
                      <a:srgbClr val="000000"/>
                    </a:solidFill>
                    <a:effectLst/>
                    <a:latin typeface="Times New Roman" panose="02020603050405020304" pitchFamily="18" charset="0"/>
                    <a:ea typeface="Times New Roman" panose="02020603050405020304" pitchFamily="18" charset="0"/>
                  </a:rPr>
                  <a:t> </a:t>
                </a:r>
                <a:r>
                  <a:rPr lang="vi-VN" sz="2800" dirty="0">
                    <a:solidFill>
                      <a:srgbClr val="000000"/>
                    </a:solidFill>
                    <a:effectLst/>
                    <a:latin typeface="Times New Roman" panose="02020603050405020304" pitchFamily="18" charset="0"/>
                    <a:ea typeface="Times New Roman" panose="02020603050405020304" pitchFamily="18" charset="0"/>
                  </a:rPr>
                  <a:t>=</a:t>
                </a:r>
                <a:r>
                  <a:rPr lang="en-US" sz="2800" dirty="0">
                    <a:solidFill>
                      <a:srgbClr val="000000"/>
                    </a:solidFill>
                    <a:effectLst/>
                    <a:latin typeface="Times New Roman" panose="02020603050405020304" pitchFamily="18" charset="0"/>
                    <a:ea typeface="Times New Roman" panose="02020603050405020304" pitchFamily="18" charset="0"/>
                  </a:rPr>
                  <a:t> </a:t>
                </a:r>
                <a:r>
                  <a:rPr lang="vi-VN" sz="2800" dirty="0">
                    <a:solidFill>
                      <a:srgbClr val="000000"/>
                    </a:solidFill>
                    <a:effectLst/>
                    <a:latin typeface="Times New Roman" panose="02020603050405020304" pitchFamily="18" charset="0"/>
                    <a:ea typeface="Times New Roman" panose="02020603050405020304" pitchFamily="18" charset="0"/>
                  </a:rPr>
                  <a:t>1000</a:t>
                </a:r>
                <a:endParaRPr lang="en-US" sz="2800" dirty="0"/>
              </a:p>
            </p:txBody>
          </p:sp>
        </mc:Choice>
        <mc:Fallback xmlns="">
          <p:sp>
            <p:nvSpPr>
              <p:cNvPr id="4" name="TextBox 3">
                <a:extLst>
                  <a:ext uri="{FF2B5EF4-FFF2-40B4-BE49-F238E27FC236}">
                    <a16:creationId xmlns:a16="http://schemas.microsoft.com/office/drawing/2014/main" id="{B092AE92-9625-1476-057C-544B288D5CA8}"/>
                  </a:ext>
                </a:extLst>
              </p:cNvPr>
              <p:cNvSpPr txBox="1">
                <a:spLocks noRot="1" noChangeAspect="1" noMove="1" noResize="1" noEditPoints="1" noAdjustHandles="1" noChangeArrowheads="1" noChangeShapeType="1" noTextEdit="1"/>
              </p:cNvSpPr>
              <p:nvPr/>
            </p:nvSpPr>
            <p:spPr>
              <a:xfrm>
                <a:off x="228073" y="1390825"/>
                <a:ext cx="10426324" cy="523220"/>
              </a:xfrm>
              <a:prstGeom prst="rect">
                <a:avLst/>
              </a:prstGeom>
              <a:blipFill>
                <a:blip r:embed="rId3"/>
                <a:stretch>
                  <a:fillRect l="-1169" t="-11628" b="-31395"/>
                </a:stretch>
              </a:blipFill>
            </p:spPr>
            <p:txBody>
              <a:bodyPr/>
              <a:lstStyle/>
              <a:p>
                <a:r>
                  <a:rPr lang="vi-VN">
                    <a:noFill/>
                  </a:rPr>
                  <a:t> </a:t>
                </a:r>
              </a:p>
            </p:txBody>
          </p:sp>
        </mc:Fallback>
      </mc:AlternateContent>
      <p:pic>
        <p:nvPicPr>
          <p:cNvPr id="3" name="Picture 2">
            <a:extLst>
              <a:ext uri="{FF2B5EF4-FFF2-40B4-BE49-F238E27FC236}">
                <a16:creationId xmlns:a16="http://schemas.microsoft.com/office/drawing/2014/main" id="{9FC7A495-AD69-5C87-F42F-53EE5D2F9D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6769" y="1914045"/>
            <a:ext cx="10972800" cy="5487358"/>
          </a:xfrm>
          <a:prstGeom prst="rect">
            <a:avLst/>
          </a:prstGeom>
        </p:spPr>
      </p:pic>
      <p:graphicFrame>
        <p:nvGraphicFramePr>
          <p:cNvPr id="10" name="Table 9">
            <a:extLst>
              <a:ext uri="{FF2B5EF4-FFF2-40B4-BE49-F238E27FC236}">
                <a16:creationId xmlns:a16="http://schemas.microsoft.com/office/drawing/2014/main" id="{30750FAE-4C21-106E-BE3D-8B2A1FC05546}"/>
              </a:ext>
            </a:extLst>
          </p:cNvPr>
          <p:cNvGraphicFramePr>
            <a:graphicFrameLocks noGrp="1"/>
          </p:cNvGraphicFramePr>
          <p:nvPr>
            <p:extLst>
              <p:ext uri="{D42A27DB-BD31-4B8C-83A1-F6EECF244321}">
                <p14:modId xmlns:p14="http://schemas.microsoft.com/office/powerpoint/2010/main" val="1199870675"/>
              </p:ext>
            </p:extLst>
          </p:nvPr>
        </p:nvGraphicFramePr>
        <p:xfrm>
          <a:off x="2108200" y="2536919"/>
          <a:ext cx="9448800" cy="3844656"/>
        </p:xfrm>
        <a:graphic>
          <a:graphicData uri="http://schemas.openxmlformats.org/drawingml/2006/table">
            <a:tbl>
              <a:tblPr firstRow="1" firstCol="1" bandRow="1">
                <a:tableStyleId>{5C22544A-7EE6-4342-B048-85BDC9FD1C3A}</a:tableStyleId>
              </a:tblPr>
              <a:tblGrid>
                <a:gridCol w="2086820">
                  <a:extLst>
                    <a:ext uri="{9D8B030D-6E8A-4147-A177-3AD203B41FA5}">
                      <a16:colId xmlns:a16="http://schemas.microsoft.com/office/drawing/2014/main" val="1387080935"/>
                    </a:ext>
                  </a:extLst>
                </a:gridCol>
                <a:gridCol w="3274237">
                  <a:extLst>
                    <a:ext uri="{9D8B030D-6E8A-4147-A177-3AD203B41FA5}">
                      <a16:colId xmlns:a16="http://schemas.microsoft.com/office/drawing/2014/main" val="410113916"/>
                    </a:ext>
                  </a:extLst>
                </a:gridCol>
                <a:gridCol w="4087743">
                  <a:extLst>
                    <a:ext uri="{9D8B030D-6E8A-4147-A177-3AD203B41FA5}">
                      <a16:colId xmlns:a16="http://schemas.microsoft.com/office/drawing/2014/main" val="1036011712"/>
                    </a:ext>
                  </a:extLst>
                </a:gridCol>
              </a:tblGrid>
              <a:tr h="1281552">
                <a:tc>
                  <a:txBody>
                    <a:bodyPr/>
                    <a:lstStyle/>
                    <a:p>
                      <a:pPr marL="0" marR="0" algn="ctr">
                        <a:spcBef>
                          <a:spcPts val="0"/>
                        </a:spcBef>
                        <a:spcAft>
                          <a:spcPts val="0"/>
                        </a:spcAft>
                      </a:pPr>
                      <a:r>
                        <a:rPr lang="vi-VN" sz="32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(GD)</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Logistic Regression (Sklearn)</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51252495"/>
                  </a:ext>
                </a:extLst>
              </a:tr>
              <a:tr h="640776">
                <a:tc>
                  <a:txBody>
                    <a:bodyPr/>
                    <a:lstStyle/>
                    <a:p>
                      <a:pPr marL="0" marR="0" algn="just">
                        <a:spcBef>
                          <a:spcPts val="0"/>
                        </a:spcBef>
                        <a:spcAft>
                          <a:spcPts val="0"/>
                        </a:spcAft>
                      </a:pPr>
                      <a:r>
                        <a:rPr lang="vi-VN" sz="3200" dirty="0">
                          <a:effectLst/>
                        </a:rPr>
                        <a:t>Accuracy</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0.89</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0.87</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033711"/>
                  </a:ext>
                </a:extLst>
              </a:tr>
              <a:tr h="640776">
                <a:tc>
                  <a:txBody>
                    <a:bodyPr/>
                    <a:lstStyle/>
                    <a:p>
                      <a:pPr marL="0" marR="0" algn="just">
                        <a:spcBef>
                          <a:spcPts val="0"/>
                        </a:spcBef>
                        <a:spcAft>
                          <a:spcPts val="0"/>
                        </a:spcAft>
                      </a:pPr>
                      <a:r>
                        <a:rPr lang="vi-VN" sz="3200" dirty="0">
                          <a:effectLst/>
                        </a:rPr>
                        <a:t>Precision</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0.89</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0.87</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39725453"/>
                  </a:ext>
                </a:extLst>
              </a:tr>
              <a:tr h="640776">
                <a:tc>
                  <a:txBody>
                    <a:bodyPr/>
                    <a:lstStyle/>
                    <a:p>
                      <a:pPr marL="0" marR="0" algn="just">
                        <a:spcBef>
                          <a:spcPts val="0"/>
                        </a:spcBef>
                        <a:spcAft>
                          <a:spcPts val="0"/>
                        </a:spcAft>
                      </a:pPr>
                      <a:r>
                        <a:rPr lang="vi-VN" sz="3200" dirty="0">
                          <a:effectLst/>
                        </a:rPr>
                        <a:t>Recall</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0.92</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0.90</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18867661"/>
                  </a:ext>
                </a:extLst>
              </a:tr>
              <a:tr h="640776">
                <a:tc>
                  <a:txBody>
                    <a:bodyPr/>
                    <a:lstStyle/>
                    <a:p>
                      <a:pPr marL="0" marR="0" algn="just">
                        <a:spcBef>
                          <a:spcPts val="0"/>
                        </a:spcBef>
                        <a:spcAft>
                          <a:spcPts val="0"/>
                        </a:spcAft>
                      </a:pPr>
                      <a:r>
                        <a:rPr lang="vi-VN" sz="3200" dirty="0">
                          <a:effectLst/>
                        </a:rPr>
                        <a:t>F1-score</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0.90</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0.88</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7270945"/>
                  </a:ext>
                </a:extLst>
              </a:tr>
            </a:tbl>
          </a:graphicData>
        </a:graphic>
      </p:graphicFrame>
    </p:spTree>
    <p:extLst>
      <p:ext uri="{BB962C8B-B14F-4D97-AF65-F5344CB8AC3E}">
        <p14:creationId xmlns:p14="http://schemas.microsoft.com/office/powerpoint/2010/main" val="35309885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3"/>
                                        </p:tgtEl>
                                      </p:cBhvr>
                                    </p:animEffect>
                                    <p:anim calcmode="lin" valueType="num">
                                      <p:cBhvr>
                                        <p:cTn id="7" dur="1000"/>
                                        <p:tgtEl>
                                          <p:spTgt spid="3"/>
                                        </p:tgtEl>
                                        <p:attrNameLst>
                                          <p:attrName>ppt_x</p:attrName>
                                        </p:attrNameLst>
                                      </p:cBhvr>
                                      <p:tavLst>
                                        <p:tav tm="0">
                                          <p:val>
                                            <p:strVal val="ppt_x"/>
                                          </p:val>
                                        </p:tav>
                                        <p:tav tm="100000">
                                          <p:val>
                                            <p:strVal val="ppt_x"/>
                                          </p:val>
                                        </p:tav>
                                      </p:tavLst>
                                    </p:anim>
                                    <p:anim calcmode="lin" valueType="num">
                                      <p:cBhvr>
                                        <p:cTn id="8" dur="1000"/>
                                        <p:tgtEl>
                                          <p:spTgt spid="3"/>
                                        </p:tgtEl>
                                        <p:attrNameLst>
                                          <p:attrName>ppt_y</p:attrName>
                                        </p:attrNameLst>
                                      </p:cBhvr>
                                      <p:tavLst>
                                        <p:tav tm="0">
                                          <p:val>
                                            <p:strVal val="ppt_y"/>
                                          </p:val>
                                        </p:tav>
                                        <p:tav tm="100000">
                                          <p:val>
                                            <p:strVal val="ppt_y+.1"/>
                                          </p:val>
                                        </p:tav>
                                      </p:tavLst>
                                    </p:anim>
                                    <p:set>
                                      <p:cBhvr>
                                        <p:cTn id="9" dur="1" fill="hold">
                                          <p:stCondLst>
                                            <p:cond delay="999"/>
                                          </p:stCondLst>
                                        </p:cTn>
                                        <p:tgtEl>
                                          <p:spTgt spid="3"/>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80">
                                          <p:stCondLst>
                                            <p:cond delay="0"/>
                                          </p:stCondLst>
                                        </p:cTn>
                                        <p:tgtEl>
                                          <p:spTgt spid="10"/>
                                        </p:tgtEl>
                                      </p:cBhvr>
                                    </p:animEffect>
                                    <p:anim calcmode="lin" valueType="num">
                                      <p:cBhvr>
                                        <p:cTn id="1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0" dur="26">
                                          <p:stCondLst>
                                            <p:cond delay="650"/>
                                          </p:stCondLst>
                                        </p:cTn>
                                        <p:tgtEl>
                                          <p:spTgt spid="10"/>
                                        </p:tgtEl>
                                      </p:cBhvr>
                                      <p:to x="100000" y="60000"/>
                                    </p:animScale>
                                    <p:animScale>
                                      <p:cBhvr>
                                        <p:cTn id="21" dur="166" decel="50000">
                                          <p:stCondLst>
                                            <p:cond delay="676"/>
                                          </p:stCondLst>
                                        </p:cTn>
                                        <p:tgtEl>
                                          <p:spTgt spid="10"/>
                                        </p:tgtEl>
                                      </p:cBhvr>
                                      <p:to x="100000" y="100000"/>
                                    </p:animScale>
                                    <p:animScale>
                                      <p:cBhvr>
                                        <p:cTn id="22" dur="26">
                                          <p:stCondLst>
                                            <p:cond delay="1312"/>
                                          </p:stCondLst>
                                        </p:cTn>
                                        <p:tgtEl>
                                          <p:spTgt spid="10"/>
                                        </p:tgtEl>
                                      </p:cBhvr>
                                      <p:to x="100000" y="80000"/>
                                    </p:animScale>
                                    <p:animScale>
                                      <p:cBhvr>
                                        <p:cTn id="23" dur="166" decel="50000">
                                          <p:stCondLst>
                                            <p:cond delay="1338"/>
                                          </p:stCondLst>
                                        </p:cTn>
                                        <p:tgtEl>
                                          <p:spTgt spid="10"/>
                                        </p:tgtEl>
                                      </p:cBhvr>
                                      <p:to x="100000" y="100000"/>
                                    </p:animScale>
                                    <p:animScale>
                                      <p:cBhvr>
                                        <p:cTn id="24" dur="26">
                                          <p:stCondLst>
                                            <p:cond delay="1642"/>
                                          </p:stCondLst>
                                        </p:cTn>
                                        <p:tgtEl>
                                          <p:spTgt spid="10"/>
                                        </p:tgtEl>
                                      </p:cBhvr>
                                      <p:to x="100000" y="90000"/>
                                    </p:animScale>
                                    <p:animScale>
                                      <p:cBhvr>
                                        <p:cTn id="25" dur="166" decel="50000">
                                          <p:stCondLst>
                                            <p:cond delay="1668"/>
                                          </p:stCondLst>
                                        </p:cTn>
                                        <p:tgtEl>
                                          <p:spTgt spid="10"/>
                                        </p:tgtEl>
                                      </p:cBhvr>
                                      <p:to x="100000" y="100000"/>
                                    </p:animScale>
                                    <p:animScale>
                                      <p:cBhvr>
                                        <p:cTn id="26" dur="26">
                                          <p:stCondLst>
                                            <p:cond delay="1808"/>
                                          </p:stCondLst>
                                        </p:cTn>
                                        <p:tgtEl>
                                          <p:spTgt spid="10"/>
                                        </p:tgtEl>
                                      </p:cBhvr>
                                      <p:to x="100000" y="95000"/>
                                    </p:animScale>
                                    <p:animScale>
                                      <p:cBhvr>
                                        <p:cTn id="27"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326597" y="7581900"/>
            <a:ext cx="473139" cy="381000"/>
          </a:xfrm>
        </p:spPr>
        <p:txBody>
          <a:bodyPr/>
          <a:lstStyle/>
          <a:p>
            <a:pPr marL="38100">
              <a:lnSpc>
                <a:spcPts val="1385"/>
              </a:lnSpc>
            </a:pPr>
            <a:fld id="{81D60167-4931-47E6-BA6A-407CBD079E47}" type="slidenum">
              <a:rPr lang="vi-VN" sz="2800" smtClean="0"/>
              <a:t>31</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13552"/>
            <a:ext cx="13799736"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03200" y="838228"/>
            <a:ext cx="12870193" cy="584775"/>
          </a:xfrm>
          <a:prstGeom prst="rect">
            <a:avLst/>
          </a:prstGeom>
          <a:noFill/>
        </p:spPr>
        <p:txBody>
          <a:bodyPr wrap="square" rtlCol="0">
            <a:spAutoFit/>
          </a:bodyPr>
          <a:lstStyle/>
          <a:p>
            <a:r>
              <a:rPr lang="vi-VN" sz="3200" b="1" i="1" dirty="0"/>
              <a:t>7.2 Ứng dụng về lĩnh vực Y tế</a:t>
            </a:r>
            <a:endParaRPr lang="en-US" sz="3200" b="1" i="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092AE92-9625-1476-057C-544B288D5CA8}"/>
                  </a:ext>
                </a:extLst>
              </p:cNvPr>
              <p:cNvSpPr txBox="1"/>
              <p:nvPr/>
            </p:nvSpPr>
            <p:spPr>
              <a:xfrm>
                <a:off x="431800" y="1423003"/>
                <a:ext cx="10426324" cy="523220"/>
              </a:xfrm>
              <a:prstGeom prst="rect">
                <a:avLst/>
              </a:prstGeom>
              <a:noFill/>
            </p:spPr>
            <p:txBody>
              <a:bodyPr wrap="square">
                <a:spAutoFit/>
              </a:bodyPr>
              <a:lstStyle/>
              <a:p>
                <a:r>
                  <a:rPr lang="vi-VN" sz="2800" dirty="0">
                    <a:effectLst/>
                    <a:latin typeface="Times New Roman" panose="02020603050405020304" pitchFamily="18" charset="0"/>
                    <a:ea typeface="Times New Roman" panose="02020603050405020304" pitchFamily="18" charset="0"/>
                  </a:rPr>
                  <a:t>Với các tham số </a:t>
                </a:r>
                <a14:m>
                  <m:oMath xmlns:m="http://schemas.openxmlformats.org/officeDocument/2006/math">
                    <m:r>
                      <a:rPr lang="vi-VN" sz="2800" b="1"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𝜼</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𝑙𝑒𝑎𝑟𝑛𝑖𝑛𝑔</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𝑟𝑎𝑡𝑒</m:t>
                    </m:r>
                    <m:r>
                      <a:rPr lang="vi-VN" sz="2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vi-VN" sz="2800" dirty="0">
                    <a:solidFill>
                      <a:srgbClr val="000000"/>
                    </a:solidFill>
                    <a:effectLst/>
                    <a:latin typeface="Times New Roman" panose="02020603050405020304" pitchFamily="18" charset="0"/>
                    <a:ea typeface="Times New Roman" panose="02020603050405020304" pitchFamily="18" charset="0"/>
                  </a:rPr>
                  <a:t> = 0.01 và n_iterations=5000</a:t>
                </a:r>
                <a:endParaRPr lang="en-US" sz="2800" dirty="0"/>
              </a:p>
            </p:txBody>
          </p:sp>
        </mc:Choice>
        <mc:Fallback xmlns="">
          <p:sp>
            <p:nvSpPr>
              <p:cNvPr id="4" name="TextBox 3">
                <a:extLst>
                  <a:ext uri="{FF2B5EF4-FFF2-40B4-BE49-F238E27FC236}">
                    <a16:creationId xmlns:a16="http://schemas.microsoft.com/office/drawing/2014/main" id="{B092AE92-9625-1476-057C-544B288D5CA8}"/>
                  </a:ext>
                </a:extLst>
              </p:cNvPr>
              <p:cNvSpPr txBox="1">
                <a:spLocks noRot="1" noChangeAspect="1" noMove="1" noResize="1" noEditPoints="1" noAdjustHandles="1" noChangeArrowheads="1" noChangeShapeType="1" noTextEdit="1"/>
              </p:cNvSpPr>
              <p:nvPr/>
            </p:nvSpPr>
            <p:spPr>
              <a:xfrm>
                <a:off x="431800" y="1423003"/>
                <a:ext cx="10426324" cy="523220"/>
              </a:xfrm>
              <a:prstGeom prst="rect">
                <a:avLst/>
              </a:prstGeom>
              <a:blipFill>
                <a:blip r:embed="rId3"/>
                <a:stretch>
                  <a:fillRect l="-1228" t="-11628" b="-31395"/>
                </a:stretch>
              </a:blipFill>
            </p:spPr>
            <p:txBody>
              <a:bodyPr/>
              <a:lstStyle/>
              <a:p>
                <a:r>
                  <a:rPr lang="vi-VN">
                    <a:noFill/>
                  </a:rPr>
                  <a:t> </a:t>
                </a:r>
              </a:p>
            </p:txBody>
          </p:sp>
        </mc:Fallback>
      </mc:AlternateContent>
      <p:pic>
        <p:nvPicPr>
          <p:cNvPr id="7" name="Picture 6">
            <a:extLst>
              <a:ext uri="{FF2B5EF4-FFF2-40B4-BE49-F238E27FC236}">
                <a16:creationId xmlns:a16="http://schemas.microsoft.com/office/drawing/2014/main" id="{5FCB3C15-6333-29D2-623B-9111175D14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800" y="1946223"/>
            <a:ext cx="11025764" cy="5617315"/>
          </a:xfrm>
          <a:prstGeom prst="rect">
            <a:avLst/>
          </a:prstGeom>
        </p:spPr>
      </p:pic>
      <p:graphicFrame>
        <p:nvGraphicFramePr>
          <p:cNvPr id="8" name="Table 7">
            <a:extLst>
              <a:ext uri="{FF2B5EF4-FFF2-40B4-BE49-F238E27FC236}">
                <a16:creationId xmlns:a16="http://schemas.microsoft.com/office/drawing/2014/main" id="{124AEB86-CB28-F039-8FE9-009084935880}"/>
              </a:ext>
            </a:extLst>
          </p:cNvPr>
          <p:cNvGraphicFramePr>
            <a:graphicFrameLocks noGrp="1"/>
          </p:cNvGraphicFramePr>
          <p:nvPr>
            <p:extLst>
              <p:ext uri="{D42A27DB-BD31-4B8C-83A1-F6EECF244321}">
                <p14:modId xmlns:p14="http://schemas.microsoft.com/office/powerpoint/2010/main" val="2309307670"/>
              </p:ext>
            </p:extLst>
          </p:nvPr>
        </p:nvGraphicFramePr>
        <p:xfrm>
          <a:off x="2146300" y="2523941"/>
          <a:ext cx="9525000" cy="3994858"/>
        </p:xfrm>
        <a:graphic>
          <a:graphicData uri="http://schemas.openxmlformats.org/drawingml/2006/table">
            <a:tbl>
              <a:tblPr firstRow="1" firstCol="1" bandRow="1">
                <a:tableStyleId>{5C22544A-7EE6-4342-B048-85BDC9FD1C3A}</a:tableStyleId>
              </a:tblPr>
              <a:tblGrid>
                <a:gridCol w="2103650">
                  <a:extLst>
                    <a:ext uri="{9D8B030D-6E8A-4147-A177-3AD203B41FA5}">
                      <a16:colId xmlns:a16="http://schemas.microsoft.com/office/drawing/2014/main" val="1268693345"/>
                    </a:ext>
                  </a:extLst>
                </a:gridCol>
                <a:gridCol w="3300641">
                  <a:extLst>
                    <a:ext uri="{9D8B030D-6E8A-4147-A177-3AD203B41FA5}">
                      <a16:colId xmlns:a16="http://schemas.microsoft.com/office/drawing/2014/main" val="3669457755"/>
                    </a:ext>
                  </a:extLst>
                </a:gridCol>
                <a:gridCol w="4120709">
                  <a:extLst>
                    <a:ext uri="{9D8B030D-6E8A-4147-A177-3AD203B41FA5}">
                      <a16:colId xmlns:a16="http://schemas.microsoft.com/office/drawing/2014/main" val="3839117477"/>
                    </a:ext>
                  </a:extLst>
                </a:gridCol>
              </a:tblGrid>
              <a:tr h="1331618">
                <a:tc>
                  <a:txBody>
                    <a:bodyPr/>
                    <a:lstStyle/>
                    <a:p>
                      <a:pPr marL="0" marR="0" algn="ctr">
                        <a:spcBef>
                          <a:spcPts val="0"/>
                        </a:spcBef>
                        <a:spcAft>
                          <a:spcPts val="0"/>
                        </a:spcAft>
                      </a:pPr>
                      <a:r>
                        <a:rPr lang="vi-VN" sz="3200">
                          <a:effectLst/>
                        </a:rPr>
                        <a:t> </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Logistic Regression (GD)</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Logistic Regression (Sklearn)</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35551409"/>
                  </a:ext>
                </a:extLst>
              </a:tr>
              <a:tr h="665810">
                <a:tc>
                  <a:txBody>
                    <a:bodyPr/>
                    <a:lstStyle/>
                    <a:p>
                      <a:pPr marL="0" marR="0" algn="just">
                        <a:spcBef>
                          <a:spcPts val="0"/>
                        </a:spcBef>
                        <a:spcAft>
                          <a:spcPts val="0"/>
                        </a:spcAft>
                      </a:pPr>
                      <a:r>
                        <a:rPr lang="vi-VN" sz="3200" dirty="0">
                          <a:effectLst/>
                        </a:rPr>
                        <a:t>Accuracy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a:t>
                      </a:r>
                      <a:r>
                        <a:rPr lang="en-US" sz="3200" dirty="0">
                          <a:effectLst/>
                        </a:rPr>
                        <a:t>7</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0.87</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6679836"/>
                  </a:ext>
                </a:extLst>
              </a:tr>
              <a:tr h="665810">
                <a:tc>
                  <a:txBody>
                    <a:bodyPr/>
                    <a:lstStyle/>
                    <a:p>
                      <a:pPr marL="0" marR="0" algn="just">
                        <a:spcBef>
                          <a:spcPts val="0"/>
                        </a:spcBef>
                        <a:spcAft>
                          <a:spcPts val="0"/>
                        </a:spcAft>
                      </a:pPr>
                      <a:r>
                        <a:rPr lang="vi-VN" sz="3200" dirty="0">
                          <a:effectLst/>
                        </a:rPr>
                        <a:t>Precision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0.87</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0.87</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65815584"/>
                  </a:ext>
                </a:extLst>
              </a:tr>
              <a:tr h="665810">
                <a:tc>
                  <a:txBody>
                    <a:bodyPr/>
                    <a:lstStyle/>
                    <a:p>
                      <a:pPr marL="0" marR="0" algn="just">
                        <a:spcBef>
                          <a:spcPts val="0"/>
                        </a:spcBef>
                        <a:spcAft>
                          <a:spcPts val="0"/>
                        </a:spcAft>
                      </a:pPr>
                      <a:r>
                        <a:rPr lang="vi-VN" sz="3200" dirty="0">
                          <a:effectLst/>
                        </a:rPr>
                        <a:t>Recall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0.90</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0.90</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7352495"/>
                  </a:ext>
                </a:extLst>
              </a:tr>
              <a:tr h="665810">
                <a:tc>
                  <a:txBody>
                    <a:bodyPr/>
                    <a:lstStyle/>
                    <a:p>
                      <a:pPr marL="0" marR="0" algn="just">
                        <a:spcBef>
                          <a:spcPts val="0"/>
                        </a:spcBef>
                        <a:spcAft>
                          <a:spcPts val="0"/>
                        </a:spcAft>
                      </a:pPr>
                      <a:r>
                        <a:rPr lang="vi-VN" sz="3200">
                          <a:effectLst/>
                        </a:rPr>
                        <a:t>F1-score</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a:t>
                      </a:r>
                      <a:r>
                        <a:rPr lang="en-US" sz="3200">
                          <a:effectLst/>
                        </a:rPr>
                        <a:t>88</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0.88</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2322263"/>
                  </a:ext>
                </a:extLst>
              </a:tr>
            </a:tbl>
          </a:graphicData>
        </a:graphic>
      </p:graphicFrame>
    </p:spTree>
    <p:extLst>
      <p:ext uri="{BB962C8B-B14F-4D97-AF65-F5344CB8AC3E}">
        <p14:creationId xmlns:p14="http://schemas.microsoft.com/office/powerpoint/2010/main" val="1885341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7"/>
                                        </p:tgtEl>
                                        <p:attrNameLst>
                                          <p:attrName>ppt_x</p:attrName>
                                        </p:attrNameLst>
                                      </p:cBhvr>
                                      <p:tavLst>
                                        <p:tav tm="0">
                                          <p:val>
                                            <p:strVal val="ppt_x"/>
                                          </p:val>
                                        </p:tav>
                                        <p:tav tm="100000">
                                          <p:val>
                                            <p:strVal val="ppt_x"/>
                                          </p:val>
                                        </p:tav>
                                      </p:tavLst>
                                    </p:anim>
                                    <p:anim calcmode="lin" valueType="num">
                                      <p:cBhvr additive="base">
                                        <p:cTn id="7" dur="500"/>
                                        <p:tgtEl>
                                          <p:spTgt spid="7"/>
                                        </p:tgtEl>
                                        <p:attrNameLst>
                                          <p:attrName>ppt_y</p:attrName>
                                        </p:attrNameLst>
                                      </p:cBhvr>
                                      <p:tavLst>
                                        <p:tav tm="0">
                                          <p:val>
                                            <p:strVal val="ppt_y"/>
                                          </p:val>
                                        </p:tav>
                                        <p:tav tm="100000">
                                          <p:val>
                                            <p:strVal val="1+ppt_h/2"/>
                                          </p:val>
                                        </p:tav>
                                      </p:tavLst>
                                    </p:anim>
                                    <p:set>
                                      <p:cBhvr>
                                        <p:cTn id="8" dur="1" fill="hold">
                                          <p:stCondLst>
                                            <p:cond delay="499"/>
                                          </p:stCondLst>
                                        </p:cTn>
                                        <p:tgtEl>
                                          <p:spTgt spid="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326597" y="7581900"/>
            <a:ext cx="473139" cy="381000"/>
          </a:xfrm>
        </p:spPr>
        <p:txBody>
          <a:bodyPr/>
          <a:lstStyle/>
          <a:p>
            <a:pPr marL="38100">
              <a:lnSpc>
                <a:spcPts val="1385"/>
              </a:lnSpc>
            </a:pPr>
            <a:fld id="{81D60167-4931-47E6-BA6A-407CBD079E47}" type="slidenum">
              <a:rPr lang="vi-VN" sz="2800" smtClean="0"/>
              <a:t>32</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13552"/>
            <a:ext cx="13799736"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03200" y="838228"/>
            <a:ext cx="12870193" cy="584775"/>
          </a:xfrm>
          <a:prstGeom prst="rect">
            <a:avLst/>
          </a:prstGeom>
          <a:noFill/>
        </p:spPr>
        <p:txBody>
          <a:bodyPr wrap="square" rtlCol="0">
            <a:spAutoFit/>
          </a:bodyPr>
          <a:lstStyle/>
          <a:p>
            <a:r>
              <a:rPr lang="vi-VN" sz="3200" b="1" i="1" dirty="0"/>
              <a:t>7.2 Ứng dụng về lĩnh vực Y tế</a:t>
            </a:r>
            <a:endParaRPr lang="en-US" sz="3200" b="1" i="1" dirty="0"/>
          </a:p>
        </p:txBody>
      </p:sp>
      <p:graphicFrame>
        <p:nvGraphicFramePr>
          <p:cNvPr id="8" name="Table 7">
            <a:extLst>
              <a:ext uri="{FF2B5EF4-FFF2-40B4-BE49-F238E27FC236}">
                <a16:creationId xmlns:a16="http://schemas.microsoft.com/office/drawing/2014/main" id="{124AEB86-CB28-F039-8FE9-009084935880}"/>
              </a:ext>
            </a:extLst>
          </p:cNvPr>
          <p:cNvGraphicFramePr>
            <a:graphicFrameLocks noGrp="1"/>
          </p:cNvGraphicFramePr>
          <p:nvPr>
            <p:extLst>
              <p:ext uri="{D42A27DB-BD31-4B8C-83A1-F6EECF244321}">
                <p14:modId xmlns:p14="http://schemas.microsoft.com/office/powerpoint/2010/main" val="596955859"/>
              </p:ext>
            </p:extLst>
          </p:nvPr>
        </p:nvGraphicFramePr>
        <p:xfrm>
          <a:off x="7187767" y="2223117"/>
          <a:ext cx="6388099" cy="4126280"/>
        </p:xfrm>
        <a:graphic>
          <a:graphicData uri="http://schemas.openxmlformats.org/drawingml/2006/table">
            <a:tbl>
              <a:tblPr firstRow="1" firstCol="1" bandRow="1">
                <a:tableStyleId>{5C22544A-7EE6-4342-B048-85BDC9FD1C3A}</a:tableStyleId>
              </a:tblPr>
              <a:tblGrid>
                <a:gridCol w="1892299">
                  <a:extLst>
                    <a:ext uri="{9D8B030D-6E8A-4147-A177-3AD203B41FA5}">
                      <a16:colId xmlns:a16="http://schemas.microsoft.com/office/drawing/2014/main" val="1268693345"/>
                    </a:ext>
                  </a:extLst>
                </a:gridCol>
                <a:gridCol w="2209800">
                  <a:extLst>
                    <a:ext uri="{9D8B030D-6E8A-4147-A177-3AD203B41FA5}">
                      <a16:colId xmlns:a16="http://schemas.microsoft.com/office/drawing/2014/main" val="3669457755"/>
                    </a:ext>
                  </a:extLst>
                </a:gridCol>
                <a:gridCol w="2286000">
                  <a:extLst>
                    <a:ext uri="{9D8B030D-6E8A-4147-A177-3AD203B41FA5}">
                      <a16:colId xmlns:a16="http://schemas.microsoft.com/office/drawing/2014/main" val="3839117477"/>
                    </a:ext>
                  </a:extLst>
                </a:gridCol>
              </a:tblGrid>
              <a:tr h="1320036">
                <a:tc>
                  <a:txBody>
                    <a:bodyPr/>
                    <a:lstStyle/>
                    <a:p>
                      <a:pPr marL="0" marR="0" algn="ctr">
                        <a:spcBef>
                          <a:spcPts val="0"/>
                        </a:spcBef>
                        <a:spcAft>
                          <a:spcPts val="0"/>
                        </a:spcAft>
                      </a:pPr>
                      <a:r>
                        <a:rPr lang="vi-VN" sz="3200">
                          <a:effectLst/>
                        </a:rPr>
                        <a:t> </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(GD)</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(Sklearn)</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35551409"/>
                  </a:ext>
                </a:extLst>
              </a:tr>
              <a:tr h="665810">
                <a:tc>
                  <a:txBody>
                    <a:bodyPr/>
                    <a:lstStyle/>
                    <a:p>
                      <a:pPr marL="0" marR="0" algn="just">
                        <a:spcBef>
                          <a:spcPts val="0"/>
                        </a:spcBef>
                        <a:spcAft>
                          <a:spcPts val="0"/>
                        </a:spcAft>
                      </a:pPr>
                      <a:r>
                        <a:rPr lang="vi-VN" sz="3200" dirty="0">
                          <a:effectLst/>
                        </a:rPr>
                        <a:t>Accuracy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a:t>
                      </a:r>
                      <a:r>
                        <a:rPr lang="en-US" sz="3200" dirty="0">
                          <a:effectLst/>
                        </a:rPr>
                        <a:t>7</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0.87</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46679836"/>
                  </a:ext>
                </a:extLst>
              </a:tr>
              <a:tr h="665810">
                <a:tc>
                  <a:txBody>
                    <a:bodyPr/>
                    <a:lstStyle/>
                    <a:p>
                      <a:pPr marL="0" marR="0" algn="just">
                        <a:spcBef>
                          <a:spcPts val="0"/>
                        </a:spcBef>
                        <a:spcAft>
                          <a:spcPts val="0"/>
                        </a:spcAft>
                      </a:pPr>
                      <a:r>
                        <a:rPr lang="vi-VN" sz="3200" dirty="0">
                          <a:effectLst/>
                        </a:rPr>
                        <a:t>Precision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0.87</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0.87</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65815584"/>
                  </a:ext>
                </a:extLst>
              </a:tr>
              <a:tr h="665810">
                <a:tc>
                  <a:txBody>
                    <a:bodyPr/>
                    <a:lstStyle/>
                    <a:p>
                      <a:pPr marL="0" marR="0" algn="just">
                        <a:spcBef>
                          <a:spcPts val="0"/>
                        </a:spcBef>
                        <a:spcAft>
                          <a:spcPts val="0"/>
                        </a:spcAft>
                      </a:pPr>
                      <a:r>
                        <a:rPr lang="vi-VN" sz="3200" dirty="0">
                          <a:effectLst/>
                        </a:rPr>
                        <a:t>Recall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0.90</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0.90</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27352495"/>
                  </a:ext>
                </a:extLst>
              </a:tr>
              <a:tr h="665810">
                <a:tc>
                  <a:txBody>
                    <a:bodyPr/>
                    <a:lstStyle/>
                    <a:p>
                      <a:pPr marL="0" marR="0" algn="just">
                        <a:spcBef>
                          <a:spcPts val="0"/>
                        </a:spcBef>
                        <a:spcAft>
                          <a:spcPts val="0"/>
                        </a:spcAft>
                      </a:pPr>
                      <a:r>
                        <a:rPr lang="vi-VN" sz="3200">
                          <a:effectLst/>
                        </a:rPr>
                        <a:t>F1-score</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a:t>
                      </a:r>
                      <a:r>
                        <a:rPr lang="en-US" sz="3200">
                          <a:effectLst/>
                        </a:rPr>
                        <a:t>88</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0.88</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2322263"/>
                  </a:ext>
                </a:extLst>
              </a:tr>
            </a:tbl>
          </a:graphicData>
        </a:graphic>
      </p:graphicFrame>
      <p:graphicFrame>
        <p:nvGraphicFramePr>
          <p:cNvPr id="10" name="Table 9">
            <a:extLst>
              <a:ext uri="{FF2B5EF4-FFF2-40B4-BE49-F238E27FC236}">
                <a16:creationId xmlns:a16="http://schemas.microsoft.com/office/drawing/2014/main" id="{48BD952E-67BA-C186-860E-8F629FE00296}"/>
              </a:ext>
            </a:extLst>
          </p:cNvPr>
          <p:cNvGraphicFramePr>
            <a:graphicFrameLocks noGrp="1"/>
          </p:cNvGraphicFramePr>
          <p:nvPr>
            <p:extLst>
              <p:ext uri="{D42A27DB-BD31-4B8C-83A1-F6EECF244321}">
                <p14:modId xmlns:p14="http://schemas.microsoft.com/office/powerpoint/2010/main" val="970303625"/>
              </p:ext>
            </p:extLst>
          </p:nvPr>
        </p:nvGraphicFramePr>
        <p:xfrm>
          <a:off x="241734" y="2232628"/>
          <a:ext cx="6715943" cy="4126280"/>
        </p:xfrm>
        <a:graphic>
          <a:graphicData uri="http://schemas.openxmlformats.org/drawingml/2006/table">
            <a:tbl>
              <a:tblPr firstRow="1" firstCol="1" bandRow="1">
                <a:tableStyleId>{5C22544A-7EE6-4342-B048-85BDC9FD1C3A}</a:tableStyleId>
              </a:tblPr>
              <a:tblGrid>
                <a:gridCol w="1991543">
                  <a:extLst>
                    <a:ext uri="{9D8B030D-6E8A-4147-A177-3AD203B41FA5}">
                      <a16:colId xmlns:a16="http://schemas.microsoft.com/office/drawing/2014/main" val="1387080935"/>
                    </a:ext>
                  </a:extLst>
                </a:gridCol>
                <a:gridCol w="2057400">
                  <a:extLst>
                    <a:ext uri="{9D8B030D-6E8A-4147-A177-3AD203B41FA5}">
                      <a16:colId xmlns:a16="http://schemas.microsoft.com/office/drawing/2014/main" val="410113916"/>
                    </a:ext>
                  </a:extLst>
                </a:gridCol>
                <a:gridCol w="2667000">
                  <a:extLst>
                    <a:ext uri="{9D8B030D-6E8A-4147-A177-3AD203B41FA5}">
                      <a16:colId xmlns:a16="http://schemas.microsoft.com/office/drawing/2014/main" val="1036011712"/>
                    </a:ext>
                  </a:extLst>
                </a:gridCol>
              </a:tblGrid>
              <a:tr h="1499428">
                <a:tc>
                  <a:txBody>
                    <a:bodyPr/>
                    <a:lstStyle/>
                    <a:p>
                      <a:pPr marL="0" marR="0" algn="ctr">
                        <a:spcBef>
                          <a:spcPts val="0"/>
                        </a:spcBef>
                        <a:spcAft>
                          <a:spcPts val="0"/>
                        </a:spcAft>
                      </a:pPr>
                      <a:r>
                        <a:rPr lang="vi-VN" sz="3200" dirty="0">
                          <a:effectLst/>
                        </a:rPr>
                        <a:t> </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Logistic Regression (GD)</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Logistic Regression (Sklearn)</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51252495"/>
                  </a:ext>
                </a:extLst>
              </a:tr>
              <a:tr h="656713">
                <a:tc>
                  <a:txBody>
                    <a:bodyPr/>
                    <a:lstStyle/>
                    <a:p>
                      <a:pPr marL="0" marR="0" algn="just">
                        <a:spcBef>
                          <a:spcPts val="0"/>
                        </a:spcBef>
                        <a:spcAft>
                          <a:spcPts val="0"/>
                        </a:spcAft>
                      </a:pPr>
                      <a:r>
                        <a:rPr lang="vi-VN" sz="3200" dirty="0">
                          <a:effectLst/>
                        </a:rPr>
                        <a:t>Accuracy</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0.89</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0.87</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0033711"/>
                  </a:ext>
                </a:extLst>
              </a:tr>
              <a:tr h="656713">
                <a:tc>
                  <a:txBody>
                    <a:bodyPr/>
                    <a:lstStyle/>
                    <a:p>
                      <a:pPr marL="0" marR="0" algn="just">
                        <a:spcBef>
                          <a:spcPts val="0"/>
                        </a:spcBef>
                        <a:spcAft>
                          <a:spcPts val="0"/>
                        </a:spcAft>
                      </a:pPr>
                      <a:r>
                        <a:rPr lang="vi-VN" sz="3200" dirty="0">
                          <a:effectLst/>
                        </a:rPr>
                        <a:t>Precision</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0.89</a:t>
                      </a:r>
                      <a:endParaRPr lang="en-US" sz="3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0.87</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39725453"/>
                  </a:ext>
                </a:extLst>
              </a:tr>
              <a:tr h="656713">
                <a:tc>
                  <a:txBody>
                    <a:bodyPr/>
                    <a:lstStyle/>
                    <a:p>
                      <a:pPr marL="0" marR="0" algn="just">
                        <a:spcBef>
                          <a:spcPts val="0"/>
                        </a:spcBef>
                        <a:spcAft>
                          <a:spcPts val="0"/>
                        </a:spcAft>
                      </a:pPr>
                      <a:r>
                        <a:rPr lang="vi-VN" sz="3200" dirty="0">
                          <a:effectLst/>
                        </a:rPr>
                        <a:t>Recall</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0.92</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a:effectLst/>
                        </a:rPr>
                        <a:t>0.90</a:t>
                      </a:r>
                      <a:endParaRPr lang="en-US" sz="3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18867661"/>
                  </a:ext>
                </a:extLst>
              </a:tr>
              <a:tr h="656713">
                <a:tc>
                  <a:txBody>
                    <a:bodyPr/>
                    <a:lstStyle/>
                    <a:p>
                      <a:pPr marL="0" marR="0" algn="just">
                        <a:spcBef>
                          <a:spcPts val="0"/>
                        </a:spcBef>
                        <a:spcAft>
                          <a:spcPts val="0"/>
                        </a:spcAft>
                      </a:pPr>
                      <a:r>
                        <a:rPr lang="vi-VN" sz="3200" dirty="0">
                          <a:effectLst/>
                        </a:rPr>
                        <a:t>F1-score</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0.90</a:t>
                      </a:r>
                      <a:endParaRPr lang="en-US" sz="3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vi-VN" sz="3200" dirty="0">
                          <a:effectLst/>
                        </a:rPr>
                        <a:t>0.88</a:t>
                      </a:r>
                      <a:endParaRPr lang="en-US" sz="3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27270945"/>
                  </a:ext>
                </a:extLst>
              </a:tr>
            </a:tbl>
          </a:graphicData>
        </a:graphic>
      </p:graphicFrame>
      <p:sp>
        <p:nvSpPr>
          <p:cNvPr id="11" name="TextBox 10">
            <a:extLst>
              <a:ext uri="{FF2B5EF4-FFF2-40B4-BE49-F238E27FC236}">
                <a16:creationId xmlns:a16="http://schemas.microsoft.com/office/drawing/2014/main" id="{0F444BB4-252B-EB8F-9AC8-3165D7C91868}"/>
              </a:ext>
            </a:extLst>
          </p:cNvPr>
          <p:cNvSpPr txBox="1"/>
          <p:nvPr/>
        </p:nvSpPr>
        <p:spPr>
          <a:xfrm>
            <a:off x="2135764" y="6562526"/>
            <a:ext cx="3429000" cy="400110"/>
          </a:xfrm>
          <a:prstGeom prst="rect">
            <a:avLst/>
          </a:prstGeom>
          <a:noFill/>
        </p:spPr>
        <p:txBody>
          <a:bodyPr wrap="square">
            <a:spAutoFit/>
          </a:bodyPr>
          <a:lstStyle/>
          <a:p>
            <a:r>
              <a:rPr lang="vi-VN" sz="2000" dirty="0">
                <a:solidFill>
                  <a:srgbClr val="000000"/>
                </a:solidFill>
                <a:effectLst/>
                <a:latin typeface="Times New Roman" panose="02020603050405020304" pitchFamily="18" charset="0"/>
                <a:ea typeface="Times New Roman" panose="02020603050405020304" pitchFamily="18" charset="0"/>
              </a:rPr>
              <a:t>n_iterations</a:t>
            </a:r>
            <a:r>
              <a:rPr lang="en-US" sz="2000" dirty="0">
                <a:solidFill>
                  <a:srgbClr val="000000"/>
                </a:solidFill>
                <a:effectLst/>
                <a:latin typeface="Times New Roman" panose="02020603050405020304" pitchFamily="18" charset="0"/>
                <a:ea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rPr>
              <a:t>1000</a:t>
            </a:r>
            <a:endParaRPr lang="vi-VN" sz="2000" dirty="0"/>
          </a:p>
        </p:txBody>
      </p:sp>
      <p:sp>
        <p:nvSpPr>
          <p:cNvPr id="12" name="TextBox 11">
            <a:extLst>
              <a:ext uri="{FF2B5EF4-FFF2-40B4-BE49-F238E27FC236}">
                <a16:creationId xmlns:a16="http://schemas.microsoft.com/office/drawing/2014/main" id="{267EB19A-0750-7331-EE68-2B274C5D6AB8}"/>
              </a:ext>
            </a:extLst>
          </p:cNvPr>
          <p:cNvSpPr txBox="1"/>
          <p:nvPr/>
        </p:nvSpPr>
        <p:spPr>
          <a:xfrm>
            <a:off x="9461714" y="6568551"/>
            <a:ext cx="4312622" cy="400110"/>
          </a:xfrm>
          <a:prstGeom prst="rect">
            <a:avLst/>
          </a:prstGeom>
          <a:noFill/>
        </p:spPr>
        <p:txBody>
          <a:bodyPr wrap="square">
            <a:spAutoFit/>
          </a:bodyPr>
          <a:lstStyle/>
          <a:p>
            <a:r>
              <a:rPr lang="vi-VN" sz="2000" dirty="0">
                <a:solidFill>
                  <a:srgbClr val="000000"/>
                </a:solidFill>
                <a:effectLst/>
                <a:latin typeface="Times New Roman" panose="02020603050405020304" pitchFamily="18" charset="0"/>
                <a:ea typeface="Times New Roman" panose="02020603050405020304" pitchFamily="18" charset="0"/>
              </a:rPr>
              <a:t>n_iterations=5000</a:t>
            </a:r>
            <a:endParaRPr lang="vi-VN" sz="2000" dirty="0"/>
          </a:p>
        </p:txBody>
      </p:sp>
    </p:spTree>
    <p:extLst>
      <p:ext uri="{BB962C8B-B14F-4D97-AF65-F5344CB8AC3E}">
        <p14:creationId xmlns:p14="http://schemas.microsoft.com/office/powerpoint/2010/main" val="1339654171"/>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335927" y="7568936"/>
            <a:ext cx="423545" cy="229422"/>
          </a:xfrm>
        </p:spPr>
        <p:txBody>
          <a:bodyPr/>
          <a:lstStyle/>
          <a:p>
            <a:pPr marL="38100">
              <a:lnSpc>
                <a:spcPts val="1385"/>
              </a:lnSpc>
            </a:pPr>
            <a:fld id="{81D60167-4931-47E6-BA6A-407CBD079E47}" type="slidenum">
              <a:rPr lang="vi-VN" sz="2800" smtClean="0"/>
              <a:t>33</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17014"/>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92476" y="831345"/>
            <a:ext cx="12870193" cy="523220"/>
          </a:xfrm>
          <a:prstGeom prst="rect">
            <a:avLst/>
          </a:prstGeom>
          <a:noFill/>
        </p:spPr>
        <p:txBody>
          <a:bodyPr wrap="square" rtlCol="0">
            <a:spAutoFit/>
          </a:bodyPr>
          <a:lstStyle/>
          <a:p>
            <a:r>
              <a:rPr lang="vi-VN" sz="2800" b="1" i="1" dirty="0"/>
              <a:t>7.2 Ứng dụng về lĩnh vực Y tế</a:t>
            </a:r>
            <a:endParaRPr lang="en-US" sz="2800" b="1" i="1" dirty="0"/>
          </a:p>
        </p:txBody>
      </p:sp>
      <p:sp>
        <p:nvSpPr>
          <p:cNvPr id="4" name="TextBox 3">
            <a:extLst>
              <a:ext uri="{FF2B5EF4-FFF2-40B4-BE49-F238E27FC236}">
                <a16:creationId xmlns:a16="http://schemas.microsoft.com/office/drawing/2014/main" id="{B092AE92-9625-1476-057C-544B288D5CA8}"/>
              </a:ext>
            </a:extLst>
          </p:cNvPr>
          <p:cNvSpPr txBox="1"/>
          <p:nvPr/>
        </p:nvSpPr>
        <p:spPr>
          <a:xfrm>
            <a:off x="336595" y="1348936"/>
            <a:ext cx="10426324" cy="523220"/>
          </a:xfrm>
          <a:prstGeom prst="rect">
            <a:avLst/>
          </a:prstGeom>
          <a:noFill/>
        </p:spPr>
        <p:txBody>
          <a:bodyPr wrap="square">
            <a:spAutoFit/>
          </a:bodyPr>
          <a:lstStyle/>
          <a:p>
            <a:r>
              <a:rPr lang="vi-VN" sz="2800" dirty="0"/>
              <a:t>Lịch sử huấn luyện của mô hình xây dựng bằng Gradient Descent</a:t>
            </a:r>
            <a:endParaRPr lang="en-US" sz="2800" dirty="0"/>
          </a:p>
        </p:txBody>
      </p:sp>
      <p:pic>
        <p:nvPicPr>
          <p:cNvPr id="3" name="Picture 2">
            <a:extLst>
              <a:ext uri="{FF2B5EF4-FFF2-40B4-BE49-F238E27FC236}">
                <a16:creationId xmlns:a16="http://schemas.microsoft.com/office/drawing/2014/main" id="{5AE175A9-373F-562D-E130-64168DE64B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00" y="1932390"/>
            <a:ext cx="6537105" cy="5197999"/>
          </a:xfrm>
          <a:prstGeom prst="rect">
            <a:avLst/>
          </a:prstGeom>
        </p:spPr>
      </p:pic>
      <p:pic>
        <p:nvPicPr>
          <p:cNvPr id="10" name="Picture 9">
            <a:extLst>
              <a:ext uri="{FF2B5EF4-FFF2-40B4-BE49-F238E27FC236}">
                <a16:creationId xmlns:a16="http://schemas.microsoft.com/office/drawing/2014/main" id="{909DE6C0-E61C-5C25-16C8-428A3A8F5424}"/>
              </a:ext>
            </a:extLst>
          </p:cNvPr>
          <p:cNvPicPr>
            <a:picLocks noChangeAspect="1"/>
          </p:cNvPicPr>
          <p:nvPr/>
        </p:nvPicPr>
        <p:blipFill>
          <a:blip r:embed="rId4"/>
          <a:stretch>
            <a:fillRect/>
          </a:stretch>
        </p:blipFill>
        <p:spPr>
          <a:xfrm>
            <a:off x="7061200" y="1932390"/>
            <a:ext cx="6537106" cy="5201601"/>
          </a:xfrm>
          <a:prstGeom prst="rect">
            <a:avLst/>
          </a:prstGeom>
        </p:spPr>
      </p:pic>
      <p:sp>
        <p:nvSpPr>
          <p:cNvPr id="7" name="TextBox 6">
            <a:extLst>
              <a:ext uri="{FF2B5EF4-FFF2-40B4-BE49-F238E27FC236}">
                <a16:creationId xmlns:a16="http://schemas.microsoft.com/office/drawing/2014/main" id="{F601FD0A-3C3D-84FF-7C37-79F704533E06}"/>
              </a:ext>
            </a:extLst>
          </p:cNvPr>
          <p:cNvSpPr txBox="1"/>
          <p:nvPr/>
        </p:nvSpPr>
        <p:spPr>
          <a:xfrm>
            <a:off x="2120900" y="7168826"/>
            <a:ext cx="3429000" cy="400110"/>
          </a:xfrm>
          <a:prstGeom prst="rect">
            <a:avLst/>
          </a:prstGeom>
          <a:noFill/>
        </p:spPr>
        <p:txBody>
          <a:bodyPr wrap="square">
            <a:spAutoFit/>
          </a:bodyPr>
          <a:lstStyle/>
          <a:p>
            <a:r>
              <a:rPr lang="vi-VN" sz="2000" dirty="0">
                <a:solidFill>
                  <a:srgbClr val="000000"/>
                </a:solidFill>
                <a:effectLst/>
                <a:latin typeface="Times New Roman" panose="02020603050405020304" pitchFamily="18" charset="0"/>
                <a:ea typeface="Times New Roman" panose="02020603050405020304" pitchFamily="18" charset="0"/>
              </a:rPr>
              <a:t>n_iterations</a:t>
            </a:r>
            <a:r>
              <a:rPr lang="en-US" sz="2000" dirty="0">
                <a:solidFill>
                  <a:srgbClr val="000000"/>
                </a:solidFill>
                <a:effectLst/>
                <a:latin typeface="Times New Roman" panose="02020603050405020304" pitchFamily="18" charset="0"/>
                <a:ea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 </a:t>
            </a:r>
            <a:r>
              <a:rPr lang="vi-VN" sz="2000" dirty="0">
                <a:solidFill>
                  <a:srgbClr val="000000"/>
                </a:solidFill>
                <a:effectLst/>
                <a:latin typeface="Times New Roman" panose="02020603050405020304" pitchFamily="18" charset="0"/>
                <a:ea typeface="Times New Roman" panose="02020603050405020304" pitchFamily="18" charset="0"/>
              </a:rPr>
              <a:t>1000</a:t>
            </a:r>
            <a:endParaRPr lang="vi-VN" sz="2000" dirty="0"/>
          </a:p>
        </p:txBody>
      </p:sp>
      <p:sp>
        <p:nvSpPr>
          <p:cNvPr id="11" name="TextBox 10">
            <a:extLst>
              <a:ext uri="{FF2B5EF4-FFF2-40B4-BE49-F238E27FC236}">
                <a16:creationId xmlns:a16="http://schemas.microsoft.com/office/drawing/2014/main" id="{68F539FE-B49A-E0B4-1B43-6C33B87E9FE5}"/>
              </a:ext>
            </a:extLst>
          </p:cNvPr>
          <p:cNvSpPr txBox="1"/>
          <p:nvPr/>
        </p:nvSpPr>
        <p:spPr>
          <a:xfrm>
            <a:off x="9446850" y="7174851"/>
            <a:ext cx="4312622" cy="400110"/>
          </a:xfrm>
          <a:prstGeom prst="rect">
            <a:avLst/>
          </a:prstGeom>
          <a:noFill/>
        </p:spPr>
        <p:txBody>
          <a:bodyPr wrap="square">
            <a:spAutoFit/>
          </a:bodyPr>
          <a:lstStyle/>
          <a:p>
            <a:r>
              <a:rPr lang="vi-VN" sz="2000" dirty="0">
                <a:solidFill>
                  <a:srgbClr val="000000"/>
                </a:solidFill>
                <a:effectLst/>
                <a:latin typeface="Times New Roman" panose="02020603050405020304" pitchFamily="18" charset="0"/>
                <a:ea typeface="Times New Roman" panose="02020603050405020304" pitchFamily="18" charset="0"/>
              </a:rPr>
              <a:t>n_iterations=5000</a:t>
            </a:r>
            <a:endParaRPr lang="vi-VN" sz="2000" dirty="0"/>
          </a:p>
        </p:txBody>
      </p:sp>
    </p:spTree>
    <p:extLst>
      <p:ext uri="{BB962C8B-B14F-4D97-AF65-F5344CB8AC3E}">
        <p14:creationId xmlns:p14="http://schemas.microsoft.com/office/powerpoint/2010/main" val="196788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4432121-8FE9-82C9-104D-FC5D9AAAF156}"/>
              </a:ext>
            </a:extLst>
          </p:cNvPr>
          <p:cNvSpPr>
            <a:spLocks noGrp="1"/>
          </p:cNvSpPr>
          <p:nvPr>
            <p:ph type="sldNum" sz="quarter" idx="7"/>
          </p:nvPr>
        </p:nvSpPr>
        <p:spPr>
          <a:xfrm>
            <a:off x="13226792" y="7525291"/>
            <a:ext cx="582993" cy="523219"/>
          </a:xfrm>
        </p:spPr>
        <p:txBody>
          <a:bodyPr/>
          <a:lstStyle/>
          <a:p>
            <a:pPr marL="38100">
              <a:lnSpc>
                <a:spcPts val="1385"/>
              </a:lnSpc>
            </a:pPr>
            <a:fld id="{81D60167-4931-47E6-BA6A-407CBD079E47}" type="slidenum">
              <a:rPr lang="vi-VN" sz="2800" smtClean="0"/>
              <a:t>34</a:t>
            </a:fld>
            <a:endParaRPr lang="vi-VN" sz="2800" dirty="0"/>
          </a:p>
        </p:txBody>
      </p:sp>
      <p:sp>
        <p:nvSpPr>
          <p:cNvPr id="9" name="object 2">
            <a:extLst>
              <a:ext uri="{FF2B5EF4-FFF2-40B4-BE49-F238E27FC236}">
                <a16:creationId xmlns:a16="http://schemas.microsoft.com/office/drawing/2014/main" id="{F9553EE6-C553-13B1-0181-43BC0D6FC07E}"/>
              </a:ext>
            </a:extLst>
          </p:cNvPr>
          <p:cNvSpPr txBox="1">
            <a:spLocks/>
          </p:cNvSpPr>
          <p:nvPr/>
        </p:nvSpPr>
        <p:spPr>
          <a:xfrm>
            <a:off x="0" y="-3430"/>
            <a:ext cx="13809785"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7</a:t>
            </a:r>
            <a:r>
              <a:rPr lang="en-US" sz="4500" b="1" i="1" spc="10" dirty="0">
                <a:solidFill>
                  <a:srgbClr val="000000"/>
                </a:solidFill>
                <a:latin typeface="Calibri Light"/>
                <a:cs typeface="Calibri Light"/>
              </a:rPr>
              <a:t>. So </a:t>
            </a:r>
            <a:r>
              <a:rPr lang="vi-VN" sz="4500" b="1" i="1" spc="10" dirty="0">
                <a:solidFill>
                  <a:srgbClr val="000000"/>
                </a:solidFill>
                <a:latin typeface="Calibri Light"/>
                <a:cs typeface="Calibri Light"/>
              </a:rPr>
              <a:t>sánh với thư viện Sklearn</a:t>
            </a:r>
            <a:endParaRPr lang="en-US" sz="4500" b="1" i="1" kern="0" dirty="0">
              <a:latin typeface="Calibri Light"/>
              <a:cs typeface="Calibri Light"/>
            </a:endParaRPr>
          </a:p>
        </p:txBody>
      </p:sp>
      <p:sp>
        <p:nvSpPr>
          <p:cNvPr id="5" name="TextBox 4">
            <a:extLst>
              <a:ext uri="{FF2B5EF4-FFF2-40B4-BE49-F238E27FC236}">
                <a16:creationId xmlns:a16="http://schemas.microsoft.com/office/drawing/2014/main" id="{D7778372-E96D-2A3B-46D4-90D397149581}"/>
              </a:ext>
            </a:extLst>
          </p:cNvPr>
          <p:cNvSpPr txBox="1"/>
          <p:nvPr/>
        </p:nvSpPr>
        <p:spPr>
          <a:xfrm>
            <a:off x="203200" y="758907"/>
            <a:ext cx="12870193" cy="584775"/>
          </a:xfrm>
          <a:prstGeom prst="rect">
            <a:avLst/>
          </a:prstGeom>
          <a:noFill/>
        </p:spPr>
        <p:txBody>
          <a:bodyPr wrap="square" rtlCol="0">
            <a:spAutoFit/>
          </a:bodyPr>
          <a:lstStyle/>
          <a:p>
            <a:r>
              <a:rPr lang="vi-VN" sz="3200" b="1" i="1" dirty="0"/>
              <a:t>7.2 Ứng dụng về lĩnh vực Y tế</a:t>
            </a:r>
            <a:endParaRPr lang="en-US" sz="3200" b="1" i="1" dirty="0"/>
          </a:p>
        </p:txBody>
      </p:sp>
      <p:sp>
        <p:nvSpPr>
          <p:cNvPr id="8" name="TextBox 7">
            <a:extLst>
              <a:ext uri="{FF2B5EF4-FFF2-40B4-BE49-F238E27FC236}">
                <a16:creationId xmlns:a16="http://schemas.microsoft.com/office/drawing/2014/main" id="{01A430E2-EC48-39DA-82D9-12A1FA8FD81F}"/>
              </a:ext>
            </a:extLst>
          </p:cNvPr>
          <p:cNvSpPr txBox="1"/>
          <p:nvPr/>
        </p:nvSpPr>
        <p:spPr>
          <a:xfrm>
            <a:off x="405280" y="2141358"/>
            <a:ext cx="13113008" cy="4832092"/>
          </a:xfrm>
          <a:prstGeom prst="rect">
            <a:avLst/>
          </a:prstGeom>
          <a:noFill/>
        </p:spPr>
        <p:txBody>
          <a:bodyPr wrap="square">
            <a:spAutoFit/>
          </a:bodyPr>
          <a:lstStyle/>
          <a:p>
            <a:pPr marL="342900" marR="0" lvl="0" indent="-342900" algn="just">
              <a:spcBef>
                <a:spcPts val="0"/>
              </a:spcBef>
              <a:spcAft>
                <a:spcPts val="0"/>
              </a:spcAft>
              <a:buFont typeface="+mj-lt"/>
              <a:buAutoNum type="arabicPeriod"/>
            </a:pPr>
            <a:r>
              <a:rPr lang="vi-VN" sz="2800" dirty="0">
                <a:effectLst/>
                <a:latin typeface="Times New Roman" panose="02020603050405020304" pitchFamily="18" charset="0"/>
                <a:ea typeface="Times New Roman" panose="02020603050405020304" pitchFamily="18" charset="0"/>
              </a:rPr>
              <a:t>Hiệu suất của mô hình: </a:t>
            </a:r>
          </a:p>
          <a:p>
            <a:pPr marR="0" lvl="0" algn="just">
              <a:spcBef>
                <a:spcPts val="0"/>
              </a:spcBef>
              <a:spcAft>
                <a:spcPts val="0"/>
              </a:spcAft>
            </a:pPr>
            <a:r>
              <a:rPr lang="vi-VN" sz="2800" dirty="0">
                <a:effectLst/>
                <a:latin typeface="Times New Roman" panose="02020603050405020304" pitchFamily="18" charset="0"/>
                <a:ea typeface="Times New Roman" panose="02020603050405020304" pitchFamily="18" charset="0"/>
              </a:rPr>
              <a:t>• Với n_iterations = 1000, mô hình sử dụng Gradient Descent có hiệu suất tốt hơn so với Sklearn trên tất cả các chỉ số.</a:t>
            </a:r>
          </a:p>
          <a:p>
            <a:pPr marR="0" lvl="0" algn="just">
              <a:spcBef>
                <a:spcPts val="0"/>
              </a:spcBef>
              <a:spcAft>
                <a:spcPts val="0"/>
              </a:spcAft>
            </a:pPr>
            <a:r>
              <a:rPr lang="vi-VN" sz="2800" dirty="0">
                <a:effectLst/>
                <a:latin typeface="Times New Roman" panose="02020603050405020304" pitchFamily="18" charset="0"/>
                <a:ea typeface="Times New Roman" panose="02020603050405020304" pitchFamily="18" charset="0"/>
              </a:rPr>
              <a:t>•  Với n_iterations = 5000, cả hai mô hình có hiệu suất tương tự nhau trên tất cả các chỉ số.</a:t>
            </a:r>
            <a:endParaRPr lang="en-US" sz="28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pPr>
            <a:r>
              <a:rPr lang="vi-VN" sz="2800" dirty="0">
                <a:effectLst/>
                <a:latin typeface="Times New Roman" panose="02020603050405020304" pitchFamily="18" charset="0"/>
                <a:ea typeface="Times New Roman" panose="02020603050405020304" pitchFamily="18" charset="0"/>
              </a:rPr>
              <a:t>2. Tốc độ hội tụ:</a:t>
            </a:r>
            <a:endParaRPr lang="en-US" sz="2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vi-VN" sz="2800" dirty="0">
                <a:effectLst/>
                <a:latin typeface="Times New Roman" panose="02020603050405020304" pitchFamily="18" charset="0"/>
                <a:ea typeface="Times New Roman" panose="02020603050405020304" pitchFamily="18" charset="0"/>
              </a:rPr>
              <a:t>Mô hình Gradient Descent hội tụ nhanh hơn và đạt hiệu suất tốt hơn với số lần lặp ít hơn (1000 lần lặp).</a:t>
            </a:r>
            <a:endParaRPr lang="en-US" sz="28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pPr>
            <a:r>
              <a:rPr lang="vi-VN" sz="2800" dirty="0">
                <a:effectLst/>
                <a:latin typeface="Times New Roman" panose="02020603050405020304" pitchFamily="18" charset="0"/>
                <a:ea typeface="Times New Roman" panose="02020603050405020304" pitchFamily="18" charset="0"/>
              </a:rPr>
              <a:t>3. Tính ổn định: </a:t>
            </a:r>
            <a:endParaRPr lang="en-US" sz="28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pPr>
            <a:r>
              <a:rPr lang="vi-VN" sz="2800" dirty="0">
                <a:effectLst/>
                <a:latin typeface="Times New Roman" panose="02020603050405020304" pitchFamily="18" charset="0"/>
                <a:ea typeface="Times New Roman" panose="02020603050405020304" pitchFamily="18" charset="0"/>
              </a:rPr>
              <a:t>Khi tăng số lần lặp lên 5000, hiệu suất của mô hình Sklearn không thay đổi nhiều, cho thấy tính ổn định của nó. Tuy nhiên, Gradient Descent có thể cần số lần lặp ít hơn để đạt hiệu suất tối ưu.</a:t>
            </a:r>
            <a:endParaRPr lang="en-US" sz="2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72D6A160-7D02-0636-0DD1-E019C836B2F0}"/>
              </a:ext>
            </a:extLst>
          </p:cNvPr>
          <p:cNvSpPr txBox="1"/>
          <p:nvPr/>
        </p:nvSpPr>
        <p:spPr>
          <a:xfrm>
            <a:off x="203200" y="1399286"/>
            <a:ext cx="7092950" cy="523220"/>
          </a:xfrm>
          <a:prstGeom prst="rect">
            <a:avLst/>
          </a:prstGeom>
          <a:noFill/>
        </p:spPr>
        <p:txBody>
          <a:bodyPr wrap="square">
            <a:spAutoFit/>
          </a:bodyPr>
          <a:lstStyle/>
          <a:p>
            <a:pPr marL="0" marR="0" algn="just">
              <a:spcBef>
                <a:spcPts val="0"/>
              </a:spcBef>
              <a:spcAft>
                <a:spcPts val="0"/>
              </a:spcAft>
            </a:pPr>
            <a:r>
              <a:rPr lang="vi-VN" sz="2800" b="1" i="1" u="sng" dirty="0">
                <a:solidFill>
                  <a:srgbClr val="FF0000"/>
                </a:solidFill>
                <a:effectLst/>
                <a:latin typeface="Times New Roman" panose="02020603050405020304" pitchFamily="18" charset="0"/>
                <a:ea typeface="Times New Roman" panose="02020603050405020304" pitchFamily="18" charset="0"/>
              </a:rPr>
              <a:t>Tổng kết:</a:t>
            </a:r>
            <a:endParaRPr lang="en-US" sz="2800" b="1" i="1" u="sng"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85059194"/>
      </p:ext>
    </p:extLst>
  </p:cSld>
  <p:clrMapOvr>
    <a:masterClrMapping/>
  </p:clrMapOvr>
  <p:transition spd="slow">
    <p:push dir="u"/>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1400" y="3276600"/>
            <a:ext cx="11506200" cy="1120820"/>
          </a:xfrm>
          <a:prstGeom prst="rect">
            <a:avLst/>
          </a:prstGeom>
        </p:spPr>
        <p:txBody>
          <a:bodyPr vert="horz" wrap="square" lIns="0" tIns="12700" rIns="0" bIns="0" rtlCol="0">
            <a:spAutoFit/>
          </a:bodyPr>
          <a:lstStyle/>
          <a:p>
            <a:pPr marL="12700" algn="ctr">
              <a:lnSpc>
                <a:spcPct val="100000"/>
              </a:lnSpc>
              <a:spcBef>
                <a:spcPts val="100"/>
              </a:spcBef>
            </a:pPr>
            <a:r>
              <a:rPr lang="en-GB" sz="7200" b="1" spc="-50" dirty="0">
                <a:solidFill>
                  <a:srgbClr val="FF0000"/>
                </a:solidFill>
                <a:latin typeface="+mj-lt"/>
                <a:cs typeface="Calibri Light"/>
              </a:rPr>
              <a:t>Thanks For Listening</a:t>
            </a:r>
            <a:endParaRPr sz="7200" b="1" dirty="0">
              <a:latin typeface="+mj-lt"/>
              <a:cs typeface="Calibri Light"/>
            </a:endParaRPr>
          </a:p>
        </p:txBody>
      </p:sp>
      <p:sp>
        <p:nvSpPr>
          <p:cNvPr id="4" name="Rectangle 1">
            <a:extLst>
              <a:ext uri="{FF2B5EF4-FFF2-40B4-BE49-F238E27FC236}">
                <a16:creationId xmlns:a16="http://schemas.microsoft.com/office/drawing/2014/main" id="{7A1B987A-BB44-1FC8-5B85-749CFB39F484}"/>
              </a:ext>
            </a:extLst>
          </p:cNvPr>
          <p:cNvSpPr>
            <a:spLocks noChangeArrowheads="1"/>
          </p:cNvSpPr>
          <p:nvPr/>
        </p:nvSpPr>
        <p:spPr bwMode="auto">
          <a:xfrm>
            <a:off x="4938713" y="3587750"/>
            <a:ext cx="1381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25177790"/>
      </p:ext>
    </p:extLst>
  </p:cSld>
  <p:clrMapOvr>
    <a:masterClrMapping/>
  </p:clrMapOvr>
  <p:transition>
    <p:cut thruBlk="1"/>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1094F8D-6363-BCCA-179B-28551558C9EE}"/>
              </a:ext>
            </a:extLst>
          </p:cNvPr>
          <p:cNvSpPr>
            <a:spLocks noGrp="1"/>
          </p:cNvSpPr>
          <p:nvPr>
            <p:ph type="sldNum" sz="quarter" idx="7"/>
          </p:nvPr>
        </p:nvSpPr>
        <p:spPr>
          <a:xfrm>
            <a:off x="13462000" y="7512261"/>
            <a:ext cx="250190" cy="229422"/>
          </a:xfrm>
        </p:spPr>
        <p:txBody>
          <a:bodyPr/>
          <a:lstStyle/>
          <a:p>
            <a:pPr marL="38100">
              <a:lnSpc>
                <a:spcPts val="1385"/>
              </a:lnSpc>
            </a:pPr>
            <a:fld id="{81D60167-4931-47E6-BA6A-407CBD079E47}" type="slidenum">
              <a:rPr lang="vi-VN" sz="2800" smtClean="0"/>
              <a:t>4</a:t>
            </a:fld>
            <a:endParaRPr lang="vi-VN" sz="2800" dirty="0"/>
          </a:p>
        </p:txBody>
      </p:sp>
      <p:sp>
        <p:nvSpPr>
          <p:cNvPr id="5" name="object 2">
            <a:extLst>
              <a:ext uri="{FF2B5EF4-FFF2-40B4-BE49-F238E27FC236}">
                <a16:creationId xmlns:a16="http://schemas.microsoft.com/office/drawing/2014/main" id="{778ECFD7-1166-9C50-7FFC-8DBA2CE50DB3}"/>
              </a:ext>
            </a:extLst>
          </p:cNvPr>
          <p:cNvSpPr txBox="1">
            <a:spLocks/>
          </p:cNvSpPr>
          <p:nvPr/>
        </p:nvSpPr>
        <p:spPr>
          <a:xfrm>
            <a:off x="0" y="4192"/>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kern="0" spc="10" dirty="0">
                <a:solidFill>
                  <a:srgbClr val="000000"/>
                </a:solidFill>
                <a:latin typeface="Calibri Light"/>
                <a:cs typeface="Calibri Light"/>
              </a:rPr>
              <a:t> 2. </a:t>
            </a:r>
            <a:r>
              <a:rPr lang="en-US" sz="4500" b="1" i="1" kern="0" spc="10" dirty="0" err="1">
                <a:solidFill>
                  <a:srgbClr val="000000"/>
                </a:solidFill>
                <a:latin typeface="Calibri Light"/>
                <a:cs typeface="Calibri Light"/>
              </a:rPr>
              <a:t>Mô</a:t>
            </a:r>
            <a:r>
              <a:rPr lang="en-US" sz="4500" b="1" i="1" kern="0" spc="10" dirty="0">
                <a:solidFill>
                  <a:srgbClr val="000000"/>
                </a:solidFill>
                <a:latin typeface="Calibri Light"/>
                <a:cs typeface="Calibri Light"/>
              </a:rPr>
              <a:t> </a:t>
            </a:r>
            <a:r>
              <a:rPr lang="en-US" sz="4500" b="1" i="1" kern="0" spc="10" dirty="0" err="1">
                <a:solidFill>
                  <a:srgbClr val="000000"/>
                </a:solidFill>
                <a:latin typeface="Calibri Light"/>
                <a:cs typeface="Calibri Light"/>
              </a:rPr>
              <a:t>hình</a:t>
            </a:r>
            <a:r>
              <a:rPr lang="en-US" sz="4500" b="1" i="1" kern="0" spc="10" dirty="0">
                <a:solidFill>
                  <a:srgbClr val="000000"/>
                </a:solidFill>
                <a:latin typeface="Calibri Light"/>
                <a:cs typeface="Calibri Light"/>
              </a:rPr>
              <a:t> </a:t>
            </a:r>
            <a:r>
              <a:rPr lang="en-US" sz="4500" b="1" i="1" kern="0" spc="10" dirty="0" err="1">
                <a:solidFill>
                  <a:srgbClr val="000000"/>
                </a:solidFill>
                <a:latin typeface="Calibri Light"/>
                <a:cs typeface="Calibri Light"/>
              </a:rPr>
              <a:t>toán</a:t>
            </a:r>
            <a:endParaRPr lang="en-US" sz="4500" b="1" i="1" kern="0" dirty="0">
              <a:latin typeface="Calibri Light"/>
              <a:cs typeface="Calibri Light"/>
            </a:endParaRPr>
          </a:p>
        </p:txBody>
      </p:sp>
      <p:sp>
        <p:nvSpPr>
          <p:cNvPr id="10" name="Rectangle 9">
            <a:extLst>
              <a:ext uri="{FF2B5EF4-FFF2-40B4-BE49-F238E27FC236}">
                <a16:creationId xmlns:a16="http://schemas.microsoft.com/office/drawing/2014/main" id="{1DB8BFCD-63F2-99B9-0F12-089AB37C1D8E}"/>
              </a:ext>
            </a:extLst>
          </p:cNvPr>
          <p:cNvSpPr/>
          <p:nvPr/>
        </p:nvSpPr>
        <p:spPr>
          <a:xfrm>
            <a:off x="2158648" y="2536247"/>
            <a:ext cx="786836" cy="4797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n w="0"/>
                <a:solidFill>
                  <a:schemeClr val="tx1"/>
                </a:solidFill>
              </a:rPr>
              <a:t>1</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0E22B1F-B5AD-2E9F-C4A9-B951B89113B5}"/>
                  </a:ext>
                </a:extLst>
              </p:cNvPr>
              <p:cNvSpPr/>
              <p:nvPr/>
            </p:nvSpPr>
            <p:spPr>
              <a:xfrm>
                <a:off x="2158648" y="3471813"/>
                <a:ext cx="786836" cy="4797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dirty="0">
                              <a:ln w="0"/>
                              <a:solidFill>
                                <a:schemeClr val="tx1"/>
                              </a:solidFill>
                              <a:latin typeface="Cambria Math" panose="02040503050406030204" pitchFamily="18" charset="0"/>
                            </a:rPr>
                          </m:ctrlPr>
                        </m:sSubPr>
                        <m:e>
                          <m:r>
                            <a:rPr lang="en-US" sz="2000" i="1" dirty="0">
                              <a:ln w="0"/>
                              <a:solidFill>
                                <a:schemeClr val="tx1"/>
                              </a:solidFill>
                              <a:latin typeface="Cambria Math" panose="02040503050406030204" pitchFamily="18" charset="0"/>
                            </a:rPr>
                            <m:t>𝑥</m:t>
                          </m:r>
                        </m:e>
                        <m:sub>
                          <m:r>
                            <a:rPr lang="en-US" sz="2000" dirty="0">
                              <a:ln w="0"/>
                              <a:solidFill>
                                <a:schemeClr val="tx1"/>
                              </a:solidFill>
                              <a:latin typeface="Cambria Math" panose="02040503050406030204" pitchFamily="18" charset="0"/>
                            </a:rPr>
                            <m:t>1</m:t>
                          </m:r>
                        </m:sub>
                      </m:sSub>
                    </m:oMath>
                  </m:oMathPara>
                </a14:m>
                <a:endParaRPr lang="en-US" sz="2000" dirty="0">
                  <a:ln w="0"/>
                  <a:solidFill>
                    <a:schemeClr val="tx1"/>
                  </a:solidFill>
                </a:endParaRPr>
              </a:p>
            </p:txBody>
          </p:sp>
        </mc:Choice>
        <mc:Fallback xmlns="">
          <p:sp>
            <p:nvSpPr>
              <p:cNvPr id="11" name="Rectangle 10">
                <a:extLst>
                  <a:ext uri="{FF2B5EF4-FFF2-40B4-BE49-F238E27FC236}">
                    <a16:creationId xmlns:a16="http://schemas.microsoft.com/office/drawing/2014/main" id="{50E22B1F-B5AD-2E9F-C4A9-B951B89113B5}"/>
                  </a:ext>
                </a:extLst>
              </p:cNvPr>
              <p:cNvSpPr>
                <a:spLocks noRot="1" noChangeAspect="1" noMove="1" noResize="1" noEditPoints="1" noAdjustHandles="1" noChangeArrowheads="1" noChangeShapeType="1" noTextEdit="1"/>
              </p:cNvSpPr>
              <p:nvPr/>
            </p:nvSpPr>
            <p:spPr>
              <a:xfrm>
                <a:off x="2158648" y="3471813"/>
                <a:ext cx="786836" cy="479779"/>
              </a:xfrm>
              <a:prstGeom prst="rect">
                <a:avLst/>
              </a:prstGeom>
              <a:blipFill>
                <a:blip r:embed="rId2"/>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8B060-04DB-653E-4653-D6089433D3EC}"/>
                  </a:ext>
                </a:extLst>
              </p:cNvPr>
              <p:cNvSpPr/>
              <p:nvPr/>
            </p:nvSpPr>
            <p:spPr>
              <a:xfrm>
                <a:off x="2158647" y="4416972"/>
                <a:ext cx="786836" cy="4797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dirty="0">
                              <a:ln w="0"/>
                              <a:solidFill>
                                <a:schemeClr val="tx1"/>
                              </a:solidFill>
                              <a:latin typeface="Cambria Math" panose="02040503050406030204" pitchFamily="18" charset="0"/>
                            </a:rPr>
                          </m:ctrlPr>
                        </m:sSubPr>
                        <m:e>
                          <m:r>
                            <a:rPr lang="en-US" sz="2000" i="1" dirty="0">
                              <a:ln w="0"/>
                              <a:solidFill>
                                <a:schemeClr val="tx1"/>
                              </a:solidFill>
                              <a:latin typeface="Cambria Math" panose="02040503050406030204" pitchFamily="18" charset="0"/>
                            </a:rPr>
                            <m:t>𝑥</m:t>
                          </m:r>
                        </m:e>
                        <m:sub>
                          <m:r>
                            <a:rPr lang="en-US" sz="2000" dirty="0">
                              <a:ln w="0"/>
                              <a:solidFill>
                                <a:schemeClr val="tx1"/>
                              </a:solidFill>
                              <a:latin typeface="Cambria Math" panose="02040503050406030204" pitchFamily="18" charset="0"/>
                            </a:rPr>
                            <m:t>2</m:t>
                          </m:r>
                        </m:sub>
                      </m:sSub>
                    </m:oMath>
                  </m:oMathPara>
                </a14:m>
                <a:endParaRPr lang="en-US" sz="2000" dirty="0">
                  <a:ln w="0"/>
                  <a:solidFill>
                    <a:schemeClr val="tx1"/>
                  </a:solidFill>
                </a:endParaRPr>
              </a:p>
            </p:txBody>
          </p:sp>
        </mc:Choice>
        <mc:Fallback xmlns="">
          <p:sp>
            <p:nvSpPr>
              <p:cNvPr id="12" name="Rectangle 11">
                <a:extLst>
                  <a:ext uri="{FF2B5EF4-FFF2-40B4-BE49-F238E27FC236}">
                    <a16:creationId xmlns:a16="http://schemas.microsoft.com/office/drawing/2014/main" id="{19D8B060-04DB-653E-4653-D6089433D3EC}"/>
                  </a:ext>
                </a:extLst>
              </p:cNvPr>
              <p:cNvSpPr>
                <a:spLocks noRot="1" noChangeAspect="1" noMove="1" noResize="1" noEditPoints="1" noAdjustHandles="1" noChangeArrowheads="1" noChangeShapeType="1" noTextEdit="1"/>
              </p:cNvSpPr>
              <p:nvPr/>
            </p:nvSpPr>
            <p:spPr>
              <a:xfrm>
                <a:off x="2158647" y="4416972"/>
                <a:ext cx="786836" cy="479779"/>
              </a:xfrm>
              <a:prstGeom prst="rect">
                <a:avLst/>
              </a:prstGeom>
              <a:blipFill>
                <a:blip r:embed="rId3"/>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6D4590D7-EDE5-123C-25A8-CF4D3EDA3631}"/>
                  </a:ext>
                </a:extLst>
              </p:cNvPr>
              <p:cNvSpPr/>
              <p:nvPr/>
            </p:nvSpPr>
            <p:spPr>
              <a:xfrm>
                <a:off x="2158647" y="5414914"/>
                <a:ext cx="786836" cy="4797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n w="0"/>
                    <a:solidFill>
                      <a:schemeClr val="tx1"/>
                    </a:solidFill>
                  </a:rPr>
                  <a:t> </a:t>
                </a:r>
                <a14:m>
                  <m:oMath xmlns:m="http://schemas.openxmlformats.org/officeDocument/2006/math">
                    <m:sSub>
                      <m:sSubPr>
                        <m:ctrlPr>
                          <a:rPr lang="en-US" sz="2000" i="1" dirty="0">
                            <a:ln w="0"/>
                            <a:solidFill>
                              <a:schemeClr val="tx1"/>
                            </a:solidFill>
                            <a:latin typeface="Cambria Math" panose="02040503050406030204" pitchFamily="18" charset="0"/>
                          </a:rPr>
                        </m:ctrlPr>
                      </m:sSubPr>
                      <m:e>
                        <m:r>
                          <a:rPr lang="en-US" sz="2000" i="1" dirty="0">
                            <a:ln w="0"/>
                            <a:solidFill>
                              <a:schemeClr val="tx1"/>
                            </a:solidFill>
                            <a:latin typeface="Cambria Math" panose="02040503050406030204" pitchFamily="18" charset="0"/>
                          </a:rPr>
                          <m:t>𝑥</m:t>
                        </m:r>
                      </m:e>
                      <m:sub>
                        <m:r>
                          <m:rPr>
                            <m:sty m:val="p"/>
                          </m:rPr>
                          <a:rPr lang="en-US" sz="2000" dirty="0">
                            <a:ln w="0"/>
                            <a:solidFill>
                              <a:schemeClr val="tx1"/>
                            </a:solidFill>
                            <a:latin typeface="Cambria Math" panose="02040503050406030204" pitchFamily="18" charset="0"/>
                          </a:rPr>
                          <m:t>n</m:t>
                        </m:r>
                      </m:sub>
                    </m:sSub>
                  </m:oMath>
                </a14:m>
                <a:endParaRPr lang="en-US" sz="2000" dirty="0">
                  <a:ln w="0"/>
                  <a:solidFill>
                    <a:schemeClr val="tx1"/>
                  </a:solidFill>
                </a:endParaRPr>
              </a:p>
            </p:txBody>
          </p:sp>
        </mc:Choice>
        <mc:Fallback xmlns="">
          <p:sp>
            <p:nvSpPr>
              <p:cNvPr id="13" name="Rectangle 12">
                <a:extLst>
                  <a:ext uri="{FF2B5EF4-FFF2-40B4-BE49-F238E27FC236}">
                    <a16:creationId xmlns:a16="http://schemas.microsoft.com/office/drawing/2014/main" id="{6D4590D7-EDE5-123C-25A8-CF4D3EDA3631}"/>
                  </a:ext>
                </a:extLst>
              </p:cNvPr>
              <p:cNvSpPr>
                <a:spLocks noRot="1" noChangeAspect="1" noMove="1" noResize="1" noEditPoints="1" noAdjustHandles="1" noChangeArrowheads="1" noChangeShapeType="1" noTextEdit="1"/>
              </p:cNvSpPr>
              <p:nvPr/>
            </p:nvSpPr>
            <p:spPr>
              <a:xfrm>
                <a:off x="2158647" y="5414914"/>
                <a:ext cx="786836" cy="479779"/>
              </a:xfrm>
              <a:prstGeom prst="rect">
                <a:avLst/>
              </a:prstGeom>
              <a:blipFill>
                <a:blip r:embed="rId4"/>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46BD04D-E612-C2DB-4580-5B62B9AAE5D8}"/>
                  </a:ext>
                </a:extLst>
              </p:cNvPr>
              <p:cNvSpPr/>
              <p:nvPr/>
            </p:nvSpPr>
            <p:spPr>
              <a:xfrm>
                <a:off x="4768639" y="3951591"/>
                <a:ext cx="2015067" cy="868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vi-VN" sz="2000" i="1">
                          <a:latin typeface="Cambria Math" panose="02040503050406030204" pitchFamily="18" charset="0"/>
                          <a:ea typeface="Times New Roman" panose="02020603050405020304" pitchFamily="18" charset="0"/>
                          <a:cs typeface="Times New Roman" panose="02020603050405020304" pitchFamily="18" charset="0"/>
                        </a:rPr>
                        <m:t>𝑆</m:t>
                      </m:r>
                      <m:d>
                        <m:dPr>
                          <m:ctrlPr>
                            <a:rPr lang="en-US" sz="2000" i="1">
                              <a:latin typeface="Cambria Math" panose="02040503050406030204" pitchFamily="18" charset="0"/>
                            </a:rPr>
                          </m:ctrlPr>
                        </m:dPr>
                        <m:e>
                          <m:r>
                            <a:rPr lang="vi-VN" sz="2000" i="1">
                              <a:latin typeface="Cambria Math" panose="02040503050406030204" pitchFamily="18" charset="0"/>
                              <a:ea typeface="Times New Roman" panose="02020603050405020304" pitchFamily="18" charset="0"/>
                              <a:cs typeface="Times New Roman" panose="02020603050405020304" pitchFamily="18" charset="0"/>
                            </a:rPr>
                            <m:t>𝑧</m:t>
                          </m:r>
                        </m:e>
                      </m:d>
                      <m:r>
                        <a:rPr lang="vi-VN" sz="20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000" i="1">
                              <a:latin typeface="Cambria Math" panose="02040503050406030204" pitchFamily="18" charset="0"/>
                            </a:rPr>
                          </m:ctrlPr>
                        </m:fPr>
                        <m:num>
                          <m:r>
                            <a:rPr lang="vi-VN" sz="2000" i="1">
                              <a:latin typeface="Cambria Math" panose="02040503050406030204" pitchFamily="18" charset="0"/>
                              <a:ea typeface="Times New Roman" panose="02020603050405020304" pitchFamily="18" charset="0"/>
                              <a:cs typeface="Times New Roman" panose="02020603050405020304" pitchFamily="18" charset="0"/>
                            </a:rPr>
                            <m:t>1</m:t>
                          </m:r>
                        </m:num>
                        <m:den>
                          <m:r>
                            <a:rPr lang="vi-VN" sz="20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2000" i="1">
                                  <a:latin typeface="Cambria Math" panose="02040503050406030204" pitchFamily="18" charset="0"/>
                                </a:rPr>
                              </m:ctrlPr>
                            </m:sSupPr>
                            <m:e>
                              <m:r>
                                <a:rPr lang="vi-VN" sz="2000" i="1">
                                  <a:latin typeface="Cambria Math" panose="02040503050406030204" pitchFamily="18" charset="0"/>
                                  <a:ea typeface="Times New Roman" panose="02020603050405020304" pitchFamily="18" charset="0"/>
                                  <a:cs typeface="Times New Roman" panose="02020603050405020304" pitchFamily="18" charset="0"/>
                                </a:rPr>
                                <m:t>𝑒</m:t>
                              </m:r>
                            </m:e>
                            <m:sup>
                              <m:r>
                                <a:rPr lang="vi-VN" sz="2000" i="1">
                                  <a:latin typeface="Cambria Math" panose="02040503050406030204" pitchFamily="18" charset="0"/>
                                  <a:ea typeface="Times New Roman" panose="02020603050405020304" pitchFamily="18" charset="0"/>
                                  <a:cs typeface="Times New Roman" panose="02020603050405020304" pitchFamily="18" charset="0"/>
                                </a:rPr>
                                <m:t>−</m:t>
                              </m:r>
                              <m:r>
                                <a:rPr lang="vi-VN" sz="2000" i="1">
                                  <a:latin typeface="Cambria Math" panose="02040503050406030204" pitchFamily="18" charset="0"/>
                                  <a:ea typeface="Times New Roman" panose="02020603050405020304" pitchFamily="18" charset="0"/>
                                  <a:cs typeface="Times New Roman" panose="02020603050405020304" pitchFamily="18" charset="0"/>
                                </a:rPr>
                                <m:t>𝑧</m:t>
                              </m:r>
                            </m:sup>
                          </m:sSup>
                        </m:den>
                      </m:f>
                    </m:oMath>
                  </m:oMathPara>
                </a14:m>
                <a:endParaRPr lang="en-US" sz="2000" dirty="0"/>
              </a:p>
            </p:txBody>
          </p:sp>
        </mc:Choice>
        <mc:Fallback xmlns="">
          <p:sp>
            <p:nvSpPr>
              <p:cNvPr id="14" name="Rectangle 13">
                <a:extLst>
                  <a:ext uri="{FF2B5EF4-FFF2-40B4-BE49-F238E27FC236}">
                    <a16:creationId xmlns:a16="http://schemas.microsoft.com/office/drawing/2014/main" id="{E46BD04D-E612-C2DB-4580-5B62B9AAE5D8}"/>
                  </a:ext>
                </a:extLst>
              </p:cNvPr>
              <p:cNvSpPr>
                <a:spLocks noRot="1" noChangeAspect="1" noMove="1" noResize="1" noEditPoints="1" noAdjustHandles="1" noChangeArrowheads="1" noChangeShapeType="1" noTextEdit="1"/>
              </p:cNvSpPr>
              <p:nvPr/>
            </p:nvSpPr>
            <p:spPr>
              <a:xfrm>
                <a:off x="4768639" y="3951591"/>
                <a:ext cx="2015067" cy="868399"/>
              </a:xfrm>
              <a:prstGeom prst="rect">
                <a:avLst/>
              </a:prstGeom>
              <a:blipFill>
                <a:blip r:embed="rId5"/>
                <a:stretch>
                  <a:fillRect/>
                </a:stretch>
              </a:blipFill>
            </p:spPr>
            <p:txBody>
              <a:bodyPr/>
              <a:lstStyle/>
              <a:p>
                <a:r>
                  <a:rPr lang="vi-VN">
                    <a:noFill/>
                  </a:rPr>
                  <a:t> </a:t>
                </a:r>
              </a:p>
            </p:txBody>
          </p:sp>
        </mc:Fallback>
      </mc:AlternateContent>
      <p:cxnSp>
        <p:nvCxnSpPr>
          <p:cNvPr id="15" name="Straight Arrow Connector 14">
            <a:extLst>
              <a:ext uri="{FF2B5EF4-FFF2-40B4-BE49-F238E27FC236}">
                <a16:creationId xmlns:a16="http://schemas.microsoft.com/office/drawing/2014/main" id="{082E61A3-B2A7-AB16-F88F-5DB15F140E45}"/>
              </a:ext>
            </a:extLst>
          </p:cNvPr>
          <p:cNvCxnSpPr>
            <a:stCxn id="10" idx="3"/>
          </p:cNvCxnSpPr>
          <p:nvPr/>
        </p:nvCxnSpPr>
        <p:spPr>
          <a:xfrm>
            <a:off x="2945484" y="2776137"/>
            <a:ext cx="1717604" cy="1175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61E0B777-FFA7-B2C1-78F6-6AF02B0CE445}"/>
              </a:ext>
            </a:extLst>
          </p:cNvPr>
          <p:cNvCxnSpPr>
            <a:stCxn id="11" idx="3"/>
          </p:cNvCxnSpPr>
          <p:nvPr/>
        </p:nvCxnSpPr>
        <p:spPr>
          <a:xfrm>
            <a:off x="2945484" y="3711703"/>
            <a:ext cx="1717604" cy="705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E1C27C1-01B9-8DE7-DFEA-3929DBC1FB5D}"/>
              </a:ext>
            </a:extLst>
          </p:cNvPr>
          <p:cNvCxnSpPr>
            <a:cxnSpLocks/>
            <a:stCxn id="12" idx="3"/>
          </p:cNvCxnSpPr>
          <p:nvPr/>
        </p:nvCxnSpPr>
        <p:spPr>
          <a:xfrm flipV="1">
            <a:off x="2945483" y="4570506"/>
            <a:ext cx="1717604" cy="863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3E23B12-E5E7-E68B-ECE2-54D393C7B07D}"/>
              </a:ext>
            </a:extLst>
          </p:cNvPr>
          <p:cNvCxnSpPr>
            <a:cxnSpLocks/>
            <a:stCxn id="13" idx="3"/>
          </p:cNvCxnSpPr>
          <p:nvPr/>
        </p:nvCxnSpPr>
        <p:spPr>
          <a:xfrm flipV="1">
            <a:off x="2945483" y="4810395"/>
            <a:ext cx="1717604" cy="844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DA0B5A5-C8C2-78A1-6B49-6B3ABC4F3E55}"/>
                  </a:ext>
                </a:extLst>
              </p:cNvPr>
              <p:cNvSpPr txBox="1"/>
              <p:nvPr/>
            </p:nvSpPr>
            <p:spPr>
              <a:xfrm>
                <a:off x="3197257" y="2669737"/>
                <a:ext cx="345000"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𝑏</m:t>
                      </m:r>
                    </m:oMath>
                  </m:oMathPara>
                </a14:m>
                <a:endParaRPr lang="en-US" sz="2000" dirty="0"/>
              </a:p>
              <a:p>
                <a:endParaRPr lang="en-US" sz="2000" dirty="0"/>
              </a:p>
            </p:txBody>
          </p:sp>
        </mc:Choice>
        <mc:Fallback xmlns="">
          <p:sp>
            <p:nvSpPr>
              <p:cNvPr id="19" name="TextBox 18">
                <a:extLst>
                  <a:ext uri="{FF2B5EF4-FFF2-40B4-BE49-F238E27FC236}">
                    <a16:creationId xmlns:a16="http://schemas.microsoft.com/office/drawing/2014/main" id="{BDA0B5A5-C8C2-78A1-6B49-6B3ABC4F3E55}"/>
                  </a:ext>
                </a:extLst>
              </p:cNvPr>
              <p:cNvSpPr txBox="1">
                <a:spLocks noRot="1" noChangeAspect="1" noMove="1" noResize="1" noEditPoints="1" noAdjustHandles="1" noChangeArrowheads="1" noChangeShapeType="1" noTextEdit="1"/>
              </p:cNvSpPr>
              <p:nvPr/>
            </p:nvSpPr>
            <p:spPr>
              <a:xfrm>
                <a:off x="3197257" y="2669737"/>
                <a:ext cx="345000" cy="707886"/>
              </a:xfrm>
              <a:prstGeom prst="rect">
                <a:avLst/>
              </a:prstGeom>
              <a:blipFill>
                <a:blip r:embed="rId6"/>
                <a:stretch>
                  <a:fillRect/>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33E7428-F0F1-2E78-AD0A-EAAE94A960A8}"/>
                  </a:ext>
                </a:extLst>
              </p:cNvPr>
              <p:cNvSpPr txBox="1"/>
              <p:nvPr/>
            </p:nvSpPr>
            <p:spPr>
              <a:xfrm>
                <a:off x="3051035" y="4284452"/>
                <a:ext cx="51103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2</m:t>
                          </m:r>
                        </m:sub>
                      </m:sSub>
                    </m:oMath>
                  </m:oMathPara>
                </a14:m>
                <a:endParaRPr lang="en-US" sz="2000" dirty="0"/>
              </a:p>
            </p:txBody>
          </p:sp>
        </mc:Choice>
        <mc:Fallback xmlns="">
          <p:sp>
            <p:nvSpPr>
              <p:cNvPr id="20" name="TextBox 19">
                <a:extLst>
                  <a:ext uri="{FF2B5EF4-FFF2-40B4-BE49-F238E27FC236}">
                    <a16:creationId xmlns:a16="http://schemas.microsoft.com/office/drawing/2014/main" id="{933E7428-F0F1-2E78-AD0A-EAAE94A960A8}"/>
                  </a:ext>
                </a:extLst>
              </p:cNvPr>
              <p:cNvSpPr txBox="1">
                <a:spLocks noRot="1" noChangeAspect="1" noMove="1" noResize="1" noEditPoints="1" noAdjustHandles="1" noChangeArrowheads="1" noChangeShapeType="1" noTextEdit="1"/>
              </p:cNvSpPr>
              <p:nvPr/>
            </p:nvSpPr>
            <p:spPr>
              <a:xfrm>
                <a:off x="3051035" y="4284452"/>
                <a:ext cx="511030" cy="400110"/>
              </a:xfrm>
              <a:prstGeom prst="rect">
                <a:avLst/>
              </a:prstGeom>
              <a:blipFill>
                <a:blip r:embed="rId7"/>
                <a:stretch>
                  <a:fillRect b="-3077"/>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545CEBA-2847-47F0-28D3-359FDB97CE29}"/>
                  </a:ext>
                </a:extLst>
              </p:cNvPr>
              <p:cNvSpPr txBox="1"/>
              <p:nvPr/>
            </p:nvSpPr>
            <p:spPr>
              <a:xfrm>
                <a:off x="3118204" y="3491388"/>
                <a:ext cx="51103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oMath>
                  </m:oMathPara>
                </a14:m>
                <a:endParaRPr lang="en-US" sz="2000" dirty="0"/>
              </a:p>
            </p:txBody>
          </p:sp>
        </mc:Choice>
        <mc:Fallback xmlns="">
          <p:sp>
            <p:nvSpPr>
              <p:cNvPr id="21" name="TextBox 20">
                <a:extLst>
                  <a:ext uri="{FF2B5EF4-FFF2-40B4-BE49-F238E27FC236}">
                    <a16:creationId xmlns:a16="http://schemas.microsoft.com/office/drawing/2014/main" id="{3545CEBA-2847-47F0-28D3-359FDB97CE29}"/>
                  </a:ext>
                </a:extLst>
              </p:cNvPr>
              <p:cNvSpPr txBox="1">
                <a:spLocks noRot="1" noChangeAspect="1" noMove="1" noResize="1" noEditPoints="1" noAdjustHandles="1" noChangeArrowheads="1" noChangeShapeType="1" noTextEdit="1"/>
              </p:cNvSpPr>
              <p:nvPr/>
            </p:nvSpPr>
            <p:spPr>
              <a:xfrm>
                <a:off x="3118204" y="3491388"/>
                <a:ext cx="511030" cy="400110"/>
              </a:xfrm>
              <a:prstGeom prst="rect">
                <a:avLst/>
              </a:prstGeom>
              <a:blipFill>
                <a:blip r:embed="rId8"/>
                <a:stretch>
                  <a:fillRect b="-1538"/>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3F1F575-5B4C-F06F-21CF-7865187E5250}"/>
                  </a:ext>
                </a:extLst>
              </p:cNvPr>
              <p:cNvSpPr txBox="1"/>
              <p:nvPr/>
            </p:nvSpPr>
            <p:spPr>
              <a:xfrm>
                <a:off x="3114242" y="5023312"/>
                <a:ext cx="51103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𝑛</m:t>
                          </m:r>
                        </m:sub>
                      </m:sSub>
                    </m:oMath>
                  </m:oMathPara>
                </a14:m>
                <a:endParaRPr lang="en-US" sz="2000" dirty="0"/>
              </a:p>
            </p:txBody>
          </p:sp>
        </mc:Choice>
        <mc:Fallback xmlns="">
          <p:sp>
            <p:nvSpPr>
              <p:cNvPr id="22" name="TextBox 21">
                <a:extLst>
                  <a:ext uri="{FF2B5EF4-FFF2-40B4-BE49-F238E27FC236}">
                    <a16:creationId xmlns:a16="http://schemas.microsoft.com/office/drawing/2014/main" id="{C3F1F575-5B4C-F06F-21CF-7865187E5250}"/>
                  </a:ext>
                </a:extLst>
              </p:cNvPr>
              <p:cNvSpPr txBox="1">
                <a:spLocks noRot="1" noChangeAspect="1" noMove="1" noResize="1" noEditPoints="1" noAdjustHandles="1" noChangeArrowheads="1" noChangeShapeType="1" noTextEdit="1"/>
              </p:cNvSpPr>
              <p:nvPr/>
            </p:nvSpPr>
            <p:spPr>
              <a:xfrm>
                <a:off x="3114242" y="5023312"/>
                <a:ext cx="511030" cy="400110"/>
              </a:xfrm>
              <a:prstGeom prst="rect">
                <a:avLst/>
              </a:prstGeom>
              <a:blipFill>
                <a:blip r:embed="rId9"/>
                <a:stretch>
                  <a:fillRect/>
                </a:stretch>
              </a:blipFill>
            </p:spPr>
            <p:txBody>
              <a:bodyPr/>
              <a:lstStyle/>
              <a:p>
                <a:r>
                  <a:rPr lang="vi-VN">
                    <a:noFill/>
                  </a:rPr>
                  <a:t> </a:t>
                </a:r>
              </a:p>
            </p:txBody>
          </p:sp>
        </mc:Fallback>
      </mc:AlternateContent>
      <p:sp>
        <p:nvSpPr>
          <p:cNvPr id="23" name="TextBox 22">
            <a:extLst>
              <a:ext uri="{FF2B5EF4-FFF2-40B4-BE49-F238E27FC236}">
                <a16:creationId xmlns:a16="http://schemas.microsoft.com/office/drawing/2014/main" id="{76F2D0C9-A143-CB3A-B82F-ABE47342FEA1}"/>
              </a:ext>
            </a:extLst>
          </p:cNvPr>
          <p:cNvSpPr txBox="1"/>
          <p:nvPr/>
        </p:nvSpPr>
        <p:spPr>
          <a:xfrm>
            <a:off x="1907667" y="6678643"/>
            <a:ext cx="1466625" cy="406265"/>
          </a:xfrm>
          <a:prstGeom prst="rect">
            <a:avLst/>
          </a:prstGeom>
          <a:noFill/>
        </p:spPr>
        <p:txBody>
          <a:bodyPr wrap="square" rtlCol="0">
            <a:spAutoFit/>
          </a:bodyPr>
          <a:lstStyle/>
          <a:p>
            <a:r>
              <a:rPr lang="vi-VN" sz="2040" dirty="0"/>
              <a:t>Đặc trưng</a:t>
            </a:r>
            <a:endParaRPr lang="en-US" sz="2040" dirty="0"/>
          </a:p>
        </p:txBody>
      </p:sp>
      <p:sp>
        <p:nvSpPr>
          <p:cNvPr id="24" name="TextBox 23">
            <a:extLst>
              <a:ext uri="{FF2B5EF4-FFF2-40B4-BE49-F238E27FC236}">
                <a16:creationId xmlns:a16="http://schemas.microsoft.com/office/drawing/2014/main" id="{2970455E-82CC-DD21-5F56-50EB5618E97A}"/>
              </a:ext>
            </a:extLst>
          </p:cNvPr>
          <p:cNvSpPr txBox="1"/>
          <p:nvPr/>
        </p:nvSpPr>
        <p:spPr>
          <a:xfrm>
            <a:off x="3434858" y="6678643"/>
            <a:ext cx="1466625" cy="406265"/>
          </a:xfrm>
          <a:prstGeom prst="rect">
            <a:avLst/>
          </a:prstGeom>
          <a:noFill/>
        </p:spPr>
        <p:txBody>
          <a:bodyPr wrap="square" rtlCol="0">
            <a:spAutoFit/>
          </a:bodyPr>
          <a:lstStyle/>
          <a:p>
            <a:r>
              <a:rPr lang="vi-VN" sz="2040" dirty="0"/>
              <a:t>Hồi quy</a:t>
            </a:r>
            <a:endParaRPr lang="en-US" sz="2040" dirty="0"/>
          </a:p>
        </p:txBody>
      </p:sp>
      <p:sp>
        <p:nvSpPr>
          <p:cNvPr id="25" name="TextBox 24">
            <a:extLst>
              <a:ext uri="{FF2B5EF4-FFF2-40B4-BE49-F238E27FC236}">
                <a16:creationId xmlns:a16="http://schemas.microsoft.com/office/drawing/2014/main" id="{81438493-B6B0-27A0-BCA0-7AFCDFB2A35D}"/>
              </a:ext>
            </a:extLst>
          </p:cNvPr>
          <p:cNvSpPr txBox="1"/>
          <p:nvPr/>
        </p:nvSpPr>
        <p:spPr>
          <a:xfrm>
            <a:off x="5336801" y="6678643"/>
            <a:ext cx="1279071" cy="406265"/>
          </a:xfrm>
          <a:prstGeom prst="rect">
            <a:avLst/>
          </a:prstGeom>
          <a:noFill/>
        </p:spPr>
        <p:txBody>
          <a:bodyPr wrap="square" rtlCol="0">
            <a:spAutoFit/>
          </a:bodyPr>
          <a:lstStyle/>
          <a:p>
            <a:r>
              <a:rPr lang="vi-VN" sz="2040" dirty="0"/>
              <a:t>Logistic</a:t>
            </a:r>
            <a:endParaRPr lang="en-US" sz="2040"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F0CBB254-CBD8-88FC-76A7-A81C4A3CB7F3}"/>
                  </a:ext>
                </a:extLst>
              </p:cNvPr>
              <p:cNvSpPr/>
              <p:nvPr/>
            </p:nvSpPr>
            <p:spPr>
              <a:xfrm>
                <a:off x="7990281" y="3982773"/>
                <a:ext cx="827684" cy="8683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vi-VN" sz="2000" i="1">
                                  <a:latin typeface="Cambria Math" panose="02040503050406030204" pitchFamily="18" charset="0"/>
                                </a:rPr>
                                <m:t>𝑦</m:t>
                              </m:r>
                            </m:e>
                          </m:acc>
                        </m:e>
                        <m:sub>
                          <m:r>
                            <a:rPr lang="vi-VN" sz="2000" i="1">
                              <a:latin typeface="Cambria Math" panose="02040503050406030204" pitchFamily="18" charset="0"/>
                            </a:rPr>
                            <m:t>𝑖</m:t>
                          </m:r>
                        </m:sub>
                      </m:sSub>
                    </m:oMath>
                  </m:oMathPara>
                </a14:m>
                <a:endParaRPr lang="en-US" sz="2000" dirty="0"/>
              </a:p>
            </p:txBody>
          </p:sp>
        </mc:Choice>
        <mc:Fallback xmlns="">
          <p:sp>
            <p:nvSpPr>
              <p:cNvPr id="26" name="Rectangle 25">
                <a:extLst>
                  <a:ext uri="{FF2B5EF4-FFF2-40B4-BE49-F238E27FC236}">
                    <a16:creationId xmlns:a16="http://schemas.microsoft.com/office/drawing/2014/main" id="{F0CBB254-CBD8-88FC-76A7-A81C4A3CB7F3}"/>
                  </a:ext>
                </a:extLst>
              </p:cNvPr>
              <p:cNvSpPr>
                <a:spLocks noRot="1" noChangeAspect="1" noMove="1" noResize="1" noEditPoints="1" noAdjustHandles="1" noChangeArrowheads="1" noChangeShapeType="1" noTextEdit="1"/>
              </p:cNvSpPr>
              <p:nvPr/>
            </p:nvSpPr>
            <p:spPr>
              <a:xfrm>
                <a:off x="7990281" y="3982773"/>
                <a:ext cx="827684" cy="868399"/>
              </a:xfrm>
              <a:prstGeom prst="rect">
                <a:avLst/>
              </a:prstGeom>
              <a:blipFill>
                <a:blip r:embed="rId10"/>
                <a:stretch>
                  <a:fillRect/>
                </a:stretch>
              </a:blipFill>
            </p:spPr>
            <p:txBody>
              <a:bodyPr/>
              <a:lstStyle/>
              <a:p>
                <a:r>
                  <a:rPr lang="vi-VN">
                    <a:noFill/>
                  </a:rPr>
                  <a:t> </a:t>
                </a:r>
              </a:p>
            </p:txBody>
          </p:sp>
        </mc:Fallback>
      </mc:AlternateContent>
      <p:cxnSp>
        <p:nvCxnSpPr>
          <p:cNvPr id="27" name="Straight Arrow Connector 26">
            <a:extLst>
              <a:ext uri="{FF2B5EF4-FFF2-40B4-BE49-F238E27FC236}">
                <a16:creationId xmlns:a16="http://schemas.microsoft.com/office/drawing/2014/main" id="{8EE03B9A-119A-59EE-BE04-F9739BBFD93D}"/>
              </a:ext>
            </a:extLst>
          </p:cNvPr>
          <p:cNvCxnSpPr>
            <a:cxnSpLocks/>
          </p:cNvCxnSpPr>
          <p:nvPr/>
        </p:nvCxnSpPr>
        <p:spPr>
          <a:xfrm>
            <a:off x="6783706" y="4416972"/>
            <a:ext cx="112039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B9C705B-1054-4758-DBF1-19E01F43F514}"/>
                  </a:ext>
                </a:extLst>
              </p:cNvPr>
              <p:cNvSpPr txBox="1"/>
              <p:nvPr/>
            </p:nvSpPr>
            <p:spPr>
              <a:xfrm>
                <a:off x="11337235" y="4066851"/>
                <a:ext cx="334514" cy="6865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eqArr>
                            <m:eqArrPr>
                              <m:ctrlPr>
                                <a:rPr lang="en-US" sz="2000" i="1">
                                  <a:latin typeface="Cambria Math" panose="02040503050406030204" pitchFamily="18" charset="0"/>
                                </a:rPr>
                              </m:ctrlPr>
                            </m:eqArrPr>
                            <m:e>
                              <m:r>
                                <a:rPr lang="vi-VN" sz="2000" i="1">
                                  <a:latin typeface="Cambria Math" panose="02040503050406030204" pitchFamily="18" charset="0"/>
                                </a:rPr>
                                <m:t>1</m:t>
                              </m:r>
                            </m:e>
                            <m:e>
                              <m:r>
                                <a:rPr lang="vi-VN" sz="2000" i="1">
                                  <a:latin typeface="Cambria Math" panose="02040503050406030204" pitchFamily="18" charset="0"/>
                                </a:rPr>
                                <m:t>0</m:t>
                              </m:r>
                            </m:e>
                          </m:eqArr>
                        </m:e>
                      </m:d>
                    </m:oMath>
                  </m:oMathPara>
                </a14:m>
                <a:endParaRPr lang="en-US" sz="2000" dirty="0"/>
              </a:p>
            </p:txBody>
          </p:sp>
        </mc:Choice>
        <mc:Fallback xmlns="">
          <p:sp>
            <p:nvSpPr>
              <p:cNvPr id="28" name="TextBox 27">
                <a:extLst>
                  <a:ext uri="{FF2B5EF4-FFF2-40B4-BE49-F238E27FC236}">
                    <a16:creationId xmlns:a16="http://schemas.microsoft.com/office/drawing/2014/main" id="{FB9C705B-1054-4758-DBF1-19E01F43F514}"/>
                  </a:ext>
                </a:extLst>
              </p:cNvPr>
              <p:cNvSpPr txBox="1">
                <a:spLocks noRot="1" noChangeAspect="1" noMove="1" noResize="1" noEditPoints="1" noAdjustHandles="1" noChangeArrowheads="1" noChangeShapeType="1" noTextEdit="1"/>
              </p:cNvSpPr>
              <p:nvPr/>
            </p:nvSpPr>
            <p:spPr>
              <a:xfrm>
                <a:off x="11337235" y="4066851"/>
                <a:ext cx="334514" cy="686535"/>
              </a:xfrm>
              <a:prstGeom prst="rect">
                <a:avLst/>
              </a:prstGeom>
              <a:blipFill>
                <a:blip r:embed="rId11"/>
                <a:stretch>
                  <a:fillRect/>
                </a:stretch>
              </a:blipFill>
            </p:spPr>
            <p:txBody>
              <a:bodyPr/>
              <a:lstStyle/>
              <a:p>
                <a:r>
                  <a:rPr lang="vi-VN">
                    <a:noFill/>
                  </a:rPr>
                  <a:t> </a:t>
                </a:r>
              </a:p>
            </p:txBody>
          </p:sp>
        </mc:Fallback>
      </mc:AlternateContent>
      <p:cxnSp>
        <p:nvCxnSpPr>
          <p:cNvPr id="29" name="Straight Arrow Connector 28">
            <a:extLst>
              <a:ext uri="{FF2B5EF4-FFF2-40B4-BE49-F238E27FC236}">
                <a16:creationId xmlns:a16="http://schemas.microsoft.com/office/drawing/2014/main" id="{3DB329B4-7DE5-7FA8-39C9-150CF74F6E27}"/>
              </a:ext>
            </a:extLst>
          </p:cNvPr>
          <p:cNvCxnSpPr>
            <a:cxnSpLocks/>
            <a:stCxn id="26" idx="3"/>
            <a:endCxn id="28" idx="1"/>
          </p:cNvCxnSpPr>
          <p:nvPr/>
        </p:nvCxnSpPr>
        <p:spPr>
          <a:xfrm flipV="1">
            <a:off x="8817965" y="4410119"/>
            <a:ext cx="2519270" cy="6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9BE2868-3CD3-7C8D-1A01-93D3CA2DA466}"/>
              </a:ext>
            </a:extLst>
          </p:cNvPr>
          <p:cNvSpPr txBox="1"/>
          <p:nvPr/>
        </p:nvSpPr>
        <p:spPr>
          <a:xfrm>
            <a:off x="9421449" y="3700677"/>
            <a:ext cx="1312301" cy="707886"/>
          </a:xfrm>
          <a:prstGeom prst="rect">
            <a:avLst/>
          </a:prstGeom>
          <a:noFill/>
        </p:spPr>
        <p:txBody>
          <a:bodyPr wrap="square" rtlCol="0">
            <a:spAutoFit/>
          </a:bodyPr>
          <a:lstStyle/>
          <a:p>
            <a:r>
              <a:rPr lang="vi-VN" sz="2000" i="1" dirty="0"/>
              <a:t>Decision </a:t>
            </a:r>
          </a:p>
          <a:p>
            <a:r>
              <a:rPr lang="vi-VN" sz="2000" i="1" dirty="0"/>
              <a:t>boundary </a:t>
            </a:r>
            <a:endParaRPr lang="en-US" sz="2000" i="1" dirty="0"/>
          </a:p>
        </p:txBody>
      </p:sp>
      <p:sp>
        <p:nvSpPr>
          <p:cNvPr id="31" name="TextBox 30">
            <a:extLst>
              <a:ext uri="{FF2B5EF4-FFF2-40B4-BE49-F238E27FC236}">
                <a16:creationId xmlns:a16="http://schemas.microsoft.com/office/drawing/2014/main" id="{431106C3-85D9-DBC9-3EED-141D077C82F3}"/>
              </a:ext>
            </a:extLst>
          </p:cNvPr>
          <p:cNvSpPr txBox="1"/>
          <p:nvPr/>
        </p:nvSpPr>
        <p:spPr>
          <a:xfrm>
            <a:off x="2090378" y="1447801"/>
            <a:ext cx="1160822"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sz="2400" b="1" dirty="0"/>
              <a:t>INPUT</a:t>
            </a:r>
            <a:endParaRPr lang="en-US" sz="2400" b="1" dirty="0"/>
          </a:p>
        </p:txBody>
      </p:sp>
      <p:sp>
        <p:nvSpPr>
          <p:cNvPr id="32" name="TextBox 31">
            <a:extLst>
              <a:ext uri="{FF2B5EF4-FFF2-40B4-BE49-F238E27FC236}">
                <a16:creationId xmlns:a16="http://schemas.microsoft.com/office/drawing/2014/main" id="{A58622CD-8B0E-79CC-52A7-0A80DEEB06F2}"/>
              </a:ext>
            </a:extLst>
          </p:cNvPr>
          <p:cNvSpPr txBox="1"/>
          <p:nvPr/>
        </p:nvSpPr>
        <p:spPr>
          <a:xfrm>
            <a:off x="10681083" y="1474794"/>
            <a:ext cx="1487844"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sz="2400" b="1" dirty="0"/>
              <a:t>OUTPUT</a:t>
            </a:r>
            <a:endParaRPr lang="en-US" sz="2400" b="1" dirty="0"/>
          </a:p>
        </p:txBody>
      </p:sp>
      <p:sp>
        <p:nvSpPr>
          <p:cNvPr id="33" name="TextBox 32">
            <a:extLst>
              <a:ext uri="{FF2B5EF4-FFF2-40B4-BE49-F238E27FC236}">
                <a16:creationId xmlns:a16="http://schemas.microsoft.com/office/drawing/2014/main" id="{5B800B6E-7303-18F8-FD18-2C94F9702CA5}"/>
              </a:ext>
            </a:extLst>
          </p:cNvPr>
          <p:cNvSpPr txBox="1"/>
          <p:nvPr/>
        </p:nvSpPr>
        <p:spPr>
          <a:xfrm>
            <a:off x="5537199" y="1409498"/>
            <a:ext cx="1676401" cy="4616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vi-VN" sz="2400" b="1" dirty="0"/>
              <a:t>PROCESS</a:t>
            </a:r>
            <a:endParaRPr lang="en-US" sz="2400" b="1" dirty="0"/>
          </a:p>
        </p:txBody>
      </p:sp>
      <p:sp>
        <p:nvSpPr>
          <p:cNvPr id="34" name="Arrow: Down 33">
            <a:extLst>
              <a:ext uri="{FF2B5EF4-FFF2-40B4-BE49-F238E27FC236}">
                <a16:creationId xmlns:a16="http://schemas.microsoft.com/office/drawing/2014/main" id="{FCFBDCF3-40AF-24E8-DCC2-729DD3A7260E}"/>
              </a:ext>
            </a:extLst>
          </p:cNvPr>
          <p:cNvSpPr/>
          <p:nvPr/>
        </p:nvSpPr>
        <p:spPr>
          <a:xfrm>
            <a:off x="2460777" y="6011335"/>
            <a:ext cx="166381" cy="66730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35" name="Arrow: Down 34">
            <a:extLst>
              <a:ext uri="{FF2B5EF4-FFF2-40B4-BE49-F238E27FC236}">
                <a16:creationId xmlns:a16="http://schemas.microsoft.com/office/drawing/2014/main" id="{624F6AD1-3681-8DB3-72AC-2227762B752F}"/>
              </a:ext>
            </a:extLst>
          </p:cNvPr>
          <p:cNvSpPr/>
          <p:nvPr/>
        </p:nvSpPr>
        <p:spPr>
          <a:xfrm>
            <a:off x="3892188" y="5876356"/>
            <a:ext cx="166381" cy="667307"/>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36" name="Arrow: Down 35">
            <a:extLst>
              <a:ext uri="{FF2B5EF4-FFF2-40B4-BE49-F238E27FC236}">
                <a16:creationId xmlns:a16="http://schemas.microsoft.com/office/drawing/2014/main" id="{F2C36AF8-D369-5E34-1B20-2EB1E5D3DCC3}"/>
              </a:ext>
            </a:extLst>
          </p:cNvPr>
          <p:cNvSpPr/>
          <p:nvPr/>
        </p:nvSpPr>
        <p:spPr>
          <a:xfrm>
            <a:off x="5844926" y="5546684"/>
            <a:ext cx="166381" cy="99697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00"/>
          </a:p>
        </p:txBody>
      </p:sp>
      <p:sp>
        <p:nvSpPr>
          <p:cNvPr id="37" name="Arrow: Down 36">
            <a:extLst>
              <a:ext uri="{FF2B5EF4-FFF2-40B4-BE49-F238E27FC236}">
                <a16:creationId xmlns:a16="http://schemas.microsoft.com/office/drawing/2014/main" id="{4466F09D-0A33-870B-2483-D7ED1E6A8C98}"/>
              </a:ext>
            </a:extLst>
          </p:cNvPr>
          <p:cNvSpPr/>
          <p:nvPr/>
        </p:nvSpPr>
        <p:spPr>
          <a:xfrm rot="16200000">
            <a:off x="7339680" y="6454645"/>
            <a:ext cx="203994" cy="924843"/>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040"/>
          </a:p>
        </p:txBody>
      </p:sp>
      <p:sp>
        <p:nvSpPr>
          <p:cNvPr id="38" name="TextBox 37">
            <a:extLst>
              <a:ext uri="{FF2B5EF4-FFF2-40B4-BE49-F238E27FC236}">
                <a16:creationId xmlns:a16="http://schemas.microsoft.com/office/drawing/2014/main" id="{40C59E88-160A-EB86-E629-E38F26039EAB}"/>
              </a:ext>
            </a:extLst>
          </p:cNvPr>
          <p:cNvSpPr txBox="1"/>
          <p:nvPr/>
        </p:nvSpPr>
        <p:spPr>
          <a:xfrm>
            <a:off x="8404122" y="6678641"/>
            <a:ext cx="2519271" cy="406265"/>
          </a:xfrm>
          <a:prstGeom prst="rect">
            <a:avLst/>
          </a:prstGeom>
          <a:noFill/>
        </p:spPr>
        <p:txBody>
          <a:bodyPr wrap="square" rtlCol="0">
            <a:spAutoFit/>
          </a:bodyPr>
          <a:lstStyle/>
          <a:p>
            <a:r>
              <a:rPr lang="vi-VN" sz="2040" dirty="0"/>
              <a:t>Hồi quy Logistic</a:t>
            </a:r>
            <a:endParaRPr lang="en-US" sz="2040" dirty="0"/>
          </a:p>
        </p:txBody>
      </p:sp>
      <p:sp>
        <p:nvSpPr>
          <p:cNvPr id="39" name="TextBox 38">
            <a:extLst>
              <a:ext uri="{FF2B5EF4-FFF2-40B4-BE49-F238E27FC236}">
                <a16:creationId xmlns:a16="http://schemas.microsoft.com/office/drawing/2014/main" id="{E53F33AD-1578-95D6-3B3E-03CD99FC76E3}"/>
              </a:ext>
            </a:extLst>
          </p:cNvPr>
          <p:cNvSpPr txBox="1"/>
          <p:nvPr/>
        </p:nvSpPr>
        <p:spPr>
          <a:xfrm>
            <a:off x="4747405" y="3508569"/>
            <a:ext cx="1968809" cy="400110"/>
          </a:xfrm>
          <a:prstGeom prst="rect">
            <a:avLst/>
          </a:prstGeom>
          <a:noFill/>
        </p:spPr>
        <p:txBody>
          <a:bodyPr wrap="none" rtlCol="0">
            <a:spAutoFit/>
          </a:bodyPr>
          <a:lstStyle/>
          <a:p>
            <a:r>
              <a:rPr lang="en-US" sz="2000" i="1" dirty="0"/>
              <a:t>Sigmoid function</a:t>
            </a:r>
          </a:p>
        </p:txBody>
      </p:sp>
    </p:spTree>
    <p:extLst>
      <p:ext uri="{BB962C8B-B14F-4D97-AF65-F5344CB8AC3E}">
        <p14:creationId xmlns:p14="http://schemas.microsoft.com/office/powerpoint/2010/main" val="10608770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5805A3-D438-2F45-3F73-199011AC37F8}"/>
                  </a:ext>
                </a:extLst>
              </p:cNvPr>
              <p:cNvSpPr txBox="1"/>
              <p:nvPr/>
            </p:nvSpPr>
            <p:spPr>
              <a:xfrm>
                <a:off x="431800" y="905465"/>
                <a:ext cx="11963400" cy="6512809"/>
              </a:xfrm>
              <a:prstGeom prst="rect">
                <a:avLst/>
              </a:prstGeom>
              <a:noFill/>
            </p:spPr>
            <p:txBody>
              <a:bodyPr wrap="square">
                <a:spAutoFit/>
              </a:bodyPr>
              <a:lstStyle/>
              <a:p>
                <a:pPr marL="342900" lvl="0" indent="-342900">
                  <a:lnSpc>
                    <a:spcPct val="107000"/>
                  </a:lnSpc>
                  <a:buFont typeface="+mj-lt"/>
                  <a:buAutoNum type="alphaLcPeriod"/>
                </a:pPr>
                <a:r>
                  <a:rPr lang="vi-VN" sz="3200" b="1" kern="100" dirty="0">
                    <a:effectLst/>
                    <a:latin typeface="Times New Roman" panose="02020603050405020304" pitchFamily="18" charset="0"/>
                    <a:ea typeface="Calibri" panose="020F0502020204030204" pitchFamily="34" charset="0"/>
                    <a:cs typeface="Times New Roman" panose="02020603050405020304" pitchFamily="18" charset="0"/>
                  </a:rPr>
                  <a:t>Hàm Sigmoid (Sigmoid Function)</a:t>
                </a:r>
                <a:endParaRPr lang="en-US" sz="3200" b="1"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Mô hình hồi quy logistic sử dụng  hàm logistic để ép đầu ra của một phương trình tuyến tính có giá trị trong khoảng (0,1)</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nSpc>
                    <a:spcPct val="107000"/>
                  </a:lnSpc>
                </a:pPr>
                <a:endParaRPr lang="vi-V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14:m>
                  <m:oMathPara xmlns:m="http://schemas.openxmlformats.org/officeDocument/2006/math">
                    <m:oMathParaPr>
                      <m:jc m:val="centerGroup"/>
                    </m:oMathParaPr>
                    <m:oMath xmlns:m="http://schemas.openxmlformats.org/officeDocument/2006/math">
                      <m: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t>𝑺</m:t>
                      </m:r>
                      <m:d>
                        <m:dPr>
                          <m:ctrlP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t>𝒛</m:t>
                          </m:r>
                        </m:e>
                      </m:d>
                      <m: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t>𝟏</m:t>
                          </m:r>
                        </m:num>
                        <m:den>
                          <m: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t>𝟏</m:t>
                          </m:r>
                          <m: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t>𝒆</m:t>
                              </m:r>
                            </m:e>
                            <m:sup>
                              <m: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t>−</m:t>
                              </m:r>
                              <m:r>
                                <a:rPr lang="vi-VN" sz="3600" b="1" i="1" kern="100">
                                  <a:effectLst/>
                                  <a:latin typeface="Cambria Math" panose="02040503050406030204" pitchFamily="18" charset="0"/>
                                  <a:ea typeface="Calibri" panose="020F0502020204030204" pitchFamily="34" charset="0"/>
                                  <a:cs typeface="Times New Roman" panose="02020603050405020304" pitchFamily="18" charset="0"/>
                                </a:rPr>
                                <m:t>𝒛</m:t>
                              </m:r>
                            </m:sup>
                          </m:sSup>
                        </m:den>
                      </m:f>
                    </m:oMath>
                  </m:oMathPara>
                </a14:m>
                <a:endParaRPr lang="vi-V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US" sz="2800" i="1" kern="100" dirty="0">
                  <a:effectLst/>
                  <a:latin typeface="Cambria Math" panose="020405030504060302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14:m>
                  <m:oMath xmlns:m="http://schemas.openxmlformats.org/officeDocument/2006/math">
                    <m:func>
                      <m:funcPr>
                        <m:ctrlPr>
                          <a:rPr lang="vi-VN" sz="2800" b="1" i="1" kern="100">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vi-VN" sz="2800" b="1" i="1" kern="100">
                                <a:effectLst/>
                                <a:latin typeface="Cambria Math" panose="02040503050406030204" pitchFamily="18" charset="0"/>
                                <a:ea typeface="Calibri" panose="020F0502020204030204" pitchFamily="34" charset="0"/>
                                <a:cs typeface="Times New Roman" panose="02020603050405020304" pitchFamily="18" charset="0"/>
                              </a:rPr>
                            </m:ctrlPr>
                          </m:limLow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𝒍𝒊𝒎</m:t>
                            </m:r>
                          </m:e>
                          <m:lim>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𝒛</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lim>
                        </m:limLow>
                      </m:fName>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𝑺</m:t>
                        </m:r>
                        <m:d>
                          <m:dPr>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𝒛</m:t>
                            </m:r>
                          </m:e>
                        </m:d>
                        <m:r>
                          <a:rPr lang="vi-VN" sz="2800" b="1" i="1" kern="100" smtClean="0">
                            <a:effectLst/>
                            <a:latin typeface="Cambria Math" panose="02040503050406030204" pitchFamily="18" charset="0"/>
                            <a:ea typeface="Calibri" panose="020F0502020204030204" pitchFamily="34" charset="0"/>
                            <a:cs typeface="Times New Roman" panose="02020603050405020304" pitchFamily="18" charset="0"/>
                          </a:rPr>
                          <m:t>)</m:t>
                        </m:r>
                      </m:e>
                    </m:func>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𝟏</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 </m:t>
                    </m:r>
                    <m:func>
                      <m:funcPr>
                        <m:ctrlPr>
                          <a:rPr lang="vi-VN" sz="2800" b="1" i="1" kern="100">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vi-VN" sz="2800" b="1" i="1" kern="100">
                                <a:effectLst/>
                                <a:latin typeface="Cambria Math" panose="02040503050406030204" pitchFamily="18" charset="0"/>
                                <a:ea typeface="Calibri" panose="020F0502020204030204" pitchFamily="34" charset="0"/>
                                <a:cs typeface="Times New Roman" panose="02020603050405020304" pitchFamily="18" charset="0"/>
                              </a:rPr>
                            </m:ctrlPr>
                          </m:limLow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𝒍𝒊𝒎</m:t>
                            </m:r>
                          </m:e>
                          <m:lim>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𝒛</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lim>
                        </m:limLow>
                      </m:fName>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𝑺</m:t>
                        </m:r>
                        <m:d>
                          <m:dPr>
                            <m:ctrlP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𝒛</m:t>
                            </m:r>
                          </m:e>
                        </m:d>
                        <m:r>
                          <a:rPr lang="vi-VN" sz="2800" b="1" i="1" kern="100" smtClean="0">
                            <a:effectLst/>
                            <a:latin typeface="Cambria Math" panose="02040503050406030204" pitchFamily="18" charset="0"/>
                            <a:ea typeface="Calibri" panose="020F0502020204030204" pitchFamily="34" charset="0"/>
                            <a:cs typeface="Times New Roman" panose="02020603050405020304" pitchFamily="18" charset="0"/>
                          </a:rPr>
                          <m:t>)</m:t>
                        </m:r>
                      </m:e>
                    </m:func>
                    <m:r>
                      <a:rPr lang="en-US" sz="28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800" b="1" i="1" kern="100">
                        <a:effectLst/>
                        <a:latin typeface="Cambria Math" panose="02040503050406030204" pitchFamily="18" charset="0"/>
                        <a:ea typeface="Times New Roman" panose="02020603050405020304" pitchFamily="18" charset="0"/>
                        <a:cs typeface="Times New Roman" panose="02020603050405020304" pitchFamily="18" charset="0"/>
                      </a:rPr>
                      <m:t>𝟎</m:t>
                    </m:r>
                  </m:oMath>
                </a14:m>
                <a:endParaRPr lang="vi-VN"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vi-VN" sz="2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14:m>
                  <m:oMath xmlns:m="http://schemas.openxmlformats.org/officeDocument/2006/math">
                    <m:r>
                      <a:rPr lang="vi-VN" sz="2800" b="1" i="1" kern="100">
                        <a:effectLst/>
                        <a:latin typeface="Cambria Math" panose="02040503050406030204" pitchFamily="18" charset="0"/>
                        <a:ea typeface="Calibri" panose="020F0502020204030204" pitchFamily="34" charset="0"/>
                        <a:cs typeface="Times New Roman" panose="02020603050405020304" pitchFamily="18" charset="0"/>
                      </a:rPr>
                      <m:t>𝒛</m:t>
                    </m:r>
                    <m:r>
                      <a:rPr lang="vi-VN" sz="2800" b="1" i="1" kern="100" smtClean="0">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vi-VN" sz="2800" b="1" i="1" kern="100" smtClean="0">
                            <a:effectLst/>
                            <a:latin typeface="Cambria Math" panose="02040503050406030204" pitchFamily="18" charset="0"/>
                            <a:ea typeface="Calibri" panose="020F0502020204030204" pitchFamily="34" charset="0"/>
                            <a:cs typeface="Times New Roman" panose="02020603050405020304" pitchFamily="18" charset="0"/>
                          </a:rPr>
                        </m:ctrlPr>
                      </m:sSupPr>
                      <m:e>
                        <m:sSub>
                          <m:sSubPr>
                            <m:ctrlPr>
                              <a:rPr lang="en-US"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ctrlPr>
                          </m:sSubPr>
                          <m:e>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𝒘</m:t>
                            </m:r>
                          </m:e>
                          <m: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𝟎</m:t>
                            </m:r>
                          </m:sub>
                        </m:s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ctrlPr>
                          </m:sSubPr>
                          <m:e>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𝒘</m:t>
                            </m:r>
                          </m:e>
                          <m: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𝟏</m:t>
                            </m:r>
                          </m:sub>
                        </m:sSub>
                        <m:sSub>
                          <m:sSubPr>
                            <m:ctrlPr>
                              <a:rPr lang="en-US"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ctrlPr>
                          </m:sSubPr>
                          <m:e>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𝒙</m:t>
                            </m:r>
                          </m:e>
                          <m: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𝟏</m:t>
                            </m:r>
                          </m:sub>
                        </m:s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ctrlPr>
                          </m:sSubPr>
                          <m:e>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𝒘</m:t>
                            </m:r>
                          </m:e>
                          <m: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𝟐</m:t>
                            </m:r>
                          </m:sub>
                        </m:sSub>
                        <m:sSub>
                          <m:sSubPr>
                            <m:ctrlPr>
                              <a:rPr lang="en-US"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ctrlPr>
                          </m:sSubPr>
                          <m:e>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𝒙</m:t>
                            </m:r>
                          </m:e>
                          <m: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𝟐</m:t>
                            </m:r>
                          </m:sub>
                        </m:s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ctrlPr>
                          </m:sSubPr>
                          <m:e>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𝒘</m:t>
                            </m:r>
                          </m:e>
                          <m: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𝒏</m:t>
                            </m:r>
                          </m:sub>
                        </m:sSub>
                        <m:sSub>
                          <m:sSubPr>
                            <m:ctrlPr>
                              <a:rPr lang="en-US"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ctrlPr>
                          </m:sSubPr>
                          <m:e>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𝒙</m:t>
                            </m:r>
                          </m:e>
                          <m:sub>
                            <m:r>
                              <a:rPr lang="vi-VN" sz="2800" b="1" i="1" kern="100">
                                <a:solidFill>
                                  <a:srgbClr val="1B1B1B"/>
                                </a:solidFill>
                                <a:latin typeface="Cambria Math" panose="02040503050406030204" pitchFamily="18" charset="0"/>
                                <a:ea typeface="Calibri" panose="020F0502020204030204" pitchFamily="34" charset="0"/>
                                <a:cs typeface="Times New Roman" panose="02020603050405020304" pitchFamily="18" charset="0"/>
                              </a:rPr>
                              <m:t>𝒏</m:t>
                            </m:r>
                          </m:sub>
                        </m:sSub>
                      </m:e>
                      <m:sup/>
                    </m:sSup>
                  </m:oMath>
                </a14:m>
                <a:r>
                  <a:rPr lang="vi-V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là phép tổ hợp tuyến tính đơn biến hoặc đa biến của  biến đầu vào </a:t>
                </a:r>
                <a14:m>
                  <m:oMath xmlns:m="http://schemas.openxmlformats.org/officeDocument/2006/math">
                    <m:r>
                      <a:rPr lang="vi-VN" sz="2800" i="1" kern="100">
                        <a:effectLst/>
                        <a:latin typeface="Cambria Math" panose="02040503050406030204" pitchFamily="18" charset="0"/>
                        <a:ea typeface="Calibri" panose="020F0502020204030204" pitchFamily="34" charset="0"/>
                        <a:cs typeface="Times New Roman" panose="02020603050405020304" pitchFamily="18" charset="0"/>
                      </a:rPr>
                      <m:t>𝑥</m:t>
                    </m:r>
                  </m:oMath>
                </a14:m>
                <a:r>
                  <a:rPr lang="vi-VN" sz="2800" kern="100" dirty="0">
                    <a:effectLst/>
                    <a:latin typeface="Times New Roman" panose="02020603050405020304" pitchFamily="18" charset="0"/>
                    <a:ea typeface="Times New Roman" panose="02020603050405020304" pitchFamily="18" charset="0"/>
                    <a:cs typeface="Times New Roman" panose="02020603050405020304" pitchFamily="18" charset="0"/>
                  </a:rPr>
                  <a:t> với trọng số  </a:t>
                </a:r>
                <a14:m>
                  <m:oMath xmlns:m="http://schemas.openxmlformats.org/officeDocument/2006/math">
                    <m:r>
                      <a:rPr lang="vi-VN" sz="2800" i="1" kern="100">
                        <a:effectLst/>
                        <a:latin typeface="Cambria Math" panose="02040503050406030204" pitchFamily="18" charset="0"/>
                        <a:ea typeface="Calibri" panose="020F0502020204030204" pitchFamily="34" charset="0"/>
                        <a:cs typeface="Times New Roman" panose="02020603050405020304" pitchFamily="18" charset="0"/>
                      </a:rPr>
                      <m:t>𝑤</m:t>
                    </m:r>
                  </m:oMath>
                </a14:m>
                <a:r>
                  <a:rPr lang="vi-VN" sz="2800"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14:m>
                  <m:oMath xmlns:m="http://schemas.openxmlformats.org/officeDocument/2006/math">
                    <m:r>
                      <a:rPr lang="vi-VN" sz="2800" b="1" i="1" kern="100">
                        <a:effectLst/>
                        <a:latin typeface="Cambria Math" panose="02040503050406030204" pitchFamily="18" charset="0"/>
                        <a:ea typeface="Calibri" panose="020F0502020204030204" pitchFamily="34" charset="0"/>
                        <a:cs typeface="Times New Roman" panose="02020603050405020304" pitchFamily="18" charset="0"/>
                      </a:rPr>
                      <m:t>𝑺</m:t>
                    </m:r>
                    <m:d>
                      <m:dPr>
                        <m:ctrlPr>
                          <a:rPr lang="vi-VN" sz="28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vi-VN" sz="2800" b="1" i="1" kern="100">
                            <a:effectLst/>
                            <a:latin typeface="Cambria Math" panose="02040503050406030204" pitchFamily="18" charset="0"/>
                            <a:ea typeface="Calibri" panose="020F0502020204030204" pitchFamily="34" charset="0"/>
                            <a:cs typeface="Times New Roman" panose="02020603050405020304" pitchFamily="18" charset="0"/>
                          </a:rPr>
                          <m:t>𝒛</m:t>
                        </m:r>
                      </m:e>
                    </m:d>
                  </m:oMath>
                </a14:m>
                <a:r>
                  <a:rPr lang="vi-VN"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a:effectLst/>
                    <a:latin typeface="Times New Roman" panose="02020603050405020304" pitchFamily="18" charset="0"/>
                    <a:ea typeface="Times New Roman" panose="02020603050405020304" pitchFamily="18" charset="0"/>
                    <a:cs typeface="Times New Roman" panose="02020603050405020304" pitchFamily="18" charset="0"/>
                  </a:rPr>
                  <a:t>là giá trị xác suất được dự đoán nằm trong khoảng từ 0 đến 1.</a:t>
                </a:r>
                <a:endParaRPr lang="vi-V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725805A3-D438-2F45-3F73-199011AC37F8}"/>
                  </a:ext>
                </a:extLst>
              </p:cNvPr>
              <p:cNvSpPr txBox="1">
                <a:spLocks noRot="1" noChangeAspect="1" noMove="1" noResize="1" noEditPoints="1" noAdjustHandles="1" noChangeArrowheads="1" noChangeShapeType="1" noTextEdit="1"/>
              </p:cNvSpPr>
              <p:nvPr/>
            </p:nvSpPr>
            <p:spPr>
              <a:xfrm>
                <a:off x="431800" y="905465"/>
                <a:ext cx="11963400" cy="6512809"/>
              </a:xfrm>
              <a:prstGeom prst="rect">
                <a:avLst/>
              </a:prstGeom>
              <a:blipFill>
                <a:blip r:embed="rId2"/>
                <a:stretch>
                  <a:fillRect l="-1172" t="-1311" b="-1592"/>
                </a:stretch>
              </a:blipFill>
            </p:spPr>
            <p:txBody>
              <a:bodyPr/>
              <a:lstStyle/>
              <a:p>
                <a:r>
                  <a:rPr lang="vi-VN">
                    <a:noFill/>
                  </a:rPr>
                  <a:t> </a:t>
                </a:r>
              </a:p>
            </p:txBody>
          </p:sp>
        </mc:Fallback>
      </mc:AlternateContent>
      <p:sp>
        <p:nvSpPr>
          <p:cNvPr id="4" name="TextBox 3">
            <a:extLst>
              <a:ext uri="{FF2B5EF4-FFF2-40B4-BE49-F238E27FC236}">
                <a16:creationId xmlns:a16="http://schemas.microsoft.com/office/drawing/2014/main" id="{9A732A41-716E-0C8C-ED52-B49D3B3A18F4}"/>
              </a:ext>
            </a:extLst>
          </p:cNvPr>
          <p:cNvSpPr txBox="1"/>
          <p:nvPr/>
        </p:nvSpPr>
        <p:spPr>
          <a:xfrm>
            <a:off x="7975600" y="3707131"/>
            <a:ext cx="762000" cy="461665"/>
          </a:xfrm>
          <a:prstGeom prst="rect">
            <a:avLst/>
          </a:prstGeom>
          <a:noFill/>
        </p:spPr>
        <p:txBody>
          <a:bodyPr wrap="square" rtlCol="0">
            <a:spAutoFit/>
          </a:bodyPr>
          <a:lstStyle/>
          <a:p>
            <a:r>
              <a:rPr lang="vi-VN" sz="2400" dirty="0">
                <a:solidFill>
                  <a:schemeClr val="accent1"/>
                </a:solidFill>
              </a:rPr>
              <a:t>(1)</a:t>
            </a:r>
            <a:endParaRPr lang="en-US" sz="2400" dirty="0">
              <a:solidFill>
                <a:schemeClr val="accent1"/>
              </a:solidFill>
            </a:endParaRPr>
          </a:p>
        </p:txBody>
      </p:sp>
      <p:sp>
        <p:nvSpPr>
          <p:cNvPr id="3" name="Slide Number Placeholder 2">
            <a:extLst>
              <a:ext uri="{FF2B5EF4-FFF2-40B4-BE49-F238E27FC236}">
                <a16:creationId xmlns:a16="http://schemas.microsoft.com/office/drawing/2014/main" id="{49757C47-C813-B6DA-D6D0-84437034BE75}"/>
              </a:ext>
            </a:extLst>
          </p:cNvPr>
          <p:cNvSpPr>
            <a:spLocks noGrp="1"/>
          </p:cNvSpPr>
          <p:nvPr>
            <p:ph type="sldNum" sz="quarter" idx="7"/>
          </p:nvPr>
        </p:nvSpPr>
        <p:spPr>
          <a:xfrm>
            <a:off x="13462000" y="7530625"/>
            <a:ext cx="533399" cy="229422"/>
          </a:xfrm>
        </p:spPr>
        <p:txBody>
          <a:bodyPr/>
          <a:lstStyle/>
          <a:p>
            <a:pPr marL="38100">
              <a:lnSpc>
                <a:spcPts val="1385"/>
              </a:lnSpc>
            </a:pPr>
            <a:fld id="{81D60167-4931-47E6-BA6A-407CBD079E47}" type="slidenum">
              <a:rPr lang="vi-VN" sz="2800" smtClean="0"/>
              <a:t>5</a:t>
            </a:fld>
            <a:endParaRPr lang="vi-VN" sz="2800" dirty="0"/>
          </a:p>
        </p:txBody>
      </p:sp>
      <p:sp>
        <p:nvSpPr>
          <p:cNvPr id="7" name="object 2">
            <a:extLst>
              <a:ext uri="{FF2B5EF4-FFF2-40B4-BE49-F238E27FC236}">
                <a16:creationId xmlns:a16="http://schemas.microsoft.com/office/drawing/2014/main" id="{83E08B5D-F489-1C61-A05F-BA9B525A61A3}"/>
              </a:ext>
            </a:extLst>
          </p:cNvPr>
          <p:cNvSpPr txBox="1">
            <a:spLocks/>
          </p:cNvSpPr>
          <p:nvPr/>
        </p:nvSpPr>
        <p:spPr>
          <a:xfrm>
            <a:off x="15900" y="12353"/>
            <a:ext cx="137858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kern="0" spc="10" dirty="0">
                <a:solidFill>
                  <a:srgbClr val="000000"/>
                </a:solidFill>
                <a:latin typeface="Calibri Light"/>
                <a:cs typeface="Calibri Light"/>
              </a:rPr>
              <a:t> 2. </a:t>
            </a:r>
            <a:r>
              <a:rPr lang="en-US" sz="4500" b="1" i="1" kern="0" spc="10" dirty="0" err="1">
                <a:solidFill>
                  <a:srgbClr val="000000"/>
                </a:solidFill>
                <a:latin typeface="Calibri Light"/>
                <a:cs typeface="Calibri Light"/>
              </a:rPr>
              <a:t>Mô</a:t>
            </a:r>
            <a:r>
              <a:rPr lang="en-US" sz="4500" b="1" i="1" kern="0" spc="10" dirty="0">
                <a:solidFill>
                  <a:srgbClr val="000000"/>
                </a:solidFill>
                <a:latin typeface="Calibri Light"/>
                <a:cs typeface="Calibri Light"/>
              </a:rPr>
              <a:t> </a:t>
            </a:r>
            <a:r>
              <a:rPr lang="en-US" sz="4500" b="1" i="1" kern="0" spc="10" dirty="0" err="1">
                <a:solidFill>
                  <a:srgbClr val="000000"/>
                </a:solidFill>
                <a:latin typeface="Calibri Light"/>
                <a:cs typeface="Calibri Light"/>
              </a:rPr>
              <a:t>hình</a:t>
            </a:r>
            <a:r>
              <a:rPr lang="en-US" sz="4500" b="1" i="1" kern="0" spc="10" dirty="0">
                <a:solidFill>
                  <a:srgbClr val="000000"/>
                </a:solidFill>
                <a:latin typeface="Calibri Light"/>
                <a:cs typeface="Calibri Light"/>
              </a:rPr>
              <a:t> </a:t>
            </a:r>
            <a:r>
              <a:rPr lang="en-US" sz="4500" b="1" i="1" kern="0" spc="10" dirty="0" err="1">
                <a:solidFill>
                  <a:srgbClr val="000000"/>
                </a:solidFill>
                <a:latin typeface="Calibri Light"/>
                <a:cs typeface="Calibri Light"/>
              </a:rPr>
              <a:t>toán</a:t>
            </a:r>
            <a:endParaRPr lang="en-US" sz="4500" b="1" i="1" kern="0" dirty="0">
              <a:latin typeface="Calibri Light"/>
              <a:cs typeface="Calibri Light"/>
            </a:endParaRPr>
          </a:p>
        </p:txBody>
      </p:sp>
    </p:spTree>
    <p:extLst>
      <p:ext uri="{BB962C8B-B14F-4D97-AF65-F5344CB8AC3E}">
        <p14:creationId xmlns:p14="http://schemas.microsoft.com/office/powerpoint/2010/main" val="11039606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25805A3-D438-2F45-3F73-199011AC37F8}"/>
                  </a:ext>
                </a:extLst>
              </p:cNvPr>
              <p:cNvSpPr txBox="1"/>
              <p:nvPr/>
            </p:nvSpPr>
            <p:spPr>
              <a:xfrm>
                <a:off x="431800" y="1066800"/>
                <a:ext cx="11963400" cy="5997219"/>
              </a:xfrm>
              <a:prstGeom prst="rect">
                <a:avLst/>
              </a:prstGeom>
              <a:noFill/>
            </p:spPr>
            <p:txBody>
              <a:bodyPr wrap="square">
                <a:spAutoFit/>
              </a:bodyPr>
              <a:lstStyle/>
              <a:p>
                <a:pPr lvl="0">
                  <a:lnSpc>
                    <a:spcPct val="107000"/>
                  </a:lnSpc>
                </a:pPr>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b. </a:t>
                </a:r>
                <a:r>
                  <a:rPr lang="vi-VN" sz="3600" b="1" kern="100" dirty="0">
                    <a:effectLst/>
                    <a:latin typeface="Times New Roman" panose="02020603050405020304" pitchFamily="18" charset="0"/>
                    <a:ea typeface="Calibri" panose="020F0502020204030204" pitchFamily="34" charset="0"/>
                    <a:cs typeface="Times New Roman" panose="02020603050405020304" pitchFamily="18" charset="0"/>
                  </a:rPr>
                  <a:t>Ranh giới quyết định (Decision Boundary)</a:t>
                </a:r>
                <a:endParaRPr lang="en-US" sz="3600" b="1" kern="1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3600" b="1" kern="100" dirty="0">
                    <a:latin typeface="Calibri" panose="020F0502020204030204" pitchFamily="34" charset="0"/>
                    <a:ea typeface="Calibri" panose="020F0502020204030204" pitchFamily="34" charset="0"/>
                    <a:cs typeface="Times New Roman" panose="02020603050405020304" pitchFamily="18" charset="0"/>
                  </a:rPr>
                  <a:t>	</a:t>
                </a: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Hàm dự đoán trả về giá trị xác suất trong khoảng từ 0 đến 1. Để có thể phân loại các danh mục rời rạc ( đỗ/trượt,cho vay/không cho vay,...), ta cần chọn giá trị ngưỡng để nếu xác suất lớn hơn giá trị này thì sẽ phân loại vào danh mục đó, còn thấp hơn thì phân loại vào danh mục còn lại đối với hồi quy Logistic nhị phân.</a:t>
                </a:r>
                <a:endParaRPr lang="vi-V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pPr>
                <a:r>
                  <a:rPr lang="vi-VN" sz="2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vi-VN"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ctr">
                  <a:lnSpc>
                    <a:spcPct val="107000"/>
                  </a:lnSpc>
                </a:pPr>
                <a14:m>
                  <m:oMathPara xmlns:m="http://schemas.openxmlformats.org/officeDocument/2006/math">
                    <m:oMathParaPr>
                      <m:jc m:val="centerGroup"/>
                    </m:oMathParaPr>
                    <m:oMath xmlns:m="http://schemas.openxmlformats.org/officeDocument/2006/math">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𝒑</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𝟎</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𝟔</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 </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𝒄𝒍𝒂𝒔𝒔</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𝟏</m:t>
                      </m:r>
                    </m:oMath>
                  </m:oMathPara>
                </a14:m>
                <a:endParaRPr lang="vi-VN" sz="32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algn="ctr">
                  <a:lnSpc>
                    <a:spcPct val="107000"/>
                  </a:lnSpc>
                </a:pPr>
                <a14:m>
                  <m:oMathPara xmlns:m="http://schemas.openxmlformats.org/officeDocument/2006/math">
                    <m:oMathParaPr>
                      <m:jc m:val="centerGroup"/>
                    </m:oMathParaPr>
                    <m:oMath xmlns:m="http://schemas.openxmlformats.org/officeDocument/2006/math">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𝒑</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&lt;</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𝟎</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𝟔</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 </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𝒄𝒍𝒂𝒔𝒔</m:t>
                      </m:r>
                      <m:r>
                        <a:rPr lang="vi-VN" sz="3200" b="1" i="1" kern="100">
                          <a:effectLst/>
                          <a:latin typeface="Cambria Math" panose="02040503050406030204" pitchFamily="18" charset="0"/>
                          <a:ea typeface="Calibri" panose="020F0502020204030204" pitchFamily="34" charset="0"/>
                          <a:cs typeface="Times New Roman" panose="02020603050405020304" pitchFamily="18" charset="0"/>
                        </a:rPr>
                        <m:t>=</m:t>
                      </m:r>
                      <m:r>
                        <a:rPr lang="vi-VN" sz="3200" b="1" i="1" kern="100" smtClean="0">
                          <a:effectLst/>
                          <a:latin typeface="Cambria Math" panose="02040503050406030204" pitchFamily="18" charset="0"/>
                          <a:ea typeface="Calibri" panose="020F0502020204030204" pitchFamily="34" charset="0"/>
                          <a:cs typeface="Times New Roman" panose="02020603050405020304" pitchFamily="18" charset="0"/>
                        </a:rPr>
                        <m:t>𝟎</m:t>
                      </m:r>
                    </m:oMath>
                  </m:oMathPara>
                </a14:m>
                <a:endParaRPr lang="en-US" sz="3200" b="1" kern="100" dirty="0">
                  <a:latin typeface="Calibri" panose="020F0502020204030204" pitchFamily="34" charset="0"/>
                  <a:ea typeface="Calibri" panose="020F0502020204030204" pitchFamily="34" charset="0"/>
                  <a:cs typeface="Times New Roman" panose="02020603050405020304" pitchFamily="18" charset="0"/>
                </a:endParaRPr>
              </a:p>
              <a:p>
                <a:pPr marL="914400" algn="ctr">
                  <a:lnSpc>
                    <a:spcPct val="107000"/>
                  </a:lnSpc>
                </a:pPr>
                <a:endParaRPr lang="vi-VN" sz="2800" kern="100" dirty="0">
                  <a:latin typeface="Times New Roman" panose="02020603050405020304" pitchFamily="18" charset="0"/>
                  <a:ea typeface="Times New Roman" panose="02020603050405020304" pitchFamily="18" charset="0"/>
                  <a:cs typeface="Times New Roman" panose="02020603050405020304" pitchFamily="18" charset="0"/>
                </a:endParaRPr>
              </a:p>
              <a:p>
                <a:pPr marL="914400" algn="ctr">
                  <a:lnSpc>
                    <a:spcPct val="107000"/>
                  </a:lnSpc>
                </a:pPr>
                <a:r>
                  <a:rPr lang="vi-VN" sz="2800" kern="100" dirty="0">
                    <a:effectLst/>
                    <a:latin typeface="Times New Roman" panose="02020603050405020304" pitchFamily="18" charset="0"/>
                    <a:ea typeface="Times New Roman" panose="02020603050405020304" pitchFamily="18" charset="0"/>
                    <a:cs typeface="Times New Roman" panose="02020603050405020304" pitchFamily="18" charset="0"/>
                  </a:rPr>
                  <a:t>Ví dụ, nếu chọn giá trị ngưỡng là 0.6 và giá trị hàm dự đoán trả về 0.7 thì ta có thể phân loại điểm dữ liệu đó là </a:t>
                </a:r>
                <a:r>
                  <a:rPr lang="vi-VN" sz="2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đỗ</a:t>
                </a:r>
                <a:r>
                  <a:rPr lang="vi-VN" sz="2800" i="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2800" kern="100" dirty="0">
                    <a:effectLst/>
                    <a:latin typeface="Times New Roman" panose="02020603050405020304" pitchFamily="18" charset="0"/>
                    <a:ea typeface="Times New Roman" panose="02020603050405020304" pitchFamily="18" charset="0"/>
                    <a:cs typeface="Times New Roman" panose="02020603050405020304" pitchFamily="18" charset="0"/>
                  </a:rPr>
                  <a:t>Nếu giá trị hàm dự đoán trả về 0.3 thì ta có thể phân loại điểm dữ liệu đó là </a:t>
                </a:r>
                <a:r>
                  <a:rPr lang="vi-VN" sz="2800" b="1" i="1" kern="100" dirty="0">
                    <a:effectLst/>
                    <a:latin typeface="Times New Roman" panose="02020603050405020304" pitchFamily="18" charset="0"/>
                    <a:ea typeface="Times New Roman" panose="02020603050405020304" pitchFamily="18" charset="0"/>
                    <a:cs typeface="Times New Roman" panose="02020603050405020304" pitchFamily="18" charset="0"/>
                  </a:rPr>
                  <a:t>trượt</a:t>
                </a:r>
                <a:r>
                  <a:rPr lang="vi-VN" sz="2800" i="1" kern="1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vi-V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725805A3-D438-2F45-3F73-199011AC37F8}"/>
                  </a:ext>
                </a:extLst>
              </p:cNvPr>
              <p:cNvSpPr txBox="1">
                <a:spLocks noRot="1" noChangeAspect="1" noMove="1" noResize="1" noEditPoints="1" noAdjustHandles="1" noChangeArrowheads="1" noChangeShapeType="1" noTextEdit="1"/>
              </p:cNvSpPr>
              <p:nvPr/>
            </p:nvSpPr>
            <p:spPr>
              <a:xfrm>
                <a:off x="431800" y="1066800"/>
                <a:ext cx="11963400" cy="5997219"/>
              </a:xfrm>
              <a:prstGeom prst="rect">
                <a:avLst/>
              </a:prstGeom>
              <a:blipFill>
                <a:blip r:embed="rId2"/>
                <a:stretch>
                  <a:fillRect l="-1580" t="-1626" r="-1376" b="-1728"/>
                </a:stretch>
              </a:blipFill>
            </p:spPr>
            <p:txBody>
              <a:bodyPr/>
              <a:lstStyle/>
              <a:p>
                <a:r>
                  <a:rPr lang="vi-VN">
                    <a:noFill/>
                  </a:rPr>
                  <a:t> </a:t>
                </a:r>
              </a:p>
            </p:txBody>
          </p:sp>
        </mc:Fallback>
      </mc:AlternateContent>
      <p:sp>
        <p:nvSpPr>
          <p:cNvPr id="4" name="Slide Number Placeholder 3">
            <a:extLst>
              <a:ext uri="{FF2B5EF4-FFF2-40B4-BE49-F238E27FC236}">
                <a16:creationId xmlns:a16="http://schemas.microsoft.com/office/drawing/2014/main" id="{1D3C79D0-3B1E-4463-2835-548FC9AB9FDA}"/>
              </a:ext>
            </a:extLst>
          </p:cNvPr>
          <p:cNvSpPr>
            <a:spLocks noGrp="1"/>
          </p:cNvSpPr>
          <p:nvPr>
            <p:ph type="sldNum" sz="quarter" idx="7"/>
          </p:nvPr>
        </p:nvSpPr>
        <p:spPr>
          <a:xfrm>
            <a:off x="13385800" y="7542978"/>
            <a:ext cx="250190" cy="229422"/>
          </a:xfrm>
        </p:spPr>
        <p:txBody>
          <a:bodyPr/>
          <a:lstStyle/>
          <a:p>
            <a:pPr marL="38100">
              <a:lnSpc>
                <a:spcPts val="1385"/>
              </a:lnSpc>
            </a:pPr>
            <a:fld id="{81D60167-4931-47E6-BA6A-407CBD079E47}" type="slidenum">
              <a:rPr lang="vi-VN" sz="2800" smtClean="0"/>
              <a:t>6</a:t>
            </a:fld>
            <a:endParaRPr lang="vi-VN" sz="2800" dirty="0"/>
          </a:p>
        </p:txBody>
      </p:sp>
      <p:sp>
        <p:nvSpPr>
          <p:cNvPr id="7" name="object 2">
            <a:extLst>
              <a:ext uri="{FF2B5EF4-FFF2-40B4-BE49-F238E27FC236}">
                <a16:creationId xmlns:a16="http://schemas.microsoft.com/office/drawing/2014/main" id="{49A6184A-11C0-4FF7-0F23-D3BEB16472AA}"/>
              </a:ext>
            </a:extLst>
          </p:cNvPr>
          <p:cNvSpPr txBox="1">
            <a:spLocks/>
          </p:cNvSpPr>
          <p:nvPr/>
        </p:nvSpPr>
        <p:spPr>
          <a:xfrm>
            <a:off x="0" y="0"/>
            <a:ext cx="138874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kern="0" spc="10" dirty="0">
                <a:solidFill>
                  <a:srgbClr val="000000"/>
                </a:solidFill>
                <a:latin typeface="Calibri Light"/>
                <a:cs typeface="Calibri Light"/>
              </a:rPr>
              <a:t> 2. </a:t>
            </a:r>
            <a:r>
              <a:rPr lang="en-US" sz="4500" b="1" i="1" kern="0" spc="10" dirty="0" err="1">
                <a:solidFill>
                  <a:srgbClr val="000000"/>
                </a:solidFill>
                <a:latin typeface="Calibri Light"/>
                <a:cs typeface="Calibri Light"/>
              </a:rPr>
              <a:t>Mô</a:t>
            </a:r>
            <a:r>
              <a:rPr lang="en-US" sz="4500" b="1" i="1" kern="0" spc="10" dirty="0">
                <a:solidFill>
                  <a:srgbClr val="000000"/>
                </a:solidFill>
                <a:latin typeface="Calibri Light"/>
                <a:cs typeface="Calibri Light"/>
              </a:rPr>
              <a:t> </a:t>
            </a:r>
            <a:r>
              <a:rPr lang="en-US" sz="4500" b="1" i="1" kern="0" spc="10" dirty="0" err="1">
                <a:solidFill>
                  <a:srgbClr val="000000"/>
                </a:solidFill>
                <a:latin typeface="Calibri Light"/>
                <a:cs typeface="Calibri Light"/>
              </a:rPr>
              <a:t>hình</a:t>
            </a:r>
            <a:r>
              <a:rPr lang="en-US" sz="4500" b="1" i="1" kern="0" spc="10" dirty="0">
                <a:solidFill>
                  <a:srgbClr val="000000"/>
                </a:solidFill>
                <a:latin typeface="Calibri Light"/>
                <a:cs typeface="Calibri Light"/>
              </a:rPr>
              <a:t> </a:t>
            </a:r>
            <a:r>
              <a:rPr lang="en-US" sz="4500" b="1" i="1" kern="0" spc="10" dirty="0" err="1">
                <a:solidFill>
                  <a:srgbClr val="000000"/>
                </a:solidFill>
                <a:latin typeface="Calibri Light"/>
                <a:cs typeface="Calibri Light"/>
              </a:rPr>
              <a:t>toán</a:t>
            </a:r>
            <a:endParaRPr lang="en-US" sz="4500" b="1" i="1" kern="0" dirty="0">
              <a:latin typeface="Calibri Light"/>
              <a:cs typeface="Calibri Light"/>
            </a:endParaRPr>
          </a:p>
        </p:txBody>
      </p:sp>
    </p:spTree>
    <p:extLst>
      <p:ext uri="{BB962C8B-B14F-4D97-AF65-F5344CB8AC3E}">
        <p14:creationId xmlns:p14="http://schemas.microsoft.com/office/powerpoint/2010/main" val="21354601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7F567E-80D2-5BA1-6A12-5E218BA344B5}"/>
              </a:ext>
            </a:extLst>
          </p:cNvPr>
          <p:cNvPicPr>
            <a:picLocks noChangeAspect="1"/>
          </p:cNvPicPr>
          <p:nvPr/>
        </p:nvPicPr>
        <p:blipFill>
          <a:blip r:embed="rId2"/>
          <a:stretch>
            <a:fillRect/>
          </a:stretch>
        </p:blipFill>
        <p:spPr>
          <a:xfrm>
            <a:off x="2794000" y="1066800"/>
            <a:ext cx="7772400" cy="6209695"/>
          </a:xfrm>
          <a:prstGeom prst="rect">
            <a:avLst/>
          </a:prstGeom>
        </p:spPr>
      </p:pic>
      <p:sp>
        <p:nvSpPr>
          <p:cNvPr id="6" name="Slide Number Placeholder 5">
            <a:extLst>
              <a:ext uri="{FF2B5EF4-FFF2-40B4-BE49-F238E27FC236}">
                <a16:creationId xmlns:a16="http://schemas.microsoft.com/office/drawing/2014/main" id="{3A25AA25-C8A8-A0DA-EED8-F71EB48AC639}"/>
              </a:ext>
            </a:extLst>
          </p:cNvPr>
          <p:cNvSpPr>
            <a:spLocks noGrp="1"/>
          </p:cNvSpPr>
          <p:nvPr>
            <p:ph type="sldNum" sz="quarter" idx="7"/>
          </p:nvPr>
        </p:nvSpPr>
        <p:spPr>
          <a:xfrm>
            <a:off x="13422605" y="7558888"/>
            <a:ext cx="250190" cy="229422"/>
          </a:xfrm>
        </p:spPr>
        <p:txBody>
          <a:bodyPr/>
          <a:lstStyle/>
          <a:p>
            <a:pPr marL="38100">
              <a:lnSpc>
                <a:spcPts val="1385"/>
              </a:lnSpc>
            </a:pPr>
            <a:fld id="{81D60167-4931-47E6-BA6A-407CBD079E47}" type="slidenum">
              <a:rPr lang="vi-VN" sz="2800" smtClean="0"/>
              <a:t>7</a:t>
            </a:fld>
            <a:endParaRPr lang="vi-VN" sz="2800" dirty="0"/>
          </a:p>
        </p:txBody>
      </p:sp>
      <p:sp>
        <p:nvSpPr>
          <p:cNvPr id="8" name="object 2">
            <a:extLst>
              <a:ext uri="{FF2B5EF4-FFF2-40B4-BE49-F238E27FC236}">
                <a16:creationId xmlns:a16="http://schemas.microsoft.com/office/drawing/2014/main" id="{84513EB5-774A-6619-9370-C41CC8F47979}"/>
              </a:ext>
            </a:extLst>
          </p:cNvPr>
          <p:cNvSpPr txBox="1">
            <a:spLocks/>
          </p:cNvSpPr>
          <p:nvPr/>
        </p:nvSpPr>
        <p:spPr>
          <a:xfrm>
            <a:off x="0" y="17318"/>
            <a:ext cx="135477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kern="0" spc="10" dirty="0">
                <a:solidFill>
                  <a:srgbClr val="000000"/>
                </a:solidFill>
                <a:latin typeface="Calibri Light"/>
                <a:cs typeface="Calibri Light"/>
              </a:rPr>
              <a:t>2. </a:t>
            </a:r>
            <a:r>
              <a:rPr lang="en-US" sz="4500" b="1" i="1" kern="0" spc="10" dirty="0" err="1">
                <a:solidFill>
                  <a:srgbClr val="000000"/>
                </a:solidFill>
                <a:latin typeface="Calibri Light"/>
                <a:cs typeface="Calibri Light"/>
              </a:rPr>
              <a:t>Mô</a:t>
            </a:r>
            <a:r>
              <a:rPr lang="en-US" sz="4500" b="1" i="1" kern="0" spc="10" dirty="0">
                <a:solidFill>
                  <a:srgbClr val="000000"/>
                </a:solidFill>
                <a:latin typeface="Calibri Light"/>
                <a:cs typeface="Calibri Light"/>
              </a:rPr>
              <a:t> </a:t>
            </a:r>
            <a:r>
              <a:rPr lang="en-US" sz="4500" b="1" i="1" kern="0" spc="10" dirty="0" err="1">
                <a:solidFill>
                  <a:srgbClr val="000000"/>
                </a:solidFill>
                <a:latin typeface="Calibri Light"/>
                <a:cs typeface="Calibri Light"/>
              </a:rPr>
              <a:t>hình</a:t>
            </a:r>
            <a:r>
              <a:rPr lang="en-US" sz="4500" b="1" i="1" kern="0" spc="10" dirty="0">
                <a:solidFill>
                  <a:srgbClr val="000000"/>
                </a:solidFill>
                <a:latin typeface="Calibri Light"/>
                <a:cs typeface="Calibri Light"/>
              </a:rPr>
              <a:t> </a:t>
            </a:r>
            <a:r>
              <a:rPr lang="en-US" sz="4500" b="1" i="1" kern="0" spc="10" dirty="0" err="1">
                <a:solidFill>
                  <a:srgbClr val="000000"/>
                </a:solidFill>
                <a:latin typeface="Calibri Light"/>
                <a:cs typeface="Calibri Light"/>
              </a:rPr>
              <a:t>toán</a:t>
            </a:r>
            <a:endParaRPr lang="en-US" sz="4500" b="1" i="1" kern="0" dirty="0">
              <a:latin typeface="Calibri Light"/>
              <a:cs typeface="Calibri Light"/>
            </a:endParaRPr>
          </a:p>
        </p:txBody>
      </p:sp>
    </p:spTree>
    <p:extLst>
      <p:ext uri="{BB962C8B-B14F-4D97-AF65-F5344CB8AC3E}">
        <p14:creationId xmlns:p14="http://schemas.microsoft.com/office/powerpoint/2010/main" val="34164933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C943C4-35C4-DFD4-66E6-B15CCDD5EC18}"/>
              </a:ext>
            </a:extLst>
          </p:cNvPr>
          <p:cNvSpPr txBox="1"/>
          <p:nvPr/>
        </p:nvSpPr>
        <p:spPr>
          <a:xfrm>
            <a:off x="355600" y="1132983"/>
            <a:ext cx="12268200" cy="6548396"/>
          </a:xfrm>
          <a:prstGeom prst="rect">
            <a:avLst/>
          </a:prstGeom>
          <a:noFill/>
        </p:spPr>
        <p:txBody>
          <a:bodyPr wrap="square" rtlCol="0">
            <a:spAutoFit/>
          </a:bodyPr>
          <a:lstStyle/>
          <a:p>
            <a:pPr marR="0" lvl="2" algn="just">
              <a:spcBef>
                <a:spcPts val="200"/>
              </a:spcBef>
              <a:spcAft>
                <a:spcPts val="0"/>
              </a:spcAft>
            </a:pPr>
            <a:r>
              <a:rPr lang="vi-VN" sz="3200" b="1" dirty="0">
                <a:effectLst/>
                <a:latin typeface="Times New Roman" panose="02020603050405020304" pitchFamily="18" charset="0"/>
              </a:rPr>
              <a:t>Y tế</a:t>
            </a:r>
            <a:endParaRPr lang="en-US" sz="3200" b="1" dirty="0">
              <a:effectLst/>
              <a:latin typeface="Times New Roman" panose="02020603050405020304" pitchFamily="18" charset="0"/>
            </a:endParaRPr>
          </a:p>
          <a:p>
            <a:pPr marL="457200" marR="0" lvl="0" indent="-457200" algn="just">
              <a:spcBef>
                <a:spcPts val="0"/>
              </a:spcBef>
              <a:spcAft>
                <a:spcPts val="0"/>
              </a:spcAft>
              <a:buFont typeface="Arial" panose="020B0604020202020204" pitchFamily="34" charset="0"/>
              <a:buChar char="•"/>
            </a:pPr>
            <a:r>
              <a:rPr lang="vi-VN" sz="2800" dirty="0">
                <a:effectLst/>
                <a:latin typeface="Times New Roman" panose="02020603050405020304" pitchFamily="18" charset="0"/>
                <a:ea typeface="Times New Roman" panose="02020603050405020304" pitchFamily="18" charset="0"/>
              </a:rPr>
              <a:t>Chẩn đoán bệnh: Hồi quy logistic được sử dụng để dự đoán khả năng mắc bệnh của một bệnh nhân dựa trên các yếu tố nguy cơ như tuổi tác, chỉ số BMI, tiền sử bệnh lý, v.v. Ví dụ, dự đoán nguy cơ mắc bệnh tim dựa trên huyết áp, cholesterol và các yếu tố khác.</a:t>
            </a:r>
            <a:endParaRPr lang="en-US" sz="2800" dirty="0">
              <a:effectLst/>
              <a:latin typeface="Times New Roman" panose="02020603050405020304" pitchFamily="18" charset="0"/>
              <a:ea typeface="Times New Roman" panose="02020603050405020304" pitchFamily="18" charset="0"/>
            </a:endParaRPr>
          </a:p>
          <a:p>
            <a:pPr marL="457200" marR="0" lvl="0" indent="-457200" algn="just">
              <a:spcBef>
                <a:spcPts val="0"/>
              </a:spcBef>
              <a:spcAft>
                <a:spcPts val="0"/>
              </a:spcAft>
              <a:buFont typeface="Arial" panose="020B0604020202020204" pitchFamily="34" charset="0"/>
              <a:buChar char="•"/>
            </a:pPr>
            <a:r>
              <a:rPr lang="vi-VN" sz="2800" dirty="0">
                <a:effectLst/>
                <a:latin typeface="Times New Roman" panose="02020603050405020304" pitchFamily="18" charset="0"/>
                <a:ea typeface="Times New Roman" panose="02020603050405020304" pitchFamily="18" charset="0"/>
              </a:rPr>
              <a:t>Hiệu quả điều trị: Dự đoán khả năng thành công của một phương pháp điều trị dựa trên các đặc điểm của bệnh nhân và lịch sử y tế của họ.</a:t>
            </a:r>
            <a:endParaRPr lang="en-US" sz="2800" dirty="0">
              <a:effectLst/>
              <a:latin typeface="Times New Roman" panose="02020603050405020304" pitchFamily="18" charset="0"/>
              <a:ea typeface="Times New Roman" panose="02020603050405020304" pitchFamily="18" charset="0"/>
            </a:endParaRPr>
          </a:p>
          <a:p>
            <a:pPr marR="0" lvl="0" algn="just">
              <a:spcBef>
                <a:spcPts val="0"/>
              </a:spcBef>
              <a:spcAft>
                <a:spcPts val="0"/>
              </a:spcAft>
            </a:pPr>
            <a:r>
              <a:rPr lang="en-US" sz="2800" b="1" dirty="0">
                <a:effectLst/>
                <a:latin typeface="Times New Roman" panose="02020603050405020304" pitchFamily="18" charset="0"/>
              </a:rPr>
              <a:t>	</a:t>
            </a:r>
          </a:p>
          <a:p>
            <a:pPr marR="0" lvl="0" algn="just">
              <a:spcBef>
                <a:spcPts val="0"/>
              </a:spcBef>
              <a:spcAft>
                <a:spcPts val="0"/>
              </a:spcAft>
            </a:pPr>
            <a:r>
              <a:rPr lang="en-US" sz="2800" b="1" dirty="0">
                <a:latin typeface="Times New Roman" panose="02020603050405020304" pitchFamily="18" charset="0"/>
              </a:rPr>
              <a:t>	</a:t>
            </a:r>
            <a:r>
              <a:rPr lang="vi-VN" sz="3200" b="1" dirty="0">
                <a:effectLst/>
                <a:latin typeface="Times New Roman" panose="02020603050405020304" pitchFamily="18" charset="0"/>
              </a:rPr>
              <a:t>Tài chính – Ngân hàng</a:t>
            </a:r>
            <a:endParaRPr lang="en-US" sz="3200" b="1" dirty="0">
              <a:effectLst/>
              <a:latin typeface="Times New Roman" panose="02020603050405020304" pitchFamily="18" charset="0"/>
            </a:endParaRPr>
          </a:p>
          <a:p>
            <a:pPr marL="457200" marR="0" lvl="0" indent="-457200" algn="just">
              <a:spcBef>
                <a:spcPts val="0"/>
              </a:spcBef>
              <a:spcAft>
                <a:spcPts val="0"/>
              </a:spcAft>
              <a:buFont typeface="Arial" panose="020B0604020202020204" pitchFamily="34" charset="0"/>
              <a:buChar char="•"/>
            </a:pPr>
            <a:r>
              <a:rPr lang="vi-VN" sz="2800" dirty="0">
                <a:effectLst/>
                <a:latin typeface="Times New Roman" panose="02020603050405020304" pitchFamily="18" charset="0"/>
                <a:ea typeface="Times New Roman" panose="02020603050405020304" pitchFamily="18" charset="0"/>
              </a:rPr>
              <a:t>Dự đoán rủi ro tín dụng: Sử dụng hồi quy Logistic để dự đoán khả năng một khách hàng sẽ vỡ nợ dựa trên các thông tin tài chính và hành vi tiêu dùng của họ</a:t>
            </a:r>
            <a:endParaRPr lang="en-US" sz="2800" dirty="0">
              <a:effectLst/>
              <a:latin typeface="Times New Roman" panose="02020603050405020304" pitchFamily="18" charset="0"/>
              <a:ea typeface="Times New Roman" panose="02020603050405020304" pitchFamily="18" charset="0"/>
            </a:endParaRPr>
          </a:p>
          <a:p>
            <a:pPr marL="457200" marR="0" lvl="0" indent="-457200" algn="just">
              <a:spcBef>
                <a:spcPts val="0"/>
              </a:spcBef>
              <a:spcAft>
                <a:spcPts val="0"/>
              </a:spcAft>
              <a:buFont typeface="Arial" panose="020B0604020202020204" pitchFamily="34" charset="0"/>
              <a:buChar char="•"/>
            </a:pPr>
            <a:r>
              <a:rPr lang="vi-VN" sz="2800" dirty="0">
                <a:effectLst/>
                <a:latin typeface="Times New Roman" panose="02020603050405020304" pitchFamily="18" charset="0"/>
                <a:ea typeface="Times New Roman" panose="02020603050405020304" pitchFamily="18" charset="0"/>
              </a:rPr>
              <a:t>Phát hiện gian lận: Xác định các giao dịch có khả năng là gian lận dựa trên các mẫu giao dịch và hành vi của người dùng.</a:t>
            </a:r>
            <a:endParaRPr lang="en-US" sz="2800" dirty="0">
              <a:effectLst/>
              <a:latin typeface="Times New Roman" panose="02020603050405020304" pitchFamily="18" charset="0"/>
              <a:ea typeface="Times New Roman" panose="02020603050405020304" pitchFamily="18" charset="0"/>
            </a:endParaRPr>
          </a:p>
          <a:p>
            <a:pPr>
              <a:lnSpc>
                <a:spcPct val="150000"/>
              </a:lnSpc>
            </a:pPr>
            <a:endParaRPr lang="en-US" sz="3600" dirty="0"/>
          </a:p>
        </p:txBody>
      </p:sp>
      <p:sp>
        <p:nvSpPr>
          <p:cNvPr id="3" name="Slide Number Placeholder 2">
            <a:extLst>
              <a:ext uri="{FF2B5EF4-FFF2-40B4-BE49-F238E27FC236}">
                <a16:creationId xmlns:a16="http://schemas.microsoft.com/office/drawing/2014/main" id="{16FF2CA4-F1AD-2BF4-FE36-A5BB43C0F5E2}"/>
              </a:ext>
            </a:extLst>
          </p:cNvPr>
          <p:cNvSpPr>
            <a:spLocks noGrp="1"/>
          </p:cNvSpPr>
          <p:nvPr>
            <p:ph type="sldNum" sz="quarter" idx="7"/>
          </p:nvPr>
        </p:nvSpPr>
        <p:spPr>
          <a:xfrm>
            <a:off x="13338202" y="7517934"/>
            <a:ext cx="250190" cy="229422"/>
          </a:xfrm>
        </p:spPr>
        <p:txBody>
          <a:bodyPr/>
          <a:lstStyle/>
          <a:p>
            <a:pPr marL="38100">
              <a:lnSpc>
                <a:spcPts val="1385"/>
              </a:lnSpc>
            </a:pPr>
            <a:fld id="{81D60167-4931-47E6-BA6A-407CBD079E47}" type="slidenum">
              <a:rPr lang="vi-VN" sz="2800" smtClean="0"/>
              <a:t>8</a:t>
            </a:fld>
            <a:endParaRPr lang="vi-VN" sz="2800" dirty="0"/>
          </a:p>
        </p:txBody>
      </p:sp>
      <p:sp>
        <p:nvSpPr>
          <p:cNvPr id="7" name="object 2">
            <a:extLst>
              <a:ext uri="{FF2B5EF4-FFF2-40B4-BE49-F238E27FC236}">
                <a16:creationId xmlns:a16="http://schemas.microsoft.com/office/drawing/2014/main" id="{CDACF910-36C6-2F05-1B59-8DEFF408F6DD}"/>
              </a:ext>
            </a:extLst>
          </p:cNvPr>
          <p:cNvSpPr txBox="1">
            <a:spLocks/>
          </p:cNvSpPr>
          <p:nvPr/>
        </p:nvSpPr>
        <p:spPr>
          <a:xfrm>
            <a:off x="-4618" y="0"/>
            <a:ext cx="13822218"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3</a:t>
            </a: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Ý nghĩa của bài toán trong thực tế</a:t>
            </a:r>
            <a:endParaRPr lang="en-US" sz="4500" b="1" i="1" kern="0" dirty="0">
              <a:latin typeface="Calibri Light"/>
              <a:cs typeface="Calibri Light"/>
            </a:endParaRPr>
          </a:p>
        </p:txBody>
      </p:sp>
    </p:spTree>
    <p:extLst>
      <p:ext uri="{BB962C8B-B14F-4D97-AF65-F5344CB8AC3E}">
        <p14:creationId xmlns:p14="http://schemas.microsoft.com/office/powerpoint/2010/main" val="25446149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2C943C4-35C4-DFD4-66E6-B15CCDD5EC18}"/>
              </a:ext>
            </a:extLst>
          </p:cNvPr>
          <p:cNvSpPr txBox="1"/>
          <p:nvPr/>
        </p:nvSpPr>
        <p:spPr>
          <a:xfrm>
            <a:off x="431800" y="1143000"/>
            <a:ext cx="12268200" cy="5929828"/>
          </a:xfrm>
          <a:prstGeom prst="rect">
            <a:avLst/>
          </a:prstGeom>
          <a:noFill/>
        </p:spPr>
        <p:txBody>
          <a:bodyPr wrap="square" rtlCol="0">
            <a:spAutoFit/>
          </a:bodyPr>
          <a:lstStyle/>
          <a:p>
            <a:pPr marR="0" lvl="2" algn="just">
              <a:spcBef>
                <a:spcPts val="200"/>
              </a:spcBef>
              <a:spcAft>
                <a:spcPts val="0"/>
              </a:spcAft>
            </a:pPr>
            <a:r>
              <a:rPr lang="vi-VN" sz="3200" b="1" dirty="0">
                <a:effectLst/>
                <a:latin typeface="Times New Roman" panose="02020603050405020304" pitchFamily="18" charset="0"/>
              </a:rPr>
              <a:t>Marketing</a:t>
            </a:r>
            <a:endParaRPr lang="en-US" sz="3200" b="1" dirty="0">
              <a:effectLst/>
              <a:latin typeface="Times New Roman" panose="02020603050405020304" pitchFamily="18" charset="0"/>
            </a:endParaRPr>
          </a:p>
          <a:p>
            <a:pPr marL="457200" marR="0" lvl="0" indent="-457200" algn="just">
              <a:spcBef>
                <a:spcPts val="0"/>
              </a:spcBef>
              <a:spcAft>
                <a:spcPts val="0"/>
              </a:spcAft>
              <a:buFont typeface="Arial" panose="020B0604020202020204" pitchFamily="34" charset="0"/>
              <a:buChar char="•"/>
            </a:pPr>
            <a:r>
              <a:rPr lang="vi-VN" sz="2800" dirty="0">
                <a:effectLst/>
                <a:latin typeface="Times New Roman" panose="02020603050405020304" pitchFamily="18" charset="0"/>
                <a:ea typeface="Times New Roman" panose="02020603050405020304" pitchFamily="18" charset="0"/>
              </a:rPr>
              <a:t>Phân loại khách hàng tiềm năng: Xác định khách hàng có khả năng mua sản phẩm hoặc dịch vụ dựa trên hành vi mua hàng trước đây, sở thích và các yếu tố khác.</a:t>
            </a:r>
            <a:endParaRPr lang="en-US" sz="2800" dirty="0">
              <a:effectLst/>
              <a:latin typeface="Times New Roman" panose="02020603050405020304" pitchFamily="18" charset="0"/>
              <a:ea typeface="Times New Roman" panose="02020603050405020304" pitchFamily="18" charset="0"/>
            </a:endParaRPr>
          </a:p>
          <a:p>
            <a:pPr marL="457200" marR="0" lvl="0" indent="-457200" algn="just">
              <a:spcBef>
                <a:spcPts val="0"/>
              </a:spcBef>
              <a:spcAft>
                <a:spcPts val="0"/>
              </a:spcAft>
              <a:buFont typeface="Arial" panose="020B0604020202020204" pitchFamily="34" charset="0"/>
              <a:buChar char="•"/>
            </a:pPr>
            <a:r>
              <a:rPr lang="vi-VN" sz="2800" dirty="0">
                <a:effectLst/>
                <a:latin typeface="Times New Roman" panose="02020603050405020304" pitchFamily="18" charset="0"/>
                <a:ea typeface="Times New Roman" panose="02020603050405020304" pitchFamily="18" charset="0"/>
              </a:rPr>
              <a:t>Dự đoán hành vi khách hàng: Dự đoán khả năng khách hàng sẽ hủy dịch vụ hoặc tham gia chương trình khuyến mãi dựa trên các dữ liệu lịch sử.</a:t>
            </a:r>
            <a:endParaRPr lang="en-US" sz="2800" dirty="0">
              <a:effectLst/>
              <a:latin typeface="Times New Roman" panose="02020603050405020304" pitchFamily="18" charset="0"/>
              <a:ea typeface="Times New Roman" panose="02020603050405020304" pitchFamily="18" charset="0"/>
            </a:endParaRPr>
          </a:p>
          <a:p>
            <a:pPr marR="0" lvl="2" algn="just">
              <a:spcBef>
                <a:spcPts val="200"/>
              </a:spcBef>
              <a:spcAft>
                <a:spcPts val="0"/>
              </a:spcAft>
            </a:pPr>
            <a:endParaRPr lang="en-US" sz="3200" b="1" dirty="0">
              <a:effectLst/>
              <a:latin typeface="Times New Roman" panose="02020603050405020304" pitchFamily="18" charset="0"/>
            </a:endParaRPr>
          </a:p>
          <a:p>
            <a:pPr marR="0" lvl="2" algn="just">
              <a:spcBef>
                <a:spcPts val="200"/>
              </a:spcBef>
              <a:spcAft>
                <a:spcPts val="0"/>
              </a:spcAft>
            </a:pPr>
            <a:r>
              <a:rPr lang="vi-VN" sz="3200" b="1" dirty="0">
                <a:effectLst/>
                <a:latin typeface="Times New Roman" panose="02020603050405020304" pitchFamily="18" charset="0"/>
              </a:rPr>
              <a:t>Giáo dục</a:t>
            </a:r>
            <a:endParaRPr lang="en-US" sz="3200" b="1" dirty="0">
              <a:effectLst/>
              <a:latin typeface="Times New Roman" panose="02020603050405020304" pitchFamily="18" charset="0"/>
            </a:endParaRPr>
          </a:p>
          <a:p>
            <a:pPr marL="457200" marR="0" lvl="0" indent="-457200" algn="just">
              <a:spcBef>
                <a:spcPts val="0"/>
              </a:spcBef>
              <a:spcAft>
                <a:spcPts val="0"/>
              </a:spcAft>
              <a:buFont typeface="Arial" panose="020B0604020202020204" pitchFamily="34" charset="0"/>
              <a:buChar char="•"/>
            </a:pPr>
            <a:r>
              <a:rPr lang="vi-VN" sz="2800" dirty="0">
                <a:effectLst/>
                <a:latin typeface="Times New Roman" panose="02020603050405020304" pitchFamily="18" charset="0"/>
                <a:ea typeface="Times New Roman" panose="02020603050405020304" pitchFamily="18" charset="0"/>
              </a:rPr>
              <a:t>Dự đoán kết quả học tập: Sử dụng hồi quy Logistic để dự đoán khả năng một học sinh sẽ hoàn thành khóa học dựa trên điểm số, mức độ tham gia và các yếu tố khác.</a:t>
            </a:r>
            <a:endParaRPr lang="en-US" sz="3600" dirty="0">
              <a:effectLst/>
              <a:latin typeface="Times New Roman" panose="02020603050405020304" pitchFamily="18" charset="0"/>
              <a:ea typeface="Times New Roman" panose="02020603050405020304" pitchFamily="18" charset="0"/>
            </a:endParaRPr>
          </a:p>
          <a:p>
            <a:pPr marL="457200" marR="0" lvl="0" indent="-457200" algn="just">
              <a:spcBef>
                <a:spcPts val="0"/>
              </a:spcBef>
              <a:spcAft>
                <a:spcPts val="0"/>
              </a:spcAft>
              <a:buFont typeface="Arial" panose="020B0604020202020204" pitchFamily="34" charset="0"/>
              <a:buChar char="•"/>
            </a:pPr>
            <a:r>
              <a:rPr lang="vi-VN" sz="2800" dirty="0">
                <a:effectLst/>
                <a:latin typeface="Times New Roman" panose="02020603050405020304" pitchFamily="18" charset="0"/>
                <a:ea typeface="Times New Roman" panose="02020603050405020304" pitchFamily="18" charset="0"/>
              </a:rPr>
              <a:t>Phân loại học sinh: Xác định học sinh cần hỗ trợ thêm dựa trên tình hình học tập và các yếu tố khác.</a:t>
            </a:r>
            <a:endParaRPr lang="en-US" sz="2800" dirty="0">
              <a:effectLst/>
              <a:latin typeface="Times New Roman" panose="02020603050405020304" pitchFamily="18" charset="0"/>
              <a:ea typeface="Times New Roman" panose="02020603050405020304" pitchFamily="18" charset="0"/>
            </a:endParaRPr>
          </a:p>
        </p:txBody>
      </p:sp>
      <p:sp>
        <p:nvSpPr>
          <p:cNvPr id="3" name="Slide Number Placeholder 2">
            <a:extLst>
              <a:ext uri="{FF2B5EF4-FFF2-40B4-BE49-F238E27FC236}">
                <a16:creationId xmlns:a16="http://schemas.microsoft.com/office/drawing/2014/main" id="{9D32EB0A-E2E6-7AF6-B44C-F9C056EAC7D1}"/>
              </a:ext>
            </a:extLst>
          </p:cNvPr>
          <p:cNvSpPr>
            <a:spLocks noGrp="1"/>
          </p:cNvSpPr>
          <p:nvPr>
            <p:ph type="sldNum" sz="quarter" idx="7"/>
          </p:nvPr>
        </p:nvSpPr>
        <p:spPr>
          <a:xfrm>
            <a:off x="13417821" y="7513192"/>
            <a:ext cx="250190" cy="229422"/>
          </a:xfrm>
        </p:spPr>
        <p:txBody>
          <a:bodyPr/>
          <a:lstStyle/>
          <a:p>
            <a:pPr marL="38100">
              <a:lnSpc>
                <a:spcPts val="1385"/>
              </a:lnSpc>
            </a:pPr>
            <a:fld id="{81D60167-4931-47E6-BA6A-407CBD079E47}" type="slidenum">
              <a:rPr lang="vi-VN" sz="2800" smtClean="0"/>
              <a:t>9</a:t>
            </a:fld>
            <a:endParaRPr lang="vi-VN" sz="2800" dirty="0"/>
          </a:p>
        </p:txBody>
      </p:sp>
      <p:sp>
        <p:nvSpPr>
          <p:cNvPr id="7" name="object 2">
            <a:extLst>
              <a:ext uri="{FF2B5EF4-FFF2-40B4-BE49-F238E27FC236}">
                <a16:creationId xmlns:a16="http://schemas.microsoft.com/office/drawing/2014/main" id="{706BBBA9-8EC0-244C-DAD8-C69BBA401C46}"/>
              </a:ext>
            </a:extLst>
          </p:cNvPr>
          <p:cNvSpPr txBox="1">
            <a:spLocks/>
          </p:cNvSpPr>
          <p:nvPr/>
        </p:nvSpPr>
        <p:spPr>
          <a:xfrm>
            <a:off x="0" y="-17343"/>
            <a:ext cx="13817600" cy="716915"/>
          </a:xfrm>
          <a:prstGeom prst="rect">
            <a:avLst/>
          </a:prstGeom>
          <a:solidFill>
            <a:schemeClr val="accent6">
              <a:lumMod val="60000"/>
              <a:lumOff val="40000"/>
            </a:schemeClr>
          </a:solidFill>
          <a:effectLst>
            <a:glow rad="50800">
              <a:schemeClr val="accent6">
                <a:satMod val="175000"/>
                <a:alpha val="69000"/>
              </a:schemeClr>
            </a:glow>
            <a:softEdge rad="12700"/>
          </a:effectLst>
        </p:spPr>
        <p:txBody>
          <a:bodyPr vert="horz" wrap="square" lIns="0" tIns="17145" rIns="0" bIns="0" rtlCol="0">
            <a:spAutoFit/>
          </a:bodyPr>
          <a:lstStyle>
            <a:lvl1pPr>
              <a:defRPr sz="2800" b="0" i="0">
                <a:solidFill>
                  <a:schemeClr val="bg1"/>
                </a:solidFill>
                <a:latin typeface="Arial MT"/>
                <a:ea typeface="+mj-ea"/>
                <a:cs typeface="Arial MT"/>
              </a:defRPr>
            </a:lvl1pPr>
          </a:lstStyle>
          <a:p>
            <a:pPr marL="12700">
              <a:spcBef>
                <a:spcPts val="135"/>
              </a:spcBef>
            </a:pP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3</a:t>
            </a:r>
            <a:r>
              <a:rPr lang="en-US" sz="4500" b="1" i="1" spc="10" dirty="0">
                <a:solidFill>
                  <a:srgbClr val="000000"/>
                </a:solidFill>
                <a:latin typeface="Calibri Light"/>
                <a:cs typeface="Calibri Light"/>
              </a:rPr>
              <a:t>. </a:t>
            </a:r>
            <a:r>
              <a:rPr lang="vi-VN" sz="4500" b="1" i="1" spc="10" dirty="0">
                <a:solidFill>
                  <a:srgbClr val="000000"/>
                </a:solidFill>
                <a:latin typeface="Calibri Light"/>
                <a:cs typeface="Calibri Light"/>
              </a:rPr>
              <a:t>Ý nghĩa của bài toán trong thực tế</a:t>
            </a:r>
            <a:endParaRPr lang="en-US" sz="4500" b="1" i="1" kern="0" dirty="0">
              <a:latin typeface="Calibri Light"/>
              <a:cs typeface="Calibri Light"/>
            </a:endParaRPr>
          </a:p>
        </p:txBody>
      </p:sp>
    </p:spTree>
    <p:extLst>
      <p:ext uri="{BB962C8B-B14F-4D97-AF65-F5344CB8AC3E}">
        <p14:creationId xmlns:p14="http://schemas.microsoft.com/office/powerpoint/2010/main" val="61636145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3525</TotalTime>
  <Words>3179</Words>
  <Application>Microsoft Office PowerPoint</Application>
  <PresentationFormat>Custom</PresentationFormat>
  <Paragraphs>409</Paragraphs>
  <Slides>35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Arial MT</vt:lpstr>
      <vt:lpstr>Calibri</vt:lpstr>
      <vt:lpstr>Calibri Light</vt:lpstr>
      <vt:lpstr>Cambria Math</vt:lpstr>
      <vt:lpstr>Corbel</vt:lpstr>
      <vt:lpstr>Symbol</vt:lpstr>
      <vt:lpstr>times new roman</vt:lpstr>
      <vt:lpstr>times new roman</vt:lpstr>
      <vt:lpstr>Office Theme</vt:lpstr>
      <vt:lpstr>ĐẠI HỌC HUẾ KHOA KỸ THUẬT VÀ CÔNG NGHỆ</vt:lpstr>
      <vt:lpstr>Nội Dung Chính</vt:lpstr>
      <vt:lpstr> 1. Định nghĩa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chap6 - CNTT-print</dc:title>
  <dc:creator>Nam Nguyen Thanh</dc:creator>
  <cp:lastModifiedBy>Phạm Phước Bảo Tín</cp:lastModifiedBy>
  <cp:revision>161</cp:revision>
  <dcterms:created xsi:type="dcterms:W3CDTF">2023-05-05T01:23:47Z</dcterms:created>
  <dcterms:modified xsi:type="dcterms:W3CDTF">2024-05-31T13:17:10Z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2023-04-27T00:00:00Z</vt:filetime>
  </property>
  <property fmtid="{D5CDD505-2E9C-101B-9397-08002B2CF9AE}" pid="3" name="Creator">
    <vt:lpwstr>Microsoft® PowerPoint® 2019</vt:lpwstr>
  </property>
  <property fmtid="{D5CDD505-2E9C-101B-9397-08002B2CF9AE}" pid="4" name="LastSaved">
    <vt:filetime>2023-05-05T00:00:00Z</vt:filetime>
  </property>
</Properties>
</file>