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6" r:id="rId6"/>
    <p:sldId id="278" r:id="rId7"/>
    <p:sldId id="286" r:id="rId8"/>
    <p:sldId id="290" r:id="rId9"/>
    <p:sldId id="279" r:id="rId10"/>
    <p:sldId id="287" r:id="rId11"/>
    <p:sldId id="288" r:id="rId12"/>
    <p:sldId id="289"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119" d="100"/>
          <a:sy n="119" d="100"/>
        </p:scale>
        <p:origin x="216" y="12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1/6/2021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5731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53206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90381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43882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65741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1/6/2021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1/6/2021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ata.austintexas.gov/api/views/nz5f-3t2e/rows.json?accessType=DOWNLOAD"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052596"/>
          </a:xfrm>
        </p:spPr>
        <p:txBody>
          <a:bodyPr lIns="0" tIns="0" rIns="0" bIns="0" anchor="t">
            <a:spAutoFit/>
          </a:bodyPr>
          <a:lstStyle/>
          <a:p>
            <a:r>
              <a:rPr lang="en-US" sz="3600" b="1" dirty="0">
                <a:solidFill>
                  <a:schemeClr val="bg1"/>
                </a:solidFill>
              </a:rPr>
              <a:t>Battle Of the Neighborhoods</a:t>
            </a:r>
            <a:br>
              <a:rPr lang="en-US" dirty="0">
                <a:solidFill>
                  <a:schemeClr val="bg1"/>
                </a:solidFill>
              </a:rPr>
            </a:br>
            <a:r>
              <a:rPr lang="en-US" sz="4000" dirty="0">
                <a:solidFill>
                  <a:schemeClr val="accent4"/>
                </a:solidFill>
              </a:rPr>
              <a:t>Austin, TX</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METHODOLOGY</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RESULTS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DISCUSSION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2" name="Rectangle 31">
            <a:extLst>
              <a:ext uri="{FF2B5EF4-FFF2-40B4-BE49-F238E27FC236}">
                <a16:creationId xmlns:a16="http://schemas.microsoft.com/office/drawing/2014/main" id="{CD6F2832-AD37-42C6-BED9-022B41368951}"/>
              </a:ext>
            </a:extLst>
          </p:cNvPr>
          <p:cNvSpPr/>
          <p:nvPr/>
        </p:nvSpPr>
        <p:spPr>
          <a:xfrm>
            <a:off x="233182" y="818490"/>
            <a:ext cx="10062411" cy="467051"/>
          </a:xfrm>
          <a:prstGeom prst="rect">
            <a:avLst/>
          </a:prstGeom>
        </p:spPr>
        <p:txBody>
          <a:bodyPr wrap="square" lIns="0" tIns="0" rIns="0" bIns="0" anchor="ctr">
            <a:spAutoFit/>
          </a:bodyPr>
          <a:lstStyle/>
          <a:p>
            <a:pPr>
              <a:lnSpc>
                <a:spcPts val="1900"/>
              </a:lnSpc>
            </a:pPr>
            <a:r>
              <a:rPr lang="en-US" sz="2000" b="1" u="sng" dirty="0">
                <a:solidFill>
                  <a:schemeClr val="tx1">
                    <a:lumMod val="75000"/>
                    <a:lumOff val="25000"/>
                  </a:schemeClr>
                </a:solidFill>
                <a:cs typeface="Segoe UI" panose="020B0502040204020203" pitchFamily="34" charset="0"/>
              </a:rPr>
              <a:t>Introduction:</a:t>
            </a:r>
          </a:p>
          <a:p>
            <a:pPr algn="ctr">
              <a:lnSpc>
                <a:spcPts val="1900"/>
              </a:lnSpc>
            </a:pPr>
            <a:endParaRPr lang="en-US" sz="1400" dirty="0">
              <a:solidFill>
                <a:schemeClr val="tx1">
                  <a:lumMod val="75000"/>
                  <a:lumOff val="25000"/>
                </a:schemeClr>
              </a:solidFill>
              <a:cs typeface="Segoe UI" panose="020B0502040204020203" pitchFamily="34" charset="0"/>
            </a:endParaRPr>
          </a:p>
        </p:txBody>
      </p:sp>
      <p:sp>
        <p:nvSpPr>
          <p:cNvPr id="2" name="Rectangle 1">
            <a:extLst>
              <a:ext uri="{FF2B5EF4-FFF2-40B4-BE49-F238E27FC236}">
                <a16:creationId xmlns:a16="http://schemas.microsoft.com/office/drawing/2014/main" id="{13E84527-1E47-491A-8655-604D6673DDB7}"/>
              </a:ext>
            </a:extLst>
          </p:cNvPr>
          <p:cNvSpPr/>
          <p:nvPr/>
        </p:nvSpPr>
        <p:spPr>
          <a:xfrm>
            <a:off x="391886" y="1166842"/>
            <a:ext cx="10923814" cy="3416320"/>
          </a:xfrm>
          <a:prstGeom prst="rect">
            <a:avLst/>
          </a:prstGeom>
        </p:spPr>
        <p:txBody>
          <a:bodyPr wrap="square">
            <a:spAutoFit/>
          </a:bodyPr>
          <a:lstStyle/>
          <a:p>
            <a:r>
              <a:rPr lang="en-US" dirty="0">
                <a:latin typeface="-apple-system"/>
              </a:rPr>
              <a:t>Austin, Texas topped the list of fastest growing cities in the United States for the past decade, topping out at a rate of 170 new residents per day in 2019. What makes Austin such an attractive option for residents looking to relocate?</a:t>
            </a:r>
          </a:p>
          <a:p>
            <a:endParaRPr lang="en-US" dirty="0">
              <a:latin typeface="-apple-system"/>
            </a:endParaRPr>
          </a:p>
          <a:p>
            <a:r>
              <a:rPr lang="en-US" dirty="0">
                <a:latin typeface="-apple-system"/>
              </a:rPr>
              <a:t>This project will attempt to create a guide of the neighborhoods of Austin, specifically their cost of living and makeup of the businesses and amenities of each neighborhood. This in turn will help residents determine which neighborhood is right for them when looking for an area to relocate to.</a:t>
            </a:r>
          </a:p>
          <a:p>
            <a:endParaRPr lang="en-US" dirty="0">
              <a:latin typeface="-apple-system"/>
            </a:endParaRPr>
          </a:p>
          <a:p>
            <a:r>
              <a:rPr lang="en-US" dirty="0">
                <a:latin typeface="-apple-system"/>
              </a:rPr>
              <a:t>People that are looking to relocate may find this guide useful in exploring the different areas of the city to check which one matches their interests and budget. City planners and people looking to start businesses may also find this analysis beneficial to them to figure out what areas they could potentially open businesses in based on the current portfolio of venues in the area</a:t>
            </a:r>
            <a:endParaRPr lang="en-US" b="0" i="0" dirty="0">
              <a:effectLst/>
              <a:latin typeface="-apple-system"/>
            </a:endParaRPr>
          </a:p>
        </p:txBody>
      </p:sp>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2" name="Rectangle 31">
            <a:extLst>
              <a:ext uri="{FF2B5EF4-FFF2-40B4-BE49-F238E27FC236}">
                <a16:creationId xmlns:a16="http://schemas.microsoft.com/office/drawing/2014/main" id="{CD6F2832-AD37-42C6-BED9-022B41368951}"/>
              </a:ext>
            </a:extLst>
          </p:cNvPr>
          <p:cNvSpPr/>
          <p:nvPr/>
        </p:nvSpPr>
        <p:spPr>
          <a:xfrm>
            <a:off x="233182" y="818490"/>
            <a:ext cx="10062411" cy="467051"/>
          </a:xfrm>
          <a:prstGeom prst="rect">
            <a:avLst/>
          </a:prstGeom>
        </p:spPr>
        <p:txBody>
          <a:bodyPr wrap="square" lIns="0" tIns="0" rIns="0" bIns="0" anchor="ctr">
            <a:spAutoFit/>
          </a:bodyPr>
          <a:lstStyle/>
          <a:p>
            <a:pPr>
              <a:lnSpc>
                <a:spcPts val="1900"/>
              </a:lnSpc>
            </a:pPr>
            <a:r>
              <a:rPr lang="en-US" sz="2000" b="1" u="sng" dirty="0">
                <a:solidFill>
                  <a:schemeClr val="tx1">
                    <a:lumMod val="75000"/>
                    <a:lumOff val="25000"/>
                  </a:schemeClr>
                </a:solidFill>
                <a:cs typeface="Segoe UI" panose="020B0502040204020203" pitchFamily="34" charset="0"/>
              </a:rPr>
              <a:t>Data:</a:t>
            </a:r>
          </a:p>
          <a:p>
            <a:pPr algn="ctr">
              <a:lnSpc>
                <a:spcPts val="1900"/>
              </a:lnSpc>
            </a:pPr>
            <a:endParaRPr lang="en-US" sz="1400" dirty="0">
              <a:solidFill>
                <a:schemeClr val="tx1">
                  <a:lumMod val="75000"/>
                  <a:lumOff val="25000"/>
                </a:schemeClr>
              </a:solidFill>
              <a:cs typeface="Segoe UI" panose="020B0502040204020203" pitchFamily="34" charset="0"/>
            </a:endParaRPr>
          </a:p>
        </p:txBody>
      </p:sp>
      <p:sp>
        <p:nvSpPr>
          <p:cNvPr id="2" name="Rectangle 1">
            <a:extLst>
              <a:ext uri="{FF2B5EF4-FFF2-40B4-BE49-F238E27FC236}">
                <a16:creationId xmlns:a16="http://schemas.microsoft.com/office/drawing/2014/main" id="{13E84527-1E47-491A-8655-604D6673DDB7}"/>
              </a:ext>
            </a:extLst>
          </p:cNvPr>
          <p:cNvSpPr/>
          <p:nvPr/>
        </p:nvSpPr>
        <p:spPr>
          <a:xfrm>
            <a:off x="391886" y="1166842"/>
            <a:ext cx="10923814" cy="3139321"/>
          </a:xfrm>
          <a:prstGeom prst="rect">
            <a:avLst/>
          </a:prstGeom>
        </p:spPr>
        <p:txBody>
          <a:bodyPr wrap="square">
            <a:spAutoFit/>
          </a:bodyPr>
          <a:lstStyle/>
          <a:p>
            <a:r>
              <a:rPr lang="en-US" b="1" dirty="0"/>
              <a:t>Foursquare API </a:t>
            </a:r>
            <a:r>
              <a:rPr lang="en-US" dirty="0"/>
              <a:t>– used to obtain data on the venues in the area and their geographical coordinates The data will be in the form of a json file that will be cleaned to a </a:t>
            </a:r>
            <a:r>
              <a:rPr lang="en-US" dirty="0" err="1"/>
              <a:t>dataframe</a:t>
            </a:r>
            <a:r>
              <a:rPr lang="en-US" dirty="0"/>
              <a:t> that contains the following information: Neighborhood, Latitude, Longitude , Venue, Name</a:t>
            </a:r>
          </a:p>
          <a:p>
            <a:endParaRPr lang="en-US" dirty="0"/>
          </a:p>
          <a:p>
            <a:r>
              <a:rPr lang="en-US" b="1" dirty="0"/>
              <a:t>Zillow API </a:t>
            </a:r>
            <a:r>
              <a:rPr lang="en-US" dirty="0"/>
              <a:t>– used to obtain data on house and rental prices in each area. This data will then be grouped by neighborhood to provide some statistics on housing prices in the area. The data will be transformed into a pandas </a:t>
            </a:r>
            <a:r>
              <a:rPr lang="en-US" dirty="0" err="1"/>
              <a:t>dataframe</a:t>
            </a:r>
            <a:r>
              <a:rPr lang="en-US" dirty="0"/>
              <a:t> and joined with the foursquare data on popular venues in the neighborhood</a:t>
            </a:r>
          </a:p>
          <a:p>
            <a:endParaRPr lang="en-US" dirty="0"/>
          </a:p>
          <a:p>
            <a:r>
              <a:rPr lang="en-US" b="1" dirty="0"/>
              <a:t>Austin Neighborhood Data </a:t>
            </a:r>
            <a:r>
              <a:rPr lang="en-US" dirty="0"/>
              <a:t>- .csv file of geofence of boundaries of the city of Austin neighborhoods. This was downloaded from the following </a:t>
            </a:r>
            <a:r>
              <a:rPr lang="en-US" dirty="0" err="1"/>
              <a:t>url</a:t>
            </a:r>
            <a:r>
              <a:rPr lang="en-US" dirty="0"/>
              <a:t> </a:t>
            </a:r>
            <a:r>
              <a:rPr lang="en-US" dirty="0">
                <a:hlinkClick r:id="rId3"/>
              </a:rPr>
              <a:t>https://data.austintexas.gov/api/views/nz5f-3t2e/rows.json?accessType=DOWNLOAD</a:t>
            </a:r>
            <a:endParaRPr lang="en-US" dirty="0"/>
          </a:p>
        </p:txBody>
      </p:sp>
      <p:pic>
        <p:nvPicPr>
          <p:cNvPr id="12" name="Picture 11">
            <a:extLst>
              <a:ext uri="{FF2B5EF4-FFF2-40B4-BE49-F238E27FC236}">
                <a16:creationId xmlns:a16="http://schemas.microsoft.com/office/drawing/2014/main" id="{C61E8196-3F85-42DE-AA5C-B275A0CCD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635" y="4197362"/>
            <a:ext cx="4536409" cy="1394689"/>
          </a:xfrm>
          <a:prstGeom prst="rect">
            <a:avLst/>
          </a:prstGeom>
        </p:spPr>
      </p:pic>
    </p:spTree>
    <p:extLst>
      <p:ext uri="{BB962C8B-B14F-4D97-AF65-F5344CB8AC3E}">
        <p14:creationId xmlns:p14="http://schemas.microsoft.com/office/powerpoint/2010/main" val="117605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Libraries Used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 name="Rectangle 2">
            <a:extLst>
              <a:ext uri="{FF2B5EF4-FFF2-40B4-BE49-F238E27FC236}">
                <a16:creationId xmlns:a16="http://schemas.microsoft.com/office/drawing/2014/main" id="{DFF75C2A-1A1A-453E-9C1F-0D769F6453A9}"/>
              </a:ext>
            </a:extLst>
          </p:cNvPr>
          <p:cNvSpPr/>
          <p:nvPr/>
        </p:nvSpPr>
        <p:spPr>
          <a:xfrm>
            <a:off x="371630" y="902067"/>
            <a:ext cx="2871492" cy="369332"/>
          </a:xfrm>
          <a:prstGeom prst="rect">
            <a:avLst/>
          </a:prstGeom>
        </p:spPr>
        <p:txBody>
          <a:bodyPr wrap="none">
            <a:spAutoFit/>
          </a:bodyPr>
          <a:lstStyle/>
          <a:p>
            <a:r>
              <a:rPr lang="en-US" dirty="0"/>
              <a:t>Libraries used in this project</a:t>
            </a:r>
          </a:p>
        </p:txBody>
      </p:sp>
      <p:pic>
        <p:nvPicPr>
          <p:cNvPr id="5" name="Picture 4" descr="Graphical user interface, text, application&#10;&#10;Description automatically generated">
            <a:extLst>
              <a:ext uri="{FF2B5EF4-FFF2-40B4-BE49-F238E27FC236}">
                <a16:creationId xmlns:a16="http://schemas.microsoft.com/office/drawing/2014/main" id="{6B2AA924-E74E-4FB2-B3E3-3CC093868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9" y="1533243"/>
            <a:ext cx="4686300" cy="1943100"/>
          </a:xfrm>
          <a:prstGeom prst="rect">
            <a:avLst/>
          </a:prstGeom>
        </p:spPr>
      </p:pic>
    </p:spTree>
    <p:extLst>
      <p:ext uri="{BB962C8B-B14F-4D97-AF65-F5344CB8AC3E}">
        <p14:creationId xmlns:p14="http://schemas.microsoft.com/office/powerpoint/2010/main" val="295951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Foursquare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There are 64 unique neighborhoods in Austin </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64</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NUMBER OF NEIGHBORHOODS</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Mexican Restaurants and taco places top the list of venues in Austin</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307777"/>
          </a:xfrm>
          <a:prstGeom prst="rect">
            <a:avLst/>
          </a:prstGeom>
        </p:spPr>
        <p:txBody>
          <a:bodyPr wrap="square" lIns="0" tIns="0" rIns="0" bIns="0" anchor="t">
            <a:spAutoFit/>
          </a:bodyPr>
          <a:lstStyle/>
          <a:p>
            <a:r>
              <a:rPr lang="en-US" sz="2000" dirty="0">
                <a:solidFill>
                  <a:schemeClr val="accent4">
                    <a:lumMod val="75000"/>
                  </a:schemeClr>
                </a:solidFill>
                <a:cs typeface="Segoe UI" panose="020B0502040204020203" pitchFamily="34" charset="0"/>
              </a:rPr>
              <a:t>MEXICAN RESTAURANT</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MOST POPULAR VENUE</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average home price ranged from a low of </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$ 583,000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AVERAGE HOME PRICE</a:t>
            </a:r>
          </a:p>
        </p:txBody>
      </p:sp>
      <p:pic>
        <p:nvPicPr>
          <p:cNvPr id="12" name="Picture 11" descr="Graphical user interface, application&#10;&#10;Description automatically generated">
            <a:extLst>
              <a:ext uri="{FF2B5EF4-FFF2-40B4-BE49-F238E27FC236}">
                <a16:creationId xmlns:a16="http://schemas.microsoft.com/office/drawing/2014/main" id="{41F3F951-106F-47C7-84D3-00D7326C0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91"/>
            <a:ext cx="12192000" cy="1756890"/>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 Means Clustering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2" name="Rectangle 31">
            <a:extLst>
              <a:ext uri="{FF2B5EF4-FFF2-40B4-BE49-F238E27FC236}">
                <a16:creationId xmlns:a16="http://schemas.microsoft.com/office/drawing/2014/main" id="{CD6F2832-AD37-42C6-BED9-022B41368951}"/>
              </a:ext>
            </a:extLst>
          </p:cNvPr>
          <p:cNvSpPr/>
          <p:nvPr/>
        </p:nvSpPr>
        <p:spPr>
          <a:xfrm>
            <a:off x="233182" y="818490"/>
            <a:ext cx="10062411" cy="467051"/>
          </a:xfrm>
          <a:prstGeom prst="rect">
            <a:avLst/>
          </a:prstGeom>
        </p:spPr>
        <p:txBody>
          <a:bodyPr wrap="square" lIns="0" tIns="0" rIns="0" bIns="0" anchor="ctr">
            <a:spAutoFit/>
          </a:bodyPr>
          <a:lstStyle/>
          <a:p>
            <a:pPr>
              <a:lnSpc>
                <a:spcPts val="1900"/>
              </a:lnSpc>
            </a:pPr>
            <a:r>
              <a:rPr lang="en-US" sz="2000" b="1" u="sng" dirty="0">
                <a:solidFill>
                  <a:schemeClr val="tx1">
                    <a:lumMod val="75000"/>
                    <a:lumOff val="25000"/>
                  </a:schemeClr>
                </a:solidFill>
                <a:cs typeface="Segoe UI" panose="020B0502040204020203" pitchFamily="34" charset="0"/>
              </a:rPr>
              <a:t>Neighborhood Clusters:</a:t>
            </a:r>
          </a:p>
          <a:p>
            <a:pPr algn="ctr">
              <a:lnSpc>
                <a:spcPts val="1900"/>
              </a:lnSpc>
            </a:pPr>
            <a:endParaRPr lang="en-US" sz="1400" dirty="0">
              <a:solidFill>
                <a:schemeClr val="tx1">
                  <a:lumMod val="75000"/>
                  <a:lumOff val="25000"/>
                </a:schemeClr>
              </a:solidFill>
              <a:cs typeface="Segoe UI" panose="020B0502040204020203" pitchFamily="34" charset="0"/>
            </a:endParaRPr>
          </a:p>
        </p:txBody>
      </p:sp>
      <p:sp>
        <p:nvSpPr>
          <p:cNvPr id="2" name="Rectangle 1">
            <a:extLst>
              <a:ext uri="{FF2B5EF4-FFF2-40B4-BE49-F238E27FC236}">
                <a16:creationId xmlns:a16="http://schemas.microsoft.com/office/drawing/2014/main" id="{13E84527-1E47-491A-8655-604D6673DDB7}"/>
              </a:ext>
            </a:extLst>
          </p:cNvPr>
          <p:cNvSpPr/>
          <p:nvPr/>
        </p:nvSpPr>
        <p:spPr>
          <a:xfrm>
            <a:off x="391886" y="1166842"/>
            <a:ext cx="5278998" cy="4524315"/>
          </a:xfrm>
          <a:prstGeom prst="rect">
            <a:avLst/>
          </a:prstGeom>
        </p:spPr>
        <p:txBody>
          <a:bodyPr wrap="square">
            <a:spAutoFit/>
          </a:bodyPr>
          <a:lstStyle/>
          <a:p>
            <a:r>
              <a:rPr lang="en-US" b="1" dirty="0"/>
              <a:t>Cluster 0 (Red) </a:t>
            </a:r>
            <a:r>
              <a:rPr lang="en-US" dirty="0"/>
              <a:t>–</a:t>
            </a:r>
          </a:p>
          <a:p>
            <a:r>
              <a:rPr lang="en-US" dirty="0"/>
              <a:t>Far from city center</a:t>
            </a:r>
          </a:p>
          <a:p>
            <a:r>
              <a:rPr lang="en-US" dirty="0"/>
              <a:t>1 neighborhood</a:t>
            </a:r>
          </a:p>
          <a:p>
            <a:r>
              <a:rPr lang="en-US" dirty="0"/>
              <a:t>Common Venues “Dive Bar” “Flea Market”</a:t>
            </a:r>
          </a:p>
          <a:p>
            <a:endParaRPr lang="en-US" dirty="0"/>
          </a:p>
          <a:p>
            <a:r>
              <a:rPr lang="en-US" b="1" dirty="0"/>
              <a:t>Cluster 1 (Purple) </a:t>
            </a:r>
          </a:p>
          <a:p>
            <a:r>
              <a:rPr lang="en-US" dirty="0"/>
              <a:t>Medium from city center</a:t>
            </a:r>
          </a:p>
          <a:p>
            <a:r>
              <a:rPr lang="en-US" dirty="0"/>
              <a:t>6 neighborhoods </a:t>
            </a:r>
          </a:p>
          <a:p>
            <a:r>
              <a:rPr lang="en-US" dirty="0"/>
              <a:t>Common Venues – “Park" “Playground” “Trails”</a:t>
            </a:r>
          </a:p>
          <a:p>
            <a:endParaRPr lang="en-US" dirty="0"/>
          </a:p>
          <a:p>
            <a:r>
              <a:rPr lang="en-US" b="1" dirty="0"/>
              <a:t>Cluster 2 (Green) </a:t>
            </a:r>
          </a:p>
          <a:p>
            <a:r>
              <a:rPr lang="en-US" dirty="0"/>
              <a:t>Close/medium/far from city center</a:t>
            </a:r>
          </a:p>
          <a:p>
            <a:r>
              <a:rPr lang="en-US" dirty="0"/>
              <a:t>20 neighborhoods </a:t>
            </a:r>
          </a:p>
          <a:p>
            <a:r>
              <a:rPr lang="en-US" dirty="0"/>
              <a:t>Common Venues – “Mexican Restaurant” “Hotel” “Bar” “Pub” “Taco Places”</a:t>
            </a:r>
          </a:p>
          <a:p>
            <a:endParaRPr lang="en-US" dirty="0"/>
          </a:p>
        </p:txBody>
      </p:sp>
      <p:pic>
        <p:nvPicPr>
          <p:cNvPr id="4" name="Picture 3" descr="Map&#10;&#10;Description automatically generated">
            <a:extLst>
              <a:ext uri="{FF2B5EF4-FFF2-40B4-BE49-F238E27FC236}">
                <a16:creationId xmlns:a16="http://schemas.microsoft.com/office/drawing/2014/main" id="{0B388367-0945-454C-99EA-2DC9A13F5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715" y="1633893"/>
            <a:ext cx="6485685" cy="3851607"/>
          </a:xfrm>
          <a:prstGeom prst="rect">
            <a:avLst/>
          </a:prstGeom>
        </p:spPr>
      </p:pic>
    </p:spTree>
    <p:extLst>
      <p:ext uri="{BB962C8B-B14F-4D97-AF65-F5344CB8AC3E}">
        <p14:creationId xmlns:p14="http://schemas.microsoft.com/office/powerpoint/2010/main" val="155534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Home Values</a:t>
            </a:r>
          </a:p>
          <a:p>
            <a:pPr algn="ct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2" name="Rectangle 31">
            <a:extLst>
              <a:ext uri="{FF2B5EF4-FFF2-40B4-BE49-F238E27FC236}">
                <a16:creationId xmlns:a16="http://schemas.microsoft.com/office/drawing/2014/main" id="{CD6F2832-AD37-42C6-BED9-022B41368951}"/>
              </a:ext>
            </a:extLst>
          </p:cNvPr>
          <p:cNvSpPr/>
          <p:nvPr/>
        </p:nvSpPr>
        <p:spPr>
          <a:xfrm>
            <a:off x="233183" y="696662"/>
            <a:ext cx="3984012" cy="710707"/>
          </a:xfrm>
          <a:prstGeom prst="rect">
            <a:avLst/>
          </a:prstGeom>
        </p:spPr>
        <p:txBody>
          <a:bodyPr wrap="square" lIns="0" tIns="0" rIns="0" bIns="0" anchor="ctr">
            <a:spAutoFit/>
          </a:bodyPr>
          <a:lstStyle/>
          <a:p>
            <a:pPr>
              <a:lnSpc>
                <a:spcPts val="1900"/>
              </a:lnSpc>
            </a:pPr>
            <a:r>
              <a:rPr lang="en-US" sz="2000" b="1" u="sng" dirty="0">
                <a:solidFill>
                  <a:schemeClr val="tx1">
                    <a:lumMod val="75000"/>
                    <a:lumOff val="25000"/>
                  </a:schemeClr>
                </a:solidFill>
                <a:cs typeface="Segoe UI" panose="020B0502040204020203" pitchFamily="34" charset="0"/>
              </a:rPr>
              <a:t>Home Values:</a:t>
            </a:r>
          </a:p>
          <a:p>
            <a:pPr>
              <a:lnSpc>
                <a:spcPts val="1900"/>
              </a:lnSpc>
            </a:pPr>
            <a:endParaRPr lang="en-US" sz="2000" b="1" u="sng" dirty="0">
              <a:solidFill>
                <a:schemeClr val="tx1">
                  <a:lumMod val="75000"/>
                  <a:lumOff val="25000"/>
                </a:schemeClr>
              </a:solidFill>
              <a:cs typeface="Segoe UI" panose="020B0502040204020203" pitchFamily="34" charset="0"/>
            </a:endParaRPr>
          </a:p>
          <a:p>
            <a:pPr algn="ctr">
              <a:lnSpc>
                <a:spcPts val="1900"/>
              </a:lnSpc>
            </a:pPr>
            <a:endParaRPr lang="en-US" sz="1400" dirty="0">
              <a:solidFill>
                <a:schemeClr val="tx1">
                  <a:lumMod val="75000"/>
                  <a:lumOff val="25000"/>
                </a:schemeClr>
              </a:solidFill>
              <a:cs typeface="Segoe UI" panose="020B0502040204020203" pitchFamily="34" charset="0"/>
            </a:endParaRPr>
          </a:p>
        </p:txBody>
      </p:sp>
      <p:pic>
        <p:nvPicPr>
          <p:cNvPr id="5" name="Picture 4" descr="Chart, bar chart&#10;&#10;Description automatically generated">
            <a:extLst>
              <a:ext uri="{FF2B5EF4-FFF2-40B4-BE49-F238E27FC236}">
                <a16:creationId xmlns:a16="http://schemas.microsoft.com/office/drawing/2014/main" id="{B37FD97A-85C4-4970-ABC4-1631C286A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725" y="975353"/>
            <a:ext cx="7155362" cy="5494421"/>
          </a:xfrm>
          <a:prstGeom prst="rect">
            <a:avLst/>
          </a:prstGeom>
        </p:spPr>
      </p:pic>
      <p:sp>
        <p:nvSpPr>
          <p:cNvPr id="15" name="Rectangle 14">
            <a:extLst>
              <a:ext uri="{FF2B5EF4-FFF2-40B4-BE49-F238E27FC236}">
                <a16:creationId xmlns:a16="http://schemas.microsoft.com/office/drawing/2014/main" id="{69A71274-2247-42F8-AE3E-771CCA403500}"/>
              </a:ext>
            </a:extLst>
          </p:cNvPr>
          <p:cNvSpPr/>
          <p:nvPr/>
        </p:nvSpPr>
        <p:spPr>
          <a:xfrm>
            <a:off x="399907" y="2183681"/>
            <a:ext cx="5278998" cy="2585323"/>
          </a:xfrm>
          <a:prstGeom prst="rect">
            <a:avLst/>
          </a:prstGeom>
        </p:spPr>
        <p:txBody>
          <a:bodyPr wrap="square">
            <a:spAutoFit/>
          </a:bodyPr>
          <a:lstStyle/>
          <a:p>
            <a:r>
              <a:rPr lang="en-US" b="1" dirty="0"/>
              <a:t>Lowest Avg Home Value</a:t>
            </a:r>
            <a:r>
              <a:rPr lang="en-US" dirty="0"/>
              <a:t>–</a:t>
            </a:r>
          </a:p>
          <a:p>
            <a:r>
              <a:rPr lang="en-US" dirty="0"/>
              <a:t>North Lamar - $284,612</a:t>
            </a:r>
          </a:p>
          <a:p>
            <a:endParaRPr lang="en-US" dirty="0"/>
          </a:p>
          <a:p>
            <a:endParaRPr lang="en-US" dirty="0"/>
          </a:p>
          <a:p>
            <a:r>
              <a:rPr lang="en-US" b="1" dirty="0"/>
              <a:t>Highest Average Home Value</a:t>
            </a:r>
          </a:p>
          <a:p>
            <a:r>
              <a:rPr lang="en-US" dirty="0"/>
              <a:t>Downtown – $1,383,616</a:t>
            </a:r>
          </a:p>
          <a:p>
            <a:endParaRPr lang="en-US" dirty="0"/>
          </a:p>
          <a:p>
            <a:r>
              <a:rPr lang="en-US" b="1" dirty="0"/>
              <a:t>50% percentile home value</a:t>
            </a:r>
          </a:p>
          <a:p>
            <a:r>
              <a:rPr lang="en-US" dirty="0"/>
              <a:t>.50 – $508,111</a:t>
            </a:r>
          </a:p>
        </p:txBody>
      </p:sp>
    </p:spTree>
    <p:extLst>
      <p:ext uri="{BB962C8B-B14F-4D97-AF65-F5344CB8AC3E}">
        <p14:creationId xmlns:p14="http://schemas.microsoft.com/office/powerpoint/2010/main" val="278527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32" name="Rectangle 31">
            <a:extLst>
              <a:ext uri="{FF2B5EF4-FFF2-40B4-BE49-F238E27FC236}">
                <a16:creationId xmlns:a16="http://schemas.microsoft.com/office/drawing/2014/main" id="{CD6F2832-AD37-42C6-BED9-022B41368951}"/>
              </a:ext>
            </a:extLst>
          </p:cNvPr>
          <p:cNvSpPr/>
          <p:nvPr/>
        </p:nvSpPr>
        <p:spPr>
          <a:xfrm>
            <a:off x="233182" y="818490"/>
            <a:ext cx="10062411" cy="467051"/>
          </a:xfrm>
          <a:prstGeom prst="rect">
            <a:avLst/>
          </a:prstGeom>
        </p:spPr>
        <p:txBody>
          <a:bodyPr wrap="square" lIns="0" tIns="0" rIns="0" bIns="0" anchor="ctr">
            <a:spAutoFit/>
          </a:bodyPr>
          <a:lstStyle/>
          <a:p>
            <a:pPr>
              <a:lnSpc>
                <a:spcPts val="1900"/>
              </a:lnSpc>
            </a:pPr>
            <a:r>
              <a:rPr lang="en-US" sz="2000" b="1" u="sng" dirty="0">
                <a:solidFill>
                  <a:schemeClr val="tx1">
                    <a:lumMod val="75000"/>
                    <a:lumOff val="25000"/>
                  </a:schemeClr>
                </a:solidFill>
                <a:cs typeface="Segoe UI" panose="020B0502040204020203" pitchFamily="34" charset="0"/>
              </a:rPr>
              <a:t>Conclusion:</a:t>
            </a:r>
          </a:p>
          <a:p>
            <a:pPr algn="ctr">
              <a:lnSpc>
                <a:spcPts val="1900"/>
              </a:lnSpc>
            </a:pPr>
            <a:endParaRPr lang="en-US" sz="1400" dirty="0">
              <a:solidFill>
                <a:schemeClr val="tx1">
                  <a:lumMod val="75000"/>
                  <a:lumOff val="25000"/>
                </a:schemeClr>
              </a:solidFill>
              <a:cs typeface="Segoe UI" panose="020B0502040204020203" pitchFamily="34" charset="0"/>
            </a:endParaRPr>
          </a:p>
        </p:txBody>
      </p:sp>
      <p:sp>
        <p:nvSpPr>
          <p:cNvPr id="2" name="Rectangle 1">
            <a:extLst>
              <a:ext uri="{FF2B5EF4-FFF2-40B4-BE49-F238E27FC236}">
                <a16:creationId xmlns:a16="http://schemas.microsoft.com/office/drawing/2014/main" id="{13E84527-1E47-491A-8655-604D6673DDB7}"/>
              </a:ext>
            </a:extLst>
          </p:cNvPr>
          <p:cNvSpPr/>
          <p:nvPr/>
        </p:nvSpPr>
        <p:spPr>
          <a:xfrm>
            <a:off x="391886" y="1166842"/>
            <a:ext cx="10923814" cy="4801314"/>
          </a:xfrm>
          <a:prstGeom prst="rect">
            <a:avLst/>
          </a:prstGeom>
        </p:spPr>
        <p:txBody>
          <a:bodyPr wrap="square">
            <a:spAutoFit/>
          </a:bodyPr>
          <a:lstStyle/>
          <a:p>
            <a:r>
              <a:rPr lang="en-US" dirty="0"/>
              <a:t>This project aimed to help assist individuals looking to move to Austin with exploring areas of the city before planning an in person visit. This was done by collecting data from sources such as the Austin city government data website, Foursquare API, and Zillow to create profiles for neighborhoods based on their unique characteristics.</a:t>
            </a:r>
          </a:p>
          <a:p>
            <a:r>
              <a:rPr lang="en-US" dirty="0"/>
              <a:t>From there, the K means cluster algorithm was used to group together neighborhoods based on their characteristics into three different clusters. This provides a good baseline which would assist someone moving to the city in deciding which area was right for them and their particular situation.</a:t>
            </a:r>
          </a:p>
          <a:p>
            <a:endParaRPr lang="en-US" b="1" dirty="0"/>
          </a:p>
          <a:p>
            <a:endParaRPr lang="en-US" b="1" dirty="0"/>
          </a:p>
          <a:p>
            <a:endParaRPr lang="en-US" b="1" dirty="0"/>
          </a:p>
          <a:p>
            <a:endParaRPr lang="en-US" b="1" dirty="0"/>
          </a:p>
          <a:p>
            <a:r>
              <a:rPr lang="en-US" b="1" dirty="0"/>
              <a:t>Areas For Improvement</a:t>
            </a:r>
          </a:p>
          <a:p>
            <a:r>
              <a:rPr lang="en-US" dirty="0"/>
              <a:t>This project could be improved by taking out neighborhoods with less than 10 venues in foursquare, or by grouping smaller neighborhoods together into meta neighborhoods. Sometimes there was not enough venue data to properly classify the neighborhood compared to other neighborhoods that had significantly more venues. This project could also be improved by creating polygon shapes in folium to visualize neighborhood boundaries which would further help in segmenting which venues were a part of which neighborhood.</a:t>
            </a:r>
          </a:p>
        </p:txBody>
      </p:sp>
    </p:spTree>
    <p:extLst>
      <p:ext uri="{BB962C8B-B14F-4D97-AF65-F5344CB8AC3E}">
        <p14:creationId xmlns:p14="http://schemas.microsoft.com/office/powerpoint/2010/main" val="394996898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61</TotalTime>
  <Words>781</Words>
  <Application>Microsoft Office PowerPoint</Application>
  <PresentationFormat>Widescreen</PresentationFormat>
  <Paragraphs>109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Century Gothic</vt:lpstr>
      <vt:lpstr>Segoe UI Light</vt:lpstr>
      <vt:lpstr>Office Theme</vt:lpstr>
      <vt:lpstr>Battle Of the Neighborhoods Austin, TX</vt:lpstr>
      <vt:lpstr>Project analysis slide 2</vt:lpstr>
      <vt:lpstr>Project analysis slide 4</vt:lpstr>
      <vt:lpstr>Project analysis slide 4</vt:lpstr>
      <vt:lpstr>Project analysis slide 4</vt:lpstr>
      <vt:lpstr>Project analysis slide 5</vt:lpstr>
      <vt:lpstr>Project analysis slide 4</vt:lpstr>
      <vt:lpstr>Project analysis slide 4</vt:lpstr>
      <vt:lpstr>Project analysis slide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 Austin, TX</dc:title>
  <dc:creator>Blake Pettit</dc:creator>
  <cp:lastModifiedBy>Blake Pettit</cp:lastModifiedBy>
  <cp:revision>6</cp:revision>
  <dcterms:created xsi:type="dcterms:W3CDTF">2021-01-06T19:44:31Z</dcterms:created>
  <dcterms:modified xsi:type="dcterms:W3CDTF">2021-01-06T20:46:20Z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