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9C9E2-A1B7-412E-B915-5AA616C97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53763"/>
            <a:ext cx="7766936" cy="1646302"/>
          </a:xfrm>
        </p:spPr>
        <p:txBody>
          <a:bodyPr/>
          <a:lstStyle/>
          <a:p>
            <a:r>
              <a:rPr lang="en-US" altLang="ko-KR" dirty="0"/>
              <a:t>How to read a paper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D0B3F-1B06-47C4-BA5F-091D96F71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3371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컴퓨터소프트웨어학부</a:t>
            </a:r>
            <a:endParaRPr lang="en-US" altLang="ko-KR" dirty="0"/>
          </a:p>
          <a:p>
            <a:r>
              <a:rPr lang="en-US" altLang="ko-KR" dirty="0"/>
              <a:t>2018008559</a:t>
            </a:r>
          </a:p>
          <a:p>
            <a:r>
              <a:rPr lang="ko-KR" altLang="en-US" dirty="0"/>
              <a:t>신상윤</a:t>
            </a:r>
          </a:p>
        </p:txBody>
      </p:sp>
    </p:spTree>
    <p:extLst>
      <p:ext uri="{BB962C8B-B14F-4D97-AF65-F5344CB8AC3E}">
        <p14:creationId xmlns:p14="http://schemas.microsoft.com/office/powerpoint/2010/main" val="194802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Third pass : </a:t>
            </a:r>
            <a:r>
              <a:rPr lang="ko-KR" altLang="en-US" sz="3200" dirty="0"/>
              <a:t>논문을 다시 구현하기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326"/>
            <a:ext cx="8596668" cy="479847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가상으로 논문을 다시 구현해본다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저자가 내린 가정을 참이라고 여기면서 작업을 해보고</a:t>
            </a:r>
            <a:r>
              <a:rPr lang="en-US" altLang="ko-KR" sz="2000" dirty="0"/>
              <a:t>, </a:t>
            </a:r>
            <a:r>
              <a:rPr lang="ko-KR" altLang="en-US" sz="2000" dirty="0"/>
              <a:t>그 결과와 실제 논문을 비교하여 논문의 숨겨진 가정과</a:t>
            </a:r>
            <a:r>
              <a:rPr lang="en-US" altLang="ko-KR" sz="2000" dirty="0"/>
              <a:t>, </a:t>
            </a:r>
            <a:r>
              <a:rPr lang="ko-KR" altLang="en-US" sz="2000" dirty="0"/>
              <a:t>충분히 발생할 수 있는 실패 상황들을 확인해본다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세부적인 사항들에 큰 주의를 기울이며</a:t>
            </a:r>
            <a:r>
              <a:rPr lang="en-US" altLang="ko-KR" sz="2000" dirty="0"/>
              <a:t>, </a:t>
            </a:r>
            <a:r>
              <a:rPr lang="ko-KR" altLang="en-US" sz="2000" dirty="0"/>
              <a:t>모든 문장마다 그것이 참인지</a:t>
            </a:r>
            <a:r>
              <a:rPr lang="en-US" altLang="ko-KR" sz="2000" dirty="0"/>
              <a:t> </a:t>
            </a:r>
            <a:r>
              <a:rPr lang="ko-KR" altLang="en-US" sz="2000" dirty="0"/>
              <a:t>일일이 확인하며 저자의 가정을 반드시 의심해 보아야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나라면 어떻게 아이디어를 </a:t>
            </a:r>
            <a:r>
              <a:rPr lang="ko-KR" altLang="en-US" sz="2000" dirty="0" err="1"/>
              <a:t>제시했을지</a:t>
            </a:r>
            <a:r>
              <a:rPr lang="ko-KR" altLang="en-US" sz="2000" dirty="0"/>
              <a:t> 생각해 본다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얻는 점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/>
              <a:t>증명부분의 유용한 통찰력</a:t>
            </a:r>
            <a:endParaRPr lang="en-US" altLang="ko-KR" sz="2000" dirty="0"/>
          </a:p>
          <a:p>
            <a:r>
              <a:rPr lang="ko-KR" altLang="en-US" sz="2000" dirty="0"/>
              <a:t>해당 논문의 표현 방식</a:t>
            </a:r>
            <a:endParaRPr lang="en-US" altLang="ko-KR" sz="2000" dirty="0"/>
          </a:p>
          <a:p>
            <a:r>
              <a:rPr lang="ko-KR" altLang="en-US" sz="2000" dirty="0"/>
              <a:t>내가 논문을 쓸 때 유용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6718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Third pass : </a:t>
            </a:r>
            <a:r>
              <a:rPr lang="ko-KR" altLang="en-US" sz="3200" dirty="0"/>
              <a:t>논문을 다시 구현하기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02447" cy="4018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초보자는 </a:t>
            </a:r>
            <a:r>
              <a:rPr lang="en-US" altLang="ko-KR" sz="2000" dirty="0"/>
              <a:t>4 ~ 5 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숙련된 사람은 </a:t>
            </a:r>
            <a:r>
              <a:rPr lang="en-US" altLang="ko-KR" sz="2000" dirty="0"/>
              <a:t>1</a:t>
            </a:r>
            <a:r>
              <a:rPr lang="ko-KR" altLang="en-US" sz="2000" dirty="0"/>
              <a:t>시간 정도가 소요된다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Third</a:t>
            </a:r>
            <a:r>
              <a:rPr lang="ko-KR" altLang="en-US" sz="2000" dirty="0"/>
              <a:t> </a:t>
            </a:r>
            <a:r>
              <a:rPr lang="en-US" altLang="ko-KR" sz="2000" dirty="0"/>
              <a:t>pass </a:t>
            </a:r>
            <a:r>
              <a:rPr lang="ko-KR" altLang="en-US" sz="2000" dirty="0"/>
              <a:t>이후에는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1. </a:t>
            </a:r>
            <a:r>
              <a:rPr lang="ko-KR" altLang="en-US" sz="2000" dirty="0"/>
              <a:t>보지 않고서도 논문의 전체 구조를 재구성하고 장단점 또한 말할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숨겨진 가정이 무엇인지</a:t>
            </a:r>
            <a:r>
              <a:rPr lang="en-US" altLang="ko-KR" sz="2000" dirty="0"/>
              <a:t>, </a:t>
            </a:r>
            <a:r>
              <a:rPr lang="ko-KR" altLang="en-US" sz="2000" dirty="0"/>
              <a:t>누락된 인용이 무엇인지 정확히 찾을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3. </a:t>
            </a:r>
            <a:r>
              <a:rPr lang="ko-KR" altLang="en-US" sz="2000" dirty="0"/>
              <a:t>실험적 또는 분석적 기술의 잠재적인 문제가 무엇인지 지적할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0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Third pass : </a:t>
            </a:r>
            <a:r>
              <a:rPr lang="ko-KR" altLang="en-US" sz="3200" dirty="0"/>
              <a:t>논문을 다시 구현하기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3789"/>
            <a:ext cx="11132865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논문의 구조 </a:t>
            </a:r>
            <a:r>
              <a:rPr lang="en-US" altLang="ko-KR" sz="2000" dirty="0"/>
              <a:t>: </a:t>
            </a:r>
            <a:r>
              <a:rPr lang="ko-KR" altLang="en-US" sz="2000" dirty="0"/>
              <a:t>문헌 조사를 하는 방법을 설명 할 때 </a:t>
            </a:r>
            <a:r>
              <a:rPr lang="en-US" altLang="ko-KR" sz="2000" dirty="0"/>
              <a:t>first pass </a:t>
            </a:r>
            <a:r>
              <a:rPr lang="ko-KR" altLang="en-US" sz="2000" dirty="0"/>
              <a:t>방법이 나와 뒤에 구성한 것 같다</a:t>
            </a:r>
            <a:r>
              <a:rPr lang="en-US" altLang="ko-KR" sz="2000" dirty="0"/>
              <a:t>.</a:t>
            </a:r>
            <a:r>
              <a:rPr lang="ko-KR" altLang="en-US" sz="2000" dirty="0"/>
              <a:t> 하지만 나는 논문을 확인하는 과정보다 문헌 조사가 먼저라고 생각하여</a:t>
            </a:r>
            <a:r>
              <a:rPr lang="en-US" altLang="ko-KR" sz="2000" dirty="0"/>
              <a:t>  three</a:t>
            </a:r>
            <a:r>
              <a:rPr lang="ko-KR" altLang="en-US" sz="2000" dirty="0"/>
              <a:t> </a:t>
            </a:r>
            <a:r>
              <a:rPr lang="en-US" altLang="ko-KR" sz="2000" dirty="0"/>
              <a:t>pass </a:t>
            </a:r>
            <a:r>
              <a:rPr lang="ko-KR" altLang="en-US" sz="2000" dirty="0"/>
              <a:t>방법 설명 앞에다 배치하면 좋을 것 같다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저자의 경험이 뒤에 따로 </a:t>
            </a:r>
            <a:r>
              <a:rPr lang="ko-KR" altLang="en-US" sz="2000" dirty="0" err="1"/>
              <a:t>쓰여있는데</a:t>
            </a:r>
            <a:r>
              <a:rPr lang="ko-KR" altLang="en-US" sz="2000" dirty="0"/>
              <a:t> 이는 아마 소개 글이 너무 길어질까 봐 따로 항목을 만들어 쓴 것으로 보인다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나는 경험 사항이 뒤쪽에 따로 항목으로 있는 것이 어색하여 소개 글과 겹치는 부분을 지우고 합쳐서 하나의 글로 만들면 좋을 것 같다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세부사항 </a:t>
            </a:r>
            <a:r>
              <a:rPr lang="en-US" altLang="ko-KR" sz="2000" dirty="0"/>
              <a:t>: </a:t>
            </a:r>
            <a:r>
              <a:rPr lang="ko-KR" altLang="en-US" sz="2000" dirty="0"/>
              <a:t>모든 글의 근거는 저자의 </a:t>
            </a:r>
            <a:r>
              <a:rPr lang="en-US" altLang="ko-KR" sz="2000" dirty="0"/>
              <a:t>15</a:t>
            </a:r>
            <a:r>
              <a:rPr lang="ko-KR" altLang="en-US" sz="2000" dirty="0"/>
              <a:t>년간의 경험으로 이렇게 읽었더니 좋았더라 라는 말이다</a:t>
            </a:r>
            <a:r>
              <a:rPr lang="en-US" altLang="ko-KR" sz="2000" dirty="0"/>
              <a:t>. </a:t>
            </a:r>
            <a:r>
              <a:rPr lang="ko-KR" altLang="en-US" sz="2000" dirty="0"/>
              <a:t>나는 논문이 더욱 설득력이 있기 위하여 대학생들을 대상으로 실제로 논문을 읽는 실험을 하면 좋을 것 같다</a:t>
            </a:r>
            <a:r>
              <a:rPr lang="en-US" altLang="ko-KR" sz="2000" dirty="0"/>
              <a:t>. </a:t>
            </a:r>
            <a:r>
              <a:rPr lang="ko-KR" altLang="en-US" sz="2000" dirty="0"/>
              <a:t>한 그룹은 </a:t>
            </a:r>
            <a:r>
              <a:rPr lang="en-US" altLang="ko-KR" sz="2000" dirty="0"/>
              <a:t>three pass </a:t>
            </a:r>
            <a:r>
              <a:rPr lang="ko-KR" altLang="en-US" sz="2000" dirty="0"/>
              <a:t>방법을 숙달하고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그룹은 논문을 단순히 읽기 만했을 때 일정한 시간 동안 기억하는 내용을 테스트하는 식으로 할 것이다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3390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2900" dirty="0"/>
              <a:t>문헌조사 </a:t>
            </a:r>
            <a:r>
              <a:rPr lang="en-US" altLang="ko-KR" sz="2900" dirty="0"/>
              <a:t>: </a:t>
            </a:r>
            <a:r>
              <a:rPr lang="ko-KR" altLang="en-US" sz="2900" dirty="0"/>
              <a:t>어떤 논문을 읽어야 할까</a:t>
            </a:r>
            <a:r>
              <a:rPr lang="en-US" altLang="ko-KR" sz="2900" dirty="0"/>
              <a:t>?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4410718" cy="3880773"/>
          </a:xfrm>
        </p:spPr>
        <p:txBody>
          <a:bodyPr>
            <a:normAutofit/>
          </a:bodyPr>
          <a:lstStyle/>
          <a:p>
            <a:r>
              <a:rPr lang="en-US" altLang="ko-KR" dirty="0"/>
              <a:t>1. Google</a:t>
            </a:r>
            <a:r>
              <a:rPr lang="ko-KR" altLang="en-US" dirty="0"/>
              <a:t> </a:t>
            </a:r>
            <a:r>
              <a:rPr lang="en-US" altLang="ko-KR" dirty="0"/>
              <a:t>Scholar,</a:t>
            </a:r>
            <a:r>
              <a:rPr lang="ko-KR" altLang="en-US" dirty="0"/>
              <a:t> </a:t>
            </a:r>
            <a:r>
              <a:rPr lang="en-US" altLang="ko-KR" dirty="0" err="1"/>
              <a:t>CiteSeer</a:t>
            </a:r>
            <a:r>
              <a:rPr lang="ko-KR" altLang="en-US" dirty="0"/>
              <a:t>과 같은 사이트를 이용한다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해당분야의 가장 최근의 </a:t>
            </a:r>
            <a:r>
              <a:rPr lang="en-US" altLang="ko-KR" dirty="0"/>
              <a:t>3 ~ 5</a:t>
            </a:r>
            <a:r>
              <a:rPr lang="ko-KR" altLang="en-US" dirty="0"/>
              <a:t>개 논문을 찾기 위한 키워드를 선택해야한다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논문을 읽을지 말지를 결정하기 위해 </a:t>
            </a:r>
            <a:r>
              <a:rPr lang="en-US" altLang="ko-KR" dirty="0"/>
              <a:t>First pass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D88BC-A098-4960-8B0D-678F788B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527" y="1719550"/>
            <a:ext cx="5819404" cy="4681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3A1E0F-2A70-42BA-A515-8F68ABF8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" y="3616503"/>
            <a:ext cx="5624195" cy="32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404006-E4F5-47A2-8703-01BCE228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2900" dirty="0"/>
              <a:t>문헌조사 </a:t>
            </a:r>
            <a:r>
              <a:rPr lang="en-US" altLang="ko-KR" sz="2900" dirty="0"/>
              <a:t>: </a:t>
            </a:r>
            <a:r>
              <a:rPr lang="ko-KR" altLang="en-US" sz="2900" dirty="0"/>
              <a:t>어떤 논문을 읽어야 할까</a:t>
            </a:r>
            <a:r>
              <a:rPr lang="en-US" altLang="ko-KR" sz="2900" dirty="0"/>
              <a:t>?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FC26C70-68D8-4BFF-9E4E-FD8DCA11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5836"/>
            <a:ext cx="10372468" cy="441346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언급된 인용을 찾아다니며</a:t>
            </a:r>
            <a:r>
              <a:rPr lang="en-US" altLang="ko-KR" sz="2000" dirty="0"/>
              <a:t>, </a:t>
            </a:r>
            <a:r>
              <a:rPr lang="ko-KR" altLang="en-US" sz="2000" dirty="0"/>
              <a:t>반복적으로 나오는 저자의 이름을 살펴본다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 저자는 관련 분야의 핵심적인 저자일 것이며 그 저자가 쓴 논문이 우리가 찾는 논문일 가능성이 크다</a:t>
            </a:r>
            <a:r>
              <a:rPr lang="en-US" altLang="ko-KR" sz="2000" dirty="0"/>
              <a:t>. </a:t>
            </a:r>
            <a:r>
              <a:rPr lang="ko-KR" altLang="en-US" sz="2000" dirty="0"/>
              <a:t>저자의 논문들을 다운로드 해놓고</a:t>
            </a:r>
            <a:r>
              <a:rPr lang="en-US" altLang="ko-KR" sz="2000" dirty="0"/>
              <a:t>, </a:t>
            </a:r>
            <a:r>
              <a:rPr lang="ko-KR" altLang="en-US" sz="2000" dirty="0"/>
              <a:t>웹 사이트를 방문해서 가장 최근에 어디로 논문을 출고했는지 본다</a:t>
            </a:r>
            <a:r>
              <a:rPr lang="en-US" altLang="ko-KR" sz="2000" dirty="0"/>
              <a:t>. </a:t>
            </a:r>
            <a:r>
              <a:rPr lang="ko-KR" altLang="en-US" sz="2000" dirty="0"/>
              <a:t>그곳은 아마 가장 유명한 학회일 것이다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 </a:t>
            </a:r>
            <a:r>
              <a:rPr lang="ko-KR" altLang="en-US" sz="2000" dirty="0"/>
              <a:t>해당 학회의 웹사이트를 방문해서 가장 최근의 기록들을 확인한다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최근에 가장 많이 인용된 논문이 무엇인지를 보아야한다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논문들이 공통적으로 인용하는 핵심적인 논문이 있다면 찾아서 반복하여 읽는다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75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기존 연구 </a:t>
            </a:r>
            <a:r>
              <a:rPr lang="en-US" altLang="ko-KR" sz="3200" dirty="0"/>
              <a:t>&amp; </a:t>
            </a:r>
            <a:r>
              <a:rPr lang="ko-KR" altLang="en-US" sz="3200" dirty="0"/>
              <a:t>참조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0080FF9-F437-42CC-804C-B980EADC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9326"/>
            <a:ext cx="10988485" cy="44134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논문을 읽을 계획이라면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Timothy Roscoe</a:t>
            </a:r>
            <a:r>
              <a:rPr lang="ko-KR" altLang="en-US" sz="2000" dirty="0"/>
              <a:t>의 </a:t>
            </a:r>
            <a:r>
              <a:rPr lang="en-US" altLang="ko-KR" sz="2000" dirty="0"/>
              <a:t>“Writing reviews for systems conferences”</a:t>
            </a:r>
          </a:p>
          <a:p>
            <a:pPr marL="0" indent="0">
              <a:buNone/>
            </a:pPr>
            <a:r>
              <a:rPr lang="en-US" altLang="ko-KR" sz="2000" dirty="0"/>
              <a:t>     -&gt; http://people.inf.ethz.ch/troscoe/pubs/reviewwriting.pdf.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논문을 쓸 게획이라면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Henning </a:t>
            </a:r>
            <a:r>
              <a:rPr lang="en-US" altLang="ko-KR" sz="2000" dirty="0" err="1"/>
              <a:t>Schulzrinne</a:t>
            </a:r>
            <a:r>
              <a:rPr lang="ko-KR" altLang="en-US" sz="2000" dirty="0"/>
              <a:t>의 </a:t>
            </a:r>
            <a:r>
              <a:rPr lang="en-US" altLang="ko-KR" sz="2000" dirty="0"/>
              <a:t>“Writing Technical Articles”</a:t>
            </a:r>
          </a:p>
          <a:p>
            <a:pPr marL="0" indent="0">
              <a:buNone/>
            </a:pPr>
            <a:r>
              <a:rPr lang="en-US" altLang="ko-KR" sz="2000" dirty="0"/>
              <a:t>     -&gt; http://www.cs.columbia.edu/ </a:t>
            </a:r>
            <a:r>
              <a:rPr lang="en-US" altLang="ko-KR" sz="2000" dirty="0" err="1"/>
              <a:t>hgs</a:t>
            </a:r>
            <a:r>
              <a:rPr lang="en-US" altLang="ko-KR" sz="2000" dirty="0"/>
              <a:t>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/writingstyle.html.</a:t>
            </a:r>
          </a:p>
          <a:p>
            <a:r>
              <a:rPr lang="en-US" altLang="ko-KR" sz="2000" dirty="0"/>
              <a:t>George </a:t>
            </a:r>
            <a:r>
              <a:rPr lang="en-US" altLang="ko-KR" sz="2000" dirty="0" err="1"/>
              <a:t>Whitesides</a:t>
            </a:r>
            <a:r>
              <a:rPr lang="ko-KR" altLang="en-US" sz="2000" dirty="0"/>
              <a:t>의 </a:t>
            </a:r>
            <a:r>
              <a:rPr lang="en-US" altLang="ko-KR" sz="2000" dirty="0"/>
              <a:t>“</a:t>
            </a:r>
            <a:r>
              <a:rPr lang="en-US" altLang="ko-KR" sz="2000" dirty="0" err="1"/>
              <a:t>Whitesides</a:t>
            </a:r>
            <a:r>
              <a:rPr lang="en-US" altLang="ko-KR" sz="2000" dirty="0"/>
              <a:t>’ Group: Writing a Paper”</a:t>
            </a:r>
          </a:p>
          <a:p>
            <a:pPr marL="0" indent="0">
              <a:buNone/>
            </a:pPr>
            <a:r>
              <a:rPr lang="en-US" altLang="ko-KR" sz="2000" dirty="0"/>
              <a:t>     -&gt; http://www.che.iitm.ac.in/misc/dd/writepaper.pdf.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413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논문을 읽은 후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0080FF9-F437-42CC-804C-B980EADC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9326"/>
            <a:ext cx="8909429" cy="44134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항상 어떤 글을 읽을 때는 처음부터 끝까지 읽어 내려갔다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논문을 읽을 때도 마찬가지였다</a:t>
            </a:r>
            <a:r>
              <a:rPr lang="en-US" altLang="ko-KR" sz="2000" dirty="0"/>
              <a:t>. </a:t>
            </a:r>
            <a:r>
              <a:rPr lang="ko-KR" altLang="en-US" sz="2000" dirty="0"/>
              <a:t>논문이 몹시 어렵고 새로운 용어가 많다면 읽는데 에는 아주 오랜 시간이 걸렸다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How to read a paper </a:t>
            </a:r>
            <a:r>
              <a:rPr lang="ko-KR" altLang="en-US" sz="2000" dirty="0"/>
              <a:t>논문을 읽은 후에는 이렇게 시간이 오래 걸린 것은 항상 처음부터 끝까지 읽었기 때문이라고 생각한다</a:t>
            </a:r>
            <a:r>
              <a:rPr lang="en-US" altLang="ko-KR" sz="2000" dirty="0"/>
              <a:t>. </a:t>
            </a:r>
            <a:r>
              <a:rPr lang="ko-KR" altLang="en-US" sz="2000" dirty="0"/>
              <a:t>저자는 우리에게 먼저 핵심 내용 등을 읽고 논문을 더 읽은 것인지 판단하라고 알려준다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과정을 반복하다 보면 우리는 논문을 </a:t>
            </a:r>
            <a:r>
              <a:rPr lang="en-US" altLang="ko-KR" sz="2000" dirty="0"/>
              <a:t>5 ~ 10</a:t>
            </a:r>
            <a:r>
              <a:rPr lang="ko-KR" altLang="en-US" sz="2000" dirty="0"/>
              <a:t>분만 보아도 계속 읽어야 할 논문인지 아닌지를 판단할 수 있을 것이다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앞으로는 </a:t>
            </a:r>
            <a:r>
              <a:rPr lang="en-US" altLang="ko-KR" sz="2000" dirty="0"/>
              <a:t>three pass</a:t>
            </a:r>
            <a:r>
              <a:rPr lang="ko-KR" altLang="en-US" sz="2000" dirty="0"/>
              <a:t> 방법을 통해 빠르게 논문을 읽을 수 있을 것이다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89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28D2E-DD84-488A-9389-C4B97E15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318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A901E-F6D2-47B1-98FE-308856DE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914"/>
            <a:ext cx="8596668" cy="51976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소개 </a:t>
            </a:r>
            <a:r>
              <a:rPr lang="en-US" altLang="ko-KR" sz="2400" dirty="0"/>
              <a:t>: ‘three-pass’ </a:t>
            </a:r>
            <a:r>
              <a:rPr lang="ko-KR" altLang="en-US" sz="2400" dirty="0"/>
              <a:t>방법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First pass : </a:t>
            </a:r>
            <a:r>
              <a:rPr lang="ko-KR" altLang="en-US" sz="2400" dirty="0"/>
              <a:t>빠른 속도로 훑어보기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Second pass : </a:t>
            </a:r>
            <a:r>
              <a:rPr lang="ko-KR" altLang="en-US" sz="2400" dirty="0"/>
              <a:t>더 많은 주의를 기울여 읽기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Third pass : </a:t>
            </a:r>
            <a:r>
              <a:rPr lang="ko-KR" altLang="en-US" sz="2400" dirty="0"/>
              <a:t>논문을 다시 구현하기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문헌조사 </a:t>
            </a:r>
            <a:r>
              <a:rPr lang="en-US" altLang="ko-KR" sz="2400" dirty="0"/>
              <a:t>: </a:t>
            </a:r>
            <a:r>
              <a:rPr lang="ko-KR" altLang="en-US" sz="2400" dirty="0"/>
              <a:t>어떤 논문을 읽어야 할까</a:t>
            </a:r>
            <a:r>
              <a:rPr lang="en-US" altLang="ko-KR" sz="24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기존 연구</a:t>
            </a:r>
            <a:r>
              <a:rPr lang="en-US" altLang="ko-KR" sz="2400" dirty="0"/>
              <a:t>&amp;</a:t>
            </a:r>
            <a:r>
              <a:rPr lang="ko-KR" altLang="en-US" sz="2400" dirty="0"/>
              <a:t> 참조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논문을 읽은 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각 단계를 실제 논문을 읽는데 적용해본다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65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AC09-16FB-4290-A340-C85AFB9A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061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소개 </a:t>
            </a:r>
            <a:r>
              <a:rPr lang="en-US" altLang="ko-KR" sz="3200" dirty="0"/>
              <a:t>: ‘three-pass’ </a:t>
            </a:r>
            <a:r>
              <a:rPr lang="ko-KR" altLang="en-US" sz="3200" dirty="0"/>
              <a:t>방법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D22C9-5290-4E05-84E6-5D733EBF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수업을 하기위해</a:t>
            </a:r>
            <a:r>
              <a:rPr lang="en-US" altLang="ko-KR" sz="2000" dirty="0"/>
              <a:t>, </a:t>
            </a:r>
            <a:r>
              <a:rPr lang="ko-KR" altLang="en-US" sz="2000" dirty="0"/>
              <a:t>현업에서의 최신정보를 얻기 위해 연구원들은 끊임없이 논문을 읽지만</a:t>
            </a:r>
            <a:r>
              <a:rPr lang="en-US" altLang="ko-KR" sz="2000" dirty="0"/>
              <a:t>, </a:t>
            </a:r>
            <a:r>
              <a:rPr lang="ko-KR" altLang="en-US" sz="2000" dirty="0"/>
              <a:t>논문을 읽는 방법은 대학에서 따로 가르쳐주지 않아 시행착오를 겪으며 힘들어하며 많은 시간을 낭비한다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효율적으로 논문을 읽기위한 간단한 방법인 </a:t>
            </a:r>
            <a:r>
              <a:rPr lang="en-US" altLang="ko-KR" sz="2000" dirty="0"/>
              <a:t>‘three-pass’ </a:t>
            </a:r>
            <a:r>
              <a:rPr lang="ko-KR" altLang="en-US" sz="2000" dirty="0"/>
              <a:t>방법을 알려준다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핵심아이디어는 처음부터 끝까지 읽는 대신 최대 </a:t>
            </a:r>
            <a:r>
              <a:rPr lang="en-US" altLang="ko-KR" sz="2000" dirty="0"/>
              <a:t>3</a:t>
            </a:r>
            <a:r>
              <a:rPr lang="ko-KR" altLang="en-US" sz="2000" dirty="0"/>
              <a:t>단계로 논문을 읽어야 한다는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97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First pass : </a:t>
            </a:r>
            <a:r>
              <a:rPr lang="ko-KR" altLang="en-US" sz="3200" dirty="0"/>
              <a:t>빠른 속도로 훑어보기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더 읽어야 하는지 판단하는 단계이다</a:t>
            </a:r>
            <a:r>
              <a:rPr lang="en-US" altLang="ko-KR" sz="2000" dirty="0"/>
              <a:t>. 5 ~ 10</a:t>
            </a:r>
            <a:r>
              <a:rPr lang="ko-KR" altLang="en-US" sz="2000" dirty="0"/>
              <a:t>분 정도 소요된다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제목</a:t>
            </a:r>
            <a:r>
              <a:rPr lang="en-US" altLang="ko-KR" sz="2000" dirty="0"/>
              <a:t>,</a:t>
            </a:r>
            <a:r>
              <a:rPr lang="ko-KR" altLang="en-US" sz="2000" dirty="0"/>
              <a:t>요약</a:t>
            </a:r>
            <a:r>
              <a:rPr lang="en-US" altLang="ko-KR" sz="2000" dirty="0"/>
              <a:t>,</a:t>
            </a:r>
            <a:r>
              <a:rPr lang="ko-KR" altLang="en-US" sz="2000" dirty="0"/>
              <a:t>소개를 주의 깊게 읽는다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섹션</a:t>
            </a:r>
            <a:r>
              <a:rPr lang="en-US" altLang="ko-KR" sz="2000" dirty="0"/>
              <a:t>, </a:t>
            </a:r>
            <a:r>
              <a:rPr lang="ko-KR" altLang="en-US" sz="2000" dirty="0"/>
              <a:t>하위 섹션 머리글을 읽고 나머지는 무시한다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결론을 읽는다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참조를 읽고 이미 읽은 것을 체크한다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이제 다음 </a:t>
            </a:r>
            <a:r>
              <a:rPr lang="en-US" altLang="ko-KR" sz="2000" dirty="0"/>
              <a:t>5</a:t>
            </a:r>
            <a:r>
              <a:rPr lang="ko-KR" altLang="en-US" sz="2000" dirty="0"/>
              <a:t>가지 </a:t>
            </a:r>
            <a:r>
              <a:rPr lang="en-US" altLang="ko-KR" sz="2000" dirty="0"/>
              <a:t>C</a:t>
            </a:r>
            <a:r>
              <a:rPr lang="ko-KR" altLang="en-US" sz="2000" dirty="0"/>
              <a:t>들에 대하여 답변을 할 수 있어야한다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5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First pass : </a:t>
            </a:r>
            <a:r>
              <a:rPr lang="ko-KR" altLang="en-US" sz="3200" dirty="0"/>
              <a:t>빠른 속도로 훑어보기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113613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Category(</a:t>
            </a:r>
            <a:r>
              <a:rPr lang="ko-KR" altLang="en-US" sz="2000" dirty="0"/>
              <a:t>어떤 종류의 논문입니까</a:t>
            </a:r>
            <a:r>
              <a:rPr lang="en-US" altLang="ko-KR" sz="2000" dirty="0"/>
              <a:t>?) : </a:t>
            </a:r>
            <a:r>
              <a:rPr lang="ko-KR" altLang="en-US" sz="2000" dirty="0"/>
              <a:t>논문을 어떻게 읽어야 하는지 알려준다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Context(</a:t>
            </a:r>
            <a:r>
              <a:rPr lang="ko-KR" altLang="en-US" sz="2000" dirty="0"/>
              <a:t>다른 논문과 어떤 관련이 있습니까</a:t>
            </a:r>
            <a:r>
              <a:rPr lang="en-US" altLang="ko-KR" sz="2000" dirty="0"/>
              <a:t>?) : </a:t>
            </a:r>
            <a:r>
              <a:rPr lang="ko-KR" altLang="en-US" sz="2000" dirty="0"/>
              <a:t>논문을 잘 쓰는 법과도 관련이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Correctness(</a:t>
            </a:r>
            <a:r>
              <a:rPr lang="ko-KR" altLang="en-US" sz="2000" dirty="0"/>
              <a:t>가정이 유효한 것 같습니까</a:t>
            </a:r>
            <a:r>
              <a:rPr lang="en-US" altLang="ko-KR" sz="2000" dirty="0"/>
              <a:t>?) : 15</a:t>
            </a:r>
            <a:r>
              <a:rPr lang="ko-KR" altLang="en-US" sz="2000" dirty="0"/>
              <a:t>년간의 경험이므로 유효한 것 같다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Contribution(</a:t>
            </a:r>
            <a:r>
              <a:rPr lang="ko-KR" altLang="en-US" sz="2000" dirty="0"/>
              <a:t>논문의 주요 기여는 무엇입니까</a:t>
            </a:r>
            <a:r>
              <a:rPr lang="en-US" altLang="ko-KR" sz="2000" dirty="0"/>
              <a:t>?) : </a:t>
            </a:r>
            <a:r>
              <a:rPr lang="ko-KR" altLang="en-US" sz="2000" dirty="0"/>
              <a:t>대학교에서 따로 가르쳐주지 않는 주제를 알려주어 대학생</a:t>
            </a:r>
            <a:r>
              <a:rPr lang="en-US" altLang="ko-KR" sz="2000" dirty="0"/>
              <a:t>, </a:t>
            </a:r>
            <a:r>
              <a:rPr lang="ko-KR" altLang="en-US" sz="2000" dirty="0"/>
              <a:t>대학원생</a:t>
            </a:r>
            <a:r>
              <a:rPr lang="en-US" altLang="ko-KR" sz="2000" dirty="0"/>
              <a:t>, </a:t>
            </a:r>
            <a:r>
              <a:rPr lang="ko-KR" altLang="en-US" sz="2000" dirty="0"/>
              <a:t>연구원들에게 도움을 준다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Clarity(</a:t>
            </a:r>
            <a:r>
              <a:rPr lang="ko-KR" altLang="en-US" sz="2000" dirty="0"/>
              <a:t>논문이 잘 쓰여졌습니까</a:t>
            </a:r>
            <a:r>
              <a:rPr lang="en-US" altLang="ko-KR" sz="2000" dirty="0"/>
              <a:t>?) : </a:t>
            </a:r>
            <a:r>
              <a:rPr lang="ko-KR" altLang="en-US" sz="2000" dirty="0"/>
              <a:t>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850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First pass : </a:t>
            </a:r>
            <a:r>
              <a:rPr lang="ko-KR" altLang="en-US" sz="3200" dirty="0"/>
              <a:t>빠른 속도로 훑어보기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위의 정보를 사용하여 더 논문을 읽지 않는 선택을 할 수도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1. </a:t>
            </a:r>
            <a:r>
              <a:rPr lang="ko-KR" altLang="en-US" sz="2000" dirty="0"/>
              <a:t>관심이 없는 논문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아직 논문을 이해하지 못하는 능력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3. </a:t>
            </a:r>
            <a:r>
              <a:rPr lang="ko-KR" altLang="en-US" sz="2000" dirty="0"/>
              <a:t>저자의 잘못된 가정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2677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Second pass : </a:t>
            </a:r>
            <a:r>
              <a:rPr lang="ko-KR" altLang="en-US" sz="3200" dirty="0"/>
              <a:t>더 많은 주의를 기울여 읽기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더 많은 주의를 기울여 읽되</a:t>
            </a:r>
            <a:r>
              <a:rPr lang="en-US" altLang="ko-KR" sz="2000" dirty="0"/>
              <a:t>, </a:t>
            </a:r>
            <a:r>
              <a:rPr lang="ko-KR" altLang="en-US" sz="2000" dirty="0"/>
              <a:t>증명과 같은 세부사항은 무시한다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읽으면서 요점을 적어 두거나</a:t>
            </a:r>
            <a:r>
              <a:rPr lang="en-US" altLang="ko-KR" sz="2000" dirty="0"/>
              <a:t>,</a:t>
            </a:r>
            <a:r>
              <a:rPr lang="ko-KR" altLang="en-US" sz="2000" dirty="0"/>
              <a:t> 여백에 주석을 달면 도움이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논문에 있는 그림</a:t>
            </a:r>
            <a:r>
              <a:rPr lang="en-US" altLang="ko-KR" sz="2000" dirty="0"/>
              <a:t>, </a:t>
            </a:r>
            <a:r>
              <a:rPr lang="ko-KR" altLang="en-US" sz="2000" dirty="0"/>
              <a:t>도표 등을 주의 깊게 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아직 읽지 않았지만 관련 있는 참조를 표시한다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시간은 </a:t>
            </a:r>
            <a:r>
              <a:rPr lang="en-US" altLang="ko-KR" sz="2000" dirty="0"/>
              <a:t>1</a:t>
            </a:r>
            <a:r>
              <a:rPr lang="ko-KR" altLang="en-US" sz="2000" dirty="0"/>
              <a:t>시간 정도 걸려야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이후에는 논문 내용을 이해하며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사람에게 논문의 내용을 요약하여 설명할 수 있어야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4328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Second pass : </a:t>
            </a:r>
            <a:r>
              <a:rPr lang="ko-KR" altLang="en-US" sz="3200" dirty="0"/>
              <a:t>더 많은 주의를 기울여 읽기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논문의 내용 요약 </a:t>
            </a:r>
            <a:r>
              <a:rPr lang="en-US" altLang="ko-KR" sz="2000" dirty="0"/>
              <a:t>: </a:t>
            </a:r>
            <a:r>
              <a:rPr lang="ko-KR" altLang="en-US" sz="2000" dirty="0"/>
              <a:t>저자는 어떤 방법을 사용하여 논문을 빠르고 효율적으로 읽을 수 있다고 한다</a:t>
            </a:r>
            <a:r>
              <a:rPr lang="en-US" altLang="ko-KR" sz="2000" dirty="0"/>
              <a:t>.  </a:t>
            </a:r>
            <a:r>
              <a:rPr lang="ko-KR" altLang="en-US" sz="2000" dirty="0"/>
              <a:t>그 방법은 </a:t>
            </a:r>
            <a:r>
              <a:rPr lang="en-US" altLang="ko-KR" sz="2000" dirty="0"/>
              <a:t>‘three-pass’ </a:t>
            </a:r>
            <a:r>
              <a:rPr lang="ko-KR" altLang="en-US" sz="2000" dirty="0"/>
              <a:t>방법으로</a:t>
            </a:r>
            <a:r>
              <a:rPr lang="en-US" altLang="ko-KR" sz="2000" dirty="0"/>
              <a:t>,</a:t>
            </a:r>
            <a:r>
              <a:rPr lang="ko-KR" altLang="en-US" sz="2000" dirty="0"/>
              <a:t> 논문을 깊이가 다른 세단계로 읽어 관련이 없거나</a:t>
            </a:r>
            <a:r>
              <a:rPr lang="en-US" altLang="ko-KR" sz="2000" dirty="0"/>
              <a:t>, </a:t>
            </a:r>
            <a:r>
              <a:rPr lang="ko-KR" altLang="en-US" sz="2000" dirty="0"/>
              <a:t>오류가 있거나 등을 빠르게 파악하여 시간 낭비를 막아준다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86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D345-A38E-4E85-B1D7-F04D410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418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Second pass : </a:t>
            </a:r>
            <a:r>
              <a:rPr lang="ko-KR" altLang="en-US" sz="3200" dirty="0"/>
              <a:t>더 많은 주의를 기울여 읽기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BCA94-DBD2-49E3-A0EF-B9654F4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1692"/>
            <a:ext cx="8596668" cy="312368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종종 </a:t>
            </a:r>
            <a:r>
              <a:rPr lang="en-US" altLang="ko-KR" sz="2000" dirty="0"/>
              <a:t>Second</a:t>
            </a:r>
            <a:r>
              <a:rPr lang="ko-KR" altLang="en-US" sz="2000" dirty="0"/>
              <a:t> </a:t>
            </a:r>
            <a:r>
              <a:rPr lang="en-US" altLang="ko-KR" sz="2000" dirty="0"/>
              <a:t>pass </a:t>
            </a:r>
            <a:r>
              <a:rPr lang="ko-KR" altLang="en-US" sz="2000" dirty="0"/>
              <a:t>이후에도 논문의 내용을 이해 못할 수도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완전히 새로운 주제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약어 등의 생소한 용어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이해하지 못하겠는 증거</a:t>
            </a:r>
            <a:r>
              <a:rPr lang="en-US" altLang="ko-KR" sz="2000" dirty="0"/>
              <a:t>, </a:t>
            </a:r>
            <a:r>
              <a:rPr lang="ko-KR" altLang="en-US" sz="2000" dirty="0"/>
              <a:t>실험방법</a:t>
            </a: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근거 없는 주장</a:t>
            </a:r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너무 많은 참고자료</a:t>
            </a:r>
            <a:endParaRPr lang="en-US" altLang="ko-KR" sz="2000" dirty="0"/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밤이 늦어 피곤해서</a:t>
            </a: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169025-C71B-44D4-9D03-101A32382D01}"/>
              </a:ext>
            </a:extLst>
          </p:cNvPr>
          <p:cNvSpPr txBox="1">
            <a:spLocks/>
          </p:cNvSpPr>
          <p:nvPr/>
        </p:nvSpPr>
        <p:spPr>
          <a:xfrm>
            <a:off x="4193406" y="3875890"/>
            <a:ext cx="7321260" cy="1937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그럴 때에는 다음 선택지가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크게 중요한 자료가 아니길 바라면서 한쪽으로 치우기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배경지식을 채워줄 자료를 먼저 읽고 다시 보기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인내하며 </a:t>
            </a:r>
            <a:r>
              <a:rPr lang="en-US" altLang="ko-KR" sz="2000" dirty="0"/>
              <a:t>Third pass</a:t>
            </a:r>
            <a:r>
              <a:rPr lang="ko-KR" altLang="en-US" sz="2000" dirty="0"/>
              <a:t>로 넘어가기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96907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1129</Words>
  <Application>Microsoft Office PowerPoint</Application>
  <PresentationFormat>와이드스크린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패싯</vt:lpstr>
      <vt:lpstr>How to read a paper</vt:lpstr>
      <vt:lpstr>목차</vt:lpstr>
      <vt:lpstr>소개 : ‘three-pass’ 방법 </vt:lpstr>
      <vt:lpstr>First pass : 빠른 속도로 훑어보기 </vt:lpstr>
      <vt:lpstr>First pass : 빠른 속도로 훑어보기 </vt:lpstr>
      <vt:lpstr>First pass : 빠른 속도로 훑어보기 </vt:lpstr>
      <vt:lpstr>Second pass : 더 많은 주의를 기울여 읽기 </vt:lpstr>
      <vt:lpstr>Second pass : 더 많은 주의를 기울여 읽기 </vt:lpstr>
      <vt:lpstr>Second pass : 더 많은 주의를 기울여 읽기 </vt:lpstr>
      <vt:lpstr>Third pass : 논문을 다시 구현하기 </vt:lpstr>
      <vt:lpstr>Third pass : 논문을 다시 구현하기 </vt:lpstr>
      <vt:lpstr>Third pass : 논문을 다시 구현하기 </vt:lpstr>
      <vt:lpstr>문헌조사 : 어떤 논문을 읽어야 할까? </vt:lpstr>
      <vt:lpstr>문헌조사 : 어떤 논문을 읽어야 할까? </vt:lpstr>
      <vt:lpstr>기존 연구 &amp; 참조 </vt:lpstr>
      <vt:lpstr>논문을 읽은 후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a paper</dc:title>
  <dc:creator>신상윤</dc:creator>
  <cp:lastModifiedBy>신상윤</cp:lastModifiedBy>
  <cp:revision>10</cp:revision>
  <dcterms:created xsi:type="dcterms:W3CDTF">2021-09-17T15:09:24Z</dcterms:created>
  <dcterms:modified xsi:type="dcterms:W3CDTF">2021-09-17T18:19:24Z</dcterms:modified>
</cp:coreProperties>
</file>