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5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30"/>
    <p:restoredTop sz="93767" autoAdjust="0"/>
  </p:normalViewPr>
  <p:slideViewPr>
    <p:cSldViewPr snapToObjects="1">
      <p:cViewPr varScale="1">
        <p:scale>
          <a:sx n="66" d="100"/>
          <a:sy n="66" d="100"/>
        </p:scale>
        <p:origin x="936" y="52"/>
      </p:cViewPr>
      <p:guideLst>
        <p:guide orient="horz" pos="2128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60349" y="228598"/>
            <a:ext cx="11671302" cy="6400801"/>
            <a:chOff x="195263" y="171450"/>
            <a:chExt cx="8753476" cy="4800601"/>
          </a:xfrm>
          <a:effectLst/>
        </p:grpSpPr>
        <p:sp>
          <p:nvSpPr>
            <p:cNvPr id="13" name="자유형 5"/>
            <p:cNvSpPr/>
            <p:nvPr userDrawn="1"/>
          </p:nvSpPr>
          <p:spPr>
            <a:xfrm>
              <a:off x="195263" y="171450"/>
              <a:ext cx="8753475" cy="4800600"/>
            </a:xfrm>
            <a:custGeom>
              <a:avLst/>
              <a:gdLst/>
              <a:ahLst/>
              <a:cxnLst>
                <a:cxn ang="0">
                  <a:pos x="4799" y="3024"/>
                </a:cxn>
                <a:cxn ang="0">
                  <a:pos x="0" y="3024"/>
                </a:cxn>
                <a:cxn ang="0">
                  <a:pos x="0" y="0"/>
                </a:cxn>
                <a:cxn ang="0">
                  <a:pos x="5514" y="0"/>
                </a:cxn>
                <a:cxn ang="0">
                  <a:pos x="5514" y="2327"/>
                </a:cxn>
                <a:cxn ang="0">
                  <a:pos x="4799" y="3024"/>
                </a:cxn>
              </a:cxnLst>
              <a:rect l="0" t="0" r="r" b="b"/>
              <a:pathLst>
                <a:path w="5514" h="3024">
                  <a:moveTo>
                    <a:pt x="4799" y="3024"/>
                  </a:moveTo>
                  <a:lnTo>
                    <a:pt x="0" y="3024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2327"/>
                  </a:lnTo>
                  <a:lnTo>
                    <a:pt x="4799" y="3024"/>
                  </a:lnTo>
                  <a:close/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6"/>
            <p:cNvSpPr/>
            <p:nvPr userDrawn="1"/>
          </p:nvSpPr>
          <p:spPr>
            <a:xfrm>
              <a:off x="7813676" y="3836988"/>
              <a:ext cx="1135063" cy="1135063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0" y="0"/>
                </a:cxn>
                <a:cxn ang="0">
                  <a:pos x="0" y="715"/>
                </a:cxn>
              </a:cxnLst>
              <a:rect l="0" t="0" r="r" b="b"/>
              <a:pathLst>
                <a:path w="715" h="715">
                  <a:moveTo>
                    <a:pt x="715" y="0"/>
                  </a:moveTo>
                  <a:lnTo>
                    <a:pt x="0" y="0"/>
                  </a:lnTo>
                  <a:lnTo>
                    <a:pt x="0" y="715"/>
                  </a:lnTo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99296"/>
            <a:ext cx="10363200" cy="14700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0" y="30759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63352" y="212642"/>
            <a:ext cx="11665296" cy="1200133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solid"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00000" rtl="0" eaLnBrk="1" latinLnBrk="1" hangingPunct="1">
              <a:defRPr lang="ko-KR" altLang="en-US"/>
            </a:pPr>
            <a:endParaRPr lang="ko-KR" altLang="en-US" sz="18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60728D28-603B-4EFC-80F8-17E5E9107035}" type="datetime1">
              <a:rPr lang="ko-KR" altLang="en-US"/>
              <a:pPr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00000" rtl="0" eaLnBrk="1" latinLnBrk="1" hangingPunct="1">
              <a:defRPr lang="ko-KR" altLang="en-US"/>
            </a:pPr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1424" y="2598936"/>
            <a:ext cx="8592955" cy="1470024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08454" y="2293236"/>
            <a:ext cx="10775092" cy="2166234"/>
            <a:chOff x="531341" y="1763057"/>
            <a:chExt cx="8081319" cy="1624676"/>
          </a:xfrm>
          <a:effectLst/>
        </p:grpSpPr>
        <p:sp>
          <p:nvSpPr>
            <p:cNvPr id="8" name="자유형 5"/>
            <p:cNvSpPr/>
            <p:nvPr/>
          </p:nvSpPr>
          <p:spPr>
            <a:xfrm>
              <a:off x="531341" y="1763057"/>
              <a:ext cx="8081319" cy="1617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06"/>
                </a:cxn>
                <a:cxn ang="0">
                  <a:pos x="10004" y="2306"/>
                </a:cxn>
                <a:cxn ang="0">
                  <a:pos x="11514" y="845"/>
                </a:cxn>
                <a:cxn ang="0">
                  <a:pos x="11514" y="0"/>
                </a:cxn>
                <a:cxn ang="0">
                  <a:pos x="0" y="0"/>
                </a:cxn>
              </a:cxnLst>
              <a:rect l="0" t="0" r="r" b="b"/>
              <a:pathLst>
                <a:path w="11514" h="2306">
                  <a:moveTo>
                    <a:pt x="0" y="0"/>
                  </a:moveTo>
                  <a:lnTo>
                    <a:pt x="0" y="2306"/>
                  </a:lnTo>
                  <a:lnTo>
                    <a:pt x="10004" y="2306"/>
                  </a:lnTo>
                  <a:lnTo>
                    <a:pt x="11514" y="845"/>
                  </a:lnTo>
                  <a:lnTo>
                    <a:pt x="115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9" name="자유형 6"/>
            <p:cNvSpPr/>
            <p:nvPr/>
          </p:nvSpPr>
          <p:spPr>
            <a:xfrm>
              <a:off x="7525395" y="2310714"/>
              <a:ext cx="1077019" cy="1077019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0" y="0"/>
                </a:cxn>
                <a:cxn ang="0">
                  <a:pos x="0" y="715"/>
                </a:cxn>
              </a:cxnLst>
              <a:rect l="0" t="0" r="r" b="b"/>
              <a:pathLst>
                <a:path w="715" h="715">
                  <a:moveTo>
                    <a:pt x="715" y="0"/>
                  </a:moveTo>
                  <a:lnTo>
                    <a:pt x="0" y="0"/>
                  </a:lnTo>
                  <a:lnTo>
                    <a:pt x="0" y="715"/>
                  </a:lnTo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00000" rtl="0" eaLnBrk="1" latinLnBrk="1" hangingPunct="1">
              <a:defRPr lang="ko-KR" altLang="en-US"/>
            </a:pPr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5765949" y="866842"/>
            <a:ext cx="5804948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765951" y="2199864"/>
            <a:ext cx="5791156" cy="3214686"/>
          </a:xfrm>
        </p:spPr>
        <p:txBody>
          <a:bodyPr>
            <a:normAutofit fontScale="75000"/>
          </a:bodyPr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56FEC12-A4C9-4837-AF94-AD867782C04C}" type="datetime1">
              <a:rPr lang="ko-KR" altLang="en-US"/>
              <a:pPr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121648" y="1481984"/>
            <a:ext cx="3235666" cy="3822618"/>
            <a:chOff x="252413" y="231775"/>
            <a:chExt cx="3962701" cy="4681538"/>
          </a:xfrm>
          <a:effectLst/>
        </p:grpSpPr>
        <p:sp>
          <p:nvSpPr>
            <p:cNvPr id="15" name="자유형 5"/>
            <p:cNvSpPr/>
            <p:nvPr userDrawn="1"/>
          </p:nvSpPr>
          <p:spPr>
            <a:xfrm>
              <a:off x="252413" y="231775"/>
              <a:ext cx="3946525" cy="4681538"/>
            </a:xfrm>
            <a:custGeom>
              <a:avLst/>
              <a:gdLst/>
              <a:ahLst/>
              <a:cxnLst>
                <a:cxn ang="0">
                  <a:pos x="3896" y="5898"/>
                </a:cxn>
                <a:cxn ang="0">
                  <a:pos x="0" y="5898"/>
                </a:cxn>
                <a:cxn ang="0">
                  <a:pos x="0" y="0"/>
                </a:cxn>
                <a:cxn ang="0">
                  <a:pos x="4970" y="0"/>
                </a:cxn>
                <a:cxn ang="0">
                  <a:pos x="4970" y="4845"/>
                </a:cxn>
                <a:cxn ang="0">
                  <a:pos x="3896" y="5898"/>
                </a:cxn>
              </a:cxnLst>
              <a:rect l="0" t="0" r="r" b="b"/>
              <a:pathLst>
                <a:path w="4970" h="5898">
                  <a:moveTo>
                    <a:pt x="3896" y="5898"/>
                  </a:moveTo>
                  <a:lnTo>
                    <a:pt x="0" y="5898"/>
                  </a:lnTo>
                  <a:lnTo>
                    <a:pt x="0" y="0"/>
                  </a:lnTo>
                  <a:lnTo>
                    <a:pt x="4970" y="0"/>
                  </a:lnTo>
                  <a:lnTo>
                    <a:pt x="4970" y="4845"/>
                  </a:lnTo>
                  <a:lnTo>
                    <a:pt x="3896" y="5898"/>
                  </a:lnTo>
                  <a:close/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l" defTabSz="900000" rtl="0" eaLnBrk="1" latinLnBrk="1" hangingPunct="1">
                <a:defRPr lang="ko-KR" altLang="en-US"/>
              </a:pPr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자유형 6"/>
            <p:cNvSpPr/>
            <p:nvPr userDrawn="1"/>
          </p:nvSpPr>
          <p:spPr>
            <a:xfrm>
              <a:off x="3337783" y="4015945"/>
              <a:ext cx="877331" cy="877331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0" y="0"/>
                </a:cxn>
                <a:cxn ang="0">
                  <a:pos x="0" y="715"/>
                </a:cxn>
              </a:cxnLst>
              <a:rect l="0" t="0" r="r" b="b"/>
              <a:pathLst>
                <a:path w="715" h="715">
                  <a:moveTo>
                    <a:pt x="715" y="0"/>
                  </a:moveTo>
                  <a:lnTo>
                    <a:pt x="0" y="0"/>
                  </a:lnTo>
                  <a:lnTo>
                    <a:pt x="0" y="715"/>
                  </a:lnTo>
                </a:path>
              </a:pathLst>
            </a:custGeom>
            <a:noFill/>
            <a:ln w="82550">
              <a:solidFill>
                <a:schemeClr val="accent3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l" defTabSz="900000" rtl="0" eaLnBrk="1" latinLnBrk="1" hangingPunct="1">
                <a:defRPr lang="ko-KR" altLang="en-US"/>
              </a:pPr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00000" rtl="0" eaLnBrk="1" latinLnBrk="1" hangingPunct="1">
              <a:defRPr lang="ko-KR" altLang="en-US"/>
            </a:pPr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EBAF6-36D0-4DD8-B695-D4C1B37E35D6}" type="datetime1">
              <a:rPr lang="ko-KR" altLang="en-US"/>
              <a:pPr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D422D86A-5F52-4165-8473-F1B836277586}" type="datetime1">
              <a:rPr lang="ko-KR" altLang="en-US"/>
              <a:pPr>
                <a:defRPr lang="ko-KR" altLang="en-US"/>
              </a:pPr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49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49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accent2"/>
          </a:solidFill>
          <a:latin typeface="Arial"/>
          <a:ea typeface="+mj-ea"/>
          <a:cs typeface="Arial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accent2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accent2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accent2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accent2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402" y="1522708"/>
            <a:ext cx="7776864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en-US" altLang="ko-KR" b="1">
                <a:solidFill>
                  <a:schemeClr val="accent3"/>
                </a:solidFill>
                <a:latin typeface="함초롬돋움"/>
                <a:cs typeface="함초롬돋움"/>
              </a:rPr>
              <a:t>The Design Philosophy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9402" y="2780928"/>
            <a:ext cx="7745060" cy="836512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accent3"/>
                </a:solidFill>
                <a:latin typeface="함초롬돋움"/>
                <a:cs typeface="함초롬돋움"/>
              </a:rPr>
              <a:t>of the DARPA Internet Protocols</a:t>
            </a:r>
            <a:endParaRPr lang="en-US" altLang="ko-KR" sz="2400">
              <a:solidFill>
                <a:schemeClr val="accent3"/>
              </a:solidFill>
              <a:latin typeface="함초롬돋움"/>
              <a:cs typeface="함초롬돋움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496266" y="4617132"/>
            <a:ext cx="5904656" cy="1728192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컴퓨터소프트웨어학부 </a:t>
            </a:r>
            <a:endParaRPr kumimoji="0" lang="en-US" altLang="ko-KR" sz="2400" b="1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2018008559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신상윤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05.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다양한 종류의 서비스를 제공한다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352" y="418627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TCP/IP &amp; UDP</a:t>
            </a:r>
          </a:p>
        </p:txBody>
      </p:sp>
      <p:grpSp>
        <p:nvGrpSpPr>
          <p:cNvPr id="67" name="그룹 38"/>
          <p:cNvGrpSpPr/>
          <p:nvPr/>
        </p:nvGrpSpPr>
        <p:grpSpPr>
          <a:xfrm>
            <a:off x="659396" y="2342310"/>
            <a:ext cx="2957208" cy="2958898"/>
            <a:chOff x="5867552" y="1972444"/>
            <a:chExt cx="2054426" cy="2055600"/>
          </a:xfrm>
        </p:grpSpPr>
        <p:sp>
          <p:nvSpPr>
            <p:cNvPr id="68" name="도넛 58"/>
            <p:cNvSpPr/>
            <p:nvPr/>
          </p:nvSpPr>
          <p:spPr>
            <a:xfrm>
              <a:off x="5867552" y="1972444"/>
              <a:ext cx="2054426" cy="2055600"/>
            </a:xfrm>
            <a:prstGeom prst="donut">
              <a:avLst>
                <a:gd name="adj" fmla="val 7845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69" name="도넛 59"/>
            <p:cNvSpPr/>
            <p:nvPr/>
          </p:nvSpPr>
          <p:spPr>
            <a:xfrm>
              <a:off x="5944678" y="2050158"/>
              <a:ext cx="1900175" cy="1900171"/>
            </a:xfrm>
            <a:prstGeom prst="donut">
              <a:avLst>
                <a:gd name="adj" fmla="val 2929"/>
              </a:avLst>
            </a:prstGeom>
            <a:solidFill>
              <a:srgbClr val="594F4D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en-US" altLang="ko-KR" sz="1800" b="0" i="0" u="none" strike="noStrike" kern="1200" cap="none" spc="0" normalizeH="0" baseline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함초롬돋움"/>
                <a:cs typeface="함초롬돋움"/>
              </a:endParaRPr>
            </a:p>
          </p:txBody>
        </p:sp>
      </p:grpSp>
      <p:sp>
        <p:nvSpPr>
          <p:cNvPr id="70" name="글상자"/>
          <p:cNvSpPr txBox="1">
            <a:spLocks noChangeArrowheads="1"/>
          </p:cNvSpPr>
          <p:nvPr/>
        </p:nvSpPr>
        <p:spPr>
          <a:xfrm>
            <a:off x="835240" y="3575538"/>
            <a:ext cx="2605520" cy="492442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200" b="1" i="0" u="none" strike="noStrike" kern="1200" cap="none" spc="0" normalizeH="0" baseline="0">
                <a:solidFill>
                  <a:srgbClr val="594F4D"/>
                </a:solidFill>
                <a:latin typeface="함초롬돋움"/>
                <a:cs typeface="함초롬돋움"/>
              </a:rPr>
              <a:t>ONLY TCP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6604" y="1680108"/>
            <a:ext cx="2787077" cy="277438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1904" y="4454488"/>
            <a:ext cx="3976909" cy="2151442"/>
          </a:xfrm>
          <a:prstGeom prst="rect">
            <a:avLst/>
          </a:prstGeom>
        </p:spPr>
      </p:pic>
      <p:sp>
        <p:nvSpPr>
          <p:cNvPr id="74" name="글상자"/>
          <p:cNvSpPr txBox="1">
            <a:spLocks noChangeArrowheads="1"/>
          </p:cNvSpPr>
          <p:nvPr/>
        </p:nvSpPr>
        <p:spPr>
          <a:xfrm>
            <a:off x="8639052" y="1433887"/>
            <a:ext cx="2605520" cy="4775743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0000" b="1" i="0" u="none" strike="noStrike" kern="1200" cap="none" spc="0" normalizeH="0" baseline="0">
                <a:solidFill>
                  <a:srgbClr val="FF0000"/>
                </a:solidFill>
                <a:latin typeface="함초롬돋움"/>
                <a:cs typeface="함초롬돋움"/>
              </a:rPr>
              <a:t>?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4760" y="2028748"/>
            <a:ext cx="4078464" cy="407846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2037" y="2180605"/>
            <a:ext cx="6283286" cy="377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3" animBg="1"/>
      <p:bldP spid="70" grpId="1" animBg="1"/>
      <p:bldP spid="70" grpId="4" animBg="1"/>
      <p:bldP spid="74" grpId="2" animBg="1"/>
      <p:bldP spid="74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06.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여러 종류의 네트워크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Varieties of Networks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9468" y="1484784"/>
            <a:ext cx="9405044" cy="5345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07.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나머지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11824" y="413791"/>
            <a:ext cx="6048672" cy="1143000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ko-KR" altLang="en-US" sz="3600" b="1">
                <a:solidFill>
                  <a:schemeClr val="accent3"/>
                </a:solidFill>
                <a:latin typeface="함초롬돋움"/>
                <a:cs typeface="함초롬돋움"/>
              </a:rPr>
              <a:t>인터넷 아키텍처의 설계목표</a:t>
            </a:r>
          </a:p>
        </p:txBody>
      </p:sp>
      <p:sp>
        <p:nvSpPr>
          <p:cNvPr id="7" name="텍스트 개체 틀 4"/>
          <p:cNvSpPr>
            <a:spLocks noGrp="1"/>
          </p:cNvSpPr>
          <p:nvPr/>
        </p:nvSpPr>
        <p:spPr>
          <a:xfrm>
            <a:off x="4583832" y="1448780"/>
            <a:ext cx="7272807" cy="1242138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4.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분산된 관리가 가능해야 한다.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8" name="텍스트 개체 틀 4"/>
          <p:cNvSpPr>
            <a:spLocks noGrp="1"/>
          </p:cNvSpPr>
          <p:nvPr/>
        </p:nvSpPr>
        <p:spPr>
          <a:xfrm>
            <a:off x="4583832" y="2047283"/>
            <a:ext cx="7272807" cy="1971600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5.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비용 효율적이어야 한다.</a:t>
            </a: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9" name="텍스트 개체 틀 4"/>
          <p:cNvSpPr>
            <a:spLocks noGrp="1"/>
          </p:cNvSpPr>
          <p:nvPr/>
        </p:nvSpPr>
        <p:spPr>
          <a:xfrm>
            <a:off x="4583832" y="2087725"/>
            <a:ext cx="7272807" cy="1620180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6.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새로운 장치를 붙일 때 쉽게 붙어야 한다.</a:t>
            </a:r>
          </a:p>
        </p:txBody>
      </p:sp>
      <p:sp>
        <p:nvSpPr>
          <p:cNvPr id="10" name="텍스트 개체 틀 4"/>
          <p:cNvSpPr>
            <a:spLocks noGrp="1"/>
          </p:cNvSpPr>
          <p:nvPr/>
        </p:nvSpPr>
        <p:spPr>
          <a:xfrm>
            <a:off x="4583832" y="2690918"/>
            <a:ext cx="7272807" cy="1116124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7.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사용된 리소스는 책임을 져야 한다.(모니터링 가능해야한다)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08.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아키텍처 및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Realization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8088" y="2513247"/>
            <a:ext cx="3918011" cy="391801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0099" y="2456892"/>
            <a:ext cx="4763852" cy="4030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09. Datagrams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datagram is important!</a:t>
            </a: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335359" y="1916833"/>
            <a:ext cx="11521280" cy="1728192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1. 중간 스위칭 노드와의 연결 상태에 대한 정보가 </a:t>
            </a: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필요없다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. </a:t>
            </a:r>
          </a:p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en-US" altLang="ko-KR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(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이는 인터넷의 상태에 상관없이 재구성될 수 있음을 의미한다. </a:t>
            </a:r>
            <a:r>
              <a:rPr lang="en-US" altLang="ko-KR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)</a:t>
            </a:r>
            <a:endParaRPr lang="ko-KR" altLang="en-US" sz="2600" cap="none" dirty="0">
              <a:solidFill>
                <a:srgbClr val="594F4D"/>
              </a:solidFill>
              <a:latin typeface="함초롬돋움"/>
              <a:cs typeface="함초롬돋움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85FD8D2-31FB-4BAB-ADA3-7595C42623AB}"/>
              </a:ext>
            </a:extLst>
          </p:cNvPr>
          <p:cNvSpPr>
            <a:spLocks noGrp="1"/>
          </p:cNvSpPr>
          <p:nvPr/>
        </p:nvSpPr>
        <p:spPr>
          <a:xfrm>
            <a:off x="335359" y="3494003"/>
            <a:ext cx="11521280" cy="1155118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2. 다양한 유형의 서비스를 구현할 수 있는 기본 빌딩 블록을 제공한다.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617414-8C75-40D1-9811-0A6AA119B852}"/>
              </a:ext>
            </a:extLst>
          </p:cNvPr>
          <p:cNvSpPr>
            <a:spLocks noGrp="1"/>
          </p:cNvSpPr>
          <p:nvPr/>
        </p:nvSpPr>
        <p:spPr>
          <a:xfrm>
            <a:off x="331120" y="4510826"/>
            <a:ext cx="11521280" cy="1728192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3. 최소 네트워크 서비스 가정을 나타내며, </a:t>
            </a:r>
          </a:p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이는 다양한 네트워크가 다양한 인터넷 구현에 통합되도록 허용했다.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53829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01.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서론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10. TCP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Bytes &gt; Packet</a:t>
            </a: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345363" y="1700808"/>
            <a:ext cx="11521280" cy="1620180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1. 바이트의 시퀀스 공간에 제어 정보를 삽입할 수 있도록 하여 </a:t>
            </a:r>
          </a:p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데이터를 확인응답용으로 </a:t>
            </a: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사용할수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 </a:t>
            </a: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있게한다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BD320B0-6C6C-4D56-9F9E-BF80DF79EF5F}"/>
              </a:ext>
            </a:extLst>
          </p:cNvPr>
          <p:cNvSpPr>
            <a:spLocks noGrp="1"/>
          </p:cNvSpPr>
          <p:nvPr/>
        </p:nvSpPr>
        <p:spPr>
          <a:xfrm>
            <a:off x="342590" y="3182601"/>
            <a:ext cx="11521280" cy="1714229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2. TCP 패킷을 더 작은 패킷으로 나눌 수 있도록 한다.</a:t>
            </a:r>
            <a:r>
              <a:rPr lang="en-US" altLang="ko-KR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(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그러나 이 기능은 </a:t>
            </a:r>
          </a:p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IP가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 TCP 에서 분리되었을 때 </a:t>
            </a: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IP로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 옮겨졌고, </a:t>
            </a: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IP는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 다른 방법을 고안해야 했다.</a:t>
            </a:r>
            <a:r>
              <a:rPr lang="en-US" altLang="ko-KR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31CDD7C-99DE-4911-BFEA-0AB07BADBBF9}"/>
              </a:ext>
            </a:extLst>
          </p:cNvPr>
          <p:cNvSpPr>
            <a:spLocks noGrp="1"/>
          </p:cNvSpPr>
          <p:nvPr/>
        </p:nvSpPr>
        <p:spPr>
          <a:xfrm>
            <a:off x="318084" y="4802781"/>
            <a:ext cx="11521280" cy="1714229"/>
          </a:xfrm>
          <a:prstGeom prst="rect">
            <a:avLst/>
          </a:prstGeom>
        </p:spPr>
        <p:txBody>
          <a:bodyPr vert="horz" wrap="none" lIns="91440" tIns="46800" rIns="91440" bIns="45720" anchor="t">
            <a:normAutofit/>
          </a:bodyPr>
          <a:lstStyle/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3. 데이터 재전송이 필요한 경우 여러 개의 작은 패킷을 하나의 큰 패킷으로 </a:t>
            </a:r>
          </a:p>
          <a:p>
            <a:pPr lvl="0" defTabSz="914400">
              <a:lnSpc>
                <a:spcPct val="200000"/>
              </a:lnSpc>
              <a:spcBef>
                <a:spcPts val="0"/>
              </a:spcBef>
              <a:buNone/>
              <a:defRPr lang="ko-KR" altLang="en-US"/>
            </a:pPr>
            <a:r>
              <a:rPr lang="ko-KR" altLang="en-US" sz="2600" cap="none" dirty="0" err="1">
                <a:solidFill>
                  <a:srgbClr val="594F4D"/>
                </a:solidFill>
                <a:latin typeface="함초롬돋움"/>
                <a:cs typeface="함초롬돋움"/>
              </a:rPr>
              <a:t>보낼수있다</a:t>
            </a:r>
            <a:r>
              <a:rPr lang="ko-KR" altLang="en-US" sz="2600" cap="none" dirty="0">
                <a:solidFill>
                  <a:srgbClr val="594F4D"/>
                </a:solidFill>
                <a:latin typeface="함초롬돋움"/>
                <a:cs typeface="함초롬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11.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결론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Datagram</a:t>
            </a:r>
            <a:r>
              <a:rPr lang="ko-KR" altLang="en-US" sz="3800" cap="none">
                <a:solidFill>
                  <a:schemeClr val="accent1"/>
                </a:solidFill>
                <a:latin typeface="함초롬돋움"/>
                <a:cs typeface="함초롬돋움"/>
              </a:rPr>
              <a:t>은 완벽하지 않다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480" y="2762039"/>
            <a:ext cx="2143125" cy="2143125"/>
          </a:xfrm>
          <a:prstGeom prst="rect">
            <a:avLst/>
          </a:prstGeom>
        </p:spPr>
      </p:pic>
      <p:cxnSp>
        <p:nvCxnSpPr>
          <p:cNvPr id="70" name="직선 화살표 연결선 33"/>
          <p:cNvCxnSpPr/>
          <p:nvPr/>
        </p:nvCxnSpPr>
        <p:spPr>
          <a:xfrm>
            <a:off x="3765408" y="3833601"/>
            <a:ext cx="3662740" cy="0"/>
          </a:xfrm>
          <a:prstGeom prst="straightConnector1">
            <a:avLst/>
          </a:prstGeom>
          <a:noFill/>
          <a:ln w="12700" cap="flat" cmpd="sng" algn="ctr">
            <a:solidFill>
              <a:srgbClr val="594F4D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71" name="글상자"/>
          <p:cNvSpPr txBox="1">
            <a:spLocks noChangeArrowheads="1"/>
          </p:cNvSpPr>
          <p:nvPr/>
        </p:nvSpPr>
        <p:spPr>
          <a:xfrm>
            <a:off x="8040216" y="1569580"/>
            <a:ext cx="2605520" cy="4775743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0000" b="1" i="0" u="none" strike="noStrike" kern="1200" cap="none" spc="0" normalizeH="0" baseline="0">
                <a:solidFill>
                  <a:schemeClr val="dk2"/>
                </a:solidFill>
                <a:latin typeface="함초롬돋움"/>
                <a:cs typeface="함초롬돋움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3150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12.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마치며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글상자"/>
          <p:cNvSpPr txBox="1">
            <a:spLocks noChangeArrowheads="1"/>
          </p:cNvSpPr>
          <p:nvPr/>
        </p:nvSpPr>
        <p:spPr>
          <a:xfrm>
            <a:off x="3740524" y="4182864"/>
            <a:ext cx="4685552" cy="738664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vert="horz" wrap="none" lIns="0" tIns="0" rIns="0" bIns="0" anchor="ctr">
            <a:norm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 lang="ko-KR"/>
            </a:pPr>
            <a:r>
              <a:rPr kumimoji="0" lang="ko-KR" altLang="en-US" sz="4000" b="1">
                <a:solidFill>
                  <a:schemeClr val="accent3"/>
                </a:solidFill>
                <a:latin typeface="함초롬돋움"/>
                <a:ea typeface="함초롬돋움"/>
                <a:cs typeface="함초롬돋움"/>
              </a:rPr>
              <a:t>감사합니다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75300" y="2095501"/>
            <a:ext cx="1016000" cy="1200301"/>
            <a:chOff x="252415" y="231776"/>
            <a:chExt cx="3962699" cy="4681538"/>
          </a:xfrm>
          <a:effectLst/>
        </p:grpSpPr>
        <p:sp>
          <p:nvSpPr>
            <p:cNvPr id="5" name="자유형 5"/>
            <p:cNvSpPr/>
            <p:nvPr/>
          </p:nvSpPr>
          <p:spPr>
            <a:xfrm>
              <a:off x="252415" y="231776"/>
              <a:ext cx="3946525" cy="4681538"/>
            </a:xfrm>
            <a:custGeom>
              <a:avLst/>
              <a:gdLst/>
              <a:ahLst/>
              <a:cxnLst>
                <a:cxn ang="0">
                  <a:pos x="3896" y="5898"/>
                </a:cxn>
                <a:cxn ang="0">
                  <a:pos x="0" y="5898"/>
                </a:cxn>
                <a:cxn ang="0">
                  <a:pos x="0" y="0"/>
                </a:cxn>
                <a:cxn ang="0">
                  <a:pos x="4970" y="0"/>
                </a:cxn>
                <a:cxn ang="0">
                  <a:pos x="4970" y="4845"/>
                </a:cxn>
                <a:cxn ang="0">
                  <a:pos x="3896" y="5898"/>
                </a:cxn>
              </a:cxnLst>
              <a:rect l="0" t="0" r="r" b="b"/>
              <a:pathLst>
                <a:path w="4970" h="5898">
                  <a:moveTo>
                    <a:pt x="3896" y="5898"/>
                  </a:moveTo>
                  <a:lnTo>
                    <a:pt x="0" y="5898"/>
                  </a:lnTo>
                  <a:lnTo>
                    <a:pt x="0" y="0"/>
                  </a:lnTo>
                  <a:lnTo>
                    <a:pt x="4970" y="0"/>
                  </a:lnTo>
                  <a:lnTo>
                    <a:pt x="4970" y="4845"/>
                  </a:lnTo>
                  <a:lnTo>
                    <a:pt x="3896" y="5898"/>
                  </a:ln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885826" rtl="0" eaLnBrk="1" latinLnBrk="1" hangingPunct="1">
                <a:defRPr lang="ko-KR" altLang="en-US"/>
              </a:pPr>
              <a:endParaRPr lang="ko-KR" altLang="en-US" sz="1800" kern="1200">
                <a:solidFill>
                  <a:schemeClr val="tx1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6" name="자유형 6"/>
            <p:cNvSpPr/>
            <p:nvPr/>
          </p:nvSpPr>
          <p:spPr>
            <a:xfrm>
              <a:off x="3337783" y="4015945"/>
              <a:ext cx="877331" cy="877331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0" y="0"/>
                </a:cxn>
                <a:cxn ang="0">
                  <a:pos x="0" y="715"/>
                </a:cxn>
              </a:cxnLst>
              <a:rect l="0" t="0" r="r" b="b"/>
              <a:pathLst>
                <a:path w="715" h="715">
                  <a:moveTo>
                    <a:pt x="715" y="0"/>
                  </a:moveTo>
                  <a:lnTo>
                    <a:pt x="0" y="0"/>
                  </a:lnTo>
                  <a:lnTo>
                    <a:pt x="0" y="715"/>
                  </a:lnTo>
                </a:path>
              </a:pathLst>
            </a:custGeom>
            <a:noFill/>
            <a:ln w="57150">
              <a:solidFill>
                <a:schemeClr val="accent3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rmAutofit fontScale="55000" lnSpcReduction="20000"/>
            </a:bodyPr>
            <a:lstStyle/>
            <a:p>
              <a:pPr algn="ctr">
                <a:defRPr lang="ko-KR" altLang="en-US"/>
              </a:pPr>
              <a:endParaRPr lang="ko-KR" altLang="en-US">
                <a:latin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글상자"/>
          <p:cNvSpPr txBox="1">
            <a:spLocks noChangeArrowheads="1"/>
          </p:cNvSpPr>
          <p:nvPr/>
        </p:nvSpPr>
        <p:spPr>
          <a:xfrm>
            <a:off x="1919536" y="3060587"/>
            <a:ext cx="9397044" cy="357276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vert="horz" wrap="none" lIns="0" tIns="0" rIns="0" bIns="0" anchor="ctr">
            <a:norm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 lang="ko-KR"/>
            </a:pPr>
            <a:r>
              <a:rPr kumimoji="0" lang="en-US" altLang="ko-KR" sz="4000" b="1" dirty="0">
                <a:solidFill>
                  <a:schemeClr val="accent3"/>
                </a:solidFill>
                <a:latin typeface="함초롬돋움"/>
                <a:ea typeface="함초롬돋움"/>
                <a:cs typeface="함초롬돋움"/>
              </a:rPr>
              <a:t>https://youtu.be/Bxb5Q29-lVo</a:t>
            </a:r>
            <a:endParaRPr kumimoji="0" lang="ko-KR" altLang="en-US" sz="4000" b="1" dirty="0">
              <a:solidFill>
                <a:schemeClr val="accent3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75300" y="2095501"/>
            <a:ext cx="1016000" cy="1200301"/>
            <a:chOff x="252415" y="231776"/>
            <a:chExt cx="3962699" cy="4681538"/>
          </a:xfrm>
          <a:effectLst/>
        </p:grpSpPr>
        <p:sp>
          <p:nvSpPr>
            <p:cNvPr id="5" name="자유형 5"/>
            <p:cNvSpPr/>
            <p:nvPr/>
          </p:nvSpPr>
          <p:spPr>
            <a:xfrm>
              <a:off x="252415" y="231776"/>
              <a:ext cx="3946525" cy="4681538"/>
            </a:xfrm>
            <a:custGeom>
              <a:avLst/>
              <a:gdLst/>
              <a:ahLst/>
              <a:cxnLst>
                <a:cxn ang="0">
                  <a:pos x="3896" y="5898"/>
                </a:cxn>
                <a:cxn ang="0">
                  <a:pos x="0" y="5898"/>
                </a:cxn>
                <a:cxn ang="0">
                  <a:pos x="0" y="0"/>
                </a:cxn>
                <a:cxn ang="0">
                  <a:pos x="4970" y="0"/>
                </a:cxn>
                <a:cxn ang="0">
                  <a:pos x="4970" y="4845"/>
                </a:cxn>
                <a:cxn ang="0">
                  <a:pos x="3896" y="5898"/>
                </a:cxn>
              </a:cxnLst>
              <a:rect l="0" t="0" r="r" b="b"/>
              <a:pathLst>
                <a:path w="4970" h="5898">
                  <a:moveTo>
                    <a:pt x="3896" y="5898"/>
                  </a:moveTo>
                  <a:lnTo>
                    <a:pt x="0" y="5898"/>
                  </a:lnTo>
                  <a:lnTo>
                    <a:pt x="0" y="0"/>
                  </a:lnTo>
                  <a:lnTo>
                    <a:pt x="4970" y="0"/>
                  </a:lnTo>
                  <a:lnTo>
                    <a:pt x="4970" y="4845"/>
                  </a:lnTo>
                  <a:lnTo>
                    <a:pt x="3896" y="5898"/>
                  </a:ln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885826" rtl="0" eaLnBrk="1" latinLnBrk="1" hangingPunct="1">
                <a:defRPr lang="ko-KR" altLang="en-US"/>
              </a:pPr>
              <a:endParaRPr lang="ko-KR" altLang="en-US" sz="1800" kern="1200">
                <a:solidFill>
                  <a:schemeClr val="tx1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6" name="자유형 6"/>
            <p:cNvSpPr/>
            <p:nvPr/>
          </p:nvSpPr>
          <p:spPr>
            <a:xfrm>
              <a:off x="3337783" y="4015945"/>
              <a:ext cx="877331" cy="877331"/>
            </a:xfrm>
            <a:custGeom>
              <a:avLst/>
              <a:gdLst/>
              <a:ahLst/>
              <a:cxnLst>
                <a:cxn ang="0">
                  <a:pos x="715" y="0"/>
                </a:cxn>
                <a:cxn ang="0">
                  <a:pos x="0" y="0"/>
                </a:cxn>
                <a:cxn ang="0">
                  <a:pos x="0" y="715"/>
                </a:cxn>
              </a:cxnLst>
              <a:rect l="0" t="0" r="r" b="b"/>
              <a:pathLst>
                <a:path w="715" h="715">
                  <a:moveTo>
                    <a:pt x="715" y="0"/>
                  </a:moveTo>
                  <a:lnTo>
                    <a:pt x="0" y="0"/>
                  </a:lnTo>
                  <a:lnTo>
                    <a:pt x="0" y="715"/>
                  </a:lnTo>
                </a:path>
              </a:pathLst>
            </a:custGeom>
            <a:noFill/>
            <a:ln w="57150">
              <a:solidFill>
                <a:schemeClr val="accent3"/>
              </a:solidFill>
              <a:prstDash val="solid"/>
              <a:miter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rmAutofit fontScale="55000" lnSpcReduction="20000"/>
            </a:bodyPr>
            <a:lstStyle/>
            <a:p>
              <a:pPr algn="ctr">
                <a:defRPr lang="ko-KR" altLang="en-US"/>
              </a:pPr>
              <a:endParaRPr lang="ko-KR" altLang="en-US">
                <a:latin typeface="함초롬돋움"/>
                <a:cs typeface="함초롬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1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Internet Protocol Suite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36559" y="2996951"/>
            <a:ext cx="4583677" cy="2349134"/>
          </a:xfrm>
          <a:prstGeom prst="rect">
            <a:avLst/>
          </a:prstGeom>
        </p:spPr>
      </p:pic>
      <p:sp>
        <p:nvSpPr>
          <p:cNvPr id="62" name="직사각형 3"/>
          <p:cNvSpPr txBox="1">
            <a:spLocks noChangeArrowheads="1"/>
          </p:cNvSpPr>
          <p:nvPr/>
        </p:nvSpPr>
        <p:spPr>
          <a:xfrm>
            <a:off x="3636559" y="5346086"/>
            <a:ext cx="4514276" cy="1006512"/>
          </a:xfrm>
          <a:prstGeom prst="rect">
            <a:avLst/>
          </a:prstGeom>
          <a:solidFill>
            <a:schemeClr val="lt1"/>
          </a:solidFill>
          <a:ln/>
        </p:spPr>
        <p:txBody>
          <a:bodyPr vert="horz" wrap="none" lIns="0" tIns="0" rIns="0" bIns="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dk1"/>
                </a:solidFill>
                <a:latin typeface="함초롬돋움"/>
                <a:cs typeface="함초롬돋움"/>
              </a:rPr>
              <a:t>방위고등연구계획국</a:t>
            </a:r>
          </a:p>
        </p:txBody>
      </p:sp>
      <p:sp>
        <p:nvSpPr>
          <p:cNvPr id="64" name="직사각형 3"/>
          <p:cNvSpPr txBox="1">
            <a:spLocks noChangeArrowheads="1"/>
          </p:cNvSpPr>
          <p:nvPr/>
        </p:nvSpPr>
        <p:spPr>
          <a:xfrm>
            <a:off x="983432" y="1837549"/>
            <a:ext cx="8100900" cy="1006512"/>
          </a:xfrm>
          <a:prstGeom prst="rect">
            <a:avLst/>
          </a:prstGeom>
          <a:solidFill>
            <a:srgbClr val="FFFFFF">
              <a:alpha val="100000"/>
            </a:srgbClr>
          </a:solidFill>
          <a:ln/>
        </p:spPr>
        <p:txBody>
          <a:bodyPr vert="horz" wrap="none" lIns="0" tIns="0" rIns="0" bIns="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함초롬돋움"/>
                <a:cs typeface="함초롬돋움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함초롬돋움"/>
                <a:cs typeface="함초롬돋움"/>
              </a:rPr>
              <a:t>인터넷에서 컴퓨터들이 서로 정보를 주고받는 데 쓰이는 프로토콜의 모음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35360" y="234080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53829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02.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기본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900100"/>
          </a:xfrm>
        </p:spPr>
        <p:txBody>
          <a:bodyPr vert="horz" wrap="none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Multiplexed utilization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264630" y="3697382"/>
            <a:ext cx="36627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글상자"/>
          <p:cNvSpPr txBox="1">
            <a:spLocks noChangeArrowheads="1"/>
          </p:cNvSpPr>
          <p:nvPr/>
        </p:nvSpPr>
        <p:spPr>
          <a:xfrm>
            <a:off x="8180056" y="3697382"/>
            <a:ext cx="2605520" cy="49244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lang="ko-KR" altLang="en-US"/>
            </a:pPr>
            <a:r>
              <a:rPr lang="en-US" altLang="ko-KR" sz="2400" b="1">
                <a:solidFill>
                  <a:schemeClr val="accent1"/>
                </a:solidFill>
                <a:latin typeface="함초롬돋움"/>
                <a:cs typeface="함초롬돋움"/>
              </a:rPr>
              <a:t>ARPANET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004212" y="2414318"/>
            <a:ext cx="2957208" cy="2958898"/>
            <a:chOff x="5867552" y="1972444"/>
            <a:chExt cx="2054426" cy="2055600"/>
          </a:xfrm>
        </p:grpSpPr>
        <p:sp>
          <p:nvSpPr>
            <p:cNvPr id="59" name="도넛 58"/>
            <p:cNvSpPr/>
            <p:nvPr/>
          </p:nvSpPr>
          <p:spPr>
            <a:xfrm>
              <a:off x="5867552" y="1972444"/>
              <a:ext cx="2054426" cy="2055600"/>
            </a:xfrm>
            <a:prstGeom prst="donut">
              <a:avLst>
                <a:gd name="adj" fmla="val 78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>
                <a:latin typeface="함초롬돋움"/>
                <a:cs typeface="함초롬돋움"/>
              </a:endParaRPr>
            </a:p>
          </p:txBody>
        </p:sp>
        <p:sp>
          <p:nvSpPr>
            <p:cNvPr id="60" name="도넛 59"/>
            <p:cNvSpPr/>
            <p:nvPr/>
          </p:nvSpPr>
          <p:spPr>
            <a:xfrm>
              <a:off x="5944678" y="2050158"/>
              <a:ext cx="1900175" cy="1900171"/>
            </a:xfrm>
            <a:prstGeom prst="donut">
              <a:avLst>
                <a:gd name="adj" fmla="val 292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>
                <a:latin typeface="함초롬돋움"/>
                <a:cs typeface="함초롬돋움"/>
              </a:endParaRPr>
            </a:p>
          </p:txBody>
        </p:sp>
      </p:grpSp>
      <p:sp>
        <p:nvSpPr>
          <p:cNvPr id="66" name="글상자"/>
          <p:cNvSpPr txBox="1">
            <a:spLocks noChangeArrowheads="1"/>
          </p:cNvSpPr>
          <p:nvPr/>
        </p:nvSpPr>
        <p:spPr>
          <a:xfrm>
            <a:off x="1451484" y="3537012"/>
            <a:ext cx="2605520" cy="1008112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2400" b="1" i="0" u="none" strike="noStrike" kern="1200" cap="none" spc="0" normalizeH="0" baseline="0">
                <a:solidFill>
                  <a:srgbClr val="594F4D"/>
                </a:solidFill>
                <a:latin typeface="함초롬돋움"/>
                <a:cs typeface="함초롬돋움"/>
              </a:rPr>
              <a:t>ARPA packet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2400" b="1" i="0" u="none" strike="noStrike" kern="1200" cap="none" spc="0" normalizeH="0" baseline="0">
                <a:solidFill>
                  <a:srgbClr val="594F4D"/>
                </a:solidFill>
                <a:latin typeface="함초롬돋움"/>
                <a:cs typeface="함초롬돋움"/>
              </a:rPr>
              <a:t>radio network</a:t>
            </a:r>
          </a:p>
        </p:txBody>
      </p:sp>
      <p:grpSp>
        <p:nvGrpSpPr>
          <p:cNvPr id="67" name="그룹 38"/>
          <p:cNvGrpSpPr/>
          <p:nvPr/>
        </p:nvGrpSpPr>
        <p:grpSpPr>
          <a:xfrm>
            <a:off x="1271464" y="2414318"/>
            <a:ext cx="2957208" cy="2958898"/>
            <a:chOff x="5867552" y="1972444"/>
            <a:chExt cx="2054426" cy="2055600"/>
          </a:xfrm>
        </p:grpSpPr>
        <p:sp>
          <p:nvSpPr>
            <p:cNvPr id="68" name="도넛 58"/>
            <p:cNvSpPr/>
            <p:nvPr/>
          </p:nvSpPr>
          <p:spPr>
            <a:xfrm>
              <a:off x="5867552" y="1972444"/>
              <a:ext cx="2054426" cy="2055600"/>
            </a:xfrm>
            <a:prstGeom prst="donut">
              <a:avLst>
                <a:gd name="adj" fmla="val 7845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69" name="도넛 59"/>
            <p:cNvSpPr/>
            <p:nvPr/>
          </p:nvSpPr>
          <p:spPr>
            <a:xfrm>
              <a:off x="5944678" y="2050158"/>
              <a:ext cx="1900175" cy="1900171"/>
            </a:xfrm>
            <a:prstGeom prst="donut">
              <a:avLst>
                <a:gd name="adj" fmla="val 2929"/>
              </a:avLst>
            </a:prstGeom>
            <a:solidFill>
              <a:srgbClr val="594F4D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</p:grpSp>
      <p:cxnSp>
        <p:nvCxnSpPr>
          <p:cNvPr id="70" name="직선 화살표 연결선 33"/>
          <p:cNvCxnSpPr/>
          <p:nvPr/>
        </p:nvCxnSpPr>
        <p:spPr>
          <a:xfrm rot="10800000">
            <a:off x="4264630" y="4189823"/>
            <a:ext cx="3662740" cy="1"/>
          </a:xfrm>
          <a:prstGeom prst="straightConnector1">
            <a:avLst/>
          </a:prstGeom>
          <a:noFill/>
          <a:ln w="12700" cap="flat" cmpd="sng" algn="ctr">
            <a:solidFill>
              <a:srgbClr val="594F4D">
                <a:alpha val="100000"/>
              </a:srgbClr>
            </a:solidFill>
            <a:prstDash val="solid"/>
            <a:tailEnd type="triangle"/>
          </a:ln>
        </p:spPr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9750" y="854714"/>
            <a:ext cx="10112500" cy="5474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1" animBg="1"/>
      <p:bldP spid="66" grpId="2" animBg="1"/>
      <p:bldP spid="7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53829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03. 2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차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83832" y="413791"/>
            <a:ext cx="6048672" cy="1143000"/>
          </a:xfrm>
        </p:spPr>
        <p:txBody>
          <a:bodyPr vert="horz" wrap="none" lIns="91440" tIns="45720" rIns="91440" bIns="45720">
            <a:normAutofit/>
          </a:bodyPr>
          <a:lstStyle/>
          <a:p>
            <a:pPr algn="l">
              <a:defRPr lang="ko-KR" altLang="en-US"/>
            </a:pPr>
            <a:r>
              <a:rPr lang="ko-KR" altLang="en-US" sz="3600" b="1">
                <a:solidFill>
                  <a:schemeClr val="accent3"/>
                </a:solidFill>
                <a:latin typeface="함초롬돋움"/>
                <a:cs typeface="함초롬돋움"/>
              </a:rPr>
              <a:t>인터넷 아키텍처의 설계목표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583832" y="1556792"/>
            <a:ext cx="7272807" cy="972108"/>
          </a:xfrm>
        </p:spPr>
        <p:txBody>
          <a:bodyPr vert="horz" wrap="none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 sz="2000">
                <a:solidFill>
                  <a:schemeClr val="accent3"/>
                </a:solidFill>
                <a:latin typeface="함초롬돋움"/>
                <a:cs typeface="함초롬돋움"/>
              </a:rPr>
              <a:t>1.</a:t>
            </a:r>
            <a:r>
              <a:rPr lang="ko-KR" altLang="en-US" sz="2000">
                <a:solidFill>
                  <a:schemeClr val="accent3"/>
                </a:solidFill>
                <a:latin typeface="함초롬돋움"/>
                <a:cs typeface="함초롬돋움"/>
              </a:rPr>
              <a:t> 인터넷 통신은 네트워크 또는 게이트웨이의 손실이 </a:t>
            </a:r>
          </a:p>
          <a:p>
            <a:pPr marL="0" indent="0">
              <a:buFont typeface="Arial"/>
              <a:buNone/>
              <a:defRPr lang="ko-KR" altLang="en-US"/>
            </a:pPr>
            <a:r>
              <a:rPr lang="ko-KR" altLang="en-US" sz="2000">
                <a:solidFill>
                  <a:schemeClr val="accent3"/>
                </a:solidFill>
                <a:latin typeface="함초롬돋움"/>
                <a:cs typeface="함초롬돋움"/>
              </a:rPr>
              <a:t>있어도 계속 되어야 한다.</a:t>
            </a:r>
            <a:endParaRPr lang="en-US" altLang="ko-KR" sz="2000">
              <a:solidFill>
                <a:schemeClr val="accent3"/>
              </a:solidFill>
              <a:latin typeface="함초롬돋움"/>
              <a:cs typeface="함초롬돋움"/>
            </a:endParaRPr>
          </a:p>
        </p:txBody>
      </p:sp>
      <p:sp>
        <p:nvSpPr>
          <p:cNvPr id="6" name="텍스트 개체 틀 4"/>
          <p:cNvSpPr>
            <a:spLocks noGrp="1"/>
          </p:cNvSpPr>
          <p:nvPr/>
        </p:nvSpPr>
        <p:spPr>
          <a:xfrm>
            <a:off x="4583832" y="2528900"/>
            <a:ext cx="7272807" cy="540060"/>
          </a:xfrm>
          <a:prstGeom prst="rect">
            <a:avLst/>
          </a:prstGeom>
        </p:spPr>
        <p:txBody>
          <a:bodyPr vert="horz" wrap="none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2.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다양한 종류의 커뮤니케이션 서비스를 지원해야 한다.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8" name="텍스트 개체 틀 4"/>
          <p:cNvSpPr>
            <a:spLocks noGrp="1"/>
          </p:cNvSpPr>
          <p:nvPr/>
        </p:nvSpPr>
        <p:spPr>
          <a:xfrm>
            <a:off x="4583832" y="2672916"/>
            <a:ext cx="7272807" cy="3321243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3.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여러 종류의 네트워크를 수용할 수 있어야 한다.</a:t>
            </a: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9" name="텍스트 개체 틀 4"/>
          <p:cNvSpPr>
            <a:spLocks noGrp="1"/>
          </p:cNvSpPr>
          <p:nvPr/>
        </p:nvSpPr>
        <p:spPr>
          <a:xfrm>
            <a:off x="4583832" y="3735034"/>
            <a:ext cx="7272807" cy="1242138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4.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분산된 관리가 가능해야 한다.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10" name="텍스트 개체 틀 4"/>
          <p:cNvSpPr>
            <a:spLocks noGrp="1"/>
          </p:cNvSpPr>
          <p:nvPr/>
        </p:nvSpPr>
        <p:spPr>
          <a:xfrm>
            <a:off x="4583832" y="4333537"/>
            <a:ext cx="7272807" cy="1971600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5.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비용 효율적이어야 한다.</a:t>
            </a: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  <p:sp>
        <p:nvSpPr>
          <p:cNvPr id="11" name="텍스트 개체 틀 4"/>
          <p:cNvSpPr>
            <a:spLocks noGrp="1"/>
          </p:cNvSpPr>
          <p:nvPr/>
        </p:nvSpPr>
        <p:spPr>
          <a:xfrm>
            <a:off x="4583832" y="4373979"/>
            <a:ext cx="7272807" cy="1620180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6.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새로운 장치를 붙일 때 쉽게 붙어야 한다.</a:t>
            </a:r>
          </a:p>
        </p:txBody>
      </p:sp>
      <p:sp>
        <p:nvSpPr>
          <p:cNvPr id="12" name="텍스트 개체 틀 4"/>
          <p:cNvSpPr>
            <a:spLocks noGrp="1"/>
          </p:cNvSpPr>
          <p:nvPr/>
        </p:nvSpPr>
        <p:spPr>
          <a:xfrm>
            <a:off x="4583832" y="4977172"/>
            <a:ext cx="7272807" cy="1116124"/>
          </a:xfrm>
          <a:prstGeom prst="rect">
            <a:avLst/>
          </a:prstGeom>
        </p:spPr>
        <p:txBody>
          <a:bodyPr vert="horz" wrap="none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7.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rPr>
              <a:t> 사용된 리소스는 책임을 져야 한다.(모니터링 가능해야한다)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 lang="ko-KR" altLang="en-US"/>
            </a:pPr>
            <a:endParaRPr kumimoji="0" lang="en-US" altLang="ko-KR" sz="2000" b="0" i="0" u="none" strike="noStrike" kern="1200" cap="none" spc="0" normalizeH="0" baseline="0">
              <a:solidFill>
                <a:srgbClr val="FFFFFF"/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8" grpId="2" animBg="1"/>
      <p:bldP spid="9" grpId="3" animBg="1"/>
      <p:bldP spid="10" grpId="4" animBg="1"/>
      <p:bldP spid="11" grpId="5" animBg="1"/>
      <p:bldP spid="12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51484" y="2591108"/>
            <a:ext cx="7632848" cy="1470024"/>
          </a:xfrm>
        </p:spPr>
        <p:txBody>
          <a:bodyPr vert="horz" wrap="none" lIns="91440" tIns="45720" rIns="91440" bIns="45720">
            <a:normAutofit/>
          </a:bodyPr>
          <a:lstStyle/>
          <a:p>
            <a:pPr marL="0" indent="0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accent3"/>
                </a:solidFill>
                <a:latin typeface="함초롬돋움"/>
                <a:cs typeface="함초롬돋움"/>
              </a:rPr>
              <a:t>04. </a:t>
            </a:r>
            <a:r>
              <a:rPr lang="ko-KR" altLang="en-US">
                <a:solidFill>
                  <a:schemeClr val="accent3"/>
                </a:solidFill>
                <a:latin typeface="함초롬돋움"/>
                <a:cs typeface="함초롬돋움"/>
              </a:rPr>
              <a:t>인터넷 통신은 계속 되어야 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>
            <a:spLocks noGrp="1"/>
          </p:cNvSpPr>
          <p:nvPr/>
        </p:nvSpPr>
        <p:spPr>
          <a:xfrm>
            <a:off x="515380" y="2153855"/>
            <a:ext cx="11521280" cy="1676429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1. '운명 </a:t>
            </a:r>
            <a:r>
              <a:rPr kumimoji="0" lang="ko-KR" altLang="en-US" sz="3200" b="1" i="0" u="none" strike="noStrike" kern="1200" cap="none" spc="0" normalizeH="0" baseline="0" dirty="0" err="1">
                <a:solidFill>
                  <a:srgbClr val="594F4D"/>
                </a:solidFill>
                <a:latin typeface="함초롬돋움"/>
                <a:cs typeface="함초롬돋움"/>
              </a:rPr>
              <a:t>공유'는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 임의의 수의 오류로 </a:t>
            </a:r>
            <a:r>
              <a:rPr kumimoji="0" lang="ko-KR" altLang="en-US" sz="3200" b="1" i="0" u="none" strike="noStrike" kern="1200" cap="none" spc="0" normalizeH="0" baseline="0" dirty="0" err="1">
                <a:solidFill>
                  <a:srgbClr val="594F4D"/>
                </a:solidFill>
                <a:latin typeface="함초롬돋움"/>
                <a:cs typeface="함초롬돋움"/>
              </a:rPr>
              <a:t>부터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 보호하는 반면,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복제는 특정한 수에 대해서만 </a:t>
            </a:r>
            <a:r>
              <a:rPr kumimoji="0" lang="ko-KR" altLang="en-US" sz="3200" b="1" i="0" u="none" strike="noStrike" kern="1200" cap="none" spc="0" normalizeH="0" baseline="0" dirty="0" err="1">
                <a:solidFill>
                  <a:srgbClr val="594F4D"/>
                </a:solidFill>
                <a:latin typeface="함초롬돋움"/>
                <a:cs typeface="함초롬돋움"/>
              </a:rPr>
              <a:t>보호할수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 있다.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2. '운명 </a:t>
            </a:r>
            <a:r>
              <a:rPr kumimoji="0" lang="ko-KR" altLang="en-US" sz="3200" b="1" i="0" u="none" strike="noStrike" kern="1200" cap="none" spc="0" normalizeH="0" baseline="0" dirty="0" err="1">
                <a:solidFill>
                  <a:srgbClr val="594F4D"/>
                </a:solidFill>
                <a:latin typeface="함초롬돋움"/>
                <a:cs typeface="함초롬돋움"/>
              </a:rPr>
              <a:t>공유'는</a:t>
            </a: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 복제보다 설계하기 쉽다.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kumimoji="0" lang="ko-KR" altLang="en-US" sz="3200" b="1" i="0" u="none" strike="noStrike" kern="1200" cap="none" spc="0" normalizeH="0" baseline="0" dirty="0">
              <a:solidFill>
                <a:srgbClr val="594F4D"/>
              </a:solidFill>
              <a:latin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521280" cy="706117"/>
          </a:xfrm>
        </p:spPr>
        <p:txBody>
          <a:bodyPr vert="horz" wrap="none" tIns="46800">
            <a:normAutofit/>
          </a:bodyPr>
          <a:lstStyle/>
          <a:p>
            <a:pPr lvl="0" algn="ctr">
              <a:defRPr lang="ko-KR" altLang="en-US"/>
            </a:pPr>
            <a:r>
              <a:rPr lang="en-US" altLang="ko-KR" sz="3800" cap="none">
                <a:solidFill>
                  <a:schemeClr val="accent1"/>
                </a:solidFill>
                <a:latin typeface="함초롬돋움"/>
                <a:cs typeface="함초롬돋움"/>
              </a:rPr>
              <a:t>Fate-Sharing</a:t>
            </a:r>
          </a:p>
        </p:txBody>
      </p:sp>
      <p:sp>
        <p:nvSpPr>
          <p:cNvPr id="67" name="글상자"/>
          <p:cNvSpPr txBox="1">
            <a:spLocks noChangeArrowheads="1"/>
          </p:cNvSpPr>
          <p:nvPr/>
        </p:nvSpPr>
        <p:spPr>
          <a:xfrm>
            <a:off x="8133339" y="3622329"/>
            <a:ext cx="2605520" cy="492442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000" b="1" i="0" u="none" strike="noStrike" kern="1200" cap="none" spc="0" normalizeH="0" baseline="0">
                <a:solidFill>
                  <a:srgbClr val="594F4D"/>
                </a:solidFill>
                <a:latin typeface="함초롬돋움"/>
                <a:cs typeface="함초롬돋움"/>
              </a:rPr>
              <a:t>host</a:t>
            </a:r>
          </a:p>
        </p:txBody>
      </p:sp>
      <p:grpSp>
        <p:nvGrpSpPr>
          <p:cNvPr id="68" name="그룹 38"/>
          <p:cNvGrpSpPr/>
          <p:nvPr/>
        </p:nvGrpSpPr>
        <p:grpSpPr>
          <a:xfrm>
            <a:off x="7957495" y="2389101"/>
            <a:ext cx="2957208" cy="2958898"/>
            <a:chOff x="5867552" y="1972444"/>
            <a:chExt cx="2054426" cy="2055600"/>
          </a:xfrm>
        </p:grpSpPr>
        <p:sp>
          <p:nvSpPr>
            <p:cNvPr id="69" name="도넛 58"/>
            <p:cNvSpPr/>
            <p:nvPr/>
          </p:nvSpPr>
          <p:spPr>
            <a:xfrm>
              <a:off x="5867552" y="1972444"/>
              <a:ext cx="2054426" cy="2055600"/>
            </a:xfrm>
            <a:prstGeom prst="donut">
              <a:avLst>
                <a:gd name="adj" fmla="val 7845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70" name="도넛 59"/>
            <p:cNvSpPr/>
            <p:nvPr/>
          </p:nvSpPr>
          <p:spPr>
            <a:xfrm>
              <a:off x="5944678" y="2050158"/>
              <a:ext cx="1900175" cy="1900171"/>
            </a:xfrm>
            <a:prstGeom prst="donut">
              <a:avLst>
                <a:gd name="adj" fmla="val 2929"/>
              </a:avLst>
            </a:prstGeom>
            <a:solidFill>
              <a:srgbClr val="594F4D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</p:grpSp>
      <p:sp>
        <p:nvSpPr>
          <p:cNvPr id="71" name="글상자"/>
          <p:cNvSpPr txBox="1">
            <a:spLocks noChangeArrowheads="1"/>
          </p:cNvSpPr>
          <p:nvPr/>
        </p:nvSpPr>
        <p:spPr>
          <a:xfrm>
            <a:off x="1339296" y="3622329"/>
            <a:ext cx="2605520" cy="492442"/>
          </a:xfrm>
          <a:prstGeom prst="rect">
            <a:avLst/>
          </a:prstGeom>
          <a:noFill/>
          <a:ln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vert="horz" wrap="none" lIns="0" tIns="0" rIns="0" bIns="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3000" b="1" i="0" u="none" strike="noStrike" kern="1200" cap="none" spc="0" normalizeH="0" baseline="0">
                <a:solidFill>
                  <a:srgbClr val="594F4D"/>
                </a:solidFill>
                <a:latin typeface="함초롬돋움"/>
                <a:cs typeface="함초롬돋움"/>
              </a:rPr>
              <a:t>host</a:t>
            </a:r>
          </a:p>
        </p:txBody>
      </p:sp>
      <p:grpSp>
        <p:nvGrpSpPr>
          <p:cNvPr id="72" name="그룹 38"/>
          <p:cNvGrpSpPr/>
          <p:nvPr/>
        </p:nvGrpSpPr>
        <p:grpSpPr>
          <a:xfrm>
            <a:off x="1163452" y="2389101"/>
            <a:ext cx="2957208" cy="2958898"/>
            <a:chOff x="5867552" y="1972444"/>
            <a:chExt cx="2054426" cy="2055600"/>
          </a:xfrm>
        </p:grpSpPr>
        <p:sp>
          <p:nvSpPr>
            <p:cNvPr id="73" name="도넛 58"/>
            <p:cNvSpPr/>
            <p:nvPr/>
          </p:nvSpPr>
          <p:spPr>
            <a:xfrm>
              <a:off x="5867552" y="1972444"/>
              <a:ext cx="2054426" cy="2055600"/>
            </a:xfrm>
            <a:prstGeom prst="donut">
              <a:avLst>
                <a:gd name="adj" fmla="val 7845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74" name="도넛 59"/>
            <p:cNvSpPr/>
            <p:nvPr/>
          </p:nvSpPr>
          <p:spPr>
            <a:xfrm>
              <a:off x="5944678" y="2050158"/>
              <a:ext cx="1900175" cy="1900171"/>
            </a:xfrm>
            <a:prstGeom prst="donut">
              <a:avLst>
                <a:gd name="adj" fmla="val 2929"/>
              </a:avLst>
            </a:prstGeom>
            <a:solidFill>
              <a:srgbClr val="594F4D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ot="0" vert="horz" wrap="none" lIns="91440" tIns="45720" rIns="91440" bIns="45720" anchor="ctr" anchorCtr="0">
              <a:prstTxWarp prst="textNoShape">
                <a:avLst/>
              </a:prstTxWarp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</p:grpSp>
      <p:cxnSp>
        <p:nvCxnSpPr>
          <p:cNvPr id="75" name="직선 화살표 연결선 33"/>
          <p:cNvCxnSpPr/>
          <p:nvPr/>
        </p:nvCxnSpPr>
        <p:spPr>
          <a:xfrm>
            <a:off x="4264630" y="3622329"/>
            <a:ext cx="3662740" cy="0"/>
          </a:xfrm>
          <a:prstGeom prst="straightConnector1">
            <a:avLst/>
          </a:prstGeom>
          <a:noFill/>
          <a:ln w="12700" cap="flat" cmpd="sng" algn="ctr">
            <a:solidFill>
              <a:srgbClr val="594F4D">
                <a:alpha val="100000"/>
              </a:srgbClr>
            </a:solidFill>
            <a:prstDash val="solid"/>
            <a:tailEnd type="triangle"/>
          </a:ln>
        </p:spPr>
      </p:cxnSp>
      <p:cxnSp>
        <p:nvCxnSpPr>
          <p:cNvPr id="76" name="직선 화살표 연결선 33"/>
          <p:cNvCxnSpPr/>
          <p:nvPr/>
        </p:nvCxnSpPr>
        <p:spPr>
          <a:xfrm rot="10800000">
            <a:off x="4245219" y="4114771"/>
            <a:ext cx="3701563" cy="0"/>
          </a:xfrm>
          <a:prstGeom prst="straightConnector1">
            <a:avLst/>
          </a:prstGeom>
          <a:noFill/>
          <a:ln w="12700" cap="flat" cmpd="sng" algn="ctr">
            <a:solidFill>
              <a:srgbClr val="594F4D">
                <a:alpha val="100000"/>
              </a:srgbClr>
            </a:solidFill>
            <a:prstDash val="solid"/>
            <a:tailEnd type="triangle"/>
          </a:ln>
        </p:spPr>
      </p:cxnSp>
      <p:grpSp>
        <p:nvGrpSpPr>
          <p:cNvPr id="79" name="그룹 78"/>
          <p:cNvGrpSpPr/>
          <p:nvPr/>
        </p:nvGrpSpPr>
        <p:grpSpPr>
          <a:xfrm>
            <a:off x="5425994" y="2326948"/>
            <a:ext cx="1066049" cy="1066048"/>
            <a:chOff x="3944816" y="2132856"/>
            <a:chExt cx="1066049" cy="1066048"/>
          </a:xfrm>
        </p:grpSpPr>
        <p:sp>
          <p:nvSpPr>
            <p:cNvPr id="77" name="타원 55"/>
            <p:cNvSpPr/>
            <p:nvPr/>
          </p:nvSpPr>
          <p:spPr>
            <a:xfrm>
              <a:off x="3944816" y="2132856"/>
              <a:ext cx="1066049" cy="1066048"/>
            </a:xfrm>
            <a:prstGeom prst="ellipse">
              <a:avLst/>
            </a:prstGeom>
            <a:solidFill>
              <a:schemeClr val="lt1">
                <a:alpha val="100000"/>
              </a:schemeClr>
            </a:solidFill>
            <a:ln w="63500" cap="flat" cmpd="sng" algn="ctr">
              <a:solidFill>
                <a:schemeClr val="dk1"/>
              </a:solidFill>
              <a:prstDash val="solid"/>
            </a:ln>
          </p:spPr>
          <p:txBody>
            <a:bodyPr vert="horz" wrap="none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78" name="직사각형 3"/>
            <p:cNvSpPr txBox="1">
              <a:spLocks noChangeArrowheads="1"/>
            </p:cNvSpPr>
            <p:nvPr/>
          </p:nvSpPr>
          <p:spPr>
            <a:xfrm>
              <a:off x="4079775" y="2297580"/>
              <a:ext cx="826701" cy="736600"/>
            </a:xfrm>
            <a:prstGeom prst="rect">
              <a:avLst/>
            </a:prstGeom>
            <a:ln/>
          </p:spPr>
          <p:txBody>
            <a:bodyPr vert="horz" wrap="none" lIns="0" tIns="0" rIns="0" bIns="0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/>
              </a:pPr>
              <a:r>
                <a:rPr kumimoji="0" lang="en-US" altLang="ko-KR" sz="1800" b="1" i="0" u="none" strike="noStrike" kern="1200" cap="none" spc="0" normalizeH="0" baseline="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cs typeface="함초롬돋움"/>
                </a:rPr>
                <a:t>Info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45218" y="1642872"/>
            <a:ext cx="1066049" cy="1066048"/>
            <a:chOff x="3944816" y="2132856"/>
            <a:chExt cx="1066049" cy="1066048"/>
          </a:xfrm>
        </p:grpSpPr>
        <p:sp>
          <p:nvSpPr>
            <p:cNvPr id="81" name="타원 55"/>
            <p:cNvSpPr/>
            <p:nvPr/>
          </p:nvSpPr>
          <p:spPr>
            <a:xfrm>
              <a:off x="3944816" y="2132856"/>
              <a:ext cx="1066049" cy="106604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vert="horz" wrap="none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82" name="직사각형 3"/>
            <p:cNvSpPr txBox="1">
              <a:spLocks noChangeArrowheads="1"/>
            </p:cNvSpPr>
            <p:nvPr/>
          </p:nvSpPr>
          <p:spPr>
            <a:xfrm>
              <a:off x="4079775" y="2297580"/>
              <a:ext cx="826701" cy="736600"/>
            </a:xfrm>
            <a:prstGeom prst="rect">
              <a:avLst/>
            </a:prstGeom>
            <a:ln/>
          </p:spPr>
          <p:txBody>
            <a:bodyPr vert="horz" wrap="none" lIns="0" tIns="0" rIns="0" bIns="0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/>
              </a:pPr>
              <a:r>
                <a:rPr kumimoji="0" lang="en-US" altLang="ko-KR" sz="1800" b="1" i="0" u="none" strike="noStrike" kern="1200" cap="none" spc="0" normalizeH="0" baseline="0">
                  <a:ln w="952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함초롬돋움"/>
                  <a:cs typeface="함초롬돋움"/>
                </a:rPr>
                <a:t>Info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686134" y="1642872"/>
            <a:ext cx="1066049" cy="1066048"/>
            <a:chOff x="3944816" y="2132856"/>
            <a:chExt cx="1066049" cy="1066048"/>
          </a:xfrm>
        </p:grpSpPr>
        <p:sp>
          <p:nvSpPr>
            <p:cNvPr id="84" name="타원 55"/>
            <p:cNvSpPr/>
            <p:nvPr/>
          </p:nvSpPr>
          <p:spPr>
            <a:xfrm>
              <a:off x="3944816" y="2132856"/>
              <a:ext cx="1066049" cy="106604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vert="horz" wrap="none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85" name="직사각형 3"/>
            <p:cNvSpPr txBox="1">
              <a:spLocks noChangeArrowheads="1"/>
            </p:cNvSpPr>
            <p:nvPr/>
          </p:nvSpPr>
          <p:spPr>
            <a:xfrm>
              <a:off x="4079775" y="2297580"/>
              <a:ext cx="826701" cy="736600"/>
            </a:xfrm>
            <a:prstGeom prst="rect">
              <a:avLst/>
            </a:prstGeom>
            <a:ln/>
          </p:spPr>
          <p:txBody>
            <a:bodyPr vert="horz" wrap="none" lIns="0" tIns="0" rIns="0" bIns="0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/>
              </a:pPr>
              <a:r>
                <a:rPr kumimoji="0" lang="en-US" altLang="ko-KR" sz="1800" b="1" i="0" u="none" strike="noStrike" kern="1200" cap="none" spc="0" normalizeH="0" baseline="0">
                  <a:ln w="952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함초롬돋움"/>
                  <a:cs typeface="함초롬돋움"/>
                </a:rPr>
                <a:t>Info</a:t>
              </a:r>
            </a:p>
          </p:txBody>
        </p:sp>
      </p:grpSp>
      <p:sp>
        <p:nvSpPr>
          <p:cNvPr id="93" name="곱하기 기호 92"/>
          <p:cNvSpPr/>
          <p:nvPr/>
        </p:nvSpPr>
        <p:spPr>
          <a:xfrm>
            <a:off x="3407262" y="738518"/>
            <a:ext cx="5103512" cy="5767621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630427" y="1642872"/>
            <a:ext cx="1066049" cy="1066048"/>
            <a:chOff x="3944816" y="2132856"/>
            <a:chExt cx="1066049" cy="1066048"/>
          </a:xfrm>
        </p:grpSpPr>
        <p:sp>
          <p:nvSpPr>
            <p:cNvPr id="95" name="타원 55"/>
            <p:cNvSpPr/>
            <p:nvPr/>
          </p:nvSpPr>
          <p:spPr>
            <a:xfrm>
              <a:off x="3944816" y="2132856"/>
              <a:ext cx="1066049" cy="106604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vert="horz" wrap="none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96" name="직사각형 3"/>
            <p:cNvSpPr txBox="1">
              <a:spLocks noChangeArrowheads="1"/>
            </p:cNvSpPr>
            <p:nvPr/>
          </p:nvSpPr>
          <p:spPr>
            <a:xfrm>
              <a:off x="4079775" y="2297580"/>
              <a:ext cx="826701" cy="736600"/>
            </a:xfrm>
            <a:prstGeom prst="rect">
              <a:avLst/>
            </a:prstGeom>
            <a:ln/>
          </p:spPr>
          <p:txBody>
            <a:bodyPr vert="horz" wrap="none" lIns="0" tIns="0" rIns="0" bIns="0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/>
              </a:pPr>
              <a:r>
                <a:rPr kumimoji="0" lang="en-US" altLang="ko-KR" sz="1800" b="1" i="0" u="none" strike="noStrike" kern="1200" cap="none" spc="0" normalizeH="0" baseline="0">
                  <a:ln w="952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함초롬돋움"/>
                  <a:cs typeface="함초롬돋움"/>
                </a:rPr>
                <a:t>Info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0381678" y="1642872"/>
            <a:ext cx="1066049" cy="1066048"/>
            <a:chOff x="3944816" y="2132856"/>
            <a:chExt cx="1066049" cy="1066048"/>
          </a:xfrm>
        </p:grpSpPr>
        <p:sp>
          <p:nvSpPr>
            <p:cNvPr id="101" name="타원 55"/>
            <p:cNvSpPr/>
            <p:nvPr/>
          </p:nvSpPr>
          <p:spPr>
            <a:xfrm>
              <a:off x="3944816" y="2132856"/>
              <a:ext cx="1066049" cy="106604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635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vert="horz" wrap="none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 altLang="en-US"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함초롬돋움"/>
                <a:cs typeface="함초롬돋움"/>
              </a:endParaRPr>
            </a:p>
          </p:txBody>
        </p:sp>
        <p:sp>
          <p:nvSpPr>
            <p:cNvPr id="102" name="직사각형 3"/>
            <p:cNvSpPr txBox="1">
              <a:spLocks noChangeArrowheads="1"/>
            </p:cNvSpPr>
            <p:nvPr/>
          </p:nvSpPr>
          <p:spPr>
            <a:xfrm>
              <a:off x="4079775" y="2297580"/>
              <a:ext cx="826701" cy="736600"/>
            </a:xfrm>
            <a:prstGeom prst="rect">
              <a:avLst/>
            </a:prstGeom>
            <a:ln/>
          </p:spPr>
          <p:txBody>
            <a:bodyPr vert="horz" wrap="none" lIns="0" tIns="0" rIns="0" bIns="0" anchor="ctr">
              <a:norm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 lang="ko-KR"/>
              </a:pPr>
              <a:r>
                <a:rPr kumimoji="0" lang="en-US" altLang="ko-KR" sz="1800" b="1" i="0" u="none" strike="noStrike" kern="1200" cap="none" spc="0" normalizeH="0" baseline="0">
                  <a:ln w="952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함초롬돋움"/>
                  <a:cs typeface="함초롬돋움"/>
                </a:rPr>
                <a:t>Info</a:t>
              </a: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6C064F85-AB22-4BDC-9442-4DDC2FD0340E}"/>
              </a:ext>
            </a:extLst>
          </p:cNvPr>
          <p:cNvSpPr>
            <a:spLocks noGrp="1"/>
          </p:cNvSpPr>
          <p:nvPr/>
        </p:nvSpPr>
        <p:spPr>
          <a:xfrm>
            <a:off x="458302" y="4134190"/>
            <a:ext cx="11521280" cy="2307066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생존 가능성관점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1. 중간 패킷 교환 노드와 게이트웨이에 진행 중인 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연결에 대한 정보가 없어도 된다. 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594F4D"/>
                </a:solidFill>
                <a:latin typeface="함초롬돋움"/>
                <a:cs typeface="함초롬돋움"/>
              </a:rPr>
              <a:t>2. 호스트 시스템이 더 신뢰성이 높다.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xit" presetSubtype="16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24" animBg="1"/>
      <p:bldP spid="67" grpId="0" animBg="1"/>
      <p:bldP spid="67" grpId="22" animBg="1"/>
      <p:bldP spid="68" grpId="1" animBg="1"/>
      <p:bldP spid="68" grpId="16" animBg="1"/>
      <p:bldP spid="71" grpId="2" animBg="1"/>
      <p:bldP spid="71" grpId="23" animBg="1"/>
      <p:bldP spid="72" grpId="3" animBg="1"/>
      <p:bldP spid="72" grpId="15" animBg="1"/>
      <p:bldP spid="75" grpId="4" animBg="1"/>
      <p:bldP spid="75" grpId="18" animBg="1"/>
      <p:bldP spid="76" grpId="5" animBg="1"/>
      <p:bldP spid="76" grpId="17" animBg="1"/>
      <p:bldP spid="79" grpId="6" animBg="1"/>
      <p:bldP spid="79" grpId="21" animBg="1"/>
      <p:bldP spid="80" grpId="7" animBg="1"/>
      <p:bldP spid="80" grpId="12" animBg="1"/>
      <p:bldP spid="83" grpId="8" animBg="1"/>
      <p:bldP spid="83" grpId="11" animBg="1"/>
      <p:bldP spid="93" grpId="9" animBg="1"/>
      <p:bldP spid="93" grpId="10" animBg="1"/>
      <p:bldP spid="94" grpId="13" animBg="1"/>
      <p:bldP spid="94" grpId="20" animBg="1"/>
      <p:bldP spid="100" grpId="14" animBg="1"/>
      <p:bldP spid="100" grpId="19" animBg="1"/>
      <p:bldP spid="30" grpId="0" animBg="1"/>
    </p:bldLst>
  </p:timing>
</p:sld>
</file>

<file path=ppt/theme/theme1.xml><?xml version="1.0" encoding="utf-8"?>
<a:theme xmlns:a="http://schemas.openxmlformats.org/drawingml/2006/main" name="한컴오피스">
  <a:themeElements>
    <a:clrScheme name="사용자 지정 90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594F4D"/>
      </a:accent1>
      <a:accent2>
        <a:srgbClr val="A17C36"/>
      </a:accent2>
      <a:accent3>
        <a:srgbClr val="FFFFFF"/>
      </a:accent3>
      <a:accent4>
        <a:srgbClr val="7F7F7F"/>
      </a:accent4>
      <a:accent5>
        <a:srgbClr val="F6F1C0"/>
      </a:accent5>
      <a:accent6>
        <a:srgbClr val="3F3F3F"/>
      </a:accent6>
      <a:hlink>
        <a:srgbClr val="F7B615"/>
      </a:hlink>
      <a:folHlink>
        <a:srgbClr val="704404"/>
      </a:folHlink>
    </a:clrScheme>
    <a:fontScheme name="사용자 지정 4">
      <a:majorFont>
        <a:latin typeface="Arial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403</Words>
  <Application>Microsoft Office PowerPoint</Application>
  <PresentationFormat>와이드스크린</PresentationFormat>
  <Paragraphs>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함초롬돋움</vt:lpstr>
      <vt:lpstr>Arial</vt:lpstr>
      <vt:lpstr>한컴오피스</vt:lpstr>
      <vt:lpstr>The Design Philosophy </vt:lpstr>
      <vt:lpstr>01. 서론</vt:lpstr>
      <vt:lpstr>Internet Protocol Suite</vt:lpstr>
      <vt:lpstr>02. 기본 목표</vt:lpstr>
      <vt:lpstr>Multiplexed utilization</vt:lpstr>
      <vt:lpstr>03. 2차 목표</vt:lpstr>
      <vt:lpstr>인터넷 아키텍처의 설계목표</vt:lpstr>
      <vt:lpstr>04. 인터넷 통신은 계속 되어야 한다</vt:lpstr>
      <vt:lpstr>Fate-Sharing</vt:lpstr>
      <vt:lpstr>05. 다양한 종류의 서비스를 제공한다</vt:lpstr>
      <vt:lpstr>TCP/IP &amp; UDP</vt:lpstr>
      <vt:lpstr>06. 여러 종류의 네트워크</vt:lpstr>
      <vt:lpstr>Varieties of Networks</vt:lpstr>
      <vt:lpstr>07. 나머지 목표</vt:lpstr>
      <vt:lpstr>인터넷 아키텍처의 설계목표</vt:lpstr>
      <vt:lpstr>08. 아키텍처 및 구현</vt:lpstr>
      <vt:lpstr>Realization</vt:lpstr>
      <vt:lpstr>09. Datagrams</vt:lpstr>
      <vt:lpstr>datagram is important!</vt:lpstr>
      <vt:lpstr>10. TCP</vt:lpstr>
      <vt:lpstr>Bytes &gt; Packet</vt:lpstr>
      <vt:lpstr>11. 결론</vt:lpstr>
      <vt:lpstr>Datagram은 완벽하지 않다</vt:lpstr>
      <vt:lpstr>12. 마치며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종이</dc:title>
  <cp:lastModifiedBy>신상윤</cp:lastModifiedBy>
  <cp:revision>55</cp:revision>
  <dcterms:created xsi:type="dcterms:W3CDTF">2014-04-24T07:43:35Z</dcterms:created>
  <dcterms:modified xsi:type="dcterms:W3CDTF">2021-11-17T05:42:21Z</dcterms:modified>
  <cp:version/>
</cp:coreProperties>
</file>