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80" r:id="rId9"/>
    <p:sldId id="279" r:id="rId10"/>
    <p:sldId id="281" r:id="rId11"/>
    <p:sldId id="283" r:id="rId12"/>
    <p:sldId id="282" r:id="rId13"/>
    <p:sldId id="259" r:id="rId14"/>
    <p:sldId id="272" r:id="rId15"/>
    <p:sldId id="273" r:id="rId16"/>
    <p:sldId id="291" r:id="rId17"/>
    <p:sldId id="29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상윤" initials="신" lastIdx="1" clrIdx="0">
    <p:extLst>
      <p:ext uri="{19B8F6BF-5375-455C-9EA6-DF929625EA0E}">
        <p15:presenceInfo xmlns:p15="http://schemas.microsoft.com/office/powerpoint/2012/main" userId="신상윤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9C9E2-A1B7-412E-B915-5AA616C97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53763"/>
            <a:ext cx="7766936" cy="1646302"/>
          </a:xfrm>
        </p:spPr>
        <p:txBody>
          <a:bodyPr/>
          <a:lstStyle/>
          <a:p>
            <a:r>
              <a:rPr lang="en-US" altLang="ko-KR" dirty="0"/>
              <a:t>Abalone Data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7D0B3F-1B06-47C4-BA5F-091D96F71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3371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컴퓨터소프트웨어학부</a:t>
            </a:r>
            <a:endParaRPr lang="en-US" altLang="ko-KR" dirty="0"/>
          </a:p>
          <a:p>
            <a:r>
              <a:rPr lang="en-US" altLang="ko-KR" dirty="0"/>
              <a:t>2018008559</a:t>
            </a:r>
          </a:p>
          <a:p>
            <a:r>
              <a:rPr lang="ko-KR" altLang="en-US" dirty="0"/>
              <a:t>신상윤</a:t>
            </a:r>
          </a:p>
        </p:txBody>
      </p:sp>
    </p:spTree>
    <p:extLst>
      <p:ext uri="{BB962C8B-B14F-4D97-AF65-F5344CB8AC3E}">
        <p14:creationId xmlns:p14="http://schemas.microsoft.com/office/powerpoint/2010/main" val="194802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M</a:t>
            </a:r>
            <a:r>
              <a:rPr lang="ko-KR" altLang="en-US" sz="3200" dirty="0"/>
              <a:t> </a:t>
            </a:r>
            <a:r>
              <a:rPr lang="en-US" altLang="ko-KR" sz="3200" dirty="0"/>
              <a:t>vs</a:t>
            </a:r>
            <a:r>
              <a:rPr lang="ko-KR" altLang="en-US" sz="3200" dirty="0"/>
              <a:t> </a:t>
            </a:r>
            <a:r>
              <a:rPr lang="en-US" altLang="ko-KR" sz="3200" dirty="0"/>
              <a:t>F vs I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6AE04-DAD1-41D5-8305-6B3610D3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82" y="609601"/>
            <a:ext cx="7834372" cy="5939785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16A425-32B5-4393-A3C0-66156B1C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789"/>
            <a:ext cx="2077460" cy="834189"/>
          </a:xfrm>
        </p:spPr>
        <p:txBody>
          <a:bodyPr/>
          <a:lstStyle/>
          <a:p>
            <a:r>
              <a:rPr lang="ko-KR" altLang="en-US" dirty="0"/>
              <a:t>껍질 무게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85915-580B-4915-BBA8-10B04B9DE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82" y="609601"/>
            <a:ext cx="7834372" cy="589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1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M</a:t>
            </a:r>
            <a:r>
              <a:rPr lang="ko-KR" altLang="en-US" sz="3200" dirty="0"/>
              <a:t> </a:t>
            </a:r>
            <a:r>
              <a:rPr lang="en-US" altLang="ko-KR" sz="3200" dirty="0"/>
              <a:t>vs</a:t>
            </a:r>
            <a:r>
              <a:rPr lang="ko-KR" altLang="en-US" sz="3200" dirty="0"/>
              <a:t> </a:t>
            </a:r>
            <a:r>
              <a:rPr lang="en-US" altLang="ko-KR" sz="3200" dirty="0"/>
              <a:t>F vs I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76F2C3-C291-44F3-B6D5-21CF273E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98" y="983796"/>
            <a:ext cx="7702788" cy="577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9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M</a:t>
            </a:r>
            <a:r>
              <a:rPr lang="ko-KR" altLang="en-US" sz="3200" dirty="0"/>
              <a:t> </a:t>
            </a:r>
            <a:r>
              <a:rPr lang="en-US" altLang="ko-KR" sz="3200" dirty="0"/>
              <a:t>vs</a:t>
            </a:r>
            <a:r>
              <a:rPr lang="ko-KR" altLang="en-US" sz="3200" dirty="0"/>
              <a:t> </a:t>
            </a:r>
            <a:r>
              <a:rPr lang="en-US" altLang="ko-KR" sz="3200" dirty="0"/>
              <a:t>F vs I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370"/>
            <a:ext cx="9042019" cy="432806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분포를 보면 어린 전복이 모든 크기</a:t>
            </a:r>
            <a:r>
              <a:rPr lang="en-US" altLang="ko-KR" sz="2000" dirty="0"/>
              <a:t>, </a:t>
            </a:r>
            <a:r>
              <a:rPr lang="ko-KR" altLang="en-US" sz="2000" dirty="0"/>
              <a:t>무게에 대해서 어른 전복보다 분포가 왼쪽에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어린 전복이 크기</a:t>
            </a:r>
            <a:r>
              <a:rPr lang="en-US" altLang="ko-KR" sz="2000" dirty="0"/>
              <a:t>, </a:t>
            </a:r>
            <a:r>
              <a:rPr lang="ko-KR" altLang="en-US" sz="2000" dirty="0"/>
              <a:t>무게가 더 작다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더 자세히 보면 모든 크기</a:t>
            </a:r>
            <a:r>
              <a:rPr lang="en-US" altLang="ko-KR" sz="2000" dirty="0"/>
              <a:t>, </a:t>
            </a:r>
            <a:r>
              <a:rPr lang="ko-KR" altLang="en-US" sz="2000" dirty="0"/>
              <a:t>무게에 대해서 암컷 전복이 전체적으로 큰 값을 가짐을 볼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암컷 전복이 수컷 전복보다 크기</a:t>
            </a:r>
            <a:r>
              <a:rPr lang="en-US" altLang="ko-KR" sz="2000" dirty="0"/>
              <a:t>, </a:t>
            </a:r>
            <a:r>
              <a:rPr lang="ko-KR" altLang="en-US" sz="2000" dirty="0"/>
              <a:t>무게가 더 크다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260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Length</a:t>
            </a:r>
            <a:r>
              <a:rPr lang="ko-KR" altLang="en-US" sz="3200" dirty="0"/>
              <a:t> </a:t>
            </a:r>
            <a:r>
              <a:rPr lang="en-US" altLang="ko-KR" sz="3200" dirty="0"/>
              <a:t>vs</a:t>
            </a:r>
            <a:r>
              <a:rPr lang="ko-KR" altLang="en-US" sz="3200" dirty="0"/>
              <a:t> </a:t>
            </a:r>
            <a:r>
              <a:rPr lang="en-US" altLang="ko-KR" sz="3200" dirty="0"/>
              <a:t>Diameter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967"/>
            <a:ext cx="9948957" cy="432806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보통 좋은 전복을 고를 때 가로 세로 비율이 </a:t>
            </a:r>
            <a:r>
              <a:rPr lang="en-US" altLang="ko-KR" sz="2000" dirty="0"/>
              <a:t>2 : 3 </a:t>
            </a:r>
            <a:r>
              <a:rPr lang="ko-KR" altLang="en-US" sz="2000" dirty="0"/>
              <a:t>정도인 전복을 고르라고 한다</a:t>
            </a:r>
            <a:r>
              <a:rPr lang="en-US" altLang="ko-KR" sz="2000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154E61-9021-4E1A-92C1-1FC816820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3961"/>
            <a:ext cx="6366013" cy="4796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3DEC48-73EE-406C-A517-83072198D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77" y="2609638"/>
            <a:ext cx="7211614" cy="1432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2D2380-8CB3-406D-96B1-83236CBB9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086" y="4843746"/>
            <a:ext cx="4043446" cy="1652981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036AEF6-6DA4-4AE2-B360-67C2B701CCF1}"/>
              </a:ext>
            </a:extLst>
          </p:cNvPr>
          <p:cNvSpPr txBox="1">
            <a:spLocks/>
          </p:cNvSpPr>
          <p:nvPr/>
        </p:nvSpPr>
        <p:spPr>
          <a:xfrm>
            <a:off x="7170087" y="4386362"/>
            <a:ext cx="4043445" cy="6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/>
              <a:t>비율이 </a:t>
            </a:r>
            <a:r>
              <a:rPr lang="en-US" altLang="ko-KR" sz="2200" b="1" dirty="0"/>
              <a:t>1.4 ~ 1.6</a:t>
            </a:r>
            <a:r>
              <a:rPr lang="ko-KR" altLang="en-US" sz="2200" b="1" dirty="0"/>
              <a:t>인 전복 개수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234356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Length</a:t>
            </a:r>
            <a:r>
              <a:rPr lang="ko-KR" altLang="en-US" sz="3200" dirty="0"/>
              <a:t> </a:t>
            </a:r>
            <a:r>
              <a:rPr lang="en-US" altLang="ko-KR" sz="3200" dirty="0"/>
              <a:t>vs</a:t>
            </a:r>
            <a:r>
              <a:rPr lang="ko-KR" altLang="en-US" sz="3200" dirty="0"/>
              <a:t> </a:t>
            </a:r>
            <a:r>
              <a:rPr lang="en-US" altLang="ko-KR" sz="3200" dirty="0"/>
              <a:t>Diameter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967"/>
            <a:ext cx="11096850" cy="4328065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데이터 상으로는 비율이 </a:t>
            </a:r>
            <a:r>
              <a:rPr lang="en-US" altLang="ko-KR" sz="2000" dirty="0"/>
              <a:t>1.5</a:t>
            </a:r>
            <a:r>
              <a:rPr lang="ko-KR" altLang="en-US" sz="2000" dirty="0"/>
              <a:t>에 근접한 </a:t>
            </a:r>
            <a:r>
              <a:rPr lang="en-US" altLang="ko-KR" sz="2000" dirty="0"/>
              <a:t>1.4 ~ 1.6</a:t>
            </a:r>
            <a:r>
              <a:rPr lang="ko-KR" altLang="en-US" sz="2000" dirty="0"/>
              <a:t>인 전복의 수는 전체의 </a:t>
            </a:r>
            <a:r>
              <a:rPr lang="en-US" altLang="ko-KR" sz="2000" dirty="0"/>
              <a:t>3% </a:t>
            </a:r>
            <a:r>
              <a:rPr lang="ko-KR" altLang="en-US" sz="2000" dirty="0"/>
              <a:t>뿐이다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평균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중위수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최빈값</a:t>
            </a:r>
            <a:r>
              <a:rPr lang="en-US" altLang="ko-KR" sz="2000" dirty="0"/>
              <a:t> </a:t>
            </a:r>
            <a:r>
              <a:rPr lang="ko-KR" altLang="en-US" sz="2000" dirty="0"/>
              <a:t>모두 </a:t>
            </a:r>
            <a:r>
              <a:rPr lang="en-US" altLang="ko-KR" sz="2000" dirty="0"/>
              <a:t>1.25 ~ 1.3</a:t>
            </a:r>
            <a:r>
              <a:rPr lang="ko-KR" altLang="en-US" sz="2000" dirty="0"/>
              <a:t>에 몰려 있고</a:t>
            </a:r>
            <a:r>
              <a:rPr lang="en-US" altLang="ko-KR" sz="2000" dirty="0"/>
              <a:t>, </a:t>
            </a:r>
            <a:r>
              <a:rPr lang="ko-KR" altLang="en-US" sz="2000" dirty="0"/>
              <a:t>표준편차도 </a:t>
            </a:r>
            <a:r>
              <a:rPr lang="en-US" altLang="ko-KR" sz="2000" dirty="0"/>
              <a:t>0.058</a:t>
            </a:r>
            <a:r>
              <a:rPr lang="ko-KR" altLang="en-US" sz="2000" dirty="0"/>
              <a:t>으로 매우 작다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일반적인 전복은 비율은 </a:t>
            </a:r>
            <a:r>
              <a:rPr lang="en-US" altLang="ko-KR" sz="2000" dirty="0"/>
              <a:t>1.2 ~ 1.4 </a:t>
            </a:r>
            <a:r>
              <a:rPr lang="ko-KR" altLang="en-US" sz="2000" dirty="0"/>
              <a:t>정도라 할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3DEC48-73EE-406C-A517-83072198D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0309"/>
            <a:ext cx="6678963" cy="1326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2D2380-8CB3-406D-96B1-83236CBB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698" y="1026695"/>
            <a:ext cx="4043446" cy="165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Length</a:t>
            </a:r>
            <a:r>
              <a:rPr lang="ko-KR" altLang="en-US" sz="3200" dirty="0"/>
              <a:t> </a:t>
            </a:r>
            <a:r>
              <a:rPr lang="en-US" altLang="ko-KR" sz="3200" dirty="0"/>
              <a:t>vs</a:t>
            </a:r>
            <a:r>
              <a:rPr lang="ko-KR" altLang="en-US" sz="3200" dirty="0"/>
              <a:t> </a:t>
            </a:r>
            <a:r>
              <a:rPr lang="en-US" altLang="ko-KR" sz="3200" dirty="0"/>
              <a:t>Diameter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967"/>
            <a:ext cx="3524552" cy="32852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이는 전복이 어린것과는 관계가 없다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전복이 어릴 때</a:t>
            </a:r>
            <a:r>
              <a:rPr lang="en-US" altLang="ko-KR" sz="2000" dirty="0"/>
              <a:t>, </a:t>
            </a:r>
            <a:r>
              <a:rPr lang="ko-KR" altLang="en-US" sz="2000" dirty="0"/>
              <a:t>아닐 때 비율 분포는 전체 비율 분포와 비슷하다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A57D85-D28D-4109-B73C-D0278506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84" y="1026695"/>
            <a:ext cx="7307559" cy="55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85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전체 무게 </a:t>
            </a:r>
            <a:r>
              <a:rPr lang="en-US" altLang="ko-KR" sz="3200" dirty="0"/>
              <a:t>vs </a:t>
            </a:r>
            <a:r>
              <a:rPr lang="ko-KR" altLang="en-US" sz="3200" dirty="0"/>
              <a:t>나머지 무게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4319"/>
            <a:ext cx="9802306" cy="943754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전체 무게</a:t>
            </a:r>
            <a:r>
              <a:rPr lang="en-US" altLang="ko-KR" sz="2000" dirty="0"/>
              <a:t> = </a:t>
            </a:r>
            <a:r>
              <a:rPr lang="ko-KR" altLang="en-US" sz="2000" dirty="0"/>
              <a:t>속살 무게 </a:t>
            </a:r>
            <a:r>
              <a:rPr lang="en-US" altLang="ko-KR" sz="2000" dirty="0"/>
              <a:t>+ </a:t>
            </a:r>
            <a:r>
              <a:rPr lang="ko-KR" altLang="en-US" sz="2000" dirty="0"/>
              <a:t>내장 무게 </a:t>
            </a:r>
            <a:r>
              <a:rPr lang="en-US" altLang="ko-KR" sz="2000" dirty="0"/>
              <a:t>+ </a:t>
            </a:r>
            <a:r>
              <a:rPr lang="ko-KR" altLang="en-US" sz="2000" dirty="0"/>
              <a:t>껍질 무게 </a:t>
            </a:r>
            <a:r>
              <a:rPr lang="en-US" altLang="ko-KR" sz="2000" dirty="0"/>
              <a:t>+ </a:t>
            </a:r>
            <a:r>
              <a:rPr lang="ko-KR" altLang="en-US" sz="2000" dirty="0"/>
              <a:t>증발한 물 무게 일 것이다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8BDACA-2B9D-4D18-AF51-674FCACD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10" y="1648507"/>
            <a:ext cx="6629919" cy="500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6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전체 무게 </a:t>
            </a:r>
            <a:r>
              <a:rPr lang="en-US" altLang="ko-KR" sz="3200" dirty="0"/>
              <a:t>vs </a:t>
            </a:r>
            <a:r>
              <a:rPr lang="ko-KR" altLang="en-US" sz="3200" dirty="0"/>
              <a:t>나머지 무게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9838"/>
            <a:ext cx="9802306" cy="262731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실제로 전체 무게는 나머지 무게를 모두 합친 무게에 비례했다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전복 무게에 비례한 물의 양이 증발하여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나머지를 모두 합친 무게도 비례한 것으로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예상된다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0F9569-B973-4EF8-A0D4-50AADC52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42" y="2264229"/>
            <a:ext cx="5764408" cy="432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2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부피 </a:t>
            </a:r>
            <a:r>
              <a:rPr lang="en-US" altLang="ko-KR" sz="3200" dirty="0"/>
              <a:t>vs </a:t>
            </a:r>
            <a:r>
              <a:rPr lang="ko-KR" altLang="en-US" sz="3200" dirty="0"/>
              <a:t>무게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370"/>
            <a:ext cx="9042019" cy="432806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전복을 타원체라 가정한다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그럼 전복의 부피는 </a:t>
            </a:r>
            <a:r>
              <a:rPr lang="en-US" altLang="ko-KR" sz="2000" dirty="0"/>
              <a:t>L * D * H</a:t>
            </a:r>
            <a:r>
              <a:rPr lang="ko-KR" altLang="en-US" sz="2000" dirty="0"/>
              <a:t>에 비례한다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이후 부피 </a:t>
            </a:r>
            <a:r>
              <a:rPr lang="en-US" altLang="ko-KR" sz="2000" dirty="0"/>
              <a:t>V = L * D * H</a:t>
            </a:r>
            <a:r>
              <a:rPr lang="ko-KR" altLang="en-US" sz="2000" dirty="0"/>
              <a:t>로 정의 한다</a:t>
            </a:r>
            <a:r>
              <a:rPr lang="en-US" altLang="ko-KR" sz="2000" dirty="0"/>
              <a:t>. (</a:t>
            </a:r>
            <a:r>
              <a:rPr lang="ko-KR" altLang="en-US" sz="2000" dirty="0"/>
              <a:t>상수는 편의를 위해 제외 했다</a:t>
            </a:r>
            <a:r>
              <a:rPr lang="en-US" altLang="ko-KR" sz="2000" dirty="0"/>
              <a:t>.)</a:t>
            </a:r>
          </a:p>
          <a:p>
            <a:endParaRPr lang="en-US" altLang="ko-KR" sz="2000" dirty="0"/>
          </a:p>
          <a:p>
            <a:r>
              <a:rPr lang="ko-KR" altLang="en-US" sz="2000" dirty="0"/>
              <a:t>부피와 무게는 비례할 것이다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A4CE5C-77C0-40EB-9835-B60CCD16C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768" y="2602609"/>
            <a:ext cx="60864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부피 </a:t>
            </a:r>
            <a:r>
              <a:rPr lang="en-US" altLang="ko-KR" sz="3200" dirty="0"/>
              <a:t>vs </a:t>
            </a:r>
            <a:r>
              <a:rPr lang="ko-KR" altLang="en-US" sz="3200" dirty="0"/>
              <a:t>무게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542370"/>
            <a:ext cx="1695996" cy="502187"/>
          </a:xfrm>
        </p:spPr>
        <p:txBody>
          <a:bodyPr>
            <a:normAutofit/>
          </a:bodyPr>
          <a:lstStyle/>
          <a:p>
            <a:r>
              <a:rPr lang="ko-KR" altLang="en-US" sz="2000"/>
              <a:t>전체 무게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65361-73BE-48BD-935F-59591A67D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83" y="836187"/>
            <a:ext cx="7703947" cy="58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2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AC09-16FB-4290-A340-C85AFB9A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061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Data</a:t>
            </a: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D22C9-5290-4E05-84E6-5D733EBF4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663"/>
            <a:ext cx="8596668" cy="514951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전복의 성별</a:t>
            </a:r>
            <a:r>
              <a:rPr lang="en-US" altLang="ko-KR" sz="2000" dirty="0"/>
              <a:t>, </a:t>
            </a:r>
            <a:r>
              <a:rPr lang="ko-KR" altLang="en-US" sz="2000" dirty="0"/>
              <a:t>길이</a:t>
            </a:r>
            <a:r>
              <a:rPr lang="en-US" altLang="ko-KR" sz="2000" dirty="0"/>
              <a:t>, </a:t>
            </a:r>
            <a:r>
              <a:rPr lang="ko-KR" altLang="en-US" sz="2000" dirty="0"/>
              <a:t>직경 등을 나타낸 </a:t>
            </a:r>
            <a:r>
              <a:rPr lang="en-US" altLang="ko-KR" sz="2000" dirty="0"/>
              <a:t>data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Sex : </a:t>
            </a:r>
            <a:r>
              <a:rPr lang="ko-KR" altLang="en-US" sz="2000" dirty="0"/>
              <a:t>성별</a:t>
            </a:r>
            <a:r>
              <a:rPr lang="en-US" altLang="ko-KR" sz="2000" dirty="0"/>
              <a:t> (Female, Male, Infant)</a:t>
            </a:r>
          </a:p>
          <a:p>
            <a:r>
              <a:rPr lang="en-US" altLang="ko-KR" sz="2000" dirty="0"/>
              <a:t>Length : </a:t>
            </a:r>
            <a:r>
              <a:rPr lang="ko-KR" altLang="en-US" sz="2000" dirty="0"/>
              <a:t>길이</a:t>
            </a:r>
            <a:r>
              <a:rPr lang="en-US" altLang="ko-KR" sz="2000" dirty="0"/>
              <a:t> (</a:t>
            </a:r>
            <a:r>
              <a:rPr lang="ko-KR" altLang="en-US" sz="2000" dirty="0"/>
              <a:t>껍데기에서 가장 긴 부분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Diameter : </a:t>
            </a:r>
            <a:r>
              <a:rPr lang="ko-KR" altLang="en-US" sz="2000" dirty="0"/>
              <a:t>직경</a:t>
            </a:r>
            <a:r>
              <a:rPr lang="en-US" altLang="ko-KR" sz="2000" dirty="0"/>
              <a:t>(</a:t>
            </a:r>
            <a:r>
              <a:rPr lang="ko-KR" altLang="en-US" sz="2000" dirty="0"/>
              <a:t>길이에 수직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Height : </a:t>
            </a:r>
            <a:r>
              <a:rPr lang="ko-KR" altLang="en-US" sz="2000" dirty="0"/>
              <a:t>높이</a:t>
            </a:r>
            <a:endParaRPr lang="en-US" altLang="ko-KR" sz="2000" dirty="0"/>
          </a:p>
          <a:p>
            <a:r>
              <a:rPr lang="en-US" altLang="ko-KR" sz="2000" dirty="0" err="1"/>
              <a:t>Whole_weight</a:t>
            </a:r>
            <a:r>
              <a:rPr lang="en-US" altLang="ko-KR" sz="2000" dirty="0"/>
              <a:t> : </a:t>
            </a:r>
            <a:r>
              <a:rPr lang="ko-KR" altLang="en-US" sz="2000" dirty="0"/>
              <a:t>전체 무게</a:t>
            </a:r>
            <a:endParaRPr lang="en-US" altLang="ko-KR" sz="2000" dirty="0"/>
          </a:p>
          <a:p>
            <a:r>
              <a:rPr lang="en-US" altLang="ko-KR" sz="2000" dirty="0" err="1"/>
              <a:t>Shucked_weight</a:t>
            </a:r>
            <a:r>
              <a:rPr lang="en-US" altLang="ko-KR" sz="2000" dirty="0"/>
              <a:t> : </a:t>
            </a:r>
            <a:r>
              <a:rPr lang="ko-KR" altLang="en-US" sz="2000" dirty="0"/>
              <a:t>껍질을 벗긴 후 무게 </a:t>
            </a:r>
            <a:r>
              <a:rPr lang="en-US" altLang="ko-KR" sz="2000" dirty="0"/>
              <a:t>(</a:t>
            </a:r>
            <a:r>
              <a:rPr lang="ko-KR" altLang="en-US" sz="2000" dirty="0"/>
              <a:t>속살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 err="1"/>
              <a:t>Viscera_weight</a:t>
            </a:r>
            <a:r>
              <a:rPr lang="en-US" altLang="ko-KR" sz="2000" dirty="0"/>
              <a:t> : </a:t>
            </a:r>
            <a:r>
              <a:rPr lang="ko-KR" altLang="en-US" sz="2000" dirty="0"/>
              <a:t>내장 무게</a:t>
            </a:r>
            <a:endParaRPr lang="en-US" altLang="ko-KR" sz="2000" dirty="0"/>
          </a:p>
          <a:p>
            <a:r>
              <a:rPr lang="en-US" altLang="ko-KR" sz="2000" dirty="0" err="1"/>
              <a:t>Shell_weight</a:t>
            </a:r>
            <a:r>
              <a:rPr lang="en-US" altLang="ko-KR" sz="2000" dirty="0"/>
              <a:t> : </a:t>
            </a:r>
            <a:r>
              <a:rPr lang="ko-KR" altLang="en-US" sz="2000" dirty="0"/>
              <a:t>껍질 무게 </a:t>
            </a:r>
            <a:r>
              <a:rPr lang="en-US" altLang="ko-KR" sz="2000" dirty="0"/>
              <a:t>(</a:t>
            </a:r>
            <a:r>
              <a:rPr lang="ko-KR" altLang="en-US" sz="2000" dirty="0"/>
              <a:t>말린 후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Class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9798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부피 </a:t>
            </a:r>
            <a:r>
              <a:rPr lang="en-US" altLang="ko-KR" sz="3200" dirty="0"/>
              <a:t>vs </a:t>
            </a:r>
            <a:r>
              <a:rPr lang="ko-KR" altLang="en-US" sz="3200" dirty="0"/>
              <a:t>무게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542370"/>
            <a:ext cx="1993946" cy="269058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껍질을 벗긴 후 무게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65361-73BE-48BD-935F-59591A67D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83" y="836187"/>
            <a:ext cx="7703947" cy="58367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5FF2A4-199B-472D-B525-91C7F6EF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64" y="836187"/>
            <a:ext cx="7713365" cy="58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4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부피 </a:t>
            </a:r>
            <a:r>
              <a:rPr lang="en-US" altLang="ko-KR" sz="3200" dirty="0"/>
              <a:t>vs </a:t>
            </a:r>
            <a:r>
              <a:rPr lang="ko-KR" altLang="en-US" sz="3200" dirty="0"/>
              <a:t>무게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542370"/>
            <a:ext cx="1695996" cy="50218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내장 무게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65361-73BE-48BD-935F-59591A67D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83" y="836187"/>
            <a:ext cx="7703947" cy="58367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D8A825-36C8-4ED0-A895-A6F4AD7A1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083" y="836187"/>
            <a:ext cx="7703947" cy="580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48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부피 </a:t>
            </a:r>
            <a:r>
              <a:rPr lang="en-US" altLang="ko-KR" sz="3200" dirty="0"/>
              <a:t>vs </a:t>
            </a:r>
            <a:r>
              <a:rPr lang="ko-KR" altLang="en-US" sz="3200" dirty="0"/>
              <a:t>무게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542370"/>
            <a:ext cx="1695996" cy="50218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껍질 무게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65361-73BE-48BD-935F-59591A67D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83" y="836187"/>
            <a:ext cx="7703947" cy="58367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7B2144-B0CE-4080-B989-E118F389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957" y="794659"/>
            <a:ext cx="7711073" cy="58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31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부피 </a:t>
            </a:r>
            <a:r>
              <a:rPr lang="en-US" altLang="ko-KR" sz="3200" dirty="0"/>
              <a:t>vs </a:t>
            </a:r>
            <a:r>
              <a:rPr lang="ko-KR" altLang="en-US" sz="3200" dirty="0"/>
              <a:t>무게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9BB132-0F84-48DB-9F58-49AF9D4B8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05" y="431812"/>
            <a:ext cx="4398339" cy="32949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C22592-8838-4CF8-AEF3-96A322EC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548" y="433112"/>
            <a:ext cx="4398339" cy="32936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5A63ED-38E0-429F-AFC5-C271A1F35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05" y="3564360"/>
            <a:ext cx="4403509" cy="32936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4CCEF6-73C6-4A5C-B3FA-EF9ED4F27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144" y="3564360"/>
            <a:ext cx="4434744" cy="32936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CE90B4C-BB3F-431C-8FAC-75D16AD03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63997"/>
            <a:ext cx="28479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64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부피 </a:t>
            </a:r>
            <a:r>
              <a:rPr lang="en-US" altLang="ko-KR" sz="3200" dirty="0"/>
              <a:t>vs </a:t>
            </a:r>
            <a:r>
              <a:rPr lang="ko-KR" altLang="en-US" sz="3200" dirty="0"/>
              <a:t>무게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370"/>
            <a:ext cx="9042019" cy="432806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임의로 구한 부피와 각 무게들은 대체로 비례하는 것으로 나타났다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일반적으로 부피가 크면 전체 무게도 크고</a:t>
            </a:r>
            <a:r>
              <a:rPr lang="en-US" altLang="ko-KR" sz="2000" dirty="0"/>
              <a:t>, </a:t>
            </a:r>
            <a:r>
              <a:rPr lang="ko-KR" altLang="en-US" sz="2000" dirty="0"/>
              <a:t>전복 알맹이</a:t>
            </a:r>
            <a:r>
              <a:rPr lang="en-US" altLang="ko-KR" sz="2000" dirty="0"/>
              <a:t>(</a:t>
            </a:r>
            <a:r>
              <a:rPr lang="ko-KR" altLang="en-US" sz="2000" dirty="0"/>
              <a:t>속살</a:t>
            </a:r>
            <a:r>
              <a:rPr lang="en-US" altLang="ko-KR" sz="2000" dirty="0"/>
              <a:t>)</a:t>
            </a:r>
            <a:r>
              <a:rPr lang="ko-KR" altLang="en-US" sz="2000" dirty="0"/>
              <a:t>의 무게도 크고</a:t>
            </a:r>
            <a:r>
              <a:rPr lang="en-US" altLang="ko-KR" sz="2000" dirty="0"/>
              <a:t>, </a:t>
            </a:r>
            <a:r>
              <a:rPr lang="ko-KR" altLang="en-US" sz="2000" dirty="0"/>
              <a:t>내장의 무게도 크고</a:t>
            </a:r>
            <a:r>
              <a:rPr lang="en-US" altLang="ko-KR" sz="2000" dirty="0"/>
              <a:t>, </a:t>
            </a:r>
            <a:r>
              <a:rPr lang="ko-KR" altLang="en-US" sz="2000" dirty="0"/>
              <a:t>껍질의 무게도 크다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이상치를 제외하면 부피는 전체 무게에 가장 가깝게 비례했다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247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class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370"/>
            <a:ext cx="9042019" cy="432806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Class </a:t>
            </a:r>
            <a:r>
              <a:rPr lang="ko-KR" altLang="en-US" sz="2000" dirty="0"/>
              <a:t>변수는 </a:t>
            </a:r>
            <a:r>
              <a:rPr lang="en-US" altLang="ko-KR" sz="2000" dirty="0"/>
              <a:t>positive, negative 2</a:t>
            </a:r>
            <a:r>
              <a:rPr lang="ko-KR" altLang="en-US" sz="2000" dirty="0"/>
              <a:t>가지 인데</a:t>
            </a:r>
            <a:r>
              <a:rPr lang="en-US" altLang="ko-KR" sz="2000" dirty="0"/>
              <a:t> positive</a:t>
            </a:r>
            <a:r>
              <a:rPr lang="ko-KR" altLang="en-US" sz="2000" dirty="0"/>
              <a:t>인 </a:t>
            </a:r>
            <a:r>
              <a:rPr lang="en-US" altLang="ko-KR" sz="2000" dirty="0"/>
              <a:t>data</a:t>
            </a:r>
            <a:r>
              <a:rPr lang="ko-KR" altLang="en-US" sz="2000" dirty="0"/>
              <a:t>는 </a:t>
            </a:r>
            <a:r>
              <a:rPr lang="en-US" altLang="ko-KR" sz="2000" dirty="0"/>
              <a:t>negative</a:t>
            </a:r>
            <a:r>
              <a:rPr lang="ko-KR" altLang="en-US" sz="2000" dirty="0"/>
              <a:t> 보다 매우 적다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명목형 변수인 </a:t>
            </a:r>
            <a:r>
              <a:rPr lang="en-US" altLang="ko-KR" sz="2000" dirty="0"/>
              <a:t>Sex,</a:t>
            </a:r>
            <a:r>
              <a:rPr lang="ko-KR" altLang="en-US" sz="2000" dirty="0"/>
              <a:t> </a:t>
            </a:r>
            <a:r>
              <a:rPr lang="en-US" altLang="ko-KR" sz="2000" dirty="0"/>
              <a:t>class </a:t>
            </a:r>
            <a:r>
              <a:rPr lang="ko-KR" altLang="en-US" sz="2000" dirty="0"/>
              <a:t>변수에 대해 나머지                                           연속형 변수들을 분석해 보았다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A9818F-9903-4A31-9A6F-FAFAB27C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23" y="1996263"/>
            <a:ext cx="4776064" cy="17101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620B13-CD7C-49F4-9C15-16B3A72C8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151" y="1996263"/>
            <a:ext cx="4728457" cy="442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91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class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2DC0C6-ECF8-4736-80D2-950C7AC13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352425"/>
            <a:ext cx="82105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85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class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15F159-1D51-48D1-9B1E-CD26102D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361950"/>
            <a:ext cx="81915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18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class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415A79-C61C-4E33-9023-E7AECF51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357187"/>
            <a:ext cx="81915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37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class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571797-7FCD-495D-893D-7B05F166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357187"/>
            <a:ext cx="82200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M</a:t>
            </a:r>
            <a:r>
              <a:rPr lang="ko-KR" altLang="en-US" sz="3200" dirty="0"/>
              <a:t> </a:t>
            </a:r>
            <a:r>
              <a:rPr lang="en-US" altLang="ko-KR" sz="3200" dirty="0"/>
              <a:t>vs</a:t>
            </a:r>
            <a:r>
              <a:rPr lang="ko-KR" altLang="en-US" sz="3200" dirty="0"/>
              <a:t> </a:t>
            </a:r>
            <a:r>
              <a:rPr lang="en-US" altLang="ko-KR" sz="3200" dirty="0"/>
              <a:t>F vs I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370"/>
            <a:ext cx="9042019" cy="432806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</a:t>
            </a:r>
            <a:r>
              <a:rPr lang="ko-KR" altLang="en-US" sz="2000" dirty="0"/>
              <a:t>는 전복이 어리다는 뜻이다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크기</a:t>
            </a:r>
            <a:r>
              <a:rPr lang="en-US" altLang="ko-KR" sz="2000" dirty="0"/>
              <a:t>, </a:t>
            </a:r>
            <a:r>
              <a:rPr lang="ko-KR" altLang="en-US" sz="2000" dirty="0"/>
              <a:t>직경</a:t>
            </a:r>
            <a:r>
              <a:rPr lang="en-US" altLang="ko-KR" sz="2000" dirty="0"/>
              <a:t>, </a:t>
            </a:r>
            <a:r>
              <a:rPr lang="ko-KR" altLang="en-US" sz="2000" dirty="0"/>
              <a:t>무게 등등이 </a:t>
            </a:r>
            <a:r>
              <a:rPr lang="en-US" altLang="ko-KR" sz="2000" dirty="0"/>
              <a:t>I</a:t>
            </a:r>
            <a:r>
              <a:rPr lang="ko-KR" altLang="en-US" sz="2000" dirty="0"/>
              <a:t>는 </a:t>
            </a:r>
            <a:r>
              <a:rPr lang="en-US" altLang="ko-KR" sz="2000" dirty="0"/>
              <a:t>M,F</a:t>
            </a:r>
            <a:r>
              <a:rPr lang="ko-KR" altLang="en-US" sz="2000" dirty="0"/>
              <a:t>보다</a:t>
            </a:r>
            <a:r>
              <a:rPr lang="en-US" altLang="ko-KR" sz="2000" dirty="0"/>
              <a:t> </a:t>
            </a:r>
            <a:r>
              <a:rPr lang="ko-KR" altLang="en-US" sz="2000" dirty="0"/>
              <a:t>확실히 작을 것으로 예상이 되고</a:t>
            </a:r>
            <a:r>
              <a:rPr lang="en-US" altLang="ko-KR" sz="2000" dirty="0"/>
              <a:t>, M</a:t>
            </a:r>
            <a:r>
              <a:rPr lang="ko-KR" altLang="en-US" sz="2000" dirty="0"/>
              <a:t>이 </a:t>
            </a:r>
            <a:r>
              <a:rPr lang="en-US" altLang="ko-KR" sz="2000" dirty="0"/>
              <a:t>F</a:t>
            </a:r>
            <a:r>
              <a:rPr lang="ko-KR" altLang="en-US" sz="2000" dirty="0"/>
              <a:t>보다 살짝 클 것으로 예상한다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52616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class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72B7DF-6D5D-40A0-A04B-D3B964716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366712"/>
            <a:ext cx="82010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67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class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7CA8CF-3526-4200-B002-3DF918207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361950"/>
            <a:ext cx="82200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61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class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9DDADB-1B92-4D83-8990-8BA595C7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366712"/>
            <a:ext cx="81915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1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class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370"/>
            <a:ext cx="9042019" cy="432806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모든 연속형 변수에서 </a:t>
            </a:r>
            <a:r>
              <a:rPr lang="en-US" altLang="ko-KR" sz="2000" dirty="0"/>
              <a:t>Negative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  <a:r>
              <a:rPr lang="ko-KR" altLang="en-US" sz="2000" dirty="0"/>
              <a:t>들은 모두 </a:t>
            </a:r>
            <a:r>
              <a:rPr lang="en-US" altLang="ko-KR" sz="2000" dirty="0"/>
              <a:t>Positive</a:t>
            </a:r>
            <a:r>
              <a:rPr lang="ko-KR" altLang="en-US" sz="2000" dirty="0"/>
              <a:t> </a:t>
            </a:r>
            <a:r>
              <a:rPr lang="en-US" altLang="ko-KR" sz="2000" dirty="0"/>
              <a:t>data </a:t>
            </a:r>
            <a:r>
              <a:rPr lang="ko-KR" altLang="en-US" sz="2000" dirty="0"/>
              <a:t>범위 안에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Negative data</a:t>
            </a:r>
            <a:r>
              <a:rPr lang="ko-KR" altLang="en-US" sz="2000" dirty="0"/>
              <a:t>에서도</a:t>
            </a:r>
            <a:r>
              <a:rPr lang="en-US" altLang="ko-KR" sz="2000" dirty="0"/>
              <a:t> I </a:t>
            </a:r>
            <a:r>
              <a:rPr lang="ko-KR" altLang="en-US" sz="2000" dirty="0"/>
              <a:t>가</a:t>
            </a:r>
            <a:r>
              <a:rPr lang="en-US" altLang="ko-KR" sz="2000" dirty="0"/>
              <a:t> M, F</a:t>
            </a:r>
            <a:r>
              <a:rPr lang="ko-KR" altLang="en-US" sz="2000" dirty="0"/>
              <a:t>보다 작은 경향을 보였다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위에서 측정한 값들도 비슷하게 나타났다</a:t>
            </a:r>
            <a:r>
              <a:rPr lang="en-US" altLang="ko-KR" sz="200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2D1EC7-79C9-4DE6-A8F8-3E4B85F05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6" y="3438243"/>
            <a:ext cx="4188807" cy="31015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15ADDD-5411-45B1-8074-1A988DD64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323" y="3429000"/>
            <a:ext cx="4188807" cy="31108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FAC92C-4697-437C-8CA0-61FC54B7C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785" y="3438243"/>
            <a:ext cx="4208215" cy="31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M</a:t>
            </a:r>
            <a:r>
              <a:rPr lang="ko-KR" altLang="en-US" sz="3200" dirty="0"/>
              <a:t> </a:t>
            </a:r>
            <a:r>
              <a:rPr lang="en-US" altLang="ko-KR" sz="3200" dirty="0"/>
              <a:t>vs</a:t>
            </a:r>
            <a:r>
              <a:rPr lang="ko-KR" altLang="en-US" sz="3200" dirty="0"/>
              <a:t> </a:t>
            </a:r>
            <a:r>
              <a:rPr lang="en-US" altLang="ko-KR" sz="3200" dirty="0"/>
              <a:t>F vs I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6AE04-DAD1-41D5-8305-6B3610D3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82" y="609601"/>
            <a:ext cx="7834372" cy="5939785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16A425-32B5-4393-A3C0-66156B1C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789"/>
            <a:ext cx="2077460" cy="834189"/>
          </a:xfrm>
        </p:spPr>
        <p:txBody>
          <a:bodyPr/>
          <a:lstStyle/>
          <a:p>
            <a:r>
              <a:rPr lang="ko-KR" altLang="en-US"/>
              <a:t>길이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97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M</a:t>
            </a:r>
            <a:r>
              <a:rPr lang="ko-KR" altLang="en-US" sz="3200" dirty="0"/>
              <a:t> </a:t>
            </a:r>
            <a:r>
              <a:rPr lang="en-US" altLang="ko-KR" sz="3200" dirty="0"/>
              <a:t>vs</a:t>
            </a:r>
            <a:r>
              <a:rPr lang="ko-KR" altLang="en-US" sz="3200" dirty="0"/>
              <a:t> </a:t>
            </a:r>
            <a:r>
              <a:rPr lang="en-US" altLang="ko-KR" sz="3200" dirty="0"/>
              <a:t>F vs I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6AE04-DAD1-41D5-8305-6B3610D3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82" y="609601"/>
            <a:ext cx="7834372" cy="5939785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16A425-32B5-4393-A3C0-66156B1C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789"/>
            <a:ext cx="2077460" cy="834189"/>
          </a:xfrm>
        </p:spPr>
        <p:txBody>
          <a:bodyPr/>
          <a:lstStyle/>
          <a:p>
            <a:r>
              <a:rPr lang="ko-KR" altLang="en-US" dirty="0"/>
              <a:t>직경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976A9F-4013-4C84-83E6-D0F63662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143" y="609601"/>
            <a:ext cx="7882911" cy="593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2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M</a:t>
            </a:r>
            <a:r>
              <a:rPr lang="ko-KR" altLang="en-US" sz="3200" dirty="0"/>
              <a:t> </a:t>
            </a:r>
            <a:r>
              <a:rPr lang="en-US" altLang="ko-KR" sz="3200" dirty="0"/>
              <a:t>vs</a:t>
            </a:r>
            <a:r>
              <a:rPr lang="ko-KR" altLang="en-US" sz="3200" dirty="0"/>
              <a:t> </a:t>
            </a:r>
            <a:r>
              <a:rPr lang="en-US" altLang="ko-KR" sz="3200" dirty="0"/>
              <a:t>F vs I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6AE04-DAD1-41D5-8305-6B3610D3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82" y="609601"/>
            <a:ext cx="7834372" cy="5939785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16A425-32B5-4393-A3C0-66156B1C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789"/>
            <a:ext cx="2077460" cy="834189"/>
          </a:xfrm>
        </p:spPr>
        <p:txBody>
          <a:bodyPr/>
          <a:lstStyle/>
          <a:p>
            <a:r>
              <a:rPr lang="ko-KR" altLang="en-US" dirty="0"/>
              <a:t>높이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44DB7-DC32-422F-B1F1-0889508DF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066" y="609601"/>
            <a:ext cx="7899988" cy="593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9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M</a:t>
            </a:r>
            <a:r>
              <a:rPr lang="ko-KR" altLang="en-US" sz="3200" dirty="0"/>
              <a:t> </a:t>
            </a:r>
            <a:r>
              <a:rPr lang="en-US" altLang="ko-KR" sz="3200" dirty="0"/>
              <a:t>vs</a:t>
            </a:r>
            <a:r>
              <a:rPr lang="ko-KR" altLang="en-US" sz="3200" dirty="0"/>
              <a:t> </a:t>
            </a:r>
            <a:r>
              <a:rPr lang="en-US" altLang="ko-KR" sz="3200" dirty="0"/>
              <a:t>F vs I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6AE04-DAD1-41D5-8305-6B3610D3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82" y="609601"/>
            <a:ext cx="7834372" cy="5939785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16A425-32B5-4393-A3C0-66156B1C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789"/>
            <a:ext cx="2077460" cy="834189"/>
          </a:xfrm>
        </p:spPr>
        <p:txBody>
          <a:bodyPr/>
          <a:lstStyle/>
          <a:p>
            <a:r>
              <a:rPr lang="ko-KR" altLang="en-US" dirty="0"/>
              <a:t>전체 무게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0C8D5A-5C87-4CC4-810E-30465550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116" y="609601"/>
            <a:ext cx="7904937" cy="593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5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M</a:t>
            </a:r>
            <a:r>
              <a:rPr lang="ko-KR" altLang="en-US" sz="3200" dirty="0"/>
              <a:t> </a:t>
            </a:r>
            <a:r>
              <a:rPr lang="en-US" altLang="ko-KR" sz="3200" dirty="0"/>
              <a:t>vs</a:t>
            </a:r>
            <a:r>
              <a:rPr lang="ko-KR" altLang="en-US" sz="3200" dirty="0"/>
              <a:t> </a:t>
            </a:r>
            <a:r>
              <a:rPr lang="en-US" altLang="ko-KR" sz="3200" dirty="0"/>
              <a:t>F vs I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6AE04-DAD1-41D5-8305-6B3610D3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82" y="609601"/>
            <a:ext cx="7834372" cy="5939785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16A425-32B5-4393-A3C0-66156B1C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789"/>
            <a:ext cx="2077460" cy="834189"/>
          </a:xfrm>
        </p:spPr>
        <p:txBody>
          <a:bodyPr/>
          <a:lstStyle/>
          <a:p>
            <a:r>
              <a:rPr lang="ko-KR" altLang="en-US" dirty="0"/>
              <a:t>껍질을 벗긴 후 무게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33508F-7950-4B1F-ABE8-1AD8F54B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82" y="609601"/>
            <a:ext cx="7834372" cy="58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M</a:t>
            </a:r>
            <a:r>
              <a:rPr lang="ko-KR" altLang="en-US" sz="3200" dirty="0"/>
              <a:t> </a:t>
            </a:r>
            <a:r>
              <a:rPr lang="en-US" altLang="ko-KR" sz="3200" dirty="0"/>
              <a:t>vs</a:t>
            </a:r>
            <a:r>
              <a:rPr lang="ko-KR" altLang="en-US" sz="3200" dirty="0"/>
              <a:t> </a:t>
            </a:r>
            <a:r>
              <a:rPr lang="en-US" altLang="ko-KR" sz="3200" dirty="0"/>
              <a:t>F vs I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6AE04-DAD1-41D5-8305-6B3610D3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82" y="609601"/>
            <a:ext cx="7834372" cy="5939785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16A425-32B5-4393-A3C0-66156B1C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789"/>
            <a:ext cx="2077460" cy="834189"/>
          </a:xfrm>
        </p:spPr>
        <p:txBody>
          <a:bodyPr/>
          <a:lstStyle/>
          <a:p>
            <a:r>
              <a:rPr lang="ko-KR" altLang="en-US" dirty="0"/>
              <a:t>내장 무게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3AE468-5C49-4939-B0EB-C209B1F25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80" y="642258"/>
            <a:ext cx="7834373" cy="58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6124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488</TotalTime>
  <Words>599</Words>
  <Application>Microsoft Office PowerPoint</Application>
  <PresentationFormat>와이드스크린</PresentationFormat>
  <Paragraphs>103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패싯</vt:lpstr>
      <vt:lpstr>Abalone Data</vt:lpstr>
      <vt:lpstr>Data </vt:lpstr>
      <vt:lpstr>M vs F vs I </vt:lpstr>
      <vt:lpstr>M vs F vs I </vt:lpstr>
      <vt:lpstr>M vs F vs I </vt:lpstr>
      <vt:lpstr>M vs F vs I </vt:lpstr>
      <vt:lpstr>M vs F vs I </vt:lpstr>
      <vt:lpstr>M vs F vs I </vt:lpstr>
      <vt:lpstr>M vs F vs I </vt:lpstr>
      <vt:lpstr>M vs F vs I </vt:lpstr>
      <vt:lpstr>M vs F vs I </vt:lpstr>
      <vt:lpstr>M vs F vs I </vt:lpstr>
      <vt:lpstr>Length vs Diameter </vt:lpstr>
      <vt:lpstr>Length vs Diameter </vt:lpstr>
      <vt:lpstr>Length vs Diameter </vt:lpstr>
      <vt:lpstr>전체 무게 vs 나머지 무게 </vt:lpstr>
      <vt:lpstr>전체 무게 vs 나머지 무게 </vt:lpstr>
      <vt:lpstr>부피 vs 무게 </vt:lpstr>
      <vt:lpstr>부피 vs 무게 </vt:lpstr>
      <vt:lpstr>부피 vs 무게 </vt:lpstr>
      <vt:lpstr>부피 vs 무게 </vt:lpstr>
      <vt:lpstr>부피 vs 무게 </vt:lpstr>
      <vt:lpstr>부피 vs 무게 </vt:lpstr>
      <vt:lpstr>부피 vs 무게 </vt:lpstr>
      <vt:lpstr>class </vt:lpstr>
      <vt:lpstr>class </vt:lpstr>
      <vt:lpstr>class </vt:lpstr>
      <vt:lpstr>class </vt:lpstr>
      <vt:lpstr>class </vt:lpstr>
      <vt:lpstr>class </vt:lpstr>
      <vt:lpstr>class </vt:lpstr>
      <vt:lpstr>class </vt:lpstr>
      <vt:lpstr>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a paper</dc:title>
  <dc:creator>신상윤</dc:creator>
  <cp:lastModifiedBy>신상윤</cp:lastModifiedBy>
  <cp:revision>21</cp:revision>
  <dcterms:created xsi:type="dcterms:W3CDTF">2021-09-17T15:09:24Z</dcterms:created>
  <dcterms:modified xsi:type="dcterms:W3CDTF">2021-09-30T04:43:41Z</dcterms:modified>
</cp:coreProperties>
</file>