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2" r:id="rId5"/>
    <p:sldId id="263" r:id="rId6"/>
    <p:sldId id="261" r:id="rId7"/>
    <p:sldId id="265" r:id="rId8"/>
    <p:sldId id="266" r:id="rId9"/>
    <p:sldId id="270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19089-660C-4466-8D8B-6D2C4EFA8295}" v="41" dt="2023-03-05T10:56:44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6" autoAdjust="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A482-9B6C-8BF0-93A1-E7D5CBD1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EC785-046C-3686-B6AB-7C90D10B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9C9E-8032-123F-10D2-87A38AA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1E98-9685-82E1-E410-E3FF7C8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9A25F-6358-A636-3DDE-3DB3EF1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085F-1999-2960-18F2-150C24F9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670CB-E06B-3E52-F2AF-99919D77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07D0F-63C3-3739-F857-4B63990B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C945A-EE63-1C34-C039-1DC7FB6B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71616-6FEA-506A-C3BA-EAAB91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34EF6-0797-FC0E-26FB-DEEC00832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8A2F3-7BC7-3C2D-54AC-6B494108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2E16-F41D-79E7-46D2-93B979A6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A07B2-7653-1708-2018-047840F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1BAF-378C-4E49-2781-157DD02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CC4A-C4AC-BB35-864F-460970E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8EA45-A3C9-ABAC-F9A7-5979123D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9CFB-30B9-F335-FFCC-4A1BAE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0F5D6-AC85-1BE7-BD86-0BF7915E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46A7-FF52-67C0-1FE9-D3B1AE4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FB07-C234-B875-E4FB-C9D715E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86810-8D75-6AD9-1B9C-8AB913E1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F5BB0-4E6A-27BA-CF59-7CFBB9F8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2AE85-1308-0191-AE98-1954501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8890-F2AE-C578-31E4-79F11DFD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6AB9-6730-33F4-4BB9-623B8F15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4BAAC-9FB3-5F76-4366-36854A2D1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BD1AE-1AF3-20E0-452E-A2982435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1C1A2-D14B-CC8E-1A2F-AD70B13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CD62F-915B-FDF3-E8EB-B083E449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C2FD2-6231-480D-2227-437D7A95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8AE1-9A5B-CA4D-1BC3-A3AF7C4E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39F50-49CE-2399-FC5B-AC300321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5E490-21FB-6F24-A2F3-73C7235C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48330-6849-E10E-A67B-D67B1148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F4DEE-2550-0C6F-5930-9A989DB0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D31B5-FF3B-0A45-5B79-4ACE6EE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1C36A-DC4F-5D50-3599-D22B6A2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6AF95-83ED-F262-F162-54321B3B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2B3C-7F70-756D-E49D-16BA2254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22B3C-46EB-0C3A-E4DE-534EE3C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BD139-B067-E4FA-1979-4737A0A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2D04C4-BD54-36AA-9D36-328FFBC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9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FBCD5-C212-73AA-A66B-CB6A2BDD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9DB75-95BB-C8AB-6AC9-758E52B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4AD3C-0DB3-C027-44AC-C29F7BE7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2A59-F95E-18B8-55B1-2F9E596C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B83EF-E491-E261-6430-E1163F2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CB55E-142D-F97A-AC74-0194DD78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D81A-C764-C475-5AFA-D7AB4EC8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34BF9-1543-FDF7-111D-4CE31D5C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1575-D97D-429B-9C4E-2339571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C2D3-A4A6-C70A-8BA3-457D83F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43C65-F083-30D0-42B2-16E1BC163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28297-3262-441D-824F-DA8B19BB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D2C35-2B8E-EC9F-290C-78F53BE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CC82D-440D-AC0E-BF0E-77123095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57EA-722B-34D8-1C4D-6F805BEE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2EB17-820E-C58E-BDAD-568F6300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A81D-F022-D6CF-F9E5-04CD6782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8E90-81A3-1430-B01C-A4ACED37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B630B-D4F9-D624-62C3-BC06D90CD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A4747-F7F8-303D-55F4-5CD8EFF1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7225-EF35-035F-02C5-8594D19B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58"/>
            <a:ext cx="10515600" cy="260413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2023 </a:t>
            </a:r>
            <a:r>
              <a:rPr lang="ko-KR" altLang="en-US" dirty="0"/>
              <a:t>졸업프로젝트</a:t>
            </a:r>
            <a:br>
              <a:rPr lang="en-US" altLang="ko-KR" dirty="0"/>
            </a:br>
            <a:r>
              <a:rPr lang="en-US" altLang="ko-KR" dirty="0"/>
              <a:t>3D Object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40320-553D-8908-D2E6-C0E3460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3844"/>
            <a:ext cx="10515600" cy="196599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2023. 03. 07. ~ 2023. 04. 04.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신상윤</a:t>
            </a:r>
            <a:r>
              <a:rPr lang="en-US" altLang="ko-KR" dirty="0"/>
              <a:t>, </a:t>
            </a:r>
            <a:r>
              <a:rPr lang="ko-KR" altLang="en-US" dirty="0"/>
              <a:t>윤성우</a:t>
            </a:r>
          </a:p>
        </p:txBody>
      </p:sp>
    </p:spTree>
    <p:extLst>
      <p:ext uri="{BB962C8B-B14F-4D97-AF65-F5344CB8AC3E}">
        <p14:creationId xmlns:p14="http://schemas.microsoft.com/office/powerpoint/2010/main" val="173205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09997"/>
            <a:ext cx="10515600" cy="2827875"/>
          </a:xfrm>
        </p:spPr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V</a:t>
            </a:r>
            <a:r>
              <a:rPr lang="ko-KR" altLang="en-US" dirty="0"/>
              <a:t>의 </a:t>
            </a:r>
            <a:r>
              <a:rPr lang="en-US" altLang="ko-KR" dirty="0"/>
              <a:t>local </a:t>
            </a:r>
            <a:r>
              <a:rPr lang="ko-KR" altLang="en-US" dirty="0"/>
              <a:t>평균을 구한다</a:t>
            </a:r>
            <a:r>
              <a:rPr lang="en-US" altLang="ko-KR" dirty="0"/>
              <a:t>. (Vx, </a:t>
            </a:r>
            <a:r>
              <a:rPr lang="en-US" altLang="ko-KR" dirty="0" err="1"/>
              <a:t>Vy</a:t>
            </a:r>
            <a:r>
              <a:rPr lang="en-US" altLang="ko-KR" dirty="0"/>
              <a:t>, </a:t>
            </a:r>
            <a:r>
              <a:rPr lang="en-US" altLang="ko-KR" dirty="0" err="1"/>
              <a:t>Vz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다음 각 </a:t>
            </a:r>
            <a:r>
              <a:rPr lang="en-US" altLang="ko-KR" dirty="0"/>
              <a:t>point</a:t>
            </a:r>
            <a:r>
              <a:rPr lang="ko-KR" altLang="en-US" dirty="0"/>
              <a:t>를 다음과 같이 증가시켜 </a:t>
            </a:r>
            <a:r>
              <a:rPr lang="en-US" altLang="ko-KR" dirty="0"/>
              <a:t>(</a:t>
            </a:r>
            <a:r>
              <a:rPr lang="ko-KR" altLang="en-US" dirty="0"/>
              <a:t>상대위치 추가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= ()   ,    ,    ,    ,    -    ,    -    ,    -    )                </a:t>
            </a:r>
          </a:p>
          <a:p>
            <a:pPr marL="0" indent="0">
              <a:buNone/>
            </a:pPr>
            <a:r>
              <a:rPr lang="en-US" altLang="ko-KR" dirty="0"/>
              <a:t>  input feature                        </a:t>
            </a:r>
            <a:r>
              <a:rPr lang="ko-KR" altLang="en-US" dirty="0"/>
              <a:t>을 얻는다</a:t>
            </a:r>
            <a:r>
              <a:rPr lang="en-US" altLang="ko-KR" dirty="0"/>
              <a:t>. (point-wise input)</a:t>
            </a:r>
          </a:p>
        </p:txBody>
      </p:sp>
      <p:pic>
        <p:nvPicPr>
          <p:cNvPr id="30" name="Picture 27">
            <a:extLst>
              <a:ext uri="{FF2B5EF4-FFF2-40B4-BE49-F238E27FC236}">
                <a16:creationId xmlns:a16="http://schemas.microsoft.com/office/drawing/2014/main" id="{EAC13AF8-7313-23E6-B3AF-5F0DA1A8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31" y="5844986"/>
            <a:ext cx="2768346" cy="61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C4EA31-53FF-8714-C3F1-912DE6B6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17" y="262463"/>
            <a:ext cx="519112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7458DE-E2EE-93BB-D5F3-8555F1032BE0}"/>
              </a:ext>
            </a:extLst>
          </p:cNvPr>
          <p:cNvSpPr txBox="1"/>
          <p:nvPr/>
        </p:nvSpPr>
        <p:spPr>
          <a:xfrm>
            <a:off x="6385560" y="338670"/>
            <a:ext cx="534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: point t</a:t>
            </a:r>
            <a:r>
              <a:rPr lang="ko-KR" altLang="en-US" dirty="0"/>
              <a:t>개를 가진 </a:t>
            </a:r>
            <a:r>
              <a:rPr lang="en-US" altLang="ko-KR" dirty="0"/>
              <a:t>nonempty Voxel, t &lt;= T</a:t>
            </a:r>
          </a:p>
          <a:p>
            <a:endParaRPr lang="en-US" altLang="ko-KR" dirty="0"/>
          </a:p>
          <a:p>
            <a:r>
              <a:rPr lang="en-US" altLang="ko-KR" dirty="0"/>
              <a:t>point</a:t>
            </a:r>
            <a:r>
              <a:rPr lang="ko-KR" altLang="en-US" dirty="0"/>
              <a:t>는 </a:t>
            </a:r>
            <a:r>
              <a:rPr lang="en-US" altLang="ko-KR" dirty="0" err="1"/>
              <a:t>xyz</a:t>
            </a:r>
            <a:r>
              <a:rPr lang="en-US" altLang="ko-KR" dirty="0"/>
              <a:t> </a:t>
            </a:r>
            <a:r>
              <a:rPr lang="ko-KR" altLang="en-US" dirty="0"/>
              <a:t>좌표와 </a:t>
            </a:r>
            <a:r>
              <a:rPr lang="en-US" altLang="ko-KR" dirty="0"/>
              <a:t>r(received reflectance)</a:t>
            </a:r>
            <a:r>
              <a:rPr lang="ko-KR" altLang="en-US" dirty="0"/>
              <a:t>을 가짐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B1DB4C-F742-F3C4-48D8-FCA40203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7BF5ADB6-1ED7-4D5A-6719-374C0C41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09997"/>
            <a:ext cx="44767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27F7259C-C2E6-7919-9F00-B8B9A7D47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382" y="5355797"/>
            <a:ext cx="44767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0415D523-B942-448A-1202-3080670EA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3802257"/>
            <a:ext cx="42862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DDE90C32-15D7-4A8D-C74F-DEDA08038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255" y="5355796"/>
            <a:ext cx="42862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AE9583DB-F60B-5B63-8881-F17DF4586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151" y="3798143"/>
            <a:ext cx="40957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703ED39F-70F3-A048-E592-7FD713D40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691" y="5355796"/>
            <a:ext cx="40957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A90386F1-93D5-F1B0-A6B7-DCE5D4C1D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857" y="5355801"/>
            <a:ext cx="361950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id="{50E2A25C-6280-75AE-626C-4A5374818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4407" y="5355800"/>
            <a:ext cx="361950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0704A51F-C84A-EF5C-5720-27F540366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3790" y="5355799"/>
            <a:ext cx="361950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15">
            <a:extLst>
              <a:ext uri="{FF2B5EF4-FFF2-40B4-BE49-F238E27FC236}">
                <a16:creationId xmlns:a16="http://schemas.microsoft.com/office/drawing/2014/main" id="{4FBC3CEF-96F4-3783-C68E-551A874E6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843" y="5355797"/>
            <a:ext cx="361950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DD4A59CC-3D0F-B5BF-68A7-B08850BBB7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2199" y="5355799"/>
            <a:ext cx="304800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34B2B399-DF20-34E4-EC1F-BDDD70FE9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2342" y="5355796"/>
            <a:ext cx="304800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19">
            <a:extLst>
              <a:ext uri="{FF2B5EF4-FFF2-40B4-BE49-F238E27FC236}">
                <a16:creationId xmlns:a16="http://schemas.microsoft.com/office/drawing/2014/main" id="{32F9618A-E6C4-4F90-F00E-33ED1B7F0C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6395" y="5355798"/>
            <a:ext cx="35242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1">
            <a:extLst>
              <a:ext uri="{FF2B5EF4-FFF2-40B4-BE49-F238E27FC236}">
                <a16:creationId xmlns:a16="http://schemas.microsoft.com/office/drawing/2014/main" id="{B808504E-EFF6-C24B-3A31-1697023A09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4308" y="5317695"/>
            <a:ext cx="276225" cy="53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01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09997"/>
            <a:ext cx="10515600" cy="2827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각    들을 </a:t>
            </a:r>
            <a:r>
              <a:rPr lang="en-US" altLang="ko-KR" dirty="0"/>
              <a:t>FCN</a:t>
            </a:r>
            <a:r>
              <a:rPr lang="ko-KR" altLang="en-US" dirty="0"/>
              <a:t>에 통과시켜 </a:t>
            </a:r>
            <a:r>
              <a:rPr lang="en-US" altLang="ko-KR" dirty="0"/>
              <a:t>point – wise feature </a:t>
            </a:r>
            <a:r>
              <a:rPr lang="ko-KR" altLang="en-US" dirty="0"/>
              <a:t>   를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FCN</a:t>
            </a:r>
            <a:r>
              <a:rPr lang="ko-KR" altLang="en-US" dirty="0"/>
              <a:t>은 모든 점에 대하여 </a:t>
            </a:r>
            <a:r>
              <a:rPr lang="en-US" altLang="ko-KR" dirty="0"/>
              <a:t>parameter</a:t>
            </a:r>
            <a:r>
              <a:rPr lang="ko-KR" altLang="en-US" dirty="0"/>
              <a:t>를 공유한다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C4EA31-53FF-8714-C3F1-912DE6B6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" y="262463"/>
            <a:ext cx="519112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7458DE-E2EE-93BB-D5F3-8555F1032BE0}"/>
              </a:ext>
            </a:extLst>
          </p:cNvPr>
          <p:cNvSpPr txBox="1"/>
          <p:nvPr/>
        </p:nvSpPr>
        <p:spPr>
          <a:xfrm>
            <a:off x="6385560" y="338670"/>
            <a:ext cx="5349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: point t</a:t>
            </a:r>
            <a:r>
              <a:rPr lang="ko-KR" altLang="en-US" dirty="0"/>
              <a:t>개를 가진 </a:t>
            </a:r>
            <a:r>
              <a:rPr lang="en-US" altLang="ko-KR" dirty="0"/>
              <a:t>nonempty Voxel, t &lt;= T</a:t>
            </a:r>
          </a:p>
          <a:p>
            <a:endParaRPr lang="en-US" altLang="ko-KR" dirty="0"/>
          </a:p>
          <a:p>
            <a:r>
              <a:rPr lang="en-US" altLang="ko-KR" dirty="0"/>
              <a:t>point</a:t>
            </a:r>
            <a:r>
              <a:rPr lang="ko-KR" altLang="en-US" dirty="0"/>
              <a:t>는 </a:t>
            </a:r>
            <a:r>
              <a:rPr lang="en-US" altLang="ko-KR" dirty="0" err="1"/>
              <a:t>xyz</a:t>
            </a:r>
            <a:r>
              <a:rPr lang="en-US" altLang="ko-KR" dirty="0"/>
              <a:t> </a:t>
            </a:r>
            <a:r>
              <a:rPr lang="ko-KR" altLang="en-US" dirty="0"/>
              <a:t>좌표와 </a:t>
            </a:r>
            <a:r>
              <a:rPr lang="en-US" altLang="ko-KR" dirty="0"/>
              <a:t>r(received reflectance)</a:t>
            </a:r>
            <a:r>
              <a:rPr lang="ko-KR" altLang="en-US" dirty="0"/>
              <a:t>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: point – wise input</a:t>
            </a:r>
          </a:p>
          <a:p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B1DB4C-F742-F3C4-48D8-FCA40203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1">
            <a:extLst>
              <a:ext uri="{FF2B5EF4-FFF2-40B4-BE49-F238E27FC236}">
                <a16:creationId xmlns:a16="http://schemas.microsoft.com/office/drawing/2014/main" id="{8C5B58B4-7C15-E1F7-966E-CDC1FD92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42" y="1375202"/>
            <a:ext cx="236483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1">
            <a:extLst>
              <a:ext uri="{FF2B5EF4-FFF2-40B4-BE49-F238E27FC236}">
                <a16:creationId xmlns:a16="http://schemas.microsoft.com/office/drawing/2014/main" id="{22EC1785-628E-8FA1-3BCA-E0BA07F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09" y="4238676"/>
            <a:ext cx="292258" cy="56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9">
            <a:extLst>
              <a:ext uri="{FF2B5EF4-FFF2-40B4-BE49-F238E27FC236}">
                <a16:creationId xmlns:a16="http://schemas.microsoft.com/office/drawing/2014/main" id="{09B0061F-424A-27AC-8497-D921617B4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42" y="4301064"/>
            <a:ext cx="295275" cy="457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83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09997"/>
            <a:ext cx="10515600" cy="2827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를</a:t>
            </a:r>
            <a:r>
              <a:rPr lang="en-US" altLang="ko-KR" dirty="0"/>
              <a:t> Element – wise </a:t>
            </a:r>
            <a:r>
              <a:rPr lang="en-US" altLang="ko-KR" dirty="0" err="1"/>
              <a:t>MaxPooling</a:t>
            </a:r>
            <a:r>
              <a:rPr lang="ko-KR" altLang="en-US" dirty="0"/>
              <a:t>을 통해 </a:t>
            </a:r>
            <a:r>
              <a:rPr lang="en-US" altLang="ko-KR" dirty="0"/>
              <a:t>Locally Aggregated</a:t>
            </a:r>
          </a:p>
          <a:p>
            <a:pPr marL="0" indent="0">
              <a:buNone/>
            </a:pPr>
            <a:r>
              <a:rPr lang="en-US" altLang="ko-KR" dirty="0"/>
              <a:t>  feature   </a:t>
            </a:r>
            <a:r>
              <a:rPr lang="ko-KR" altLang="en-US" dirty="0"/>
              <a:t>를 얻는다</a:t>
            </a:r>
            <a:r>
              <a:rPr lang="en-US" altLang="ko-KR" dirty="0"/>
              <a:t>. (</a:t>
            </a:r>
            <a:r>
              <a:rPr lang="ko-KR" altLang="en-US" dirty="0"/>
              <a:t>로컬 집계 특성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마지막으로    </a:t>
            </a:r>
            <a:r>
              <a:rPr lang="en-US" altLang="ko-KR" dirty="0"/>
              <a:t>,   </a:t>
            </a:r>
            <a:r>
              <a:rPr lang="ko-KR" altLang="en-US" dirty="0"/>
              <a:t>를 연접하여 </a:t>
            </a:r>
            <a:r>
              <a:rPr lang="en-US" altLang="ko-KR" dirty="0"/>
              <a:t>output feature</a:t>
            </a:r>
            <a:r>
              <a:rPr lang="ko-KR" altLang="en-US" dirty="0"/>
              <a:t>인 </a:t>
            </a:r>
            <a:r>
              <a:rPr lang="en-US" altLang="ko-KR" dirty="0"/>
              <a:t>Point-wise con</a:t>
            </a:r>
          </a:p>
          <a:p>
            <a:pPr marL="0" indent="0">
              <a:buNone/>
            </a:pPr>
            <a:r>
              <a:rPr lang="en-US" altLang="ko-KR" dirty="0"/>
              <a:t>catenated Feature</a:t>
            </a:r>
            <a:r>
              <a:rPr lang="ko-KR" altLang="en-US" dirty="0"/>
              <a:t>를 얻는다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C4EA31-53FF-8714-C3F1-912DE6B6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" y="262463"/>
            <a:ext cx="519112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7458DE-E2EE-93BB-D5F3-8555F1032BE0}"/>
              </a:ext>
            </a:extLst>
          </p:cNvPr>
          <p:cNvSpPr txBox="1"/>
          <p:nvPr/>
        </p:nvSpPr>
        <p:spPr>
          <a:xfrm>
            <a:off x="6385560" y="338670"/>
            <a:ext cx="5349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: point t</a:t>
            </a:r>
            <a:r>
              <a:rPr lang="ko-KR" altLang="en-US" dirty="0"/>
              <a:t>개를 가진 </a:t>
            </a:r>
            <a:r>
              <a:rPr lang="en-US" altLang="ko-KR" dirty="0"/>
              <a:t>nonempty Voxel, t &lt;= T</a:t>
            </a:r>
          </a:p>
          <a:p>
            <a:endParaRPr lang="en-US" altLang="ko-KR" dirty="0"/>
          </a:p>
          <a:p>
            <a:r>
              <a:rPr lang="en-US" altLang="ko-KR" dirty="0"/>
              <a:t>point</a:t>
            </a:r>
            <a:r>
              <a:rPr lang="ko-KR" altLang="en-US" dirty="0"/>
              <a:t>는 </a:t>
            </a:r>
            <a:r>
              <a:rPr lang="en-US" altLang="ko-KR" dirty="0" err="1"/>
              <a:t>xyz</a:t>
            </a:r>
            <a:r>
              <a:rPr lang="en-US" altLang="ko-KR" dirty="0"/>
              <a:t> </a:t>
            </a:r>
            <a:r>
              <a:rPr lang="ko-KR" altLang="en-US" dirty="0"/>
              <a:t>좌표와 </a:t>
            </a:r>
            <a:r>
              <a:rPr lang="en-US" altLang="ko-KR" dirty="0"/>
              <a:t>r(received reflectance)</a:t>
            </a:r>
            <a:r>
              <a:rPr lang="ko-KR" altLang="en-US" dirty="0"/>
              <a:t>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: point – wise input</a:t>
            </a:r>
          </a:p>
          <a:p>
            <a:endParaRPr lang="en-US" altLang="ko-KR" dirty="0"/>
          </a:p>
          <a:p>
            <a:r>
              <a:rPr lang="en-US" altLang="ko-KR" dirty="0"/>
              <a:t>     : point</a:t>
            </a:r>
            <a:r>
              <a:rPr lang="ko-KR" altLang="en-US" dirty="0"/>
              <a:t> </a:t>
            </a:r>
            <a:r>
              <a:rPr lang="en-US" altLang="ko-KR" dirty="0"/>
              <a:t>– wise feature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B1DB4C-F742-F3C4-48D8-FCA40203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1">
            <a:extLst>
              <a:ext uri="{FF2B5EF4-FFF2-40B4-BE49-F238E27FC236}">
                <a16:creationId xmlns:a16="http://schemas.microsoft.com/office/drawing/2014/main" id="{8C5B58B4-7C15-E1F7-966E-CDC1FD92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42" y="1375202"/>
            <a:ext cx="236483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9">
            <a:extLst>
              <a:ext uri="{FF2B5EF4-FFF2-40B4-BE49-F238E27FC236}">
                <a16:creationId xmlns:a16="http://schemas.microsoft.com/office/drawing/2014/main" id="{9BA180D7-6104-517E-5C6A-D7EA6BD30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977" y="2010781"/>
            <a:ext cx="29527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9">
            <a:extLst>
              <a:ext uri="{FF2B5EF4-FFF2-40B4-BE49-F238E27FC236}">
                <a16:creationId xmlns:a16="http://schemas.microsoft.com/office/drawing/2014/main" id="{34BF7AF8-D6EC-27FE-9E40-58BF8743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275" y="4288841"/>
            <a:ext cx="29527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1">
            <a:extLst>
              <a:ext uri="{FF2B5EF4-FFF2-40B4-BE49-F238E27FC236}">
                <a16:creationId xmlns:a16="http://schemas.microsoft.com/office/drawing/2014/main" id="{4DAF9802-2CAF-B302-2015-2E55ABF7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760" y="4766734"/>
            <a:ext cx="228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9">
            <a:extLst>
              <a:ext uri="{FF2B5EF4-FFF2-40B4-BE49-F238E27FC236}">
                <a16:creationId xmlns:a16="http://schemas.microsoft.com/office/drawing/2014/main" id="{990FCE54-37F5-9242-3FE7-64610058D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915" y="5286850"/>
            <a:ext cx="295275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1">
            <a:extLst>
              <a:ext uri="{FF2B5EF4-FFF2-40B4-BE49-F238E27FC236}">
                <a16:creationId xmlns:a16="http://schemas.microsoft.com/office/drawing/2014/main" id="{0F7494ED-B383-30A9-973A-2FF47029F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379" y="5286850"/>
            <a:ext cx="228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3">
            <a:extLst>
              <a:ext uri="{FF2B5EF4-FFF2-40B4-BE49-F238E27FC236}">
                <a16:creationId xmlns:a16="http://schemas.microsoft.com/office/drawing/2014/main" id="{419F47F5-B7FE-66DF-0B71-7D5B9DCBF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906" y="5739765"/>
            <a:ext cx="3888486" cy="674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8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631083-190A-015C-9A55-9B9331EB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80" y="303533"/>
            <a:ext cx="8691876" cy="288671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67663"/>
            <a:ext cx="10515600" cy="25569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output feature</a:t>
            </a:r>
            <a:r>
              <a:rPr lang="ko-KR" altLang="en-US" dirty="0"/>
              <a:t>는 </a:t>
            </a:r>
            <a:r>
              <a:rPr lang="en-US" altLang="ko-KR" dirty="0"/>
              <a:t>point-wise feature, locally aggregated feature</a:t>
            </a:r>
            <a:r>
              <a:rPr lang="ko-KR" altLang="en-US" dirty="0"/>
              <a:t>를 모두 포함하므로 </a:t>
            </a:r>
            <a:r>
              <a:rPr lang="en-US" altLang="ko-KR" dirty="0"/>
              <a:t>VFE layer</a:t>
            </a:r>
            <a:r>
              <a:rPr lang="ko-KR" altLang="en-US" dirty="0"/>
              <a:t>를 쌓으면 </a:t>
            </a:r>
            <a:r>
              <a:rPr lang="en-US" altLang="ko-KR" dirty="0"/>
              <a:t>shape information</a:t>
            </a:r>
            <a:r>
              <a:rPr lang="ko-KR" altLang="en-US" dirty="0"/>
              <a:t>을 학습할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최종적으로 </a:t>
            </a:r>
            <a:r>
              <a:rPr lang="en-US" altLang="ko-KR" dirty="0"/>
              <a:t>voxel-wise feature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번째 </a:t>
            </a:r>
            <a:r>
              <a:rPr lang="en-US" altLang="ko-KR" dirty="0"/>
              <a:t>point-wise feature</a:t>
            </a:r>
            <a:r>
              <a:rPr lang="ko-KR" altLang="en-US" dirty="0"/>
              <a:t>를 </a:t>
            </a:r>
            <a:r>
              <a:rPr lang="en-US" altLang="ko-KR" dirty="0"/>
              <a:t>FCN </a:t>
            </a:r>
            <a:r>
              <a:rPr lang="ko-KR" altLang="en-US" dirty="0"/>
              <a:t>통과 후 </a:t>
            </a:r>
            <a:r>
              <a:rPr lang="en-US" altLang="ko-KR" dirty="0"/>
              <a:t>element-wise </a:t>
            </a:r>
            <a:r>
              <a:rPr lang="en-US" altLang="ko-KR" dirty="0" err="1"/>
              <a:t>MaxPool</a:t>
            </a:r>
            <a:r>
              <a:rPr lang="ko-KR" altLang="en-US" dirty="0"/>
              <a:t>을 통과하면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2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Middle Layers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164E-04A3-FE7E-3F46-DDFDF00B570F}"/>
              </a:ext>
            </a:extLst>
          </p:cNvPr>
          <p:cNvSpPr txBox="1"/>
          <p:nvPr/>
        </p:nvSpPr>
        <p:spPr>
          <a:xfrm>
            <a:off x="838199" y="1690688"/>
            <a:ext cx="109304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ConvMD(</a:t>
            </a:r>
            <a:r>
              <a:rPr lang="en-US" altLang="ko-KR" sz="2400" dirty="0" err="1"/>
              <a:t>cin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, k, s, p)</a:t>
            </a:r>
            <a:r>
              <a:rPr lang="ko-KR" altLang="en-US" sz="2400" dirty="0"/>
              <a:t>로 </a:t>
            </a:r>
            <a:r>
              <a:rPr lang="en-US" altLang="ko-KR" sz="2400" dirty="0"/>
              <a:t>M</a:t>
            </a:r>
            <a:r>
              <a:rPr lang="ko-KR" altLang="en-US" sz="2400" dirty="0"/>
              <a:t>차원 </a:t>
            </a:r>
            <a:r>
              <a:rPr lang="en-US" altLang="ko-KR" sz="2400" dirty="0"/>
              <a:t>Convolution operator</a:t>
            </a:r>
            <a:r>
              <a:rPr lang="ko-KR" altLang="en-US" sz="2400" dirty="0"/>
              <a:t>를 나타낸다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cin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: input, output channels </a:t>
            </a:r>
            <a:r>
              <a:rPr lang="ko-KR" altLang="en-US" sz="2400" dirty="0"/>
              <a:t>개수  </a:t>
            </a:r>
            <a:r>
              <a:rPr lang="en-US" altLang="ko-KR" sz="2400" dirty="0"/>
              <a:t>ex) RGB</a:t>
            </a:r>
            <a:r>
              <a:rPr lang="ko-KR" altLang="en-US" sz="2400" dirty="0"/>
              <a:t>이미지에서 </a:t>
            </a:r>
            <a:r>
              <a:rPr lang="en-US" altLang="ko-KR" sz="2400" dirty="0"/>
              <a:t>R,G,B</a:t>
            </a:r>
            <a:r>
              <a:rPr lang="ko-KR" altLang="en-US" sz="2400" dirty="0"/>
              <a:t>가 각각 채널</a:t>
            </a:r>
          </a:p>
          <a:p>
            <a:r>
              <a:rPr lang="en-US" altLang="ko-KR" sz="2400" dirty="0"/>
              <a:t>k : kernel size       </a:t>
            </a:r>
            <a:r>
              <a:rPr lang="ko-KR" altLang="en-US" sz="2400" dirty="0"/>
              <a:t>커널 </a:t>
            </a:r>
            <a:r>
              <a:rPr lang="en-US" altLang="ko-KR" sz="2400" dirty="0"/>
              <a:t>= </a:t>
            </a:r>
            <a:r>
              <a:rPr lang="ko-KR" altLang="en-US" sz="2400" dirty="0"/>
              <a:t>필터</a:t>
            </a:r>
          </a:p>
          <a:p>
            <a:r>
              <a:rPr lang="en-US" altLang="ko-KR" sz="2400" dirty="0"/>
              <a:t>s : stride size       </a:t>
            </a:r>
            <a:r>
              <a:rPr lang="ko-KR" altLang="en-US" sz="2400" dirty="0"/>
              <a:t>필터 이동 횟수</a:t>
            </a:r>
            <a:r>
              <a:rPr lang="en-US" altLang="ko-KR" sz="2400" dirty="0"/>
              <a:t>(</a:t>
            </a:r>
            <a:r>
              <a:rPr lang="ko-KR" altLang="en-US" sz="2400" dirty="0"/>
              <a:t>다음 필터가 몇 칸 이동하는지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 : padding size   </a:t>
            </a:r>
            <a:r>
              <a:rPr lang="ko-KR" altLang="en-US" sz="2400" dirty="0"/>
              <a:t>크기 조정을 위해 특정 값으로 채워 줌</a:t>
            </a:r>
          </a:p>
          <a:p>
            <a:endParaRPr lang="ko-KR" altLang="en-US" sz="2400" dirty="0"/>
          </a:p>
          <a:p>
            <a:r>
              <a:rPr lang="en-US" altLang="ko-KR" sz="2400" dirty="0"/>
              <a:t>3D Conv -&gt; BN layer -&gt;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layer</a:t>
            </a:r>
            <a:r>
              <a:rPr lang="ko-KR" altLang="en-US" sz="2400" dirty="0"/>
              <a:t>를 순차적으로 적용</a:t>
            </a:r>
          </a:p>
          <a:p>
            <a:endParaRPr lang="ko-KR" altLang="en-US" sz="2400" dirty="0"/>
          </a:p>
          <a:p>
            <a:r>
              <a:rPr lang="en-US" altLang="ko-KR" sz="2400" dirty="0"/>
              <a:t>ConvMD</a:t>
            </a:r>
            <a:r>
              <a:rPr lang="ko-KR" altLang="en-US" sz="2400" dirty="0"/>
              <a:t>는 </a:t>
            </a:r>
            <a:r>
              <a:rPr lang="en-US" altLang="ko-KR" sz="2400" dirty="0"/>
              <a:t>voxel-wise features</a:t>
            </a:r>
            <a:r>
              <a:rPr lang="ko-KR" altLang="en-US" sz="2400" dirty="0"/>
              <a:t>를 합치고 점진적으로 </a:t>
            </a:r>
            <a:r>
              <a:rPr lang="en-US" altLang="ko-KR" sz="2400" dirty="0"/>
              <a:t>receptive field</a:t>
            </a:r>
            <a:r>
              <a:rPr lang="ko-KR" altLang="en-US" sz="2400" dirty="0"/>
              <a:t>를 확장 시키고</a:t>
            </a:r>
            <a:r>
              <a:rPr lang="en-US" altLang="ko-KR" sz="2400" dirty="0"/>
              <a:t>, shape description</a:t>
            </a:r>
            <a:r>
              <a:rPr lang="ko-KR" altLang="en-US" sz="2400" dirty="0"/>
              <a:t>에 </a:t>
            </a:r>
            <a:r>
              <a:rPr lang="en-US" altLang="ko-KR" sz="2400" dirty="0"/>
              <a:t>context</a:t>
            </a:r>
            <a:r>
              <a:rPr lang="ko-KR" altLang="en-US" sz="2400" dirty="0"/>
              <a:t>를 추가한다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44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156D7D-3D7F-DE26-5316-7A835EF5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11" y="1690688"/>
            <a:ext cx="11190109" cy="42261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Region Proposal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67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7FE092-1347-FE68-FF5C-F8C58792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01" y="189970"/>
            <a:ext cx="7880033" cy="292983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09E3B-220F-8BFC-ADB5-A463CEF1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7400"/>
            <a:ext cx="10515600" cy="334063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RPN</a:t>
            </a:r>
            <a:r>
              <a:rPr lang="ko-KR" altLang="en-US" dirty="0"/>
              <a:t>을 </a:t>
            </a:r>
            <a:r>
              <a:rPr lang="en-US" altLang="ko-KR" dirty="0"/>
              <a:t>end-to-end </a:t>
            </a:r>
            <a:r>
              <a:rPr lang="ko-KR" altLang="en-US" dirty="0"/>
              <a:t>학습이 가능하도록 수정하였다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RPN</a:t>
            </a:r>
            <a:r>
              <a:rPr lang="ko-KR" altLang="en-US" dirty="0"/>
              <a:t>의 입력은 </a:t>
            </a:r>
            <a:r>
              <a:rPr lang="en-US" altLang="ko-KR" dirty="0"/>
              <a:t>ConvMD</a:t>
            </a:r>
            <a:r>
              <a:rPr lang="ko-KR" altLang="en-US" dirty="0"/>
              <a:t>에서 제공하는 </a:t>
            </a:r>
            <a:r>
              <a:rPr lang="en-US" altLang="ko-KR" dirty="0"/>
              <a:t>feature map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fully convolutional layers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첫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/>
              <a:t>stride 2</a:t>
            </a:r>
            <a:r>
              <a:rPr lang="ko-KR" altLang="en-US" dirty="0"/>
              <a:t>로 </a:t>
            </a:r>
            <a:r>
              <a:rPr lang="en-US" altLang="ko-KR" dirty="0" err="1"/>
              <a:t>downsampling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stride 1</a:t>
            </a:r>
            <a:r>
              <a:rPr lang="ko-KR" altLang="en-US" dirty="0"/>
              <a:t>로 유지 이후 각각 </a:t>
            </a:r>
            <a:r>
              <a:rPr lang="en-US" altLang="ko-KR" dirty="0"/>
              <a:t>BN,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연산 적용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그런 다음 모든 블록을 </a:t>
            </a:r>
            <a:r>
              <a:rPr lang="en-US" altLang="ko-KR" dirty="0"/>
              <a:t>fixed size</a:t>
            </a:r>
            <a:r>
              <a:rPr lang="ko-KR" altLang="en-US" dirty="0"/>
              <a:t>로 </a:t>
            </a:r>
            <a:r>
              <a:rPr lang="en-US" altLang="ko-KR" dirty="0" err="1"/>
              <a:t>upsampling</a:t>
            </a:r>
            <a:r>
              <a:rPr lang="ko-KR" altLang="en-US" dirty="0"/>
              <a:t>후 연접하여 </a:t>
            </a:r>
            <a:r>
              <a:rPr lang="en-US" altLang="ko-KR" dirty="0"/>
              <a:t>high resolution feature map</a:t>
            </a:r>
            <a:r>
              <a:rPr lang="ko-KR" altLang="en-US" dirty="0"/>
              <a:t>을 구성한다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마지막으로 이 </a:t>
            </a:r>
            <a:r>
              <a:rPr lang="en-US" altLang="ko-KR" dirty="0"/>
              <a:t>feature map</a:t>
            </a:r>
            <a:r>
              <a:rPr lang="ko-KR" altLang="en-US" dirty="0"/>
              <a:t>은 </a:t>
            </a:r>
            <a:r>
              <a:rPr lang="en-US" altLang="ko-KR" dirty="0"/>
              <a:t>probability score map, regression map</a:t>
            </a:r>
            <a:r>
              <a:rPr lang="ko-KR" altLang="en-US" dirty="0"/>
              <a:t>에 </a:t>
            </a:r>
            <a:r>
              <a:rPr lang="en-US" altLang="ko-KR" dirty="0"/>
              <a:t>mapping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85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17BDB-FC78-87ED-FF55-16C726C36652}"/>
              </a:ext>
            </a:extLst>
          </p:cNvPr>
          <p:cNvSpPr txBox="1"/>
          <p:nvPr/>
        </p:nvSpPr>
        <p:spPr>
          <a:xfrm>
            <a:off x="922867" y="1574800"/>
            <a:ext cx="107018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anchor box : bounding box</a:t>
            </a:r>
            <a:r>
              <a:rPr lang="ko-KR" altLang="en-US" sz="2400" dirty="0"/>
              <a:t>의 후보들</a:t>
            </a:r>
            <a:r>
              <a:rPr lang="en-US" altLang="ko-KR" sz="2400" dirty="0"/>
              <a:t>, </a:t>
            </a:r>
            <a:r>
              <a:rPr lang="ko-KR" altLang="en-US" sz="2400" dirty="0"/>
              <a:t>최종 예측 박스를 선정 </a:t>
            </a:r>
            <a:r>
              <a:rPr lang="ko-KR" altLang="en-US" sz="2400" dirty="0" err="1"/>
              <a:t>해야됨</a:t>
            </a:r>
            <a:endParaRPr lang="ko-KR" altLang="en-US" sz="2400" dirty="0"/>
          </a:p>
          <a:p>
            <a:r>
              <a:rPr lang="en-US" altLang="ko-KR" sz="2400" dirty="0"/>
              <a:t>positive anchors : </a:t>
            </a:r>
            <a:r>
              <a:rPr lang="ko-KR" altLang="en-US" sz="2400" dirty="0"/>
              <a:t>원하는 </a:t>
            </a:r>
            <a:r>
              <a:rPr lang="en-US" altLang="ko-KR" sz="2400" dirty="0"/>
              <a:t>object</a:t>
            </a:r>
            <a:r>
              <a:rPr lang="ko-KR" altLang="en-US" sz="2400" dirty="0"/>
              <a:t>가 있는 구역</a:t>
            </a:r>
            <a:r>
              <a:rPr lang="en-US" altLang="ko-KR" sz="2400" dirty="0"/>
              <a:t>, 1</a:t>
            </a:r>
            <a:r>
              <a:rPr lang="ko-KR" altLang="en-US" sz="2400" dirty="0"/>
              <a:t>로 학습</a:t>
            </a:r>
          </a:p>
          <a:p>
            <a:r>
              <a:rPr lang="en-US" altLang="ko-KR" sz="2400" dirty="0"/>
              <a:t>negative anchors : </a:t>
            </a:r>
            <a:r>
              <a:rPr lang="ko-KR" altLang="en-US" sz="2400" dirty="0"/>
              <a:t>원하는 </a:t>
            </a:r>
            <a:r>
              <a:rPr lang="en-US" altLang="ko-KR" sz="2400" dirty="0"/>
              <a:t>object</a:t>
            </a:r>
            <a:r>
              <a:rPr lang="ko-KR" altLang="en-US" sz="2400" dirty="0"/>
              <a:t>가 없는 구역</a:t>
            </a:r>
            <a:r>
              <a:rPr lang="en-US" altLang="ko-KR" sz="2400" dirty="0"/>
              <a:t>, 0</a:t>
            </a:r>
            <a:r>
              <a:rPr lang="ko-KR" altLang="en-US" sz="2400" dirty="0"/>
              <a:t>으로 학습</a:t>
            </a:r>
          </a:p>
          <a:p>
            <a:endParaRPr lang="ko-KR" altLang="en-US" sz="2400" dirty="0"/>
          </a:p>
          <a:p>
            <a:r>
              <a:rPr lang="en-US" altLang="ko-KR" sz="2400" dirty="0"/>
              <a:t>bounding box</a:t>
            </a:r>
            <a:r>
              <a:rPr lang="ko-KR" altLang="en-US" sz="2400" dirty="0"/>
              <a:t>의 </a:t>
            </a:r>
            <a:r>
              <a:rPr lang="en-US" altLang="ko-KR" sz="2400" dirty="0"/>
              <a:t>parameter (x, y, z, l, w, h,   )</a:t>
            </a:r>
          </a:p>
          <a:p>
            <a:r>
              <a:rPr lang="en-US" altLang="ko-KR" sz="2400" dirty="0"/>
              <a:t>x, y, z : center location</a:t>
            </a:r>
          </a:p>
          <a:p>
            <a:r>
              <a:rPr lang="en-US" altLang="ko-KR" sz="2400" dirty="0"/>
              <a:t>l, w, h : box</a:t>
            </a:r>
            <a:r>
              <a:rPr lang="ko-KR" altLang="en-US" sz="2400" dirty="0"/>
              <a:t>의 </a:t>
            </a:r>
            <a:r>
              <a:rPr lang="en-US" altLang="ko-KR" sz="2400" dirty="0"/>
              <a:t>length, width, height</a:t>
            </a:r>
          </a:p>
          <a:p>
            <a:r>
              <a:rPr lang="en-US" altLang="ko-KR" sz="2400" dirty="0"/>
              <a:t>   : z</a:t>
            </a:r>
            <a:r>
              <a:rPr lang="ko-KR" altLang="en-US" sz="2400" dirty="0"/>
              <a:t>축에 대한 회전각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실제 </a:t>
            </a:r>
            <a:r>
              <a:rPr lang="en-US" altLang="ko-KR" sz="2400" dirty="0"/>
              <a:t>: 3D ground truth box, </a:t>
            </a:r>
            <a:r>
              <a:rPr lang="ko-KR" altLang="en-US" sz="2400" dirty="0" err="1"/>
              <a:t>윗첨자</a:t>
            </a:r>
            <a:r>
              <a:rPr lang="ko-KR" altLang="en-US" sz="2400" dirty="0"/>
              <a:t> </a:t>
            </a:r>
            <a:r>
              <a:rPr lang="en-US" altLang="ko-KR" sz="2400" dirty="0"/>
              <a:t>g</a:t>
            </a:r>
          </a:p>
          <a:p>
            <a:r>
              <a:rPr lang="ko-KR" altLang="en-US" sz="2400" dirty="0"/>
              <a:t>예측 </a:t>
            </a:r>
            <a:r>
              <a:rPr lang="en-US" altLang="ko-KR" sz="2400" dirty="0"/>
              <a:t>: anchor box, </a:t>
            </a:r>
            <a:r>
              <a:rPr lang="ko-KR" altLang="en-US" sz="2400" dirty="0" err="1"/>
              <a:t>윗첨자</a:t>
            </a:r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</a:p>
          <a:p>
            <a:endParaRPr lang="en-US" altLang="ko-KR" sz="2400" dirty="0"/>
          </a:p>
          <a:p>
            <a:r>
              <a:rPr lang="ko-KR" altLang="en-US" sz="2400" dirty="0"/>
              <a:t>두가지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 </a:t>
            </a:r>
            <a:r>
              <a:rPr lang="en-US" altLang="ko-KR" sz="2400" dirty="0"/>
              <a:t>loss function</a:t>
            </a:r>
            <a:r>
              <a:rPr lang="ko-KR" altLang="en-US" sz="2400" dirty="0"/>
              <a:t>을 정의한다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AD14F3-8668-6686-832F-AD780FE4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3573772"/>
            <a:ext cx="2738364" cy="20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58F039-B85A-4A43-7204-3A8F17CC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564" y="3573772"/>
            <a:ext cx="2755994" cy="20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FB1A5-6443-0B73-5E65-0DDF495E453A}"/>
              </a:ext>
            </a:extLst>
          </p:cNvPr>
          <p:cNvSpPr txBox="1"/>
          <p:nvPr/>
        </p:nvSpPr>
        <p:spPr>
          <a:xfrm>
            <a:off x="7685437" y="5703233"/>
            <a:ext cx="29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&lt;    </a:t>
            </a:r>
            <a:r>
              <a:rPr lang="ko-KR" altLang="en-US" dirty="0"/>
              <a:t>의 의미</a:t>
            </a:r>
            <a:r>
              <a:rPr lang="en-US" altLang="ko-KR" dirty="0"/>
              <a:t>&gt;</a:t>
            </a:r>
          </a:p>
        </p:txBody>
      </p:sp>
      <p:pic>
        <p:nvPicPr>
          <p:cNvPr id="5" name="Picture 35">
            <a:extLst>
              <a:ext uri="{FF2B5EF4-FFF2-40B4-BE49-F238E27FC236}">
                <a16:creationId xmlns:a16="http://schemas.microsoft.com/office/drawing/2014/main" id="{A5797313-D712-FEDA-067D-757615225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467" y="3093728"/>
            <a:ext cx="1905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5">
            <a:extLst>
              <a:ext uri="{FF2B5EF4-FFF2-40B4-BE49-F238E27FC236}">
                <a16:creationId xmlns:a16="http://schemas.microsoft.com/office/drawing/2014/main" id="{CBC360FA-E6AD-8743-4CF7-E52B2887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4220206"/>
            <a:ext cx="1905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5">
            <a:extLst>
              <a:ext uri="{FF2B5EF4-FFF2-40B4-BE49-F238E27FC236}">
                <a16:creationId xmlns:a16="http://schemas.microsoft.com/office/drawing/2014/main" id="{1091614A-F863-F27E-793D-337EF7D11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680" y="5697399"/>
            <a:ext cx="190500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47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D17BDB-FC78-87ED-FF55-16C726C36652}"/>
              </a:ext>
            </a:extLst>
          </p:cNvPr>
          <p:cNvSpPr txBox="1"/>
          <p:nvPr/>
        </p:nvSpPr>
        <p:spPr>
          <a:xfrm>
            <a:off x="745067" y="135467"/>
            <a:ext cx="107018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/>
          </a:p>
          <a:p>
            <a:r>
              <a:rPr lang="ko-KR" altLang="en-US" sz="2400" dirty="0"/>
              <a:t>먼저 </a:t>
            </a:r>
            <a:r>
              <a:rPr lang="en-US" altLang="ko-KR" sz="2400" dirty="0"/>
              <a:t>residual vector(</a:t>
            </a:r>
            <a:r>
              <a:rPr lang="ko-KR" altLang="en-US" sz="2400" dirty="0" err="1"/>
              <a:t>잔차</a:t>
            </a:r>
            <a:r>
              <a:rPr lang="ko-KR" altLang="en-US" sz="2400" dirty="0"/>
              <a:t> 벡터</a:t>
            </a:r>
            <a:r>
              <a:rPr lang="en-US" altLang="ko-KR" sz="2400" dirty="0"/>
              <a:t>) U* </a:t>
            </a:r>
            <a:r>
              <a:rPr lang="ko-KR" altLang="en-US" sz="2400" dirty="0"/>
              <a:t>를 정의한다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각 </a:t>
            </a:r>
            <a:r>
              <a:rPr lang="en-US" altLang="ko-KR" sz="2400" dirty="0"/>
              <a:t>element</a:t>
            </a:r>
            <a:r>
              <a:rPr lang="ko-KR" altLang="en-US" sz="2400" dirty="0"/>
              <a:t>는 위와 같이 정의된다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최종적으로 </a:t>
            </a:r>
            <a:r>
              <a:rPr lang="en-US" altLang="ko-KR" sz="2400" dirty="0"/>
              <a:t>Loss Function</a:t>
            </a:r>
            <a:r>
              <a:rPr lang="ko-KR" altLang="en-US" sz="2400" dirty="0"/>
              <a:t>은 다음과 같다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8CCD3F-DE79-C9CC-83B9-737B51F0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2" y="974911"/>
            <a:ext cx="6105525" cy="1943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4B0993-1445-5E18-55CF-F042F637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79" y="576942"/>
            <a:ext cx="409575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AF3376-0C2C-3896-F051-D0006A503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2" y="4382546"/>
            <a:ext cx="7315200" cy="191452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0F2D8D-6799-390F-1A64-416479B6F003}"/>
              </a:ext>
            </a:extLst>
          </p:cNvPr>
          <p:cNvGrpSpPr/>
          <p:nvPr/>
        </p:nvGrpSpPr>
        <p:grpSpPr>
          <a:xfrm>
            <a:off x="8170362" y="3854076"/>
            <a:ext cx="4189278" cy="2904655"/>
            <a:chOff x="8129722" y="2766956"/>
            <a:chExt cx="4189278" cy="29046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933B9-12F9-220D-CFF3-EFBBEC0A4308}"/>
                </a:ext>
              </a:extLst>
            </p:cNvPr>
            <p:cNvSpPr txBox="1"/>
            <p:nvPr/>
          </p:nvSpPr>
          <p:spPr>
            <a:xfrm>
              <a:off x="8129722" y="2809289"/>
              <a:ext cx="418927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 </a:t>
              </a:r>
              <a:r>
                <a:rPr lang="en-US" altLang="ko-KR" dirty="0"/>
                <a:t>,</a:t>
              </a:r>
              <a:r>
                <a:rPr lang="ko-KR" altLang="en-US" dirty="0"/>
                <a:t>    에  </a:t>
              </a:r>
              <a:r>
                <a:rPr lang="en-US" altLang="ko-KR" dirty="0"/>
                <a:t>:        ,       </a:t>
              </a:r>
              <a:r>
                <a:rPr lang="ko-KR" altLang="en-US" dirty="0"/>
                <a:t>에 </a:t>
              </a:r>
              <a:r>
                <a:rPr lang="en-US" altLang="ko-KR" dirty="0" err="1"/>
                <a:t>softmax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</a:t>
              </a:r>
              <a:r>
                <a:rPr lang="en-US" altLang="ko-KR" dirty="0"/>
                <a:t>: classification loss, binary cross entropy</a:t>
              </a:r>
            </a:p>
            <a:p>
              <a:endParaRPr lang="en-US" altLang="ko-KR" dirty="0"/>
            </a:p>
            <a:p>
              <a:r>
                <a:rPr lang="ko-KR" altLang="en-US" dirty="0"/>
                <a:t>      </a:t>
              </a:r>
              <a:r>
                <a:rPr lang="en-US" altLang="ko-KR" dirty="0"/>
                <a:t>: regression loss, smooth L1 loss</a:t>
              </a:r>
              <a:endParaRPr lang="ko-KR" altLang="en-US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      : loss </a:t>
              </a:r>
              <a:r>
                <a:rPr lang="ko-KR" altLang="en-US" dirty="0"/>
                <a:t>비율을 조절하는 </a:t>
              </a:r>
              <a:r>
                <a:rPr lang="en-US" altLang="ko-KR" dirty="0"/>
                <a:t>hyper parameter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1FD8695-4069-292A-7B22-145ABD0D8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793" y="2766956"/>
              <a:ext cx="571500" cy="48577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697147E-8239-8B32-81B2-F1E03B042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7137" y="2766956"/>
              <a:ext cx="542925" cy="5048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D291623-7FA3-4F17-8638-D0C10B48E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3127" y="2800293"/>
              <a:ext cx="514350" cy="43815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DE9CA88-B646-E06D-767F-BB1AC63E8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2855" y="2809289"/>
              <a:ext cx="514350" cy="44767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A972ED2-331F-7E3D-E6BA-7D19E057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37793" y="3303088"/>
              <a:ext cx="476250" cy="4095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C300FD9-7977-14E1-0736-8C86437C5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37793" y="4121332"/>
              <a:ext cx="542925" cy="476250"/>
            </a:xfrm>
            <a:prstGeom prst="rect">
              <a:avLst/>
            </a:prstGeom>
          </p:spPr>
        </p:pic>
        <p:pic>
          <p:nvPicPr>
            <p:cNvPr id="29" name="Picture 37">
              <a:extLst>
                <a:ext uri="{FF2B5EF4-FFF2-40B4-BE49-F238E27FC236}">
                  <a16:creationId xmlns:a16="http://schemas.microsoft.com/office/drawing/2014/main" id="{B016D9BF-F959-E258-CA1D-EA2BDD6E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37793" y="4980372"/>
              <a:ext cx="607695" cy="38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CE2A55-FE97-9DD8-59F9-0C3BDF5AF1CF}"/>
              </a:ext>
            </a:extLst>
          </p:cNvPr>
          <p:cNvSpPr txBox="1"/>
          <p:nvPr/>
        </p:nvSpPr>
        <p:spPr>
          <a:xfrm>
            <a:off x="7418549" y="5594533"/>
            <a:ext cx="795867" cy="3734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91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61EDB82-053A-1E10-EE08-98257EED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222"/>
            <a:ext cx="5610225" cy="4533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Implementation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17BDB-FC78-87ED-FF55-16C726C36652}"/>
              </a:ext>
            </a:extLst>
          </p:cNvPr>
          <p:cNvSpPr txBox="1"/>
          <p:nvPr/>
        </p:nvSpPr>
        <p:spPr>
          <a:xfrm>
            <a:off x="6510866" y="1574800"/>
            <a:ext cx="561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앞에서 설명한 바와</a:t>
            </a:r>
            <a:r>
              <a:rPr lang="en-US" altLang="ko-KR" sz="2400" dirty="0"/>
              <a:t> </a:t>
            </a:r>
            <a:r>
              <a:rPr lang="ko-KR" altLang="en-US" sz="2400" dirty="0"/>
              <a:t>같이 </a:t>
            </a:r>
            <a:r>
              <a:rPr lang="en-US" altLang="ko-KR" sz="2400" dirty="0"/>
              <a:t>point cloud</a:t>
            </a:r>
            <a:r>
              <a:rPr lang="ko-KR" altLang="en-US" sz="2400" dirty="0"/>
              <a:t>는 빈공간이 많아 빈 </a:t>
            </a:r>
            <a:r>
              <a:rPr lang="en-US" altLang="ko-KR" sz="2400" dirty="0"/>
              <a:t>voxel</a:t>
            </a:r>
            <a:r>
              <a:rPr lang="ko-KR" altLang="en-US" sz="2400" dirty="0"/>
              <a:t>도 많으므로 모든 </a:t>
            </a:r>
            <a:r>
              <a:rPr lang="en-US" altLang="ko-KR" sz="2400" dirty="0"/>
              <a:t>voxel</a:t>
            </a:r>
            <a:r>
              <a:rPr lang="ko-KR" altLang="en-US" sz="2400" dirty="0"/>
              <a:t>을 연산하면 효율적이지 않다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따라서 </a:t>
            </a:r>
            <a:r>
              <a:rPr lang="en-US" altLang="ko-KR" sz="2400" dirty="0"/>
              <a:t>stacked VFE</a:t>
            </a:r>
            <a:r>
              <a:rPr lang="ko-KR" altLang="en-US" sz="2400" dirty="0"/>
              <a:t>로 </a:t>
            </a:r>
            <a:r>
              <a:rPr lang="en-US" altLang="ko-KR" sz="2400" dirty="0"/>
              <a:t>nonempty voxel</a:t>
            </a:r>
            <a:r>
              <a:rPr lang="ko-KR" altLang="en-US" sz="2400" dirty="0"/>
              <a:t>에 대해서만 </a:t>
            </a:r>
            <a:r>
              <a:rPr lang="en-US" altLang="ko-KR" sz="2400" dirty="0"/>
              <a:t>voxel-wise feature</a:t>
            </a:r>
            <a:r>
              <a:rPr lang="ko-KR" altLang="en-US" sz="2400" dirty="0"/>
              <a:t>를 얻었고</a:t>
            </a:r>
            <a:r>
              <a:rPr lang="en-US" altLang="ko-KR" sz="2400" dirty="0"/>
              <a:t>, voxel coordinate buffer</a:t>
            </a:r>
            <a:r>
              <a:rPr lang="ko-KR" altLang="en-US" sz="2400" dirty="0"/>
              <a:t>를 통해 </a:t>
            </a:r>
            <a:r>
              <a:rPr lang="en-US" altLang="ko-KR" sz="2400" dirty="0"/>
              <a:t>nonempty voxel</a:t>
            </a:r>
            <a:r>
              <a:rPr lang="ko-KR" altLang="en-US" sz="2400" dirty="0"/>
              <a:t>의 좌표를 </a:t>
            </a:r>
            <a:r>
              <a:rPr lang="ko-KR" altLang="en-US" sz="2400" dirty="0" err="1"/>
              <a:t>저장해놓고</a:t>
            </a:r>
            <a:r>
              <a:rPr lang="ko-KR" altLang="en-US" sz="2400" dirty="0"/>
              <a:t> 마지막에 다시 </a:t>
            </a:r>
            <a:r>
              <a:rPr lang="en-US" altLang="ko-KR" sz="2400" dirty="0"/>
              <a:t>mapping 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K : nonempty voxel </a:t>
            </a:r>
            <a:r>
              <a:rPr lang="ko-KR" altLang="en-US" sz="2400" dirty="0"/>
              <a:t>수</a:t>
            </a:r>
          </a:p>
          <a:p>
            <a:r>
              <a:rPr lang="en-US" altLang="ko-KR" sz="2400" dirty="0"/>
              <a:t>T : voxel</a:t>
            </a:r>
            <a:r>
              <a:rPr lang="ko-KR" altLang="en-US" sz="2400" dirty="0"/>
              <a:t>이 가질 수 있는 최대 </a:t>
            </a:r>
            <a:r>
              <a:rPr lang="en-US" altLang="ko-KR" sz="2400" dirty="0"/>
              <a:t>point</a:t>
            </a:r>
            <a:r>
              <a:rPr lang="ko-KR" altLang="en-US" sz="2400" dirty="0"/>
              <a:t>수</a:t>
            </a:r>
          </a:p>
          <a:p>
            <a:r>
              <a:rPr lang="en-US" altLang="ko-KR" sz="2400" dirty="0"/>
              <a:t>7 : input feature dimension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40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6ADB6-6D65-D85D-A656-F35C98DA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2A7C9-1016-36EC-54E1-AB5F61A2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공부 내용</a:t>
            </a:r>
            <a:r>
              <a:rPr lang="en-US" altLang="ko-KR" dirty="0"/>
              <a:t>(Voxel net)</a:t>
            </a:r>
          </a:p>
          <a:p>
            <a:endParaRPr lang="en-US" altLang="ko-KR" dirty="0"/>
          </a:p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28696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53A3A3-E318-1427-13F0-3E2DE048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786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7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DA441-22AE-DDD5-980F-41D719FA19F2}"/>
              </a:ext>
            </a:extLst>
          </p:cNvPr>
          <p:cNvSpPr txBox="1"/>
          <p:nvPr/>
        </p:nvSpPr>
        <p:spPr>
          <a:xfrm>
            <a:off x="838200" y="1811865"/>
            <a:ext cx="10270067" cy="441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논문에서는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end-to-end</a:t>
            </a: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학습 가능한 구조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sparse</a:t>
            </a: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point cloud</a:t>
            </a: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voxel</a:t>
            </a: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병렬적으로 처리하는 효율적인 방법을 제안하였다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3000" kern="10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KITTI benchmark</a:t>
            </a: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에서도 최상위의 성능을 보였다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3000" kern="10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그러나 여전히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pedestrian</a:t>
            </a: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cyclist</a:t>
            </a:r>
            <a:r>
              <a:rPr lang="ko-KR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대해서는 성능 개선의 여지가 남아 있다</a:t>
            </a:r>
            <a:r>
              <a:rPr lang="en-US" altLang="ko-KR" sz="3000" kern="10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3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1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향후 계획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및 코드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성능 개선에 대하여 생각해보기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06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LiDAR point cloud</a:t>
            </a:r>
            <a:r>
              <a:rPr lang="ko-KR" altLang="en-US" dirty="0"/>
              <a:t>는 드문드문 공간이 많다</a:t>
            </a:r>
            <a:r>
              <a:rPr lang="en-US" altLang="ko-KR" dirty="0"/>
              <a:t>(point</a:t>
            </a:r>
            <a:r>
              <a:rPr lang="ko-KR" altLang="en-US" dirty="0"/>
              <a:t>에 비해 빈공간이 많다</a:t>
            </a:r>
            <a:r>
              <a:rPr lang="en-US" altLang="ko-KR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  따라서 </a:t>
            </a:r>
            <a:r>
              <a:rPr lang="en-US" altLang="ko-KR" dirty="0"/>
              <a:t>RPN(region proposal network </a:t>
            </a:r>
            <a:r>
              <a:rPr lang="ko-KR" altLang="en-US" dirty="0"/>
              <a:t>구역제안네트워크</a:t>
            </a:r>
            <a:r>
              <a:rPr lang="en-US" altLang="ko-KR" dirty="0"/>
              <a:t>)</a:t>
            </a:r>
            <a:r>
              <a:rPr lang="ko-KR" altLang="en-US" dirty="0"/>
              <a:t>에 넣기 위해 노력을 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  대부분 </a:t>
            </a:r>
            <a:r>
              <a:rPr lang="en-US" altLang="ko-KR" dirty="0"/>
              <a:t>RPN</a:t>
            </a:r>
            <a:r>
              <a:rPr lang="ko-KR" altLang="en-US" dirty="0"/>
              <a:t>에 넣기 위해 </a:t>
            </a:r>
            <a:r>
              <a:rPr lang="en-US" altLang="ko-KR" dirty="0"/>
              <a:t>hand-crafted feature(</a:t>
            </a:r>
            <a:r>
              <a:rPr lang="ko-KR" altLang="en-US" dirty="0"/>
              <a:t>수제 특징</a:t>
            </a:r>
            <a:r>
              <a:rPr lang="en-US" altLang="ko-KR" dirty="0"/>
              <a:t>)</a:t>
            </a:r>
            <a:r>
              <a:rPr lang="ko-KR" altLang="en-US" dirty="0"/>
              <a:t>에 집중했다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-&gt;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풍부하고 상세한 </a:t>
            </a:r>
            <a:r>
              <a:rPr lang="en-US" altLang="ko-KR" dirty="0"/>
              <a:t>3D </a:t>
            </a:r>
            <a:r>
              <a:rPr lang="ko-KR" altLang="en-US" dirty="0"/>
              <a:t>정보를 이용할 수 있을 때에는 만족스러웠지만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   더 복잡한 모양과 장면에 적응하지 못하고 </a:t>
            </a:r>
            <a:r>
              <a:rPr lang="en-US" altLang="ko-KR" dirty="0"/>
              <a:t>data</a:t>
            </a:r>
            <a:r>
              <a:rPr lang="ko-KR" altLang="en-US" dirty="0"/>
              <a:t>에서 필요한 변화를 학습하지 못했다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본 연구에서는 </a:t>
            </a:r>
            <a:r>
              <a:rPr lang="en-US" altLang="ko-KR" dirty="0"/>
              <a:t>end-to-end</a:t>
            </a:r>
            <a:r>
              <a:rPr lang="ko-KR" altLang="en-US" dirty="0"/>
              <a:t>로 학습 가능한 </a:t>
            </a:r>
            <a:r>
              <a:rPr lang="en-US" altLang="ko-KR" dirty="0" err="1"/>
              <a:t>VoxelNet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딥러닝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41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0" y="2489200"/>
            <a:ext cx="10515600" cy="38269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point cloud</a:t>
            </a:r>
            <a:r>
              <a:rPr lang="ko-KR" altLang="en-US" dirty="0"/>
              <a:t>를 동일한 간격의 </a:t>
            </a:r>
            <a:r>
              <a:rPr lang="en-US" altLang="ko-KR" dirty="0"/>
              <a:t>voxel</a:t>
            </a:r>
            <a:r>
              <a:rPr lang="ko-KR" altLang="en-US" dirty="0"/>
              <a:t>로 나누고 </a:t>
            </a:r>
            <a:r>
              <a:rPr lang="en-US" altLang="ko-KR" dirty="0"/>
              <a:t>VFE layer</a:t>
            </a:r>
            <a:r>
              <a:rPr lang="ko-KR" altLang="en-US" dirty="0"/>
              <a:t>을 누적하여 각 </a:t>
            </a:r>
            <a:r>
              <a:rPr lang="en-US" altLang="ko-KR" dirty="0"/>
              <a:t>voxel</a:t>
            </a:r>
            <a:r>
              <a:rPr lang="ko-KR" altLang="en-US" dirty="0"/>
              <a:t>을 인코딩한다</a:t>
            </a:r>
            <a:r>
              <a:rPr lang="en-US" altLang="ko-KR" dirty="0"/>
              <a:t>.(end-to-end </a:t>
            </a:r>
            <a:r>
              <a:rPr lang="ko-KR" altLang="en-US" dirty="0"/>
              <a:t>방식으로 정확한 </a:t>
            </a:r>
            <a:r>
              <a:rPr lang="en-US" altLang="ko-KR" dirty="0"/>
              <a:t>3D </a:t>
            </a:r>
            <a:r>
              <a:rPr lang="ko-KR" altLang="en-US" dirty="0"/>
              <a:t>경계 상자를 예측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VFE : Voxel Feature Encoding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3D convolution</a:t>
            </a:r>
            <a:r>
              <a:rPr lang="ko-KR" altLang="en-US" dirty="0"/>
              <a:t>으로 </a:t>
            </a:r>
            <a:r>
              <a:rPr lang="en-US" altLang="ko-KR" dirty="0"/>
              <a:t>point cloud</a:t>
            </a:r>
            <a:r>
              <a:rPr lang="ko-KR" altLang="en-US" dirty="0"/>
              <a:t>를 고차원 </a:t>
            </a:r>
            <a:r>
              <a:rPr lang="en-US" altLang="ko-KR" dirty="0"/>
              <a:t>volumetric representation</a:t>
            </a:r>
            <a:r>
              <a:rPr lang="ko-KR" altLang="en-US" dirty="0"/>
              <a:t>으로 변환한다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RPN</a:t>
            </a:r>
            <a:r>
              <a:rPr lang="ko-KR" altLang="en-US" dirty="0"/>
              <a:t>으로 결과를 산출한다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283977-BA6A-838C-793C-BD49C67E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0" y="385445"/>
            <a:ext cx="1037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8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E83FC7-E358-51C2-4A32-8F695563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11" y="2025968"/>
            <a:ext cx="11061977" cy="36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52333"/>
            <a:ext cx="10515600" cy="19232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point cloud</a:t>
            </a:r>
            <a:r>
              <a:rPr lang="ko-KR" altLang="en-US" dirty="0"/>
              <a:t>가 주어지면 같은 크기를 가지는 </a:t>
            </a:r>
            <a:r>
              <a:rPr lang="en-US" altLang="ko-KR" dirty="0"/>
              <a:t>Voxel</a:t>
            </a:r>
            <a:r>
              <a:rPr lang="ko-KR" altLang="en-US" dirty="0"/>
              <a:t>들로 나눈다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7A058E-8BDF-51A4-02AD-604EE21F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6" y="345863"/>
            <a:ext cx="8673147" cy="28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A5C157-8232-337C-A0BD-87007C5B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6" y="345863"/>
            <a:ext cx="8673147" cy="288840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52333"/>
            <a:ext cx="10515600" cy="1923203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점들이 위치한 </a:t>
            </a:r>
            <a:r>
              <a:rPr lang="en-US" altLang="ko-KR" dirty="0"/>
              <a:t>voxel</a:t>
            </a:r>
            <a:r>
              <a:rPr lang="ko-KR" altLang="en-US" dirty="0"/>
              <a:t>에 따라 그룹화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그룹화 후에는 </a:t>
            </a:r>
            <a:r>
              <a:rPr lang="en-US" altLang="ko-KR" dirty="0"/>
              <a:t>voxel</a:t>
            </a:r>
            <a:r>
              <a:rPr lang="ko-KR" altLang="en-US" dirty="0"/>
              <a:t>에 다양한 개수의 점들이 포함된다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0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B4F2F5-35F3-4EAF-5477-F53D5412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5" y="345863"/>
            <a:ext cx="8673147" cy="288840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67663"/>
            <a:ext cx="10515600" cy="255693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점이 너무 많아 모든 포인트를 처리하기는 불가능</a:t>
            </a:r>
          </a:p>
          <a:p>
            <a:endParaRPr lang="en-US" altLang="ko-KR" dirty="0"/>
          </a:p>
          <a:p>
            <a:r>
              <a:rPr lang="ko-KR" altLang="en-US" dirty="0"/>
              <a:t>이를 위해서 </a:t>
            </a:r>
            <a:r>
              <a:rPr lang="en-US" altLang="ko-KR" dirty="0"/>
              <a:t>T</a:t>
            </a:r>
            <a:r>
              <a:rPr lang="ko-KR" altLang="en-US" dirty="0"/>
              <a:t>개 이상의 점을 포함하는 </a:t>
            </a:r>
            <a:r>
              <a:rPr lang="en-US" altLang="ko-KR" dirty="0"/>
              <a:t>Voxel</a:t>
            </a:r>
            <a:r>
              <a:rPr lang="ko-KR" altLang="en-US" dirty="0"/>
              <a:t>에서 </a:t>
            </a:r>
            <a:r>
              <a:rPr lang="en-US" altLang="ko-KR" dirty="0"/>
              <a:t>T</a:t>
            </a:r>
            <a:r>
              <a:rPr lang="ko-KR" altLang="en-US" dirty="0"/>
              <a:t>개의 점만 </a:t>
            </a:r>
            <a:r>
              <a:rPr lang="en-US" altLang="ko-KR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43018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628FDD-458D-1377-F4D1-B48E19EA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05" y="303529"/>
            <a:ext cx="8696953" cy="288840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67663"/>
            <a:ext cx="10515600" cy="255693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한 </a:t>
            </a:r>
            <a:r>
              <a:rPr lang="en-US" altLang="ko-KR" dirty="0"/>
              <a:t>Voxel</a:t>
            </a:r>
            <a:r>
              <a:rPr lang="ko-KR" altLang="en-US" dirty="0"/>
              <a:t>에 대해 계층적으로 </a:t>
            </a:r>
            <a:r>
              <a:rPr lang="en-US" altLang="ko-KR" dirty="0"/>
              <a:t>VFE Layer</a:t>
            </a:r>
            <a:r>
              <a:rPr lang="ko-KR" altLang="en-US" dirty="0"/>
              <a:t>를 적용하는 것을 볼 수 있다</a:t>
            </a:r>
            <a:r>
              <a:rPr lang="en-US" altLang="ko-KR" dirty="0"/>
              <a:t>. </a:t>
            </a:r>
            <a:r>
              <a:rPr lang="ko-KR" altLang="en-US" dirty="0"/>
              <a:t>일반성을 잃지 않고 </a:t>
            </a:r>
            <a:r>
              <a:rPr lang="en-US" altLang="ko-KR" dirty="0"/>
              <a:t>VFE Layer - 1</a:t>
            </a:r>
            <a:r>
              <a:rPr lang="ko-KR" altLang="en-US" dirty="0"/>
              <a:t>을 사용하여 설명한다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982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953</Words>
  <Application>Microsoft Office PowerPoint</Application>
  <PresentationFormat>와이드스크린</PresentationFormat>
  <Paragraphs>143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2023 졸업프로젝트 3D Object Detection</vt:lpstr>
      <vt:lpstr>목차</vt:lpstr>
      <vt:lpstr>공부 내용</vt:lpstr>
      <vt:lpstr>PowerPoint 프레젠테이션</vt:lpstr>
      <vt:lpstr>Feature Learning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Convolutional Middle Layers</vt:lpstr>
      <vt:lpstr>Region Proposal Network</vt:lpstr>
      <vt:lpstr>PowerPoint 프레젠테이션</vt:lpstr>
      <vt:lpstr>Loss Function</vt:lpstr>
      <vt:lpstr>PowerPoint 프레젠테이션</vt:lpstr>
      <vt:lpstr>Efficient Implementation</vt:lpstr>
      <vt:lpstr>Experiments</vt:lpstr>
      <vt:lpstr>Conclusion</vt:lpstr>
      <vt:lpstr>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졸업프로젝트 3D Object Detection</dc:title>
  <dc:creator>윤성우</dc:creator>
  <cp:lastModifiedBy>신상윤</cp:lastModifiedBy>
  <cp:revision>92</cp:revision>
  <dcterms:created xsi:type="dcterms:W3CDTF">2023-03-05T09:58:56Z</dcterms:created>
  <dcterms:modified xsi:type="dcterms:W3CDTF">2023-04-03T08:42:54Z</dcterms:modified>
</cp:coreProperties>
</file>