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0" r:id="rId4"/>
    <p:sldId id="262" r:id="rId5"/>
    <p:sldId id="281" r:id="rId6"/>
    <p:sldId id="272" r:id="rId7"/>
    <p:sldId id="283" r:id="rId8"/>
    <p:sldId id="282" r:id="rId9"/>
    <p:sldId id="284" r:id="rId10"/>
    <p:sldId id="285" r:id="rId11"/>
    <p:sldId id="286" r:id="rId12"/>
    <p:sldId id="287" r:id="rId13"/>
    <p:sldId id="288" r:id="rId14"/>
    <p:sldId id="27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6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성우" userId="be93ea6c-ea34-44f8-adee-e438f21cf7ad" providerId="ADAL" clId="{270E9300-2C56-4BC1-B1E6-B902ED3D0DEB}"/>
    <pc:docChg chg="modSld">
      <pc:chgData name="윤성우" userId="be93ea6c-ea34-44f8-adee-e438f21cf7ad" providerId="ADAL" clId="{270E9300-2C56-4BC1-B1E6-B902ED3D0DEB}" dt="2023-06-22T06:17:54.610" v="11" actId="20577"/>
      <pc:docMkLst>
        <pc:docMk/>
      </pc:docMkLst>
      <pc:sldChg chg="modSp mod">
        <pc:chgData name="윤성우" userId="be93ea6c-ea34-44f8-adee-e438f21cf7ad" providerId="ADAL" clId="{270E9300-2C56-4BC1-B1E6-B902ED3D0DEB}" dt="2023-06-22T06:17:54.610" v="11" actId="20577"/>
        <pc:sldMkLst>
          <pc:docMk/>
          <pc:sldMk cId="1732052637" sldId="257"/>
        </pc:sldMkLst>
        <pc:spChg chg="mod">
          <ac:chgData name="윤성우" userId="be93ea6c-ea34-44f8-adee-e438f21cf7ad" providerId="ADAL" clId="{270E9300-2C56-4BC1-B1E6-B902ED3D0DEB}" dt="2023-06-22T06:17:54.610" v="11" actId="20577"/>
          <ac:spMkLst>
            <pc:docMk/>
            <pc:sldMk cId="1732052637" sldId="257"/>
            <ac:spMk id="3" creationId="{6B140320-553D-8908-D2E6-C0E3460908D4}"/>
          </ac:spMkLst>
        </pc:spChg>
      </pc:sldChg>
    </pc:docChg>
  </pc:docChgLst>
  <pc:docChgLst>
    <pc:chgData name="윤성우" userId="be93ea6c-ea34-44f8-adee-e438f21cf7ad" providerId="ADAL" clId="{F348EE2E-D6C0-8144-88B8-DEDBA6C243EC}"/>
    <pc:docChg chg="modSld">
      <pc:chgData name="윤성우" userId="be93ea6c-ea34-44f8-adee-e438f21cf7ad" providerId="ADAL" clId="{F348EE2E-D6C0-8144-88B8-DEDBA6C243EC}" dt="2023-06-13T06:23:28.683" v="3" actId="20577"/>
      <pc:docMkLst>
        <pc:docMk/>
      </pc:docMkLst>
      <pc:sldChg chg="modSp">
        <pc:chgData name="윤성우" userId="be93ea6c-ea34-44f8-adee-e438f21cf7ad" providerId="ADAL" clId="{F348EE2E-D6C0-8144-88B8-DEDBA6C243EC}" dt="2023-06-13T06:23:28.683" v="3" actId="20577"/>
        <pc:sldMkLst>
          <pc:docMk/>
          <pc:sldMk cId="2286965236" sldId="264"/>
        </pc:sldMkLst>
        <pc:spChg chg="mod">
          <ac:chgData name="윤성우" userId="be93ea6c-ea34-44f8-adee-e438f21cf7ad" providerId="ADAL" clId="{F348EE2E-D6C0-8144-88B8-DEDBA6C243EC}" dt="2023-06-13T06:23:28.683" v="3" actId="20577"/>
          <ac:spMkLst>
            <pc:docMk/>
            <pc:sldMk cId="2286965236" sldId="264"/>
            <ac:spMk id="3" creationId="{AD62A7C9-1016-36EC-54E1-AB5F61A25F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5A482-9B6C-8BF0-93A1-E7D5CBD10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DEC785-046C-3686-B6AB-7C90D10B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69C9E-8032-123F-10D2-87A38AA0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71E98-9685-82E1-E410-E3FF7C82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9A25F-6358-A636-3DDE-3DB3EF18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4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0085F-1999-2960-18F2-150C24F9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A670CB-E06B-3E52-F2AF-99919D77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07D0F-63C3-3739-F857-4B63990B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C945A-EE63-1C34-C039-1DC7FB6B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71616-6FEA-506A-C3BA-EAAB912B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7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B34EF6-0797-FC0E-26FB-DEEC00832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68A2F3-7BC7-3C2D-54AC-6B4941083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12E16-F41D-79E7-46D2-93B979A6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A07B2-7653-1708-2018-047840FF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B1BAF-378C-4E49-2781-157DD02A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BCC4A-C4AC-BB35-864F-460970ED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8EA45-A3C9-ABAC-F9A7-5979123D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89CFB-30B9-F335-FFCC-4A1BAEFC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0F5D6-AC85-1BE7-BD86-0BF7915E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A46A7-FF52-67C0-1FE9-D3B1AE4B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6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DFB07-C234-B875-E4FB-C9D715EA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E86810-8D75-6AD9-1B9C-8AB913E15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F5BB0-4E6A-27BA-CF59-7CFBB9F8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2AE85-1308-0191-AE98-19545019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8890-F2AE-C578-31E4-79F11DFD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2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16AB9-6730-33F4-4BB9-623B8F15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4BAAC-9FB3-5F76-4366-36854A2D1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ABD1AE-1AF3-20E0-452E-A29824352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11C1A2-D14B-CC8E-1A2F-AD70B13F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CD62F-915B-FDF3-E8EB-B083E449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BC2FD2-6231-480D-2227-437D7A95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1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88AE1-9A5B-CA4D-1BC3-A3AF7C4E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339F50-49CE-2399-FC5B-AC3003212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B5E490-21FB-6F24-A2F3-73C7235C5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148330-6849-E10E-A67B-D67B11488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CF4DEE-2550-0C6F-5930-9A989DB00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D31B5-FF3B-0A45-5B79-4ACE6EE5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D1C36A-DC4F-5D50-3599-D22B6A2F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6AF95-83ED-F262-F162-54321B3B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3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E2B3C-7F70-756D-E49D-16BA2254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222B3C-46EB-0C3A-E4DE-534EE3C4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7BD139-B067-E4FA-1979-4737A0A2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2D04C4-BD54-36AA-9D36-328FFBC2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9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EFBCD5-C212-73AA-A66B-CB6A2BDD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D9DB75-95BB-C8AB-6AC9-758E52B1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B4AD3C-0DB3-C027-44AC-C29F7BE7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A2A59-F95E-18B8-55B1-2F9E596C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B83EF-E491-E261-6430-E1163F20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1CB55E-142D-F97A-AC74-0194DD781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4D81A-C764-C475-5AFA-D7AB4EC8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F34BF9-1543-FDF7-111D-4CE31D5C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71575-D97D-429B-9C4E-23395719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0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7C2D3-A4A6-C70A-8BA3-457D83F5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43C65-F083-30D0-42B2-16E1BC163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928297-3262-441D-824F-DA8B19BB4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7D2C35-2B8E-EC9F-290C-78F53BE1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2CC82D-440D-AC0E-BF0E-77123095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4E57EA-722B-34D8-1C4D-6F805BEE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4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D2EB17-820E-C58E-BDAD-568F6300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2A81D-F022-D6CF-F9E5-04CD6782E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68E90-81A3-1430-B01C-A4ACED370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5C324-8B2C-4141-9D39-FB8F768AA069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B630B-D4F9-D624-62C3-BC06D90CD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A4747-F7F8-303D-55F4-5CD8EFF18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52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17225-EF35-035F-02C5-8594D19B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158"/>
            <a:ext cx="10515600" cy="260413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2023 </a:t>
            </a:r>
            <a:r>
              <a:rPr lang="ko-KR" altLang="en-US" dirty="0"/>
              <a:t>졸업프로젝트</a:t>
            </a:r>
            <a:br>
              <a:rPr lang="en-US" altLang="ko-KR" dirty="0"/>
            </a:br>
            <a:r>
              <a:rPr lang="en-US" altLang="ko-KR" dirty="0"/>
              <a:t>3D Object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40320-553D-8908-D2E6-C0E34609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3844"/>
            <a:ext cx="10515600" cy="196599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2023. 05. 24. ~ 2023. 06. </a:t>
            </a:r>
            <a:r>
              <a:rPr lang="en-US" altLang="ko-KR"/>
              <a:t>22.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신상윤</a:t>
            </a:r>
            <a:r>
              <a:rPr lang="en-US" altLang="ko-KR" dirty="0"/>
              <a:t>, </a:t>
            </a:r>
            <a:r>
              <a:rPr lang="ko-KR" altLang="en-US" dirty="0"/>
              <a:t>윤성우</a:t>
            </a:r>
          </a:p>
        </p:txBody>
      </p:sp>
    </p:spTree>
    <p:extLst>
      <p:ext uri="{BB962C8B-B14F-4D97-AF65-F5344CB8AC3E}">
        <p14:creationId xmlns:p14="http://schemas.microsoft.com/office/powerpoint/2010/main" val="1732052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543A5-4453-7531-9A52-23695678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 Convolutional Middle Extractor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D2DFA05-FC77-1CB8-F9CA-2490EAA2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6920" y="1452047"/>
            <a:ext cx="7146790" cy="24526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err="1"/>
              <a:t>Submainfold</a:t>
            </a:r>
            <a:r>
              <a:rPr lang="en-US" altLang="ko-KR" dirty="0"/>
              <a:t>(</a:t>
            </a:r>
            <a:r>
              <a:rPr lang="ko-KR" altLang="en-US" dirty="0"/>
              <a:t>부분다양체</a:t>
            </a:r>
            <a:r>
              <a:rPr lang="en-US" altLang="ko-KR" dirty="0"/>
              <a:t>) convolution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C000"/>
                </a:solidFill>
              </a:rPr>
              <a:t>Sparse convolution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Sparse-to-dense layer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FF437C-5E46-D003-28FA-F74AB2795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2047"/>
            <a:ext cx="3590925" cy="261937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F844F83-DA2A-D361-61F1-6180870BE134}"/>
              </a:ext>
            </a:extLst>
          </p:cNvPr>
          <p:cNvSpPr txBox="1">
            <a:spLocks/>
          </p:cNvSpPr>
          <p:nvPr/>
        </p:nvSpPr>
        <p:spPr>
          <a:xfrm>
            <a:off x="965116" y="4179609"/>
            <a:ext cx="10388684" cy="245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middle extractor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z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축의 정보를 학습하고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sparse 3D data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2D BEV(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조감도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) image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로 변환하기 위해서 사용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한다</a:t>
            </a:r>
            <a:r>
              <a:rPr lang="en-US" altLang="ko-KR" dirty="0">
                <a:solidFill>
                  <a:srgbClr val="000000"/>
                </a:solidFill>
                <a:latin typeface="Noto Sans KR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각 단계에서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z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축의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down sampling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을 위해 </a:t>
            </a:r>
            <a:r>
              <a:rPr lang="en-US" altLang="ko-KR" dirty="0">
                <a:solidFill>
                  <a:srgbClr val="000000"/>
                </a:solidFill>
                <a:latin typeface="Noto Sans KR"/>
              </a:rPr>
              <a:t>convolution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한다</a:t>
            </a:r>
            <a:r>
              <a:rPr lang="en-US" altLang="ko-KR" dirty="0">
                <a:solidFill>
                  <a:srgbClr val="000000"/>
                </a:solidFill>
                <a:latin typeface="Noto Sans KR"/>
              </a:rPr>
              <a:t>. z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축은 </a:t>
            </a:r>
            <a:r>
              <a:rPr lang="en-US" altLang="ko-KR" dirty="0">
                <a:solidFill>
                  <a:srgbClr val="000000"/>
                </a:solidFill>
                <a:latin typeface="Noto Sans KR"/>
              </a:rPr>
              <a:t>dense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한 </a:t>
            </a:r>
            <a:r>
              <a:rPr lang="en-US" altLang="ko-KR" dirty="0">
                <a:solidFill>
                  <a:srgbClr val="000000"/>
                </a:solidFill>
                <a:latin typeface="Noto Sans KR"/>
              </a:rPr>
              <a:t>feature map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으로</a:t>
            </a:r>
            <a:r>
              <a:rPr lang="en-US" altLang="ko-KR" dirty="0">
                <a:solidFill>
                  <a:srgbClr val="000000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변환되고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이후 데이터를 이미지와 같은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2D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데이터로 재구성한다</a:t>
            </a:r>
          </a:p>
          <a:p>
            <a:pPr>
              <a:lnSpc>
                <a:spcPct val="100000"/>
              </a:lnSpc>
            </a:pP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78386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543A5-4453-7531-9A52-23695678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D2DFA05-FC77-1CB8-F9CA-2490EAA2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227"/>
            <a:ext cx="10515600" cy="4306974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+mj-lt"/>
              </a:rPr>
              <a:t>Voxel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Net</a:t>
            </a:r>
            <a:r>
              <a:rPr lang="ko-KR" altLang="en-US" dirty="0">
                <a:latin typeface="+mj-lt"/>
              </a:rPr>
              <a:t>에서 방향이 </a:t>
            </a:r>
            <a:r>
              <a:rPr lang="en-US" altLang="ko-KR" dirty="0">
                <a:latin typeface="+mj-lt"/>
              </a:rPr>
              <a:t>0</a:t>
            </a:r>
            <a:r>
              <a:rPr lang="ko-KR" altLang="en-US" dirty="0">
                <a:latin typeface="+mj-lt"/>
              </a:rPr>
              <a:t>과 </a:t>
            </a:r>
            <a:r>
              <a:rPr lang="el-GR" altLang="ko-KR" b="0" i="0" dirty="0">
                <a:solidFill>
                  <a:srgbClr val="000000"/>
                </a:solidFill>
                <a:effectLst/>
                <a:latin typeface="+mj-lt"/>
              </a:rPr>
              <a:t>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로 예측된 경우 같은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Box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를 예측하지만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Angle regression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에서 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Loss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가 발생하는 문제가 있음</a:t>
            </a:r>
            <a:endParaRPr lang="en-US" altLang="ko-KR" b="0" i="0" dirty="0">
              <a:solidFill>
                <a:srgbClr val="000000"/>
              </a:solidFill>
              <a:effectLst/>
              <a:latin typeface="+mj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따라서 새로운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Angle loss regression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을 제안한다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1.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위의 각도 문제를 해결하고</a:t>
            </a:r>
            <a:endParaRPr lang="en-US" altLang="ko-KR" b="0" i="0" dirty="0">
              <a:solidFill>
                <a:srgbClr val="000000"/>
              </a:solidFill>
              <a:effectLst/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2.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 각도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offset function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을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IOU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자연스럽게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modeling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5A841F-C57A-882D-1BAB-7D745328B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96" y="3947808"/>
            <a:ext cx="4080701" cy="54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3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543A5-4453-7531-9A52-23695678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D2DFA05-FC77-1CB8-F9CA-2490EAA2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227"/>
            <a:ext cx="10515600" cy="43069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추가로 반대방향의 </a:t>
            </a:r>
            <a:r>
              <a:rPr lang="en-US" altLang="ko-KR" dirty="0"/>
              <a:t>Box</a:t>
            </a:r>
            <a:r>
              <a:rPr lang="ko-KR" altLang="en-US" dirty="0"/>
              <a:t>를 동일하게 보는 문제를 해결하기위해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RPN output</a:t>
            </a:r>
            <a:r>
              <a:rPr lang="ko-KR" altLang="en-US" dirty="0"/>
              <a:t>에 </a:t>
            </a:r>
            <a:r>
              <a:rPr lang="en-US" altLang="ko-KR" dirty="0"/>
              <a:t>direction classifier</a:t>
            </a:r>
            <a:r>
              <a:rPr lang="ko-KR" altLang="en-US" dirty="0"/>
              <a:t>를 추가하였다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Direction classifier target</a:t>
            </a:r>
            <a:r>
              <a:rPr lang="ko-KR" altLang="en-US" dirty="0"/>
              <a:t>은 </a:t>
            </a:r>
            <a:r>
              <a:rPr lang="en-US" altLang="ko-KR" dirty="0"/>
              <a:t>GT</a:t>
            </a:r>
            <a:r>
              <a:rPr lang="ko-KR" altLang="en-US" dirty="0"/>
              <a:t>의 </a:t>
            </a:r>
            <a:r>
              <a:rPr lang="en-US" altLang="ko-KR" dirty="0"/>
              <a:t>z</a:t>
            </a:r>
            <a:r>
              <a:rPr lang="ko-KR" altLang="en-US" dirty="0"/>
              <a:t>축 기준 </a:t>
            </a:r>
            <a:r>
              <a:rPr lang="en-US" altLang="ko-KR" dirty="0"/>
              <a:t>yaw</a:t>
            </a:r>
            <a:r>
              <a:rPr lang="ko-KR" altLang="en-US" dirty="0"/>
              <a:t>의 회전각이 </a:t>
            </a:r>
            <a:r>
              <a:rPr lang="en-US" altLang="ko-KR" dirty="0"/>
              <a:t>0</a:t>
            </a:r>
            <a:r>
              <a:rPr lang="ko-KR" altLang="en-US" dirty="0"/>
              <a:t>보다 크면 </a:t>
            </a:r>
            <a:r>
              <a:rPr lang="en-US" altLang="ko-KR" dirty="0"/>
              <a:t>positive,</a:t>
            </a:r>
            <a:r>
              <a:rPr lang="ko-KR" altLang="en-US" dirty="0"/>
              <a:t> 그렇지 않다면 </a:t>
            </a:r>
            <a:r>
              <a:rPr lang="en-US" altLang="ko-KR" dirty="0"/>
              <a:t>negative</a:t>
            </a:r>
            <a:r>
              <a:rPr lang="ko-KR" altLang="en-US" dirty="0"/>
              <a:t>로 생성한다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rgbClr val="000000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000000"/>
                </a:solidFill>
                <a:latin typeface="+mj-lt"/>
              </a:rPr>
              <a:t>Classification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은 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Focal Loss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를 사용한다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생성되는 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anchor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들이 많은데 대부분 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negative anchor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이기 때문이다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92CD7E-50DF-83B4-42E4-7F7442F3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75" y="5554805"/>
            <a:ext cx="4532179" cy="7109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9A5B6D-30E7-8E31-2DED-4502F6E85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156" y="5800732"/>
            <a:ext cx="2607703" cy="38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9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543A5-4453-7531-9A52-23695678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D2DFA05-FC77-1CB8-F9CA-2490EAA2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069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최종 </a:t>
            </a:r>
            <a:r>
              <a:rPr lang="en-US" altLang="ko-KR" dirty="0"/>
              <a:t>Loss function</a:t>
            </a:r>
            <a:r>
              <a:rPr lang="ko-KR" altLang="en-US" dirty="0"/>
              <a:t>은 다음과 같다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i="0" dirty="0">
              <a:solidFill>
                <a:srgbClr val="000000"/>
              </a:solidFill>
              <a:effectLst/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ko-KR" altLang="en-US" i="0" dirty="0">
                <a:solidFill>
                  <a:srgbClr val="000000"/>
                </a:solidFill>
                <a:effectLst/>
                <a:latin typeface="+mj-lt"/>
              </a:rPr>
              <a:t>네트워크가 물체의 방향을 인식하기 어려운 경우를 대비해 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+mj-lt"/>
              </a:rPr>
              <a:t>β3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+mj-lt"/>
              </a:rPr>
              <a:t>를 상대적으로 작은 값으로 사용한다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i="0" dirty="0">
                <a:solidFill>
                  <a:srgbClr val="000000"/>
                </a:solidFill>
                <a:effectLst/>
                <a:latin typeface="+mj-lt"/>
              </a:rPr>
              <a:t>Voxel Net Loss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+mj-lt"/>
              </a:rPr>
              <a:t>와 비교</a:t>
            </a:r>
            <a:endParaRPr lang="en-US" altLang="ko-KR" i="0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F30AE6-2ECA-6D3A-D97A-C7802AEC9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39" y="2276161"/>
            <a:ext cx="7441289" cy="6789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97703D-D8EF-5263-C480-D3CD92E98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39" y="2858595"/>
            <a:ext cx="4478383" cy="3848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57682C3-83CD-DB06-1E07-5B135A21A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339" y="4802961"/>
            <a:ext cx="6768525" cy="17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2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543A5-4453-7531-9A52-23695678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DA441-22AE-DDD5-980F-41D719FA19F2}"/>
              </a:ext>
            </a:extLst>
          </p:cNvPr>
          <p:cNvSpPr txBox="1"/>
          <p:nvPr/>
        </p:nvSpPr>
        <p:spPr>
          <a:xfrm>
            <a:off x="838200" y="1811865"/>
            <a:ext cx="10270067" cy="3711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3200" i="0" dirty="0">
                <a:solidFill>
                  <a:srgbClr val="000000"/>
                </a:solidFill>
                <a:effectLst/>
                <a:latin typeface="+mj-lt"/>
              </a:rPr>
              <a:t>Car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j-lt"/>
              </a:rPr>
              <a:t>와는 달리 </a:t>
            </a:r>
            <a:r>
              <a:rPr lang="en-US" altLang="ko-KR" sz="3200" i="0" dirty="0">
                <a:solidFill>
                  <a:srgbClr val="000000"/>
                </a:solidFill>
                <a:effectLst/>
                <a:latin typeface="+mj-lt"/>
              </a:rPr>
              <a:t>Pedestrian, Cyclist detection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j-lt"/>
              </a:rPr>
              <a:t>의 경우 더 많은 </a:t>
            </a:r>
            <a:r>
              <a:rPr lang="en-US" altLang="ko-KR" sz="3200" i="0" dirty="0">
                <a:solidFill>
                  <a:srgbClr val="000000"/>
                </a:solidFill>
                <a:effectLst/>
                <a:latin typeface="+mj-lt"/>
              </a:rPr>
              <a:t>false positive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j-lt"/>
              </a:rPr>
              <a:t>와 </a:t>
            </a:r>
            <a:r>
              <a:rPr lang="en-US" altLang="ko-KR" sz="3200" i="0" dirty="0">
                <a:solidFill>
                  <a:srgbClr val="000000"/>
                </a:solidFill>
                <a:effectLst/>
                <a:latin typeface="+mj-lt"/>
              </a:rPr>
              <a:t>false negative 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j-lt"/>
              </a:rPr>
              <a:t>결과 생성</a:t>
            </a:r>
            <a:endParaRPr lang="en-US" altLang="ko-KR" sz="3200" kern="100" dirty="0">
              <a:solidFill>
                <a:srgbClr val="000000"/>
              </a:solidFill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 algn="l" latinLnBrk="1">
              <a:buAutoNum type="arabicPeriod"/>
            </a:pPr>
            <a:r>
              <a:rPr lang="en-US" altLang="ko-KR" sz="3200" i="0" dirty="0">
                <a:solidFill>
                  <a:srgbClr val="000000"/>
                </a:solidFill>
                <a:effectLst/>
                <a:latin typeface="+mj-lt"/>
              </a:rPr>
              <a:t>image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j-lt"/>
              </a:rPr>
              <a:t>에서의 </a:t>
            </a:r>
            <a:r>
              <a:rPr lang="en-US" altLang="ko-KR" sz="3200" i="0" dirty="0">
                <a:solidFill>
                  <a:srgbClr val="000000"/>
                </a:solidFill>
                <a:effectLst/>
                <a:latin typeface="+mj-lt"/>
              </a:rPr>
              <a:t>instance density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j-lt"/>
              </a:rPr>
              <a:t>가 </a:t>
            </a:r>
            <a:r>
              <a:rPr lang="en-US" altLang="ko-KR" sz="3200" i="0" dirty="0">
                <a:solidFill>
                  <a:srgbClr val="000000"/>
                </a:solidFill>
                <a:effectLst/>
                <a:latin typeface="+mj-lt"/>
              </a:rPr>
              <a:t>Car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j-lt"/>
              </a:rPr>
              <a:t>보다 높고 각 </a:t>
            </a:r>
            <a:r>
              <a:rPr lang="en-US" altLang="ko-KR" sz="3200" i="0" dirty="0">
                <a:solidFill>
                  <a:srgbClr val="000000"/>
                </a:solidFill>
                <a:effectLst/>
                <a:latin typeface="+mj-lt"/>
              </a:rPr>
              <a:t>instance 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j-lt"/>
              </a:rPr>
              <a:t>마다 더 적은 </a:t>
            </a:r>
            <a:r>
              <a:rPr lang="en-US" altLang="ko-KR" sz="3200" i="0" dirty="0">
                <a:solidFill>
                  <a:srgbClr val="000000"/>
                </a:solidFill>
                <a:effectLst/>
                <a:latin typeface="+mj-lt"/>
              </a:rPr>
              <a:t>point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j-lt"/>
              </a:rPr>
              <a:t>를 가지고 있다</a:t>
            </a:r>
            <a:endParaRPr lang="en-US" altLang="ko-KR" sz="3200" i="0" dirty="0">
              <a:solidFill>
                <a:srgbClr val="000000"/>
              </a:solidFill>
              <a:effectLst/>
              <a:latin typeface="+mj-lt"/>
            </a:endParaRPr>
          </a:p>
          <a:p>
            <a:pPr marL="514350" indent="-514350" algn="l" latinLnBrk="1">
              <a:buAutoNum type="arabicPeriod"/>
            </a:pPr>
            <a:endParaRPr lang="en-US" altLang="ko-KR" sz="3200" i="0" dirty="0">
              <a:solidFill>
                <a:srgbClr val="000000"/>
              </a:solidFill>
              <a:effectLst/>
              <a:latin typeface="+mj-lt"/>
            </a:endParaRPr>
          </a:p>
          <a:p>
            <a:pPr marL="514350" indent="-514350" algn="l" latinLnBrk="1">
              <a:buAutoNum type="arabicPeriod"/>
            </a:pPr>
            <a:r>
              <a:rPr lang="en-US" altLang="ko-KR" sz="32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altLang="ko-KR" sz="3200" i="0" dirty="0">
                <a:solidFill>
                  <a:srgbClr val="000000"/>
                </a:solidFill>
                <a:effectLst/>
                <a:latin typeface="+mj-lt"/>
              </a:rPr>
              <a:t>edestrian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j-lt"/>
              </a:rPr>
              <a:t>과 </a:t>
            </a:r>
            <a:r>
              <a:rPr lang="en-US" altLang="ko-KR" sz="3200" dirty="0">
                <a:solidFill>
                  <a:srgbClr val="000000"/>
                </a:solidFill>
                <a:latin typeface="+mj-lt"/>
              </a:rPr>
              <a:t>C</a:t>
            </a:r>
            <a:r>
              <a:rPr lang="en-US" altLang="ko-KR" sz="3200" i="0">
                <a:solidFill>
                  <a:srgbClr val="000000"/>
                </a:solidFill>
                <a:effectLst/>
                <a:latin typeface="+mj-lt"/>
              </a:rPr>
              <a:t>yclist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j-lt"/>
              </a:rPr>
              <a:t>는 적은 부피를 가지고 있기 때문에 </a:t>
            </a:r>
            <a:r>
              <a:rPr lang="en-US" altLang="ko-KR" sz="3200" i="0" dirty="0">
                <a:solidFill>
                  <a:srgbClr val="000000"/>
                </a:solidFill>
                <a:effectLst/>
                <a:latin typeface="+mj-lt"/>
              </a:rPr>
              <a:t>CNN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+mj-lt"/>
              </a:rPr>
              <a:t>이 가지는 효과가 한계적으로 적용된다</a:t>
            </a:r>
          </a:p>
        </p:txBody>
      </p:sp>
    </p:spTree>
    <p:extLst>
      <p:ext uri="{BB962C8B-B14F-4D97-AF65-F5344CB8AC3E}">
        <p14:creationId xmlns:p14="http://schemas.microsoft.com/office/powerpoint/2010/main" val="293541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6ADB6-6D65-D85D-A656-F35C98DA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62A7C9-1016-36EC-54E1-AB5F61A25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공부 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-Second net</a:t>
            </a:r>
            <a:endParaRPr lang="en-US" altLang="ko-KR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228696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543A5-4453-7531-9A52-23695678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B2165-70D4-6BC2-CD00-7B46F885C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Voxel Net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단점 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1. Slow inference speed </a:t>
            </a:r>
            <a:r>
              <a:rPr lang="ko-KR" altLang="en-US" dirty="0"/>
              <a:t>느린 추론 속도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Voxel Net</a:t>
            </a:r>
            <a:r>
              <a:rPr lang="ko-KR" altLang="en-US" dirty="0"/>
              <a:t>의 </a:t>
            </a:r>
            <a:r>
              <a:rPr lang="en-US" altLang="ko-KR" dirty="0"/>
              <a:t>computational cost(3D convolution) </a:t>
            </a:r>
            <a:r>
              <a:rPr lang="ko-KR" altLang="en-US" dirty="0"/>
              <a:t>때문에 </a:t>
            </a:r>
            <a:r>
              <a:rPr lang="en-US" altLang="ko-KR" dirty="0"/>
              <a:t>real time application</a:t>
            </a:r>
            <a:r>
              <a:rPr lang="ko-KR" altLang="en-US" dirty="0"/>
              <a:t>에서 활용하기 어렵다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2. Low</a:t>
            </a:r>
            <a:r>
              <a:rPr lang="ko-KR" altLang="en-US" dirty="0"/>
              <a:t> </a:t>
            </a:r>
            <a:r>
              <a:rPr lang="en-US" altLang="ko-KR" dirty="0"/>
              <a:t>orientation estimation performance </a:t>
            </a:r>
            <a:r>
              <a:rPr lang="ko-KR" altLang="en-US" dirty="0"/>
              <a:t>낮은 방향 추론 성능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ground truth</a:t>
            </a:r>
            <a:r>
              <a:rPr lang="ko-KR" altLang="en-US" dirty="0"/>
              <a:t>와 </a:t>
            </a:r>
            <a:r>
              <a:rPr lang="en-US" altLang="ko-KR" dirty="0"/>
              <a:t>prediction</a:t>
            </a:r>
            <a:r>
              <a:rPr lang="ko-KR" altLang="en-US" dirty="0"/>
              <a:t>의 예측 방향차이가 </a:t>
            </a:r>
            <a:r>
              <a:rPr lang="el-GR" altLang="ko-KR" b="1" i="0" dirty="0">
                <a:solidFill>
                  <a:srgbClr val="5F6368"/>
                </a:solidFill>
                <a:effectLst/>
                <a:latin typeface="Apple SD Gothic Neo"/>
              </a:rPr>
              <a:t>π</a:t>
            </a:r>
            <a:r>
              <a:rPr lang="ko-KR" altLang="en-US" dirty="0" err="1"/>
              <a:t>일때</a:t>
            </a:r>
            <a:r>
              <a:rPr lang="ko-KR" altLang="en-US" dirty="0"/>
              <a:t> 큰 손실이 발생한다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따라서 </a:t>
            </a:r>
            <a:r>
              <a:rPr lang="en-US" altLang="ko-KR" dirty="0"/>
              <a:t>Second detector</a:t>
            </a:r>
            <a:r>
              <a:rPr lang="ko-KR" altLang="en-US" dirty="0"/>
              <a:t>를 제안한다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541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B2165-70D4-6BC2-CD00-7B46F885C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0" y="2489200"/>
            <a:ext cx="10515600" cy="382693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point cloud</a:t>
            </a:r>
            <a:r>
              <a:rPr lang="ko-KR" altLang="en-US" dirty="0"/>
              <a:t>를 동일한 간격의 </a:t>
            </a:r>
            <a:r>
              <a:rPr lang="en-US" altLang="ko-KR" dirty="0"/>
              <a:t>voxel</a:t>
            </a:r>
            <a:r>
              <a:rPr lang="ko-KR" altLang="en-US" dirty="0"/>
              <a:t>로 나누고 </a:t>
            </a:r>
            <a:r>
              <a:rPr lang="en-US" altLang="ko-KR" dirty="0"/>
              <a:t>VFE layer</a:t>
            </a:r>
            <a:r>
              <a:rPr lang="ko-KR" altLang="en-US" dirty="0"/>
              <a:t>을 누적하여 각 </a:t>
            </a:r>
            <a:r>
              <a:rPr lang="en-US" altLang="ko-KR" dirty="0"/>
              <a:t>voxel</a:t>
            </a:r>
            <a:r>
              <a:rPr lang="ko-KR" altLang="en-US" dirty="0"/>
              <a:t>을 인코딩한다</a:t>
            </a:r>
            <a:r>
              <a:rPr lang="en-US" altLang="ko-KR" dirty="0"/>
              <a:t>.(end-to-end </a:t>
            </a:r>
            <a:r>
              <a:rPr lang="ko-KR" altLang="en-US" dirty="0"/>
              <a:t>방식으로 정확한 </a:t>
            </a:r>
            <a:r>
              <a:rPr lang="en-US" altLang="ko-KR" dirty="0"/>
              <a:t>3D </a:t>
            </a:r>
            <a:r>
              <a:rPr lang="ko-KR" altLang="en-US" dirty="0"/>
              <a:t>경계 상자를 예측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 VFE : Voxel Feature Encoding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3D convolution</a:t>
            </a:r>
            <a:r>
              <a:rPr lang="ko-KR" altLang="en-US" dirty="0"/>
              <a:t>으로 </a:t>
            </a:r>
            <a:r>
              <a:rPr lang="en-US" altLang="ko-KR" dirty="0"/>
              <a:t>point cloud</a:t>
            </a:r>
            <a:r>
              <a:rPr lang="ko-KR" altLang="en-US" dirty="0"/>
              <a:t>를 고차원 </a:t>
            </a:r>
            <a:r>
              <a:rPr lang="en-US" altLang="ko-KR" dirty="0"/>
              <a:t>volumetric representation</a:t>
            </a:r>
            <a:r>
              <a:rPr lang="ko-KR" altLang="en-US" dirty="0"/>
              <a:t>으로 변환한다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RPN</a:t>
            </a:r>
            <a:r>
              <a:rPr lang="ko-KR" altLang="en-US" dirty="0"/>
              <a:t>으로 결과를 산출한다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283977-BA6A-838C-793C-BD49C67E4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90" y="385445"/>
            <a:ext cx="103727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8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B6227-71E2-B987-1F33-A72215C1F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9589"/>
            <a:ext cx="10515600" cy="36973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Point Cloud : </a:t>
            </a:r>
            <a:r>
              <a:rPr lang="ko-KR" altLang="en-US" dirty="0"/>
              <a:t>수치만 조정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  차량감지에는 </a:t>
            </a:r>
            <a:r>
              <a:rPr lang="en-US" altLang="ko-KR" dirty="0"/>
              <a:t>T = 35, </a:t>
            </a:r>
            <a:r>
              <a:rPr lang="ko-KR" altLang="en-US" dirty="0"/>
              <a:t>보행자와 자전거는 </a:t>
            </a:r>
            <a:r>
              <a:rPr lang="en-US" altLang="ko-KR" dirty="0"/>
              <a:t>T = 45</a:t>
            </a:r>
            <a:r>
              <a:rPr lang="ko-KR" altLang="en-US" dirty="0"/>
              <a:t>로 설정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Voxel Features and Coordinates : VFE</a:t>
            </a:r>
            <a:r>
              <a:rPr lang="ko-KR" altLang="en-US" dirty="0"/>
              <a:t>를 통하여 추출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Sparse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Conv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Layers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RPN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Loss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0BCDD4-D327-6606-ECD5-BE9A3A2AD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86" y="0"/>
            <a:ext cx="8927628" cy="229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6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543A5-4453-7531-9A52-23695678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 Convolution Algorithm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D2DFA05-FC77-1CB8-F9CA-2490EAA2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227"/>
            <a:ext cx="10515600" cy="43069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차원 이미지에서 </a:t>
            </a:r>
            <a:r>
              <a:rPr lang="en-US" altLang="ko-KR" dirty="0"/>
              <a:t>Convolution layer</a:t>
            </a:r>
            <a:r>
              <a:rPr lang="ko-KR" altLang="en-US" dirty="0"/>
              <a:t>를 적용한 것처럼 </a:t>
            </a:r>
            <a:r>
              <a:rPr lang="en-US" altLang="ko-KR" dirty="0"/>
              <a:t>3</a:t>
            </a:r>
            <a:r>
              <a:rPr lang="ko-KR" altLang="en-US" dirty="0"/>
              <a:t>차원 희소 </a:t>
            </a:r>
            <a:r>
              <a:rPr lang="en-US" altLang="ko-KR" dirty="0"/>
              <a:t>vector</a:t>
            </a:r>
            <a:r>
              <a:rPr lang="ko-KR" altLang="en-US" dirty="0"/>
              <a:t>에서도 적용할 수 있게 하자 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1. 3</a:t>
            </a:r>
            <a:r>
              <a:rPr lang="ko-KR" altLang="en-US" dirty="0"/>
              <a:t>차원 </a:t>
            </a:r>
            <a:r>
              <a:rPr lang="en-US" altLang="ko-KR" dirty="0"/>
              <a:t>vector</a:t>
            </a:r>
            <a:r>
              <a:rPr lang="ko-KR" altLang="en-US" dirty="0"/>
              <a:t>를 </a:t>
            </a:r>
            <a:r>
              <a:rPr lang="en-US" altLang="ko-KR" dirty="0"/>
              <a:t>im2col(GEMM)-based algorithm</a:t>
            </a:r>
            <a:r>
              <a:rPr lang="ko-KR" altLang="en-US" dirty="0"/>
              <a:t>을 사용하여 </a:t>
            </a:r>
            <a:r>
              <a:rPr lang="en-US" altLang="ko-KR" dirty="0"/>
              <a:t>Matrix</a:t>
            </a:r>
            <a:r>
              <a:rPr lang="ko-KR" altLang="en-US" dirty="0"/>
              <a:t>로 표현한다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2. Rule </a:t>
            </a:r>
            <a:r>
              <a:rPr lang="ko-KR" altLang="en-US" dirty="0"/>
              <a:t>방법을 통하여</a:t>
            </a:r>
            <a:r>
              <a:rPr lang="en-US" altLang="ko-KR" dirty="0"/>
              <a:t>, </a:t>
            </a:r>
            <a:r>
              <a:rPr lang="ko-KR" altLang="en-US" dirty="0"/>
              <a:t>희소 </a:t>
            </a:r>
            <a:r>
              <a:rPr lang="en-US" altLang="ko-KR" dirty="0"/>
              <a:t>element</a:t>
            </a:r>
            <a:r>
              <a:rPr lang="ko-KR" altLang="en-US" dirty="0"/>
              <a:t>만 계산을 하여 </a:t>
            </a:r>
            <a:r>
              <a:rPr lang="ko-KR" altLang="en-US" dirty="0" err="1"/>
              <a:t>계산량을</a:t>
            </a:r>
            <a:r>
              <a:rPr lang="ko-KR" altLang="en-US" dirty="0"/>
              <a:t> 줄이자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444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543A5-4453-7531-9A52-23695678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Im2col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D2DFA05-FC77-1CB8-F9CA-2490EAA2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7002"/>
            <a:ext cx="10515600" cy="1117090"/>
          </a:xfrm>
        </p:spPr>
        <p:txBody>
          <a:bodyPr/>
          <a:lstStyle/>
          <a:p>
            <a:r>
              <a:rPr lang="en-US" altLang="ko-KR" dirty="0"/>
              <a:t>Convolution</a:t>
            </a:r>
            <a:r>
              <a:rPr lang="ko-KR" altLang="en-US" dirty="0"/>
              <a:t>의 다중 </a:t>
            </a:r>
            <a:r>
              <a:rPr lang="en-US" altLang="ko-KR" dirty="0"/>
              <a:t>for</a:t>
            </a:r>
            <a:r>
              <a:rPr lang="ko-KR" altLang="en-US" dirty="0"/>
              <a:t>문 연산을 제거</a:t>
            </a:r>
            <a:endParaRPr lang="en-US" altLang="ko-KR" dirty="0"/>
          </a:p>
          <a:p>
            <a:r>
              <a:rPr lang="en-US" altLang="ko-KR" dirty="0"/>
              <a:t>Input : 3*3*3, filter :</a:t>
            </a:r>
            <a:r>
              <a:rPr lang="ko-KR" altLang="en-US" dirty="0"/>
              <a:t> </a:t>
            </a:r>
            <a:r>
              <a:rPr lang="en-US" altLang="ko-KR" dirty="0"/>
              <a:t>2*2*3 2</a:t>
            </a:r>
            <a:r>
              <a:rPr lang="ko-KR" altLang="en-US" dirty="0"/>
              <a:t>개</a:t>
            </a:r>
            <a:r>
              <a:rPr lang="en-US" altLang="ko-KR" dirty="0"/>
              <a:t>, output : 2*2*2 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4852842-2B3A-C7F3-8584-D8D10775D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549" y="117399"/>
            <a:ext cx="9045102" cy="546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75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F4981-3BD2-B440-311D-D64C3139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369979" cy="1325563"/>
          </a:xfrm>
        </p:spPr>
        <p:txBody>
          <a:bodyPr/>
          <a:lstStyle/>
          <a:p>
            <a:r>
              <a:rPr lang="en-US" altLang="ko-KR" dirty="0"/>
              <a:t>Rule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6999F0-4A2A-CD2A-45DE-EB36F0D7ED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92" y="1882149"/>
            <a:ext cx="5125835" cy="481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7CD3CC7-FB00-FA0F-D070-89D93B970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373" y="1882149"/>
            <a:ext cx="5803021" cy="475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0EEE9A-EC27-D632-1353-80A93D298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830" y="365125"/>
            <a:ext cx="2380339" cy="156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2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543A5-4453-7531-9A52-23695678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Rule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D2DFA05-FC77-1CB8-F9CA-2490EAA2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227"/>
            <a:ext cx="5698787" cy="43069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기본원리는 이전 슬라이드와 같고 실제 알고리즘은 </a:t>
            </a:r>
            <a:r>
              <a:rPr lang="en-US" altLang="ko-KR" dirty="0"/>
              <a:t>GPU</a:t>
            </a:r>
            <a:r>
              <a:rPr lang="ko-KR" altLang="en-US" dirty="0"/>
              <a:t>연산을 적용할 수 있게 설계되었다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596DE6-81BB-D2EA-D83F-252AB09EA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103" y="98063"/>
            <a:ext cx="4213970" cy="666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2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504</Words>
  <Application>Microsoft Office PowerPoint</Application>
  <PresentationFormat>와이드스크린</PresentationFormat>
  <Paragraphs>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Apple SD Gothic Neo</vt:lpstr>
      <vt:lpstr>Noto Sans KR</vt:lpstr>
      <vt:lpstr>맑은 고딕</vt:lpstr>
      <vt:lpstr>Arial</vt:lpstr>
      <vt:lpstr>Office 테마</vt:lpstr>
      <vt:lpstr>2023 졸업프로젝트 3D Object Detection</vt:lpstr>
      <vt:lpstr>목차</vt:lpstr>
      <vt:lpstr>공부 내용</vt:lpstr>
      <vt:lpstr>PowerPoint 프레젠테이션</vt:lpstr>
      <vt:lpstr>PowerPoint 프레젠테이션</vt:lpstr>
      <vt:lpstr>Sparse Convolution Algorithm</vt:lpstr>
      <vt:lpstr>Im2col</vt:lpstr>
      <vt:lpstr>Rule</vt:lpstr>
      <vt:lpstr>Rule</vt:lpstr>
      <vt:lpstr>Sparse Convolutional Middle Extractor</vt:lpstr>
      <vt:lpstr>Loss</vt:lpstr>
      <vt:lpstr>Loss</vt:lpstr>
      <vt:lpstr>Loss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졸업프로젝트 3D Object Detection</dc:title>
  <dc:creator>윤성우</dc:creator>
  <cp:lastModifiedBy>윤성우</cp:lastModifiedBy>
  <cp:revision>128</cp:revision>
  <dcterms:created xsi:type="dcterms:W3CDTF">2023-03-05T09:58:56Z</dcterms:created>
  <dcterms:modified xsi:type="dcterms:W3CDTF">2023-06-22T06:17:55Z</dcterms:modified>
</cp:coreProperties>
</file>