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256" r:id="rId5"/>
    <p:sldId id="258" r:id="rId6"/>
    <p:sldId id="257" r:id="rId7"/>
    <p:sldId id="274" r:id="rId8"/>
    <p:sldId id="259" r:id="rId9"/>
    <p:sldId id="276" r:id="rId10"/>
    <p:sldId id="303" r:id="rId11"/>
    <p:sldId id="296" r:id="rId12"/>
    <p:sldId id="305" r:id="rId13"/>
    <p:sldId id="306" r:id="rId14"/>
    <p:sldId id="287" r:id="rId15"/>
    <p:sldId id="267" r:id="rId16"/>
    <p:sldId id="272" r:id="rId17"/>
    <p:sldId id="263" r:id="rId18"/>
    <p:sldId id="290" r:id="rId19"/>
    <p:sldId id="260" r:id="rId20"/>
    <p:sldId id="288" r:id="rId21"/>
    <p:sldId id="284" r:id="rId22"/>
    <p:sldId id="292" r:id="rId23"/>
    <p:sldId id="300" r:id="rId24"/>
    <p:sldId id="295" r:id="rId25"/>
    <p:sldId id="297" r:id="rId26"/>
    <p:sldId id="298" r:id="rId27"/>
    <p:sldId id="261" r:id="rId28"/>
    <p:sldId id="301" r:id="rId29"/>
    <p:sldId id="262" r:id="rId30"/>
    <p:sldId id="29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9E8"/>
    <a:srgbClr val="03877A"/>
    <a:srgbClr val="FFFFFF"/>
    <a:srgbClr val="004E42"/>
    <a:srgbClr val="DEDDDC"/>
    <a:srgbClr val="F2F2F2"/>
    <a:srgbClr val="B3B2B1"/>
    <a:srgbClr val="DB4849"/>
    <a:srgbClr val="FF953A"/>
    <a:srgbClr val="4385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B2BCBA-D471-82E7-41F1-034B9E0E842D}" v="326" dt="2024-12-12T02:26:01.078"/>
    <p1510:client id="{E10FD7BB-3A54-420C-8D0B-E83A3B7A2990}" v="25918" dt="2024-12-12T16:51:01.103"/>
    <p1510:client id="{F2AB0FC7-72D4-B04D-8730-4EF4920FA35C}" v="1034" dt="2024-12-12T15:34:01.827"/>
    <p1510:client id="{FBE063A2-07AB-472E-A60F-F1A00B411272}" v="333" dt="2024-12-12T04:54:01.7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9"/>
  </p:normalViewPr>
  <p:slideViewPr>
    <p:cSldViewPr snapToGrid="0">
      <p:cViewPr varScale="1">
        <p:scale>
          <a:sx n="104" d="100"/>
          <a:sy n="104" d="100"/>
        </p:scale>
        <p:origin x="80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91E1F-BD9F-4930-AEF1-B13E520428BE}" type="datetimeFigureOut">
              <a:rPr lang="ko-KR" altLang="en-US" smtClean="0"/>
              <a:t>2025. 3. 9.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90D9F-CC29-4EFB-9FED-0FB4B5A54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48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90D9F-CC29-4EFB-9FED-0FB4B5A546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761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90D9F-CC29-4EFB-9FED-0FB4B5A546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356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B49FE-0D01-3ED6-EF93-826A3D11C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0D7671-786C-7DBF-8EA2-77A2D4F605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7787945-C326-CD7C-7AE4-8ED8C3400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83DF56-0B0D-E43B-D16F-AAD9462847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90D9F-CC29-4EFB-9FED-0FB4B5A546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517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1">
              <a:ea typeface="Pretendard Variable SemiBold" panose="02000003000000020004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/>
          </a:p>
          <a:p>
            <a:endParaRPr lang="en-US" altLang="ko-KR" sz="1200" b="1">
              <a:latin typeface="Pretendard Variable SemiBold" panose="02000003000000020004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>
              <a:latin typeface="Pretendard Variable SemiBold" panose="02000003000000020004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90D9F-CC29-4EFB-9FED-0FB4B5A546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748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27223-31B7-10B3-764A-52B3401F6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C284A5B-ABFB-4FE1-F7A8-ABE7101542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E90737F-338D-F5EC-85AA-FC275C4BD6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1">
              <a:ea typeface="Pretendard Variable SemiBold" panose="02000003000000020004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/>
          </a:p>
          <a:p>
            <a:endParaRPr lang="en-US" altLang="ko-KR" sz="1200" b="1">
              <a:latin typeface="Pretendard Variable SemiBold" panose="02000003000000020004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>
              <a:latin typeface="Pretendard Variable SemiBold" panose="02000003000000020004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D7B581-0AD8-74AA-A86F-4B303A6938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90D9F-CC29-4EFB-9FED-0FB4B5A546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948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90D9F-CC29-4EFB-9FED-0FB4B5A546F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58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552C5-8996-6A85-D584-BFA1CE997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714D25-E9C7-8CFA-5005-21BE009FE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29E12-DB85-ACDE-A886-E16D1DC8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FAA7-AEAA-4E29-9250-EF6CFF566398}" type="datetimeFigureOut">
              <a:rPr lang="ko-KR" altLang="en-US" smtClean="0"/>
              <a:t>2025. 3. 9.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0F9D2-67BF-72F1-F996-958B067F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22954-6418-0E4C-3347-97C9D2AF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2E5B-1C23-4644-9145-72FC43056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94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EC948-7062-D7E5-05DD-A8B17681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59D9E8-A506-B279-C90B-046236184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F5801-BA1D-B631-4746-337E0A24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FAA7-AEAA-4E29-9250-EF6CFF566398}" type="datetimeFigureOut">
              <a:rPr lang="ko-KR" altLang="en-US" smtClean="0"/>
              <a:t>2025. 3. 9.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BBAF4-2821-C7FA-B3D4-E74C2D95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08BC0-FE53-1933-A8F0-45EA1A6D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2E5B-1C23-4644-9145-72FC43056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51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3FEEF9-9645-1D79-490F-8CEF1C68D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06E832-1646-DF2D-1D9E-2BB5FFDE6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0F6F7-B53A-0F2A-C1A1-895DDCBD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FAA7-AEAA-4E29-9250-EF6CFF566398}" type="datetimeFigureOut">
              <a:rPr lang="ko-KR" altLang="en-US" smtClean="0"/>
              <a:t>2025. 3. 9.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F6146-E728-857B-38A9-B510252F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3033F-04DA-2B85-9AEC-8E412E4C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2E5B-1C23-4644-9145-72FC43056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0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9AC3A-C026-96E1-8863-1471A411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908CC-9E84-1617-D344-287AF98E0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84FB2-5D97-3131-209C-85076F08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FAA7-AEAA-4E29-9250-EF6CFF566398}" type="datetimeFigureOut">
              <a:rPr lang="ko-KR" altLang="en-US" smtClean="0"/>
              <a:t>2025. 3. 9.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0C1DFE-0CD9-1A0F-76FC-5C644DB2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3E488-1178-F5C2-E922-53B89267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2E5B-1C23-4644-9145-72FC43056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87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D0824-B410-3CBE-33BA-2F6E9D01C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72D44-21CA-7EE3-F5C3-0F2EECC2A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874D5-6E22-441F-168D-3E333926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FAA7-AEAA-4E29-9250-EF6CFF566398}" type="datetimeFigureOut">
              <a:rPr lang="ko-KR" altLang="en-US" smtClean="0"/>
              <a:t>2025. 3. 9.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739B1F-01D3-1A06-8F36-F02F8569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48EA3-87D0-95E0-E527-0D8E4B72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2E5B-1C23-4644-9145-72FC43056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7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77B83-B5AD-DC82-2D6C-3413581E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679C5-2C4C-49EA-14FA-B7E0551BB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AA971C-842D-1E47-9BF8-F78A44D46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57308A-E847-0412-82E8-52D0C470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FAA7-AEAA-4E29-9250-EF6CFF566398}" type="datetimeFigureOut">
              <a:rPr lang="ko-KR" altLang="en-US" smtClean="0"/>
              <a:t>2025. 3. 9.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1998B-F2C7-8992-A84B-BDE007264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EE916F-C950-5810-C523-1D823C6D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2E5B-1C23-4644-9145-72FC43056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0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409D7-73C8-755A-D674-F7CA0394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23EEF-EC05-4EAC-98FF-7FBDA49F4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B56C80-8EC1-1CD1-4B87-45CFE8337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C3BD4F-FB3D-43DE-E39A-01998DD39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006603-C37B-CA2E-B36A-76FB1FAC9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F7B20F-31D7-B4D2-2E15-7E80A5C6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FAA7-AEAA-4E29-9250-EF6CFF566398}" type="datetimeFigureOut">
              <a:rPr lang="ko-KR" altLang="en-US" smtClean="0"/>
              <a:t>2025. 3. 9.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443F08-D43B-8C55-6803-36B77D36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FE5739-60A8-A9A1-E334-C9D96D07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2E5B-1C23-4644-9145-72FC43056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86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B0AB4-6096-CA88-568B-990E5AEB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D43E9-1352-9E84-01D0-B3DB050F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FAA7-AEAA-4E29-9250-EF6CFF566398}" type="datetimeFigureOut">
              <a:rPr lang="ko-KR" altLang="en-US" smtClean="0"/>
              <a:t>2025. 3. 9.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637FE8-BCBC-7658-3A27-4720D072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1C66FA-5BD3-4937-09F7-B36930AC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2E5B-1C23-4644-9145-72FC43056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82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761454-EB45-4259-A786-6CD294CF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FAA7-AEAA-4E29-9250-EF6CFF566398}" type="datetimeFigureOut">
              <a:rPr lang="ko-KR" altLang="en-US" smtClean="0"/>
              <a:t>2025. 3. 9.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040818-25C7-87AB-C6F8-0B699EA2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450AC7-809D-4BE2-41B1-832B265A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2E5B-1C23-4644-9145-72FC43056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90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1EE96-F6AA-291B-DB0A-D3D1EAC9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5E57E-FF49-AAAB-FC2A-CF351813C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58E775-C564-4369-C947-CC6FE98E1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18F76-467D-D0AD-02EB-79329321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FAA7-AEAA-4E29-9250-EF6CFF566398}" type="datetimeFigureOut">
              <a:rPr lang="ko-KR" altLang="en-US" smtClean="0"/>
              <a:t>2025. 3. 9.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433BCE-CBF2-1BE5-EDC5-3C4EA7D4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BCA1EB-48EA-B529-E7F1-FB6C07C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2E5B-1C23-4644-9145-72FC43056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90815-AB85-C931-5D5F-4465DAD75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A77E9B-323C-F798-501D-94F4A624C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8F7953-E538-EAD3-EB2A-4BC6FC213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0DA0E7-663B-E255-8249-0F6A1521F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FAA7-AEAA-4E29-9250-EF6CFF566398}" type="datetimeFigureOut">
              <a:rPr lang="ko-KR" altLang="en-US" smtClean="0"/>
              <a:t>2025. 3. 9.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DFCB07-B059-F9B4-A276-7C5F23E5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6BE176-37A7-A299-DA70-111333A8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2E5B-1C23-4644-9145-72FC43056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62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4FDD78-5965-E797-4814-CAAC2411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771BD-5FF3-C33A-B523-EC62B79F7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BB0FF-8BB0-0781-C9A8-A2EEEA188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1AFAA7-AEAA-4E29-9250-EF6CFF566398}" type="datetimeFigureOut">
              <a:rPr lang="ko-KR" altLang="en-US" smtClean="0"/>
              <a:t>2025. 3. 9.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653CB-A64B-EF34-9273-4D6066662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F46A8B-F5C2-5CBB-88C4-DE85C7517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432E5B-1C23-4644-9145-72FC43056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02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microsoft.com/office/2007/relationships/hdphoto" Target="../media/hdphoto3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A03BC2F-1E66-DF06-2D71-202CCD02EA5B}"/>
              </a:ext>
            </a:extLst>
          </p:cNvPr>
          <p:cNvSpPr/>
          <p:nvPr/>
        </p:nvSpPr>
        <p:spPr>
          <a:xfrm>
            <a:off x="0" y="0"/>
            <a:ext cx="12192000" cy="6219825"/>
          </a:xfrm>
          <a:prstGeom prst="rect">
            <a:avLst/>
          </a:prstGeom>
          <a:solidFill>
            <a:srgbClr val="048072"/>
          </a:solidFill>
          <a:ln>
            <a:solidFill>
              <a:srgbClr val="008B8B"/>
            </a:solidFill>
          </a:ln>
          <a:effectLst>
            <a:outerShdw blurRad="50800" dist="381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423F6-6918-20F0-9C36-6BD6324995AE}"/>
              </a:ext>
            </a:extLst>
          </p:cNvPr>
          <p:cNvSpPr txBox="1"/>
          <p:nvPr/>
        </p:nvSpPr>
        <p:spPr>
          <a:xfrm>
            <a:off x="453728" y="1401219"/>
            <a:ext cx="10416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Business Analytics Group Project </a:t>
            </a:r>
            <a:endParaRPr lang="ko-KR" altLang="en-US" sz="1600" b="1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4487CA-9617-392D-A59D-8E528A70ABE0}"/>
              </a:ext>
            </a:extLst>
          </p:cNvPr>
          <p:cNvSpPr txBox="1"/>
          <p:nvPr/>
        </p:nvSpPr>
        <p:spPr>
          <a:xfrm>
            <a:off x="453728" y="6377558"/>
            <a:ext cx="656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2024.12.13</a:t>
            </a:r>
            <a:endParaRPr lang="en-US" altLang="ko-KR" sz="90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E706C-C8F4-4031-9D18-B9AFC01F55D6}"/>
              </a:ext>
            </a:extLst>
          </p:cNvPr>
          <p:cNvSpPr txBox="1"/>
          <p:nvPr/>
        </p:nvSpPr>
        <p:spPr>
          <a:xfrm>
            <a:off x="8935397" y="4624243"/>
            <a:ext cx="2886314" cy="12464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500">
                <a:solidFill>
                  <a:schemeClr val="bg1"/>
                </a:solidFill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2021101992 </a:t>
            </a:r>
            <a:r>
              <a:rPr lang="ko-KR" altLang="en-US" sz="1500" err="1">
                <a:solidFill>
                  <a:schemeClr val="bg1"/>
                </a:solidFill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배아람</a:t>
            </a:r>
            <a:endParaRPr lang="en-US" sz="1500" err="1">
              <a:solidFill>
                <a:schemeClr val="bg1"/>
              </a:solidFill>
              <a:latin typeface="Pretendard" panose="02000503000000020004" pitchFamily="50" charset="-127"/>
              <a:ea typeface="Pretendard"/>
              <a:cs typeface="Pretendard" panose="02000503000000020004" pitchFamily="50" charset="-127"/>
            </a:endParaRPr>
          </a:p>
          <a:p>
            <a:pPr algn="r"/>
            <a:r>
              <a:rPr lang="en-US" altLang="ko-KR" sz="1500">
                <a:solidFill>
                  <a:schemeClr val="bg1"/>
                </a:solidFill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2021102961</a:t>
            </a:r>
            <a:r>
              <a:rPr lang="en-US" altLang="ko-KR" sz="1500" b="0" i="0" u="none" strike="noStrike">
                <a:solidFill>
                  <a:schemeClr val="bg1"/>
                </a:solidFill>
                <a:effectLst/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 </a:t>
            </a:r>
            <a:r>
              <a:rPr lang="ko-KR" altLang="en-US" sz="1500" b="0" i="0" u="none" strike="noStrike" err="1">
                <a:solidFill>
                  <a:schemeClr val="bg1"/>
                </a:solidFill>
                <a:effectLst/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신동재</a:t>
            </a:r>
            <a:endParaRPr lang="en-US" altLang="ko-KR" sz="1500" b="0" i="0" u="none" strike="noStrike" err="1">
              <a:solidFill>
                <a:schemeClr val="bg1"/>
              </a:solidFill>
              <a:effectLst/>
              <a:latin typeface="Pretendard" panose="02000503000000020004" pitchFamily="50" charset="-127"/>
              <a:ea typeface="Pretendard"/>
              <a:cs typeface="Pretendard" panose="02000503000000020004" pitchFamily="50" charset="-127"/>
            </a:endParaRPr>
          </a:p>
          <a:p>
            <a:pPr algn="r"/>
            <a:r>
              <a:rPr lang="en-US" altLang="ko-KR" sz="1500" b="0" i="0" u="none" strike="noStrike">
                <a:solidFill>
                  <a:schemeClr val="bg1"/>
                </a:solidFill>
                <a:effectLst/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2022101594 </a:t>
            </a:r>
            <a:r>
              <a:rPr lang="ko-KR" altLang="en-US" sz="1500" b="0" i="0" u="none" strike="noStrike">
                <a:solidFill>
                  <a:schemeClr val="bg1"/>
                </a:solidFill>
                <a:effectLst/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정혜원</a:t>
            </a:r>
          </a:p>
          <a:p>
            <a:pPr algn="r"/>
            <a:r>
              <a:rPr lang="en-US" altLang="ko-KR" sz="1500">
                <a:solidFill>
                  <a:schemeClr val="bg1"/>
                </a:solidFill>
                <a:ea typeface="+mn-lt"/>
              </a:rPr>
              <a:t>2020103215 </a:t>
            </a:r>
            <a:r>
              <a:rPr lang="ko-KR" sz="1500">
                <a:solidFill>
                  <a:schemeClr val="bg1"/>
                </a:solidFill>
                <a:ea typeface="Pretendard"/>
              </a:rPr>
              <a:t>하지윤</a:t>
            </a:r>
            <a:endParaRPr lang="ko-KR">
              <a:solidFill>
                <a:schemeClr val="bg1"/>
              </a:solidFill>
            </a:endParaRPr>
          </a:p>
          <a:p>
            <a:pPr algn="r"/>
            <a:r>
              <a:rPr lang="en-US" altLang="ko-KR" sz="1500" b="0" i="0" u="none" strike="noStrike">
                <a:solidFill>
                  <a:schemeClr val="bg1"/>
                </a:solidFill>
                <a:effectLst/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2020101948 </a:t>
            </a:r>
            <a:r>
              <a:rPr lang="ko-KR" altLang="en-US" sz="1500" b="0" i="0" u="none" strike="noStrike">
                <a:solidFill>
                  <a:schemeClr val="bg1"/>
                </a:solidFill>
                <a:effectLst/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현지수</a:t>
            </a:r>
            <a:endParaRPr lang="en-US" altLang="ko-KR" sz="1500" b="0" i="0" u="none" strike="noStrike">
              <a:solidFill>
                <a:schemeClr val="bg1"/>
              </a:solidFill>
              <a:effectLst/>
              <a:latin typeface="Pretendard" panose="02000503000000020004" pitchFamily="50" charset="-127"/>
              <a:ea typeface="Pretendard"/>
              <a:cs typeface="Pretendard" panose="020005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F370B1-97E0-3713-F241-C0A9AF729B60}"/>
              </a:ext>
            </a:extLst>
          </p:cNvPr>
          <p:cNvSpPr txBox="1"/>
          <p:nvPr/>
        </p:nvSpPr>
        <p:spPr>
          <a:xfrm>
            <a:off x="453728" y="1739773"/>
            <a:ext cx="10416152" cy="9694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b="1" err="1">
                <a:solidFill>
                  <a:schemeClr val="bg1"/>
                </a:solidFill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이커머스</a:t>
            </a:r>
            <a:r>
              <a:rPr lang="ko-KR" altLang="en-US" sz="3200" b="1">
                <a:solidFill>
                  <a:schemeClr val="bg1"/>
                </a:solidFill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 재구매 유도 전략 제안</a:t>
            </a:r>
          </a:p>
          <a:p>
            <a:r>
              <a:rPr lang="ko-KR" altLang="en-US" sz="2500" b="1">
                <a:solidFill>
                  <a:schemeClr val="bg1"/>
                </a:solidFill>
                <a:ea typeface="Pretendard"/>
              </a:rPr>
              <a:t>: 소비자 행동 데이터를 기반으로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121F7-3076-4667-07FF-2E5EBC8C4EFB}"/>
              </a:ext>
            </a:extLst>
          </p:cNvPr>
          <p:cNvSpPr txBox="1"/>
          <p:nvPr/>
        </p:nvSpPr>
        <p:spPr>
          <a:xfrm>
            <a:off x="10025656" y="4364176"/>
            <a:ext cx="132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 E</a:t>
            </a:r>
          </a:p>
        </p:txBody>
      </p:sp>
    </p:spTree>
    <p:extLst>
      <p:ext uri="{BB962C8B-B14F-4D97-AF65-F5344CB8AC3E}">
        <p14:creationId xmlns:p14="http://schemas.microsoft.com/office/powerpoint/2010/main" val="643157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C4DD0-C478-F671-4F10-977BE5AF7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6ADD66CE-47F5-A7FC-CDCA-4AE44446E78E}"/>
              </a:ext>
            </a:extLst>
          </p:cNvPr>
          <p:cNvSpPr/>
          <p:nvPr/>
        </p:nvSpPr>
        <p:spPr>
          <a:xfrm>
            <a:off x="379531" y="2666231"/>
            <a:ext cx="780864" cy="771131"/>
          </a:xfrm>
          <a:prstGeom prst="roundRect">
            <a:avLst>
              <a:gd name="adj" fmla="val 0"/>
            </a:avLst>
          </a:prstGeom>
          <a:solidFill>
            <a:srgbClr val="D1E9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제거</a:t>
            </a:r>
            <a:r>
              <a:rPr kumimoji="1" lang="en-US" altLang="ko-KR" sz="12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2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이유</a:t>
            </a:r>
          </a:p>
        </p:txBody>
      </p:sp>
      <p:sp>
        <p:nvSpPr>
          <p:cNvPr id="58" name="모서리가 둥근 직사각형 72">
            <a:extLst>
              <a:ext uri="{FF2B5EF4-FFF2-40B4-BE49-F238E27FC236}">
                <a16:creationId xmlns:a16="http://schemas.microsoft.com/office/drawing/2014/main" id="{3A07CB23-4F03-0F77-68B4-B1BD9C8E4409}"/>
              </a:ext>
            </a:extLst>
          </p:cNvPr>
          <p:cNvSpPr/>
          <p:nvPr/>
        </p:nvSpPr>
        <p:spPr>
          <a:xfrm>
            <a:off x="1197615" y="1268742"/>
            <a:ext cx="2651454" cy="478225"/>
          </a:xfrm>
          <a:prstGeom prst="roundRect">
            <a:avLst>
              <a:gd name="adj" fmla="val 0"/>
            </a:avLst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9" name="모서리가 둥근 직사각형 72">
            <a:extLst>
              <a:ext uri="{FF2B5EF4-FFF2-40B4-BE49-F238E27FC236}">
                <a16:creationId xmlns:a16="http://schemas.microsoft.com/office/drawing/2014/main" id="{A33FDE87-A5E6-F1B6-4116-FCC27E0E9FB4}"/>
              </a:ext>
            </a:extLst>
          </p:cNvPr>
          <p:cNvSpPr/>
          <p:nvPr/>
        </p:nvSpPr>
        <p:spPr>
          <a:xfrm>
            <a:off x="3887150" y="1268742"/>
            <a:ext cx="2651454" cy="478225"/>
          </a:xfrm>
          <a:prstGeom prst="roundRect">
            <a:avLst>
              <a:gd name="adj" fmla="val 0"/>
            </a:avLst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0" name="모서리가 둥근 직사각형 72">
            <a:extLst>
              <a:ext uri="{FF2B5EF4-FFF2-40B4-BE49-F238E27FC236}">
                <a16:creationId xmlns:a16="http://schemas.microsoft.com/office/drawing/2014/main" id="{1D87C342-FDDC-F8ED-4025-2C8C96B67F94}"/>
              </a:ext>
            </a:extLst>
          </p:cNvPr>
          <p:cNvSpPr/>
          <p:nvPr/>
        </p:nvSpPr>
        <p:spPr>
          <a:xfrm>
            <a:off x="6576685" y="1268742"/>
            <a:ext cx="2651454" cy="478225"/>
          </a:xfrm>
          <a:prstGeom prst="roundRect">
            <a:avLst>
              <a:gd name="adj" fmla="val 0"/>
            </a:avLst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2" name="모서리가 둥근 직사각형 72">
            <a:extLst>
              <a:ext uri="{FF2B5EF4-FFF2-40B4-BE49-F238E27FC236}">
                <a16:creationId xmlns:a16="http://schemas.microsoft.com/office/drawing/2014/main" id="{05AEC177-CD43-25A7-8E0B-DB344A67B076}"/>
              </a:ext>
            </a:extLst>
          </p:cNvPr>
          <p:cNvSpPr/>
          <p:nvPr/>
        </p:nvSpPr>
        <p:spPr>
          <a:xfrm>
            <a:off x="9266219" y="1268742"/>
            <a:ext cx="2651454" cy="478225"/>
          </a:xfrm>
          <a:prstGeom prst="roundRect">
            <a:avLst>
              <a:gd name="adj" fmla="val 0"/>
            </a:avLst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FEC061-F751-A6C3-B900-F870621CC419}"/>
              </a:ext>
            </a:extLst>
          </p:cNvPr>
          <p:cNvSpPr/>
          <p:nvPr/>
        </p:nvSpPr>
        <p:spPr>
          <a:xfrm>
            <a:off x="3871810" y="4184083"/>
            <a:ext cx="2619133" cy="2034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6D4945-812D-4E0B-11CE-161AB6EAB078}"/>
              </a:ext>
            </a:extLst>
          </p:cNvPr>
          <p:cNvSpPr txBox="1"/>
          <p:nvPr/>
        </p:nvSpPr>
        <p:spPr>
          <a:xfrm>
            <a:off x="281757" y="691401"/>
            <a:ext cx="1161801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프로젝트 진행에 불필요한 변수 제거 및 결측치 확인</a:t>
            </a:r>
            <a:endParaRPr lang="ko-KR" altLang="en-US" sz="2000" b="1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5B3139C4-F714-4FA9-E125-78C679A8B630}"/>
              </a:ext>
            </a:extLst>
          </p:cNvPr>
          <p:cNvGraphicFramePr>
            <a:graphicFrameLocks noGrp="1"/>
          </p:cNvGraphicFramePr>
          <p:nvPr/>
        </p:nvGraphicFramePr>
        <p:xfrm>
          <a:off x="1206237" y="4660030"/>
          <a:ext cx="2619133" cy="1579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133">
                  <a:extLst>
                    <a:ext uri="{9D8B030D-6E8A-4147-A177-3AD203B41FA5}">
                      <a16:colId xmlns:a16="http://schemas.microsoft.com/office/drawing/2014/main" val="1160414787"/>
                    </a:ext>
                  </a:extLst>
                </a:gridCol>
              </a:tblGrid>
              <a:tr h="15798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949901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C6A97925-6E3E-0DD4-947A-84440BC78C70}"/>
              </a:ext>
            </a:extLst>
          </p:cNvPr>
          <p:cNvGrpSpPr/>
          <p:nvPr/>
        </p:nvGrpSpPr>
        <p:grpSpPr>
          <a:xfrm>
            <a:off x="186878" y="243245"/>
            <a:ext cx="2192620" cy="352980"/>
            <a:chOff x="186878" y="172125"/>
            <a:chExt cx="2192620" cy="3529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EABC61-CDB2-CFA8-8B7E-792BBF584175}"/>
                </a:ext>
              </a:extLst>
            </p:cNvPr>
            <p:cNvSpPr/>
            <p:nvPr/>
          </p:nvSpPr>
          <p:spPr>
            <a:xfrm>
              <a:off x="186878" y="172125"/>
              <a:ext cx="45719" cy="176490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AD6265-3C34-0942-7D3F-367348228DEC}"/>
                </a:ext>
              </a:extLst>
            </p:cNvPr>
            <p:cNvSpPr/>
            <p:nvPr/>
          </p:nvSpPr>
          <p:spPr>
            <a:xfrm>
              <a:off x="186878" y="348615"/>
              <a:ext cx="45719" cy="176490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E48EA7-9723-EEA5-1DD2-C61BCD20ABEC}"/>
                </a:ext>
              </a:extLst>
            </p:cNvPr>
            <p:cNvSpPr txBox="1"/>
            <p:nvPr/>
          </p:nvSpPr>
          <p:spPr>
            <a:xfrm>
              <a:off x="281757" y="179338"/>
              <a:ext cx="2097741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>
                <a:defRPr sz="2000" b="1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en-US" altLang="ko-KR" sz="1400">
                  <a:ea typeface="Pretendard"/>
                </a:rPr>
                <a:t>EDA</a:t>
              </a:r>
              <a:endParaRPr lang="ko-KR" altLang="en-US"/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77B9122-2989-B469-035E-7BC31CB3D106}"/>
              </a:ext>
            </a:extLst>
          </p:cNvPr>
          <p:cNvCxnSpPr>
            <a:cxnSpLocks/>
          </p:cNvCxnSpPr>
          <p:nvPr/>
        </p:nvCxnSpPr>
        <p:spPr>
          <a:xfrm flipH="1">
            <a:off x="209737" y="6424301"/>
            <a:ext cx="1170793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5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5">
            <a:extLst>
              <a:ext uri="{FF2B5EF4-FFF2-40B4-BE49-F238E27FC236}">
                <a16:creationId xmlns:a16="http://schemas.microsoft.com/office/drawing/2014/main" id="{26CF4965-F8C1-AEA4-742A-5F9BF8878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57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 Final Project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7DA524BA-3289-8EB4-1B56-B61ED4DE4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93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GB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 E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A4EB5A0-788B-CE01-68AE-31411D9D05D2}"/>
              </a:ext>
            </a:extLst>
          </p:cNvPr>
          <p:cNvGrpSpPr/>
          <p:nvPr/>
        </p:nvGrpSpPr>
        <p:grpSpPr>
          <a:xfrm>
            <a:off x="0" y="-1705723"/>
            <a:ext cx="2995152" cy="1583640"/>
            <a:chOff x="0" y="-1705723"/>
            <a:chExt cx="2995152" cy="15836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B823BCD-DBE8-7870-AE3E-643A57ACBF16}"/>
                </a:ext>
              </a:extLst>
            </p:cNvPr>
            <p:cNvSpPr/>
            <p:nvPr/>
          </p:nvSpPr>
          <p:spPr>
            <a:xfrm>
              <a:off x="0" y="-1705723"/>
              <a:ext cx="2995152" cy="1583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188AB38-4AEF-C6C0-F23A-E10DCC7C897D}"/>
                </a:ext>
              </a:extLst>
            </p:cNvPr>
            <p:cNvSpPr/>
            <p:nvPr/>
          </p:nvSpPr>
          <p:spPr>
            <a:xfrm>
              <a:off x="829699" y="-1586759"/>
              <a:ext cx="630820" cy="636607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DF57D59-6123-14C6-1CDC-A97A802A7E77}"/>
                </a:ext>
              </a:extLst>
            </p:cNvPr>
            <p:cNvSpPr/>
            <p:nvPr/>
          </p:nvSpPr>
          <p:spPr>
            <a:xfrm>
              <a:off x="110091" y="-1586759"/>
              <a:ext cx="630820" cy="636607"/>
            </a:xfrm>
            <a:prstGeom prst="rect">
              <a:avLst/>
            </a:prstGeom>
            <a:solidFill>
              <a:srgbClr val="004E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3D086F5-F2EE-D416-707C-11906D7D8F48}"/>
                </a:ext>
              </a:extLst>
            </p:cNvPr>
            <p:cNvSpPr/>
            <p:nvPr/>
          </p:nvSpPr>
          <p:spPr>
            <a:xfrm>
              <a:off x="1549307" y="-1586759"/>
              <a:ext cx="630820" cy="636607"/>
            </a:xfrm>
            <a:prstGeom prst="rect">
              <a:avLst/>
            </a:prstGeom>
            <a:solidFill>
              <a:srgbClr val="D1E9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1DBE447-6B51-2008-6084-1A68EDB924A6}"/>
                </a:ext>
              </a:extLst>
            </p:cNvPr>
            <p:cNvSpPr/>
            <p:nvPr/>
          </p:nvSpPr>
          <p:spPr>
            <a:xfrm>
              <a:off x="2268915" y="-1586759"/>
              <a:ext cx="630820" cy="636607"/>
            </a:xfrm>
            <a:prstGeom prst="rect">
              <a:avLst/>
            </a:prstGeom>
            <a:solidFill>
              <a:srgbClr val="EF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B3481BF-4555-C98B-A961-E1219CAFFE73}"/>
                </a:ext>
              </a:extLst>
            </p:cNvPr>
            <p:cNvSpPr/>
            <p:nvPr/>
          </p:nvSpPr>
          <p:spPr>
            <a:xfrm>
              <a:off x="829699" y="-872067"/>
              <a:ext cx="630820" cy="636607"/>
            </a:xfrm>
            <a:prstGeom prst="rect">
              <a:avLst/>
            </a:prstGeom>
            <a:solidFill>
              <a:srgbClr val="B3B2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32AEF94-AAA8-7BCE-2D66-C8A4DBFB88FC}"/>
                </a:ext>
              </a:extLst>
            </p:cNvPr>
            <p:cNvSpPr/>
            <p:nvPr/>
          </p:nvSpPr>
          <p:spPr>
            <a:xfrm>
              <a:off x="1549307" y="-872067"/>
              <a:ext cx="630820" cy="636607"/>
            </a:xfrm>
            <a:prstGeom prst="rect">
              <a:avLst/>
            </a:prstGeom>
            <a:solidFill>
              <a:srgbClr val="DEDD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35F1189-A92F-78BB-9274-D6FC6C686142}"/>
                </a:ext>
              </a:extLst>
            </p:cNvPr>
            <p:cNvSpPr/>
            <p:nvPr/>
          </p:nvSpPr>
          <p:spPr>
            <a:xfrm>
              <a:off x="2268915" y="-872067"/>
              <a:ext cx="630820" cy="636607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BF8B5CF-623D-690C-B8BF-8F46B957D4D7}"/>
              </a:ext>
            </a:extLst>
          </p:cNvPr>
          <p:cNvSpPr txBox="1"/>
          <p:nvPr/>
        </p:nvSpPr>
        <p:spPr>
          <a:xfrm>
            <a:off x="1265301" y="1338577"/>
            <a:ext cx="243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payments.csv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E53041-5006-5C75-F542-B931962F6531}"/>
              </a:ext>
            </a:extLst>
          </p:cNvPr>
          <p:cNvSpPr txBox="1"/>
          <p:nvPr/>
        </p:nvSpPr>
        <p:spPr>
          <a:xfrm>
            <a:off x="1231478" y="2075794"/>
            <a:ext cx="243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→ </a:t>
            </a:r>
            <a:r>
              <a:rPr lang="en-US" altLang="ko-KR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Payment_sequential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43904D-FFE4-BF89-AF98-866CFA50A88D}"/>
              </a:ext>
            </a:extLst>
          </p:cNvPr>
          <p:cNvSpPr txBox="1"/>
          <p:nvPr/>
        </p:nvSpPr>
        <p:spPr>
          <a:xfrm>
            <a:off x="6689701" y="2068100"/>
            <a:ext cx="243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모든 변수 사용</a:t>
            </a:r>
            <a:endParaRPr lang="en-US" altLang="ko-KR" sz="120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F54D90-6DF2-CAEF-5124-D465C1C8C4D0}"/>
              </a:ext>
            </a:extLst>
          </p:cNvPr>
          <p:cNvSpPr txBox="1"/>
          <p:nvPr/>
        </p:nvSpPr>
        <p:spPr>
          <a:xfrm>
            <a:off x="3961611" y="1338577"/>
            <a:ext cx="243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products.csv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292F4E-9709-D529-F8EF-21A618CDE548}"/>
              </a:ext>
            </a:extLst>
          </p:cNvPr>
          <p:cNvSpPr txBox="1"/>
          <p:nvPr/>
        </p:nvSpPr>
        <p:spPr>
          <a:xfrm>
            <a:off x="6689701" y="1338577"/>
            <a:ext cx="243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reviews.csv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727D77-C328-5383-9A38-6891A485CA0F}"/>
              </a:ext>
            </a:extLst>
          </p:cNvPr>
          <p:cNvSpPr txBox="1"/>
          <p:nvPr/>
        </p:nvSpPr>
        <p:spPr>
          <a:xfrm>
            <a:off x="9383065" y="1338577"/>
            <a:ext cx="243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sellers.csv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9A9ED20B-A81B-4BF4-6BA7-AD872035C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493322"/>
              </p:ext>
            </p:extLst>
          </p:nvPr>
        </p:nvGraphicFramePr>
        <p:xfrm>
          <a:off x="1136264" y="4044577"/>
          <a:ext cx="2620428" cy="430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0428">
                  <a:extLst>
                    <a:ext uri="{9D8B030D-6E8A-4147-A177-3AD203B41FA5}">
                      <a16:colId xmlns:a16="http://schemas.microsoft.com/office/drawing/2014/main" val="1222105603"/>
                    </a:ext>
                  </a:extLst>
                </a:gridCol>
              </a:tblGrid>
              <a:tr h="430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 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payments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.isnull().sum()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87982"/>
                  </a:ext>
                </a:extLst>
              </a:tr>
            </a:tbl>
          </a:graphicData>
        </a:graphic>
      </p:graphicFrame>
      <p:sp>
        <p:nvSpPr>
          <p:cNvPr id="9" name="Rectangle 5">
            <a:extLst>
              <a:ext uri="{FF2B5EF4-FFF2-40B4-BE49-F238E27FC236}">
                <a16:creationId xmlns:a16="http://schemas.microsoft.com/office/drawing/2014/main" id="{38967AD8-4454-3C79-4465-7FB46D91C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09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ko-KR" sz="120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" name="모서리가 둥근 직사각형 72">
            <a:extLst>
              <a:ext uri="{FF2B5EF4-FFF2-40B4-BE49-F238E27FC236}">
                <a16:creationId xmlns:a16="http://schemas.microsoft.com/office/drawing/2014/main" id="{D6573640-A760-227E-832C-F352405EA92A}"/>
              </a:ext>
            </a:extLst>
          </p:cNvPr>
          <p:cNvSpPr/>
          <p:nvPr/>
        </p:nvSpPr>
        <p:spPr>
          <a:xfrm>
            <a:off x="377378" y="3992586"/>
            <a:ext cx="780864" cy="22290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결측치</a:t>
            </a:r>
            <a:endParaRPr kumimoji="1" lang="en-US" altLang="ko-KR" sz="1200"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2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확인</a:t>
            </a:r>
          </a:p>
        </p:txBody>
      </p:sp>
      <p:sp>
        <p:nvSpPr>
          <p:cNvPr id="17" name="모서리가 둥근 직사각형 72">
            <a:extLst>
              <a:ext uri="{FF2B5EF4-FFF2-40B4-BE49-F238E27FC236}">
                <a16:creationId xmlns:a16="http://schemas.microsoft.com/office/drawing/2014/main" id="{31268CCC-38EB-B9CD-3E37-07CD83CA2608}"/>
              </a:ext>
            </a:extLst>
          </p:cNvPr>
          <p:cNvSpPr/>
          <p:nvPr/>
        </p:nvSpPr>
        <p:spPr>
          <a:xfrm>
            <a:off x="379531" y="1793562"/>
            <a:ext cx="780864" cy="8260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변수제거</a:t>
            </a:r>
            <a:endParaRPr kumimoji="1" lang="en-US" altLang="ko-KR" sz="1200"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4" name="모서리가 둥근 직사각형 72">
            <a:extLst>
              <a:ext uri="{FF2B5EF4-FFF2-40B4-BE49-F238E27FC236}">
                <a16:creationId xmlns:a16="http://schemas.microsoft.com/office/drawing/2014/main" id="{B56148CC-5593-33DF-8507-2396D095EFC0}"/>
              </a:ext>
            </a:extLst>
          </p:cNvPr>
          <p:cNvSpPr/>
          <p:nvPr/>
        </p:nvSpPr>
        <p:spPr>
          <a:xfrm>
            <a:off x="379531" y="1268742"/>
            <a:ext cx="780864" cy="4782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파일명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9FD150C3-5839-7191-C164-4E5A17507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80562"/>
              </p:ext>
            </p:extLst>
          </p:nvPr>
        </p:nvGraphicFramePr>
        <p:xfrm>
          <a:off x="6538808" y="4648695"/>
          <a:ext cx="2619133" cy="1579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133">
                  <a:extLst>
                    <a:ext uri="{9D8B030D-6E8A-4147-A177-3AD203B41FA5}">
                      <a16:colId xmlns:a16="http://schemas.microsoft.com/office/drawing/2014/main" val="1160414787"/>
                    </a:ext>
                  </a:extLst>
                </a:gridCol>
              </a:tblGrid>
              <a:tr h="15798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9499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5FA3A1B3-0DD7-6875-8140-833072466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078137"/>
              </p:ext>
            </p:extLst>
          </p:nvPr>
        </p:nvGraphicFramePr>
        <p:xfrm>
          <a:off x="6596325" y="4044577"/>
          <a:ext cx="2620428" cy="430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0428">
                  <a:extLst>
                    <a:ext uri="{9D8B030D-6E8A-4147-A177-3AD203B41FA5}">
                      <a16:colId xmlns:a16="http://schemas.microsoft.com/office/drawing/2014/main" val="1222105603"/>
                    </a:ext>
                  </a:extLst>
                </a:gridCol>
              </a:tblGrid>
              <a:tr h="430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 review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s.isnull().sum()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87982"/>
                  </a:ext>
                </a:extLst>
              </a:tr>
            </a:tbl>
          </a:graphicData>
        </a:graphic>
      </p:graphicFrame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630EF1C-8DC7-EE5B-1A87-24266629F9B7}"/>
              </a:ext>
            </a:extLst>
          </p:cNvPr>
          <p:cNvCxnSpPr>
            <a:cxnSpLocks/>
          </p:cNvCxnSpPr>
          <p:nvPr/>
        </p:nvCxnSpPr>
        <p:spPr>
          <a:xfrm flipH="1" flipV="1">
            <a:off x="355185" y="3992587"/>
            <a:ext cx="11431381" cy="200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3618B63-B54D-0D3D-6BA0-9958158C8348}"/>
              </a:ext>
            </a:extLst>
          </p:cNvPr>
          <p:cNvCxnSpPr>
            <a:cxnSpLocks/>
          </p:cNvCxnSpPr>
          <p:nvPr/>
        </p:nvCxnSpPr>
        <p:spPr>
          <a:xfrm flipH="1" flipV="1">
            <a:off x="371164" y="6229730"/>
            <a:ext cx="11431381" cy="200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A190296-326A-F4A3-A215-6A66F20E250D}"/>
              </a:ext>
            </a:extLst>
          </p:cNvPr>
          <p:cNvSpPr txBox="1"/>
          <p:nvPr/>
        </p:nvSpPr>
        <p:spPr>
          <a:xfrm>
            <a:off x="1247999" y="2751714"/>
            <a:ext cx="25405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결제 시퀀스에 있어 대부분이 </a:t>
            </a:r>
            <a:r>
              <a:rPr lang="en-US" altLang="ko-KR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</a:t>
            </a:r>
            <a:r>
              <a:rPr lang="ko-KR" altLang="en-US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유의미</a:t>
            </a:r>
            <a:endParaRPr lang="en-US" altLang="ko-KR" sz="110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r>
              <a:rPr lang="ko-KR" altLang="en-US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하지 않았으며</a:t>
            </a:r>
            <a:r>
              <a:rPr lang="en-US" altLang="ko-KR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결제 시퀀스에 대한 정확한</a:t>
            </a:r>
            <a:endParaRPr lang="en-US" altLang="ko-KR" sz="110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r>
              <a:rPr lang="ko-KR" altLang="en-US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의미 파악이 불가능함</a:t>
            </a:r>
            <a:endParaRPr lang="en-US" altLang="ko-KR" sz="110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24ADB0F9-22F4-239C-99B8-3937123AE194}"/>
              </a:ext>
            </a:extLst>
          </p:cNvPr>
          <p:cNvCxnSpPr/>
          <p:nvPr/>
        </p:nvCxnSpPr>
        <p:spPr>
          <a:xfrm>
            <a:off x="3849069" y="1936628"/>
            <a:ext cx="22741" cy="4223954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BD2DB95-50D5-3E2E-2C6D-06C7AA896280}"/>
              </a:ext>
            </a:extLst>
          </p:cNvPr>
          <p:cNvCxnSpPr/>
          <p:nvPr/>
        </p:nvCxnSpPr>
        <p:spPr>
          <a:xfrm>
            <a:off x="6546036" y="1864320"/>
            <a:ext cx="22741" cy="4223954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5507301-EAEF-98BD-2DD0-ED1E61B962E3}"/>
              </a:ext>
            </a:extLst>
          </p:cNvPr>
          <p:cNvCxnSpPr/>
          <p:nvPr/>
        </p:nvCxnSpPr>
        <p:spPr>
          <a:xfrm>
            <a:off x="9231484" y="1910807"/>
            <a:ext cx="22741" cy="4223954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98C82C68-E77D-11BD-E35A-923DEBC69B3C}"/>
              </a:ext>
            </a:extLst>
          </p:cNvPr>
          <p:cNvSpPr/>
          <p:nvPr/>
        </p:nvSpPr>
        <p:spPr>
          <a:xfrm rot="5400000">
            <a:off x="5188456" y="3619715"/>
            <a:ext cx="148036" cy="284298"/>
          </a:xfrm>
          <a:prstGeom prst="chevron">
            <a:avLst>
              <a:gd name="adj" fmla="val 85147"/>
            </a:avLst>
          </a:prstGeom>
          <a:solidFill>
            <a:srgbClr val="03877A"/>
          </a:solidFill>
          <a:ln>
            <a:solidFill>
              <a:srgbClr val="0387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B4127AF-DB88-83E5-37B7-6CAAC5272F66}"/>
              </a:ext>
            </a:extLst>
          </p:cNvPr>
          <p:cNvCxnSpPr>
            <a:cxnSpLocks/>
          </p:cNvCxnSpPr>
          <p:nvPr/>
        </p:nvCxnSpPr>
        <p:spPr>
          <a:xfrm flipH="1" flipV="1">
            <a:off x="0" y="-66905"/>
            <a:ext cx="11431381" cy="200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화살표: 갈매기형 수장 24">
            <a:extLst>
              <a:ext uri="{FF2B5EF4-FFF2-40B4-BE49-F238E27FC236}">
                <a16:creationId xmlns:a16="http://schemas.microsoft.com/office/drawing/2014/main" id="{541BDDC1-2276-B424-BBC7-D3CC605BAA09}"/>
              </a:ext>
            </a:extLst>
          </p:cNvPr>
          <p:cNvSpPr/>
          <p:nvPr/>
        </p:nvSpPr>
        <p:spPr>
          <a:xfrm rot="5400000">
            <a:off x="2337046" y="3610478"/>
            <a:ext cx="148036" cy="284298"/>
          </a:xfrm>
          <a:prstGeom prst="chevron">
            <a:avLst>
              <a:gd name="adj" fmla="val 85147"/>
            </a:avLst>
          </a:prstGeom>
          <a:solidFill>
            <a:srgbClr val="03877A"/>
          </a:solidFill>
          <a:ln>
            <a:solidFill>
              <a:srgbClr val="0387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화살표: 갈매기형 수장 34">
            <a:extLst>
              <a:ext uri="{FF2B5EF4-FFF2-40B4-BE49-F238E27FC236}">
                <a16:creationId xmlns:a16="http://schemas.microsoft.com/office/drawing/2014/main" id="{4F48CB9D-7107-9A44-25F1-3C47E3179DF6}"/>
              </a:ext>
            </a:extLst>
          </p:cNvPr>
          <p:cNvSpPr/>
          <p:nvPr/>
        </p:nvSpPr>
        <p:spPr>
          <a:xfrm rot="5400000">
            <a:off x="7828440" y="3619715"/>
            <a:ext cx="148037" cy="284298"/>
          </a:xfrm>
          <a:prstGeom prst="chevron">
            <a:avLst>
              <a:gd name="adj" fmla="val 85147"/>
            </a:avLst>
          </a:prstGeom>
          <a:solidFill>
            <a:srgbClr val="03877A"/>
          </a:solidFill>
          <a:ln>
            <a:solidFill>
              <a:srgbClr val="0387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화살표: 갈매기형 수장 35">
            <a:extLst>
              <a:ext uri="{FF2B5EF4-FFF2-40B4-BE49-F238E27FC236}">
                <a16:creationId xmlns:a16="http://schemas.microsoft.com/office/drawing/2014/main" id="{9E06FA4D-B01D-82EC-A281-9A8ACCFF4B28}"/>
              </a:ext>
            </a:extLst>
          </p:cNvPr>
          <p:cNvSpPr/>
          <p:nvPr/>
        </p:nvSpPr>
        <p:spPr>
          <a:xfrm rot="5400000">
            <a:off x="10524047" y="3626913"/>
            <a:ext cx="148036" cy="284298"/>
          </a:xfrm>
          <a:prstGeom prst="chevron">
            <a:avLst>
              <a:gd name="adj" fmla="val 85147"/>
            </a:avLst>
          </a:prstGeom>
          <a:solidFill>
            <a:srgbClr val="03877A"/>
          </a:solidFill>
          <a:ln>
            <a:solidFill>
              <a:srgbClr val="0387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3BD6605-15E0-67EE-16DA-BCF17BFEFF69}"/>
              </a:ext>
            </a:extLst>
          </p:cNvPr>
          <p:cNvCxnSpPr>
            <a:cxnSpLocks/>
          </p:cNvCxnSpPr>
          <p:nvPr/>
        </p:nvCxnSpPr>
        <p:spPr>
          <a:xfrm flipH="1" flipV="1">
            <a:off x="378935" y="3447044"/>
            <a:ext cx="11431381" cy="2008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9EE4A6A-631D-C255-4817-AC7E8A474428}"/>
              </a:ext>
            </a:extLst>
          </p:cNvPr>
          <p:cNvSpPr txBox="1"/>
          <p:nvPr/>
        </p:nvSpPr>
        <p:spPr>
          <a:xfrm>
            <a:off x="9248320" y="2223446"/>
            <a:ext cx="26514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고객 데이터를 중심으로</a:t>
            </a:r>
            <a:endParaRPr lang="en-US" altLang="ko-KR" sz="1200">
              <a:solidFill>
                <a:schemeClr val="tx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클러스터링을 진행할 것이기 때문에</a:t>
            </a:r>
            <a:endParaRPr lang="en-US" altLang="ko-KR" sz="1200">
              <a:solidFill>
                <a:schemeClr val="tx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판매자 데이터는 사용하지 않음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26EC699-DC6A-9ACC-412B-788554AC3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154219"/>
              </p:ext>
            </p:extLst>
          </p:nvPr>
        </p:nvGraphicFramePr>
        <p:xfrm>
          <a:off x="3907352" y="4044577"/>
          <a:ext cx="2620428" cy="430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0428">
                  <a:extLst>
                    <a:ext uri="{9D8B030D-6E8A-4147-A177-3AD203B41FA5}">
                      <a16:colId xmlns:a16="http://schemas.microsoft.com/office/drawing/2014/main" val="1222105603"/>
                    </a:ext>
                  </a:extLst>
                </a:gridCol>
              </a:tblGrid>
              <a:tr h="430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 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products.isnull().sum()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8798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FC6852F9-9D68-B36D-808F-73A4A0597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99326"/>
              </p:ext>
            </p:extLst>
          </p:nvPr>
        </p:nvGraphicFramePr>
        <p:xfrm>
          <a:off x="6677222" y="4509896"/>
          <a:ext cx="2341903" cy="16490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9296">
                  <a:extLst>
                    <a:ext uri="{9D8B030D-6E8A-4147-A177-3AD203B41FA5}">
                      <a16:colId xmlns:a16="http://schemas.microsoft.com/office/drawing/2014/main" val="1153818440"/>
                    </a:ext>
                  </a:extLst>
                </a:gridCol>
                <a:gridCol w="292607">
                  <a:extLst>
                    <a:ext uri="{9D8B030D-6E8A-4147-A177-3AD203B41FA5}">
                      <a16:colId xmlns:a16="http://schemas.microsoft.com/office/drawing/2014/main" val="2968691127"/>
                    </a:ext>
                  </a:extLst>
                </a:gridCol>
              </a:tblGrid>
              <a:tr h="32980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Review_id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0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023250"/>
                  </a:ext>
                </a:extLst>
              </a:tr>
              <a:tr h="3298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err="1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Order_id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 noProof="0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0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480973"/>
                  </a:ext>
                </a:extLst>
              </a:tr>
              <a:tr h="32980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 err="1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Review_score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0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294534"/>
                  </a:ext>
                </a:extLst>
              </a:tr>
              <a:tr h="32980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Review_creation_state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0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215299"/>
                  </a:ext>
                </a:extLst>
              </a:tr>
              <a:tr h="32980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 err="1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Review_answer_timestamp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0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539130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C9A8301B-3DDF-7290-D025-E4B74B1C5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31000"/>
              </p:ext>
            </p:extLst>
          </p:nvPr>
        </p:nvGraphicFramePr>
        <p:xfrm>
          <a:off x="1263270" y="4571879"/>
          <a:ext cx="2253453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7473">
                  <a:extLst>
                    <a:ext uri="{9D8B030D-6E8A-4147-A177-3AD203B41FA5}">
                      <a16:colId xmlns:a16="http://schemas.microsoft.com/office/drawing/2014/main" val="1153818440"/>
                    </a:ext>
                  </a:extLst>
                </a:gridCol>
                <a:gridCol w="345980">
                  <a:extLst>
                    <a:ext uri="{9D8B030D-6E8A-4147-A177-3AD203B41FA5}">
                      <a16:colId xmlns:a16="http://schemas.microsoft.com/office/drawing/2014/main" val="2968691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Order_id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0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02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 err="1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Payment_type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 noProof="0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0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48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Payment_value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0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29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Payment_installments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0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215299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5B003B71-D0B7-A692-D9C3-D3C1E6151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80998"/>
              </p:ext>
            </p:extLst>
          </p:nvPr>
        </p:nvGraphicFramePr>
        <p:xfrm>
          <a:off x="4114698" y="4859606"/>
          <a:ext cx="2253453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5478">
                  <a:extLst>
                    <a:ext uri="{9D8B030D-6E8A-4147-A177-3AD203B41FA5}">
                      <a16:colId xmlns:a16="http://schemas.microsoft.com/office/drawing/2014/main" val="1153818440"/>
                    </a:ext>
                  </a:extLst>
                </a:gridCol>
                <a:gridCol w="317975">
                  <a:extLst>
                    <a:ext uri="{9D8B030D-6E8A-4147-A177-3AD203B41FA5}">
                      <a16:colId xmlns:a16="http://schemas.microsoft.com/office/drawing/2014/main" val="2968691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 err="1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Product_id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0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02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Product_category_name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 noProof="0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0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480973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173DF40D-FC2C-FDCB-9BE3-04A131EF21C8}"/>
              </a:ext>
            </a:extLst>
          </p:cNvPr>
          <p:cNvSpPr txBox="1"/>
          <p:nvPr/>
        </p:nvSpPr>
        <p:spPr>
          <a:xfrm>
            <a:off x="4046077" y="1821879"/>
            <a:ext cx="243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→ Product_weight_g</a:t>
            </a:r>
          </a:p>
          <a:p>
            <a:r>
              <a:rPr lang="en-US" altLang="ko-KR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→ Product_length_cm</a:t>
            </a:r>
          </a:p>
          <a:p>
            <a:r>
              <a:rPr lang="en-US" altLang="ko-KR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→ Product_height_cm</a:t>
            </a:r>
          </a:p>
          <a:p>
            <a:r>
              <a:rPr lang="en-US" altLang="ko-KR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→ Product_width_cm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CEB894-FC8B-4039-A617-5175AB91DB1C}"/>
              </a:ext>
            </a:extLst>
          </p:cNvPr>
          <p:cNvSpPr txBox="1"/>
          <p:nvPr/>
        </p:nvSpPr>
        <p:spPr>
          <a:xfrm>
            <a:off x="3932289" y="2751714"/>
            <a:ext cx="25405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고려할 변수가 많고</a:t>
            </a:r>
            <a:r>
              <a:rPr lang="en-US" altLang="ko-KR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제품의 무게</a:t>
            </a:r>
            <a:r>
              <a:rPr lang="en-US" altLang="ko-KR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길이</a:t>
            </a:r>
            <a:r>
              <a:rPr lang="en-US" altLang="ko-KR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  <a:r>
              <a:rPr lang="ko-KR" altLang="en-US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높이</a:t>
            </a:r>
            <a:endParaRPr lang="en-US" altLang="ko-KR" sz="110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r>
              <a:rPr lang="en-US" altLang="ko-KR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  <a:r>
              <a:rPr lang="ko-KR" altLang="en-US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넓이는 너무 구체적인 정보로 비즈니스 </a:t>
            </a:r>
            <a:endParaRPr lang="en-US" altLang="ko-KR" sz="110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r>
              <a:rPr lang="ko-KR" altLang="en-US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인사이트를 선별하기 어렵다고 판단함</a:t>
            </a:r>
            <a:endParaRPr lang="en-US" altLang="ko-KR" sz="110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8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E3D9B-CCB3-72BA-7460-7733B2C6C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1A2D14B-56E1-DAB8-5F01-A979ABFFC913}"/>
              </a:ext>
            </a:extLst>
          </p:cNvPr>
          <p:cNvGrpSpPr/>
          <p:nvPr/>
        </p:nvGrpSpPr>
        <p:grpSpPr>
          <a:xfrm>
            <a:off x="186878" y="243245"/>
            <a:ext cx="2192620" cy="352980"/>
            <a:chOff x="186878" y="172125"/>
            <a:chExt cx="2192620" cy="3529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D68E01-AF41-F043-B92A-0F1131F850B5}"/>
                </a:ext>
              </a:extLst>
            </p:cNvPr>
            <p:cNvSpPr/>
            <p:nvPr/>
          </p:nvSpPr>
          <p:spPr>
            <a:xfrm>
              <a:off x="186878" y="172125"/>
              <a:ext cx="45719" cy="176490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F3CAAE1-FACB-F607-554A-B3AFF0BE96F7}"/>
                </a:ext>
              </a:extLst>
            </p:cNvPr>
            <p:cNvSpPr/>
            <p:nvPr/>
          </p:nvSpPr>
          <p:spPr>
            <a:xfrm>
              <a:off x="186878" y="348615"/>
              <a:ext cx="45719" cy="176490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B30443-12A3-B7E0-D241-3DC2C7E206B5}"/>
                </a:ext>
              </a:extLst>
            </p:cNvPr>
            <p:cNvSpPr txBox="1"/>
            <p:nvPr/>
          </p:nvSpPr>
          <p:spPr>
            <a:xfrm>
              <a:off x="281757" y="179338"/>
              <a:ext cx="2097741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>
                <a:defRPr sz="2000" b="1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en-US" altLang="ko-KR" sz="1400">
                  <a:ea typeface="Pretendard"/>
                </a:rPr>
                <a:t>EDA</a:t>
              </a:r>
              <a:endParaRPr lang="ko-KR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B1EF7F7-0FA7-FB77-FCAD-694E975214FC}"/>
              </a:ext>
            </a:extLst>
          </p:cNvPr>
          <p:cNvSpPr txBox="1"/>
          <p:nvPr/>
        </p:nvSpPr>
        <p:spPr>
          <a:xfrm>
            <a:off x="281757" y="691401"/>
            <a:ext cx="1161801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프로젝트 목적 및 도메인 지식을 활용하여 파생 변수 생성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9940706-BFB8-F301-245B-7551A58ED8E2}"/>
              </a:ext>
            </a:extLst>
          </p:cNvPr>
          <p:cNvGrpSpPr/>
          <p:nvPr/>
        </p:nvGrpSpPr>
        <p:grpSpPr>
          <a:xfrm>
            <a:off x="0" y="-1705723"/>
            <a:ext cx="2995152" cy="1583640"/>
            <a:chOff x="0" y="-1705723"/>
            <a:chExt cx="2995152" cy="15836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BB56014-85D5-7764-92B9-27C1E4E672DD}"/>
                </a:ext>
              </a:extLst>
            </p:cNvPr>
            <p:cNvSpPr/>
            <p:nvPr/>
          </p:nvSpPr>
          <p:spPr>
            <a:xfrm>
              <a:off x="0" y="-1705723"/>
              <a:ext cx="2995152" cy="1583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7D7079-53F3-9834-57C8-3D8526A77546}"/>
                </a:ext>
              </a:extLst>
            </p:cNvPr>
            <p:cNvSpPr/>
            <p:nvPr/>
          </p:nvSpPr>
          <p:spPr>
            <a:xfrm>
              <a:off x="829699" y="-1586759"/>
              <a:ext cx="630820" cy="636607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779B1BC-5F4B-4D92-FCBC-86C9DE91057B}"/>
                </a:ext>
              </a:extLst>
            </p:cNvPr>
            <p:cNvSpPr/>
            <p:nvPr/>
          </p:nvSpPr>
          <p:spPr>
            <a:xfrm>
              <a:off x="110091" y="-1586759"/>
              <a:ext cx="630820" cy="636607"/>
            </a:xfrm>
            <a:prstGeom prst="rect">
              <a:avLst/>
            </a:prstGeom>
            <a:solidFill>
              <a:srgbClr val="004E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2C03826-7678-03E2-6599-C8D583B571C4}"/>
                </a:ext>
              </a:extLst>
            </p:cNvPr>
            <p:cNvSpPr/>
            <p:nvPr/>
          </p:nvSpPr>
          <p:spPr>
            <a:xfrm>
              <a:off x="1549307" y="-1586759"/>
              <a:ext cx="630820" cy="636607"/>
            </a:xfrm>
            <a:prstGeom prst="rect">
              <a:avLst/>
            </a:prstGeom>
            <a:solidFill>
              <a:srgbClr val="D1E9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4FE08F8-1911-D23A-12F4-B624628E798B}"/>
                </a:ext>
              </a:extLst>
            </p:cNvPr>
            <p:cNvSpPr/>
            <p:nvPr/>
          </p:nvSpPr>
          <p:spPr>
            <a:xfrm>
              <a:off x="2268915" y="-1586759"/>
              <a:ext cx="630820" cy="636607"/>
            </a:xfrm>
            <a:prstGeom prst="rect">
              <a:avLst/>
            </a:prstGeom>
            <a:solidFill>
              <a:srgbClr val="EF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D2DA8B7-627C-49C5-0263-670C15BE5EEF}"/>
                </a:ext>
              </a:extLst>
            </p:cNvPr>
            <p:cNvSpPr/>
            <p:nvPr/>
          </p:nvSpPr>
          <p:spPr>
            <a:xfrm>
              <a:off x="829699" y="-872067"/>
              <a:ext cx="630820" cy="636607"/>
            </a:xfrm>
            <a:prstGeom prst="rect">
              <a:avLst/>
            </a:prstGeom>
            <a:solidFill>
              <a:srgbClr val="B3B2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30C2799-CF09-DC8E-85F8-1DA3C92FC93F}"/>
                </a:ext>
              </a:extLst>
            </p:cNvPr>
            <p:cNvSpPr/>
            <p:nvPr/>
          </p:nvSpPr>
          <p:spPr>
            <a:xfrm>
              <a:off x="1549307" y="-872067"/>
              <a:ext cx="630820" cy="636607"/>
            </a:xfrm>
            <a:prstGeom prst="rect">
              <a:avLst/>
            </a:prstGeom>
            <a:solidFill>
              <a:srgbClr val="DEDD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478FB9E-AAC3-69C2-F421-D8F2568FF948}"/>
                </a:ext>
              </a:extLst>
            </p:cNvPr>
            <p:cNvSpPr/>
            <p:nvPr/>
          </p:nvSpPr>
          <p:spPr>
            <a:xfrm>
              <a:off x="2268915" y="-872067"/>
              <a:ext cx="630820" cy="636607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모서리가 둥근 직사각형 72">
            <a:extLst>
              <a:ext uri="{FF2B5EF4-FFF2-40B4-BE49-F238E27FC236}">
                <a16:creationId xmlns:a16="http://schemas.microsoft.com/office/drawing/2014/main" id="{6630FEFC-DD5F-AFF7-859A-48A89FFB1A6D}"/>
              </a:ext>
            </a:extLst>
          </p:cNvPr>
          <p:cNvSpPr/>
          <p:nvPr/>
        </p:nvSpPr>
        <p:spPr>
          <a:xfrm>
            <a:off x="370318" y="1172385"/>
            <a:ext cx="5522479" cy="360000"/>
          </a:xfrm>
          <a:prstGeom prst="roundRect">
            <a:avLst>
              <a:gd name="adj" fmla="val 0"/>
            </a:avLst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재구매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EBB582-3382-74DD-C8D8-90E8BEC39ED6}"/>
              </a:ext>
            </a:extLst>
          </p:cNvPr>
          <p:cNvSpPr txBox="1"/>
          <p:nvPr/>
        </p:nvSpPr>
        <p:spPr>
          <a:xfrm>
            <a:off x="933274" y="1621205"/>
            <a:ext cx="1847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800" b="1" i="0">
              <a:effectLst/>
              <a:latin typeface="Segoe WPC"/>
              <a:ea typeface="Pretendard SemiBold" panose="02000703000000020004"/>
            </a:endParaRPr>
          </a:p>
          <a:p>
            <a:endParaRPr lang="ko-KR" altLang="en-US">
              <a:latin typeface="Segoe WPC"/>
              <a:ea typeface="Pretendard Variable SemiBold" panose="02000003000000020004"/>
            </a:endParaRPr>
          </a:p>
        </p:txBody>
      </p:sp>
      <p:sp>
        <p:nvSpPr>
          <p:cNvPr id="2" name="모서리가 둥근 직사각형 72">
            <a:extLst>
              <a:ext uri="{FF2B5EF4-FFF2-40B4-BE49-F238E27FC236}">
                <a16:creationId xmlns:a16="http://schemas.microsoft.com/office/drawing/2014/main" id="{F5B714DF-D13B-0500-D874-3DA3E1B23A4B}"/>
              </a:ext>
            </a:extLst>
          </p:cNvPr>
          <p:cNvSpPr/>
          <p:nvPr/>
        </p:nvSpPr>
        <p:spPr>
          <a:xfrm>
            <a:off x="5990522" y="1160553"/>
            <a:ext cx="5522481" cy="360000"/>
          </a:xfrm>
          <a:prstGeom prst="roundRect">
            <a:avLst>
              <a:gd name="adj" fmla="val 0"/>
            </a:avLst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RFM</a:t>
            </a:r>
            <a:endParaRPr kumimoji="1" lang="ko-KR" altLang="en-US" sz="140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C3D9905-9C82-BBBB-9D8D-FAE1F68AD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80250"/>
              </p:ext>
            </p:extLst>
          </p:nvPr>
        </p:nvGraphicFramePr>
        <p:xfrm>
          <a:off x="370317" y="1536965"/>
          <a:ext cx="5522480" cy="2131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40448">
                  <a:extLst>
                    <a:ext uri="{9D8B030D-6E8A-4147-A177-3AD203B41FA5}">
                      <a16:colId xmlns:a16="http://schemas.microsoft.com/office/drawing/2014/main" val="1347261758"/>
                    </a:ext>
                  </a:extLst>
                </a:gridCol>
                <a:gridCol w="3682032">
                  <a:extLst>
                    <a:ext uri="{9D8B030D-6E8A-4147-A177-3AD203B41FA5}">
                      <a16:colId xmlns:a16="http://schemas.microsoft.com/office/drawing/2014/main" val="724970515"/>
                    </a:ext>
                  </a:extLst>
                </a:gridCol>
              </a:tblGrid>
              <a:tr h="346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Column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Description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80852"/>
                  </a:ext>
                </a:extLst>
              </a:tr>
              <a:tr h="1784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Purchase_frequency</a:t>
                      </a:r>
                      <a:br>
                        <a:rPr lang="en-US" altLang="ko-KR" sz="120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en-US" altLang="ko-KR" sz="120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_binary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고객의 재구매 여부를 이진값으로 표시</a:t>
                      </a:r>
                      <a:endParaRPr lang="en-US" altLang="ko-KR" sz="120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ctr"/>
                      <a:endParaRPr lang="en-US" altLang="ko-KR" sz="120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ctr"/>
                      <a:r>
                        <a:rPr lang="en-US" altLang="ko-KR" sz="1200" i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 : </a:t>
                      </a:r>
                      <a:r>
                        <a:rPr lang="ko-KR" altLang="en-US" sz="1200" i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단일 구매 고객 </a:t>
                      </a:r>
                      <a:r>
                        <a:rPr lang="en-US" altLang="ko-KR" sz="1200" i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(Count ≤ 1)</a:t>
                      </a:r>
                      <a:r>
                        <a:rPr lang="en-US" altLang="ko-KR" sz="12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sz="12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 : </a:t>
                      </a:r>
                      <a:r>
                        <a:rPr lang="ko-KR" altLang="en-US" sz="12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재구매 고객 </a:t>
                      </a:r>
                      <a:r>
                        <a:rPr lang="en-US" altLang="ko-KR" sz="12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(Count &gt; 1) </a:t>
                      </a:r>
                      <a:endParaRPr lang="en-US" altLang="ko-KR" sz="1200" i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93010"/>
                  </a:ext>
                </a:extLst>
              </a:tr>
            </a:tbl>
          </a:graphicData>
        </a:graphic>
      </p:graphicFrame>
      <p:sp>
        <p:nvSpPr>
          <p:cNvPr id="5" name="모서리가 둥근 직사각형 72">
            <a:extLst>
              <a:ext uri="{FF2B5EF4-FFF2-40B4-BE49-F238E27FC236}">
                <a16:creationId xmlns:a16="http://schemas.microsoft.com/office/drawing/2014/main" id="{B39CE1E6-D01A-1C00-B29E-23396F1A04A5}"/>
              </a:ext>
            </a:extLst>
          </p:cNvPr>
          <p:cNvSpPr/>
          <p:nvPr/>
        </p:nvSpPr>
        <p:spPr>
          <a:xfrm>
            <a:off x="370317" y="3801196"/>
            <a:ext cx="5522481" cy="360000"/>
          </a:xfrm>
          <a:prstGeom prst="roundRect">
            <a:avLst>
              <a:gd name="adj" fmla="val 0"/>
            </a:avLst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결제방식</a:t>
            </a:r>
          </a:p>
        </p:txBody>
      </p:sp>
      <p:sp>
        <p:nvSpPr>
          <p:cNvPr id="9" name="모서리가 둥근 직사각형 72">
            <a:extLst>
              <a:ext uri="{FF2B5EF4-FFF2-40B4-BE49-F238E27FC236}">
                <a16:creationId xmlns:a16="http://schemas.microsoft.com/office/drawing/2014/main" id="{2DCE5A52-9FFC-9F72-4760-6CBE2A2C467F}"/>
              </a:ext>
            </a:extLst>
          </p:cNvPr>
          <p:cNvSpPr/>
          <p:nvPr/>
        </p:nvSpPr>
        <p:spPr>
          <a:xfrm>
            <a:off x="5990521" y="3789364"/>
            <a:ext cx="5522481" cy="360000"/>
          </a:xfrm>
          <a:prstGeom prst="roundRect">
            <a:avLst>
              <a:gd name="adj" fmla="val 0"/>
            </a:avLst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배송 기간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0AA4C95-3C8D-0E52-B224-7E17C3601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540255"/>
              </p:ext>
            </p:extLst>
          </p:nvPr>
        </p:nvGraphicFramePr>
        <p:xfrm>
          <a:off x="5990523" y="1536965"/>
          <a:ext cx="5522479" cy="219154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52022">
                  <a:extLst>
                    <a:ext uri="{9D8B030D-6E8A-4147-A177-3AD203B41FA5}">
                      <a16:colId xmlns:a16="http://schemas.microsoft.com/office/drawing/2014/main" val="1347261758"/>
                    </a:ext>
                  </a:extLst>
                </a:gridCol>
                <a:gridCol w="3670457">
                  <a:extLst>
                    <a:ext uri="{9D8B030D-6E8A-4147-A177-3AD203B41FA5}">
                      <a16:colId xmlns:a16="http://schemas.microsoft.com/office/drawing/2014/main" val="724970515"/>
                    </a:ext>
                  </a:extLst>
                </a:gridCol>
              </a:tblGrid>
              <a:tr h="3904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Column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Description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80852"/>
                  </a:ext>
                </a:extLst>
              </a:tr>
              <a:tr h="5804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sz="1200" b="0" i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Recency</a:t>
                      </a:r>
                      <a:endParaRPr lang="en-US" altLang="ko-KR" sz="1200" b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구매 최근성 </a:t>
                      </a:r>
                      <a:endParaRPr lang="en-US" altLang="ko-KR" sz="1200" b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고객별 마지막 구매일과 전체 데이터 기준 </a:t>
                      </a:r>
                      <a:br>
                        <a:rPr lang="en-US" altLang="ko-KR" sz="12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</a:br>
                      <a:r>
                        <a:rPr lang="ko-KR" altLang="en-US" sz="12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마지막 주문일 간의 차이</a:t>
                      </a:r>
                      <a:endParaRPr lang="en-US" altLang="ko-KR" sz="1200" b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93010"/>
                  </a:ext>
                </a:extLst>
              </a:tr>
              <a:tr h="58048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altLang="ko-KR" sz="1200" b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Frequency</a:t>
                      </a:r>
                      <a:endParaRPr lang="en-US" altLang="ko-KR" sz="1200" b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구매</a:t>
                      </a:r>
                      <a:r>
                        <a:rPr lang="ko-KR" altLang="en-US" sz="1200" b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횟수 </a:t>
                      </a:r>
                      <a:endParaRPr lang="en-US" altLang="ko-KR" sz="1200" b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200" b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Customer_unique_id</a:t>
                      </a:r>
                      <a:r>
                        <a:rPr lang="ko-KR" altLang="en-US" sz="1200" b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별 </a:t>
                      </a:r>
                      <a:r>
                        <a:rPr lang="en-US" altLang="ko-KR" sz="1200" b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order_id</a:t>
                      </a:r>
                      <a:r>
                        <a:rPr lang="ko-KR" altLang="en-US" sz="1200" b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의 개수</a:t>
                      </a:r>
                      <a:endParaRPr lang="en-US" altLang="ko-KR" sz="1200" b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671315"/>
                  </a:ext>
                </a:extLst>
              </a:tr>
              <a:tr h="5804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sz="1200" b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Monetary</a:t>
                      </a:r>
                      <a:endParaRPr lang="en-US" altLang="ko-KR" sz="1200" b="0" i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총 결제 금액</a:t>
                      </a:r>
                      <a:endParaRPr lang="en-US" altLang="ko-KR" sz="1200" b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200" b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고객</a:t>
                      </a:r>
                      <a:r>
                        <a:rPr lang="ko-KR" altLang="en-US" sz="12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별 </a:t>
                      </a:r>
                      <a:r>
                        <a:rPr lang="en-US" altLang="ko-KR" sz="12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Payment_value </a:t>
                      </a:r>
                      <a:r>
                        <a:rPr lang="ko-KR" altLang="en-US" sz="12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합산</a:t>
                      </a:r>
                      <a:endParaRPr lang="en-US" altLang="ko-KR" sz="1200" b="0" i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875503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3BFEBAF-BB58-687D-DB6E-B4DDFB0A9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44765"/>
              </p:ext>
            </p:extLst>
          </p:nvPr>
        </p:nvGraphicFramePr>
        <p:xfrm>
          <a:off x="370318" y="4179285"/>
          <a:ext cx="5522479" cy="2131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52022">
                  <a:extLst>
                    <a:ext uri="{9D8B030D-6E8A-4147-A177-3AD203B41FA5}">
                      <a16:colId xmlns:a16="http://schemas.microsoft.com/office/drawing/2014/main" val="1347261758"/>
                    </a:ext>
                  </a:extLst>
                </a:gridCol>
                <a:gridCol w="3670457">
                  <a:extLst>
                    <a:ext uri="{9D8B030D-6E8A-4147-A177-3AD203B41FA5}">
                      <a16:colId xmlns:a16="http://schemas.microsoft.com/office/drawing/2014/main" val="724970515"/>
                    </a:ext>
                  </a:extLst>
                </a:gridCol>
              </a:tblGrid>
              <a:tr h="3525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/>
                          <a:cs typeface="Pretendard" panose="02000503000000020004" pitchFamily="2" charset="-127"/>
                        </a:rPr>
                        <a:t>Column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/>
                          <a:cs typeface="Pretendard" panose="02000503000000020004" pitchFamily="2" charset="-127"/>
                        </a:rPr>
                        <a:t>Description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80852"/>
                  </a:ext>
                </a:extLst>
              </a:tr>
              <a:tr h="4446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>
                          <a:effectLst/>
                          <a:latin typeface="Pretendard" panose="02000503000000020004" pitchFamily="50" charset="-127"/>
                          <a:ea typeface="Pretendard"/>
                          <a:cs typeface="Pretendard" panose="02000503000000020004" pitchFamily="50" charset="-127"/>
                        </a:rPr>
                        <a:t>sum_credit_card</a:t>
                      </a:r>
                      <a:endParaRPr lang="en-US" altLang="ko-KR" sz="1200" b="0" i="0" err="1">
                        <a:effectLst/>
                        <a:latin typeface="Pretendard" panose="02000503000000020004" pitchFamily="50" charset="-127"/>
                        <a:ea typeface="Pretendard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200" b="0">
                          <a:latin typeface="Pretendard" panose="02000503000000020004" pitchFamily="50" charset="-127"/>
                          <a:ea typeface="Pretendard"/>
                          <a:cs typeface="Pretendard" panose="02000503000000020004" pitchFamily="50" charset="-127"/>
                        </a:rPr>
                        <a:t>고객별 신용카드 결제 금액</a:t>
                      </a:r>
                      <a:endParaRPr lang="en-US" altLang="ko-KR" sz="1200" b="0">
                        <a:latin typeface="Pretendard" panose="02000503000000020004" pitchFamily="50" charset="-127"/>
                        <a:ea typeface="Pretendard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93010"/>
                  </a:ext>
                </a:extLst>
              </a:tr>
              <a:tr h="4446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>
                          <a:effectLst/>
                          <a:latin typeface="Pretendard" panose="02000503000000020004" pitchFamily="50" charset="-127"/>
                          <a:ea typeface="Pretendard"/>
                          <a:cs typeface="Pretendard" panose="02000503000000020004" pitchFamily="50" charset="-127"/>
                        </a:rPr>
                        <a:t>sum_debit_card</a:t>
                      </a:r>
                      <a:endParaRPr lang="en-US" altLang="ko-KR" sz="1200" b="0" i="0" err="1">
                        <a:effectLst/>
                        <a:latin typeface="Pretendard" panose="02000503000000020004" pitchFamily="50" charset="-127"/>
                        <a:ea typeface="Pretendard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200" b="0">
                          <a:effectLst/>
                          <a:latin typeface="Pretendard" panose="02000503000000020004" pitchFamily="50" charset="-127"/>
                          <a:ea typeface="Pretendard"/>
                          <a:cs typeface="Pretendard" panose="02000503000000020004" pitchFamily="50" charset="-127"/>
                        </a:rPr>
                        <a:t>고객별 체크카드 결제 금액</a:t>
                      </a:r>
                      <a:endParaRPr lang="en-US" altLang="ko-KR" sz="1200" b="0">
                        <a:effectLst/>
                        <a:latin typeface="Pretendard" panose="02000503000000020004" pitchFamily="50" charset="-127"/>
                        <a:ea typeface="Pretendard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671315"/>
                  </a:ext>
                </a:extLst>
              </a:tr>
              <a:tr h="4446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>
                          <a:effectLst/>
                          <a:latin typeface="Pretendard" panose="02000503000000020004" pitchFamily="50" charset="-127"/>
                          <a:ea typeface="Pretendard"/>
                          <a:cs typeface="Pretendard" panose="02000503000000020004" pitchFamily="50" charset="-127"/>
                        </a:rPr>
                        <a:t>sum_boleto</a:t>
                      </a:r>
                      <a:endParaRPr lang="en-US" altLang="ko-KR" sz="1200" b="0" i="0" err="1">
                        <a:effectLst/>
                        <a:latin typeface="Pretendard" panose="02000503000000020004" pitchFamily="50" charset="-127"/>
                        <a:ea typeface="Pretendard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</a:pPr>
                      <a:r>
                        <a:rPr lang="en-US" altLang="ko-KR" sz="1200" b="0">
                          <a:latin typeface="Pretendard" panose="02000503000000020004" pitchFamily="50" charset="-127"/>
                          <a:ea typeface="Pretendard"/>
                          <a:cs typeface="Pretendard" panose="02000503000000020004" pitchFamily="50" charset="-127"/>
                        </a:rPr>
                        <a:t>고객별 Boleto(</a:t>
                      </a:r>
                      <a:r>
                        <a:rPr lang="ko-KR" altLang="en-US" sz="1200" b="0">
                          <a:latin typeface="Pretendard" panose="02000503000000020004" pitchFamily="50" charset="-127"/>
                          <a:ea typeface="Pretendard"/>
                          <a:cs typeface="Pretendard" panose="02000503000000020004" pitchFamily="50" charset="-127"/>
                        </a:rPr>
                        <a:t>은행티켓</a:t>
                      </a:r>
                      <a:r>
                        <a:rPr lang="en-US" altLang="ko-KR" sz="1200" b="0">
                          <a:latin typeface="Pretendard" panose="02000503000000020004" pitchFamily="50" charset="-127"/>
                          <a:ea typeface="Pretendard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200" b="0">
                          <a:latin typeface="Pretendard" panose="02000503000000020004" pitchFamily="50" charset="-127"/>
                          <a:ea typeface="Pretendard"/>
                          <a:cs typeface="Pretendard" panose="02000503000000020004" pitchFamily="50" charset="-127"/>
                        </a:rPr>
                        <a:t>브라질 결제 수단</a:t>
                      </a:r>
                      <a:r>
                        <a:rPr lang="en-US" altLang="ko-KR" sz="1200" b="0">
                          <a:latin typeface="Pretendard" panose="02000503000000020004" pitchFamily="50" charset="-127"/>
                          <a:ea typeface="Pretendard"/>
                          <a:cs typeface="Pretendard" panose="02000503000000020004" pitchFamily="50" charset="-127"/>
                        </a:rPr>
                        <a:t>) </a:t>
                      </a:r>
                      <a:r>
                        <a:rPr lang="ko-KR" altLang="en-US" sz="1200" b="0">
                          <a:latin typeface="Pretendard" panose="02000503000000020004" pitchFamily="50" charset="-127"/>
                          <a:ea typeface="Pretendard"/>
                          <a:cs typeface="Pretendard" panose="02000503000000020004" pitchFamily="50" charset="-127"/>
                        </a:rPr>
                        <a:t>결제금액</a:t>
                      </a:r>
                      <a:endParaRPr lang="en-US" altLang="ko-KR" sz="1200" b="0">
                        <a:latin typeface="Pretendard" panose="02000503000000020004" pitchFamily="50" charset="-127"/>
                        <a:ea typeface="Pretendard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875503"/>
                  </a:ext>
                </a:extLst>
              </a:tr>
              <a:tr h="4446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>
                          <a:effectLst/>
                          <a:latin typeface="Pretendard" panose="02000503000000020004" pitchFamily="50" charset="-127"/>
                          <a:ea typeface="Pretendard"/>
                          <a:cs typeface="Pretendard" panose="02000503000000020004" pitchFamily="50" charset="-127"/>
                        </a:rPr>
                        <a:t>sum_voucher </a:t>
                      </a:r>
                      <a:endParaRPr lang="en-US" altLang="ko-KR" sz="1200" b="0">
                        <a:latin typeface="Pretendard" panose="02000503000000020004" pitchFamily="50" charset="-127"/>
                        <a:ea typeface="Pretendard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200" b="0">
                          <a:latin typeface="Pretendard" panose="02000503000000020004" pitchFamily="50" charset="-127"/>
                          <a:ea typeface="Pretendard"/>
                          <a:cs typeface="Pretendard" panose="02000503000000020004" pitchFamily="50" charset="-127"/>
                        </a:rPr>
                        <a:t>고객별 바우처 결제금액</a:t>
                      </a:r>
                      <a:endParaRPr lang="en-US" altLang="ko-KR" sz="1200" b="0">
                        <a:latin typeface="Pretendard" panose="02000503000000020004" pitchFamily="50" charset="-127"/>
                        <a:ea typeface="Pretendard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16506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C994263-5798-1A64-82DD-92D7D5405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545252"/>
              </p:ext>
            </p:extLst>
          </p:nvPr>
        </p:nvGraphicFramePr>
        <p:xfrm>
          <a:off x="5990523" y="4168794"/>
          <a:ext cx="5522479" cy="213195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52022">
                  <a:extLst>
                    <a:ext uri="{9D8B030D-6E8A-4147-A177-3AD203B41FA5}">
                      <a16:colId xmlns:a16="http://schemas.microsoft.com/office/drawing/2014/main" val="1347261758"/>
                    </a:ext>
                  </a:extLst>
                </a:gridCol>
                <a:gridCol w="3670457">
                  <a:extLst>
                    <a:ext uri="{9D8B030D-6E8A-4147-A177-3AD203B41FA5}">
                      <a16:colId xmlns:a16="http://schemas.microsoft.com/office/drawing/2014/main" val="724970515"/>
                    </a:ext>
                  </a:extLst>
                </a:gridCol>
              </a:tblGrid>
              <a:tr h="3904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Column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Description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80852"/>
                  </a:ext>
                </a:extLst>
              </a:tr>
              <a:tr h="5804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Delivery_delay_time</a:t>
                      </a:r>
                      <a:endParaRPr lang="en-US" altLang="ko-KR" sz="1200" b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실제 배송 날짜와 기대 배송 날짜 간의 차이</a:t>
                      </a:r>
                      <a:endParaRPr lang="en-US" altLang="ko-KR" sz="1200" b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93010"/>
                  </a:ext>
                </a:extLst>
              </a:tr>
              <a:tr h="5804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total_delivery_time</a:t>
                      </a:r>
                      <a:endParaRPr lang="en-US" altLang="ko-KR" sz="1200" b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구매 날짜부터 실제 배송이 완료된 날짜까지의 총 소요 시간</a:t>
                      </a:r>
                      <a:endParaRPr lang="en-US" altLang="ko-KR" sz="1200" b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671315"/>
                  </a:ext>
                </a:extLst>
              </a:tr>
              <a:tr h="5804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Estimated_delivery</a:t>
                      </a:r>
                      <a:br>
                        <a:rPr lang="en-US" altLang="ko-KR" sz="1200" b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</a:br>
                      <a:r>
                        <a:rPr lang="en-US" altLang="ko-KR" sz="1200" b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_time</a:t>
                      </a:r>
                      <a:endParaRPr lang="en-US" altLang="ko-KR" sz="1200" b="0" i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구매 날짜부터 추정 배송 날짜까지의 예상 소요 시간</a:t>
                      </a:r>
                      <a:endParaRPr lang="en-US" altLang="ko-KR" sz="1200" b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875503"/>
                  </a:ext>
                </a:extLst>
              </a:tr>
            </a:tbl>
          </a:graphicData>
        </a:graphic>
      </p:graphicFrame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B0E3673-64BF-6699-D9BA-F180F973FDBF}"/>
              </a:ext>
            </a:extLst>
          </p:cNvPr>
          <p:cNvCxnSpPr>
            <a:cxnSpLocks/>
          </p:cNvCxnSpPr>
          <p:nvPr/>
        </p:nvCxnSpPr>
        <p:spPr>
          <a:xfrm flipH="1">
            <a:off x="209737" y="6424301"/>
            <a:ext cx="1170793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5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5">
            <a:extLst>
              <a:ext uri="{FF2B5EF4-FFF2-40B4-BE49-F238E27FC236}">
                <a16:creationId xmlns:a16="http://schemas.microsoft.com/office/drawing/2014/main" id="{406BD4E3-E04B-E4E4-A160-9C0AC0012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57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 Final Project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909BC93D-BB98-3CC8-E9C9-2F854E0BB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09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ko-KR" sz="120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5D91CCC-2F41-697D-64CB-BBA20AAE4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93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GB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 E</a:t>
            </a:r>
          </a:p>
        </p:txBody>
      </p:sp>
    </p:spTree>
    <p:extLst>
      <p:ext uri="{BB962C8B-B14F-4D97-AF65-F5344CB8AC3E}">
        <p14:creationId xmlns:p14="http://schemas.microsoft.com/office/powerpoint/2010/main" val="286670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45021-70B0-4D45-3066-CBB5DCA3B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8785326-F84C-ABA6-EBD2-FC24FFCB62FD}"/>
              </a:ext>
            </a:extLst>
          </p:cNvPr>
          <p:cNvGrpSpPr/>
          <p:nvPr/>
        </p:nvGrpSpPr>
        <p:grpSpPr>
          <a:xfrm>
            <a:off x="186878" y="243245"/>
            <a:ext cx="2192620" cy="352980"/>
            <a:chOff x="186878" y="172125"/>
            <a:chExt cx="2192620" cy="3529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45B3DEE-5EDF-640E-116F-9B7B5C110385}"/>
                </a:ext>
              </a:extLst>
            </p:cNvPr>
            <p:cNvSpPr/>
            <p:nvPr/>
          </p:nvSpPr>
          <p:spPr>
            <a:xfrm>
              <a:off x="186878" y="172125"/>
              <a:ext cx="45719" cy="176490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FCCA7B0-FE96-3CAD-CBD0-7F1FAB1B4D04}"/>
                </a:ext>
              </a:extLst>
            </p:cNvPr>
            <p:cNvSpPr/>
            <p:nvPr/>
          </p:nvSpPr>
          <p:spPr>
            <a:xfrm>
              <a:off x="186878" y="348615"/>
              <a:ext cx="45719" cy="176490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D05BDA-8C4F-E391-70E6-C04242FB9FC4}"/>
                </a:ext>
              </a:extLst>
            </p:cNvPr>
            <p:cNvSpPr txBox="1"/>
            <p:nvPr/>
          </p:nvSpPr>
          <p:spPr>
            <a:xfrm>
              <a:off x="281757" y="179338"/>
              <a:ext cx="2097741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>
                <a:defRPr sz="2000" b="1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en-US" altLang="ko-KR" sz="1400">
                  <a:ea typeface="Pretendard"/>
                </a:rPr>
                <a:t>EDA</a:t>
              </a:r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769A546-AEEF-2BD8-8C0D-589582584C70}"/>
              </a:ext>
            </a:extLst>
          </p:cNvPr>
          <p:cNvSpPr txBox="1"/>
          <p:nvPr/>
        </p:nvSpPr>
        <p:spPr>
          <a:xfrm>
            <a:off x="281757" y="691401"/>
            <a:ext cx="11618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기존 데이터에서 선별한 변수들과 파생 변수들을 하나의 데이터로 합치는 작업을 진행함</a:t>
            </a:r>
            <a:endParaRPr kumimoji="1" lang="en-US" altLang="ko-KR" sz="2000" b="1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E74C67-E16E-0BB2-B223-0D636FA67CE6}"/>
              </a:ext>
            </a:extLst>
          </p:cNvPr>
          <p:cNvCxnSpPr>
            <a:cxnSpLocks/>
          </p:cNvCxnSpPr>
          <p:nvPr/>
        </p:nvCxnSpPr>
        <p:spPr>
          <a:xfrm flipH="1">
            <a:off x="209737" y="6424301"/>
            <a:ext cx="1170793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5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5">
            <a:extLst>
              <a:ext uri="{FF2B5EF4-FFF2-40B4-BE49-F238E27FC236}">
                <a16:creationId xmlns:a16="http://schemas.microsoft.com/office/drawing/2014/main" id="{AFFCA503-B69D-4127-8C06-D109B495C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57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 Final Project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59C8CC5E-1E6A-9280-6859-91241C546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93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GB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 E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A5BF75A-19BC-8355-6F22-7911A901C136}"/>
              </a:ext>
            </a:extLst>
          </p:cNvPr>
          <p:cNvGrpSpPr/>
          <p:nvPr/>
        </p:nvGrpSpPr>
        <p:grpSpPr>
          <a:xfrm>
            <a:off x="0" y="-1705723"/>
            <a:ext cx="2995152" cy="1583640"/>
            <a:chOff x="0" y="-1705723"/>
            <a:chExt cx="2995152" cy="15836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D4E81B-8913-87C3-F6A2-AF18985EF9B1}"/>
                </a:ext>
              </a:extLst>
            </p:cNvPr>
            <p:cNvSpPr/>
            <p:nvPr/>
          </p:nvSpPr>
          <p:spPr>
            <a:xfrm>
              <a:off x="0" y="-1705723"/>
              <a:ext cx="2995152" cy="1583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07C4D82-61AA-595E-4846-65B0AE1AD15B}"/>
                </a:ext>
              </a:extLst>
            </p:cNvPr>
            <p:cNvSpPr/>
            <p:nvPr/>
          </p:nvSpPr>
          <p:spPr>
            <a:xfrm>
              <a:off x="829699" y="-1586759"/>
              <a:ext cx="630820" cy="636607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1EBBC21-6E28-FA75-127E-3A9C53BD1B5A}"/>
                </a:ext>
              </a:extLst>
            </p:cNvPr>
            <p:cNvSpPr/>
            <p:nvPr/>
          </p:nvSpPr>
          <p:spPr>
            <a:xfrm>
              <a:off x="110091" y="-1586759"/>
              <a:ext cx="630820" cy="636607"/>
            </a:xfrm>
            <a:prstGeom prst="rect">
              <a:avLst/>
            </a:prstGeom>
            <a:solidFill>
              <a:srgbClr val="004E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6F354DB-9E74-B2C9-004B-9F1A682DE2E7}"/>
                </a:ext>
              </a:extLst>
            </p:cNvPr>
            <p:cNvSpPr/>
            <p:nvPr/>
          </p:nvSpPr>
          <p:spPr>
            <a:xfrm>
              <a:off x="1549307" y="-1586759"/>
              <a:ext cx="630820" cy="636607"/>
            </a:xfrm>
            <a:prstGeom prst="rect">
              <a:avLst/>
            </a:prstGeom>
            <a:solidFill>
              <a:srgbClr val="D1E9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90B28F5-C66C-F9E9-50FF-58846351CC7E}"/>
                </a:ext>
              </a:extLst>
            </p:cNvPr>
            <p:cNvSpPr/>
            <p:nvPr/>
          </p:nvSpPr>
          <p:spPr>
            <a:xfrm>
              <a:off x="2268915" y="-1586759"/>
              <a:ext cx="630820" cy="636607"/>
            </a:xfrm>
            <a:prstGeom prst="rect">
              <a:avLst/>
            </a:prstGeom>
            <a:solidFill>
              <a:srgbClr val="EF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6200CE3-1AE5-7E51-37EC-7482B0C356AC}"/>
                </a:ext>
              </a:extLst>
            </p:cNvPr>
            <p:cNvSpPr/>
            <p:nvPr/>
          </p:nvSpPr>
          <p:spPr>
            <a:xfrm>
              <a:off x="829699" y="-872067"/>
              <a:ext cx="630820" cy="636607"/>
            </a:xfrm>
            <a:prstGeom prst="rect">
              <a:avLst/>
            </a:prstGeom>
            <a:solidFill>
              <a:srgbClr val="B3B2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7FCE90A-7B3A-38B8-8D09-7B403300DE77}"/>
                </a:ext>
              </a:extLst>
            </p:cNvPr>
            <p:cNvSpPr/>
            <p:nvPr/>
          </p:nvSpPr>
          <p:spPr>
            <a:xfrm>
              <a:off x="1549307" y="-872067"/>
              <a:ext cx="630820" cy="636607"/>
            </a:xfrm>
            <a:prstGeom prst="rect">
              <a:avLst/>
            </a:prstGeom>
            <a:solidFill>
              <a:srgbClr val="DEDD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88BAD1D-EAAD-553E-1B9A-6C8E36F7DF0F}"/>
                </a:ext>
              </a:extLst>
            </p:cNvPr>
            <p:cNvSpPr/>
            <p:nvPr/>
          </p:nvSpPr>
          <p:spPr>
            <a:xfrm>
              <a:off x="2268915" y="-872067"/>
              <a:ext cx="630820" cy="636607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5223C75-5873-A286-994A-39E0AA6C0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683540"/>
              </p:ext>
            </p:extLst>
          </p:nvPr>
        </p:nvGraphicFramePr>
        <p:xfrm>
          <a:off x="519810" y="1856053"/>
          <a:ext cx="6112484" cy="4261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206">
                  <a:extLst>
                    <a:ext uri="{9D8B030D-6E8A-4147-A177-3AD203B41FA5}">
                      <a16:colId xmlns:a16="http://schemas.microsoft.com/office/drawing/2014/main" val="2774427133"/>
                    </a:ext>
                  </a:extLst>
                </a:gridCol>
                <a:gridCol w="1407036">
                  <a:extLst>
                    <a:ext uri="{9D8B030D-6E8A-4147-A177-3AD203B41FA5}">
                      <a16:colId xmlns:a16="http://schemas.microsoft.com/office/drawing/2014/main" val="586114108"/>
                    </a:ext>
                  </a:extLst>
                </a:gridCol>
                <a:gridCol w="1458731">
                  <a:extLst>
                    <a:ext uri="{9D8B030D-6E8A-4147-A177-3AD203B41FA5}">
                      <a16:colId xmlns:a16="http://schemas.microsoft.com/office/drawing/2014/main" val="2737951268"/>
                    </a:ext>
                  </a:extLst>
                </a:gridCol>
                <a:gridCol w="1597511">
                  <a:extLst>
                    <a:ext uri="{9D8B030D-6E8A-4147-A177-3AD203B41FA5}">
                      <a16:colId xmlns:a16="http://schemas.microsoft.com/office/drawing/2014/main" val="1444766635"/>
                    </a:ext>
                  </a:extLst>
                </a:gridCol>
              </a:tblGrid>
              <a:tr h="608801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Product_id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Order_id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Customer_id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362543"/>
                  </a:ext>
                </a:extLst>
              </a:tr>
              <a:tr h="6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products.csv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O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rgbClr val="D1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982560"/>
                  </a:ext>
                </a:extLst>
              </a:tr>
              <a:tr h="6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order_items.csv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O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rgbClr val="D1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O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rgbClr val="D1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389702"/>
                  </a:ext>
                </a:extLst>
              </a:tr>
              <a:tr h="6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orders.csv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O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rgbClr val="D1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260435"/>
                  </a:ext>
                </a:extLst>
              </a:tr>
              <a:tr h="6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payments.csv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O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rgbClr val="D1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179193"/>
                  </a:ext>
                </a:extLst>
              </a:tr>
              <a:tr h="6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reviews.csv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O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rgbClr val="D1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O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1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671162"/>
                  </a:ext>
                </a:extLst>
              </a:tr>
              <a:tr h="6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customer.csv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O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06206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9EED3E5-D41E-41EF-2406-F4850CB14B56}"/>
              </a:ext>
            </a:extLst>
          </p:cNvPr>
          <p:cNvSpPr/>
          <p:nvPr/>
        </p:nvSpPr>
        <p:spPr>
          <a:xfrm>
            <a:off x="7020013" y="1349210"/>
            <a:ext cx="4616500" cy="360000"/>
          </a:xfrm>
          <a:prstGeom prst="rect">
            <a:avLst/>
          </a:prstGeom>
          <a:solidFill>
            <a:srgbClr val="03877A"/>
          </a:solidFill>
          <a:ln>
            <a:solidFill>
              <a:srgbClr val="0387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Data</a:t>
            </a:r>
            <a:r>
              <a:rPr kumimoji="1" lang="ko-KR" altLang="en-US" sz="15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kumimoji="1" lang="en-US" altLang="ko-KR" sz="15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join</a:t>
            </a:r>
            <a:r>
              <a:rPr kumimoji="1" lang="ko-KR" altLang="en-US" sz="15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순서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5CB5470-2C97-7F2F-DD1C-35566AEA1F30}"/>
              </a:ext>
            </a:extLst>
          </p:cNvPr>
          <p:cNvSpPr/>
          <p:nvPr/>
        </p:nvSpPr>
        <p:spPr>
          <a:xfrm>
            <a:off x="519810" y="1349210"/>
            <a:ext cx="6112484" cy="360000"/>
          </a:xfrm>
          <a:prstGeom prst="rect">
            <a:avLst/>
          </a:prstGeom>
          <a:solidFill>
            <a:srgbClr val="03877A"/>
          </a:solidFill>
          <a:ln>
            <a:solidFill>
              <a:srgbClr val="0387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Data</a:t>
            </a:r>
            <a:r>
              <a:rPr kumimoji="1" lang="ko-KR" altLang="en-US" sz="15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kumimoji="1" lang="en-US" altLang="ko-KR" sz="15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join</a:t>
            </a:r>
            <a:r>
              <a:rPr kumimoji="1" lang="ko-KR" altLang="en-US" sz="15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가능 변수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93FE5A-14F7-2E78-936D-5B84153E78FD}"/>
              </a:ext>
            </a:extLst>
          </p:cNvPr>
          <p:cNvSpPr txBox="1"/>
          <p:nvPr/>
        </p:nvSpPr>
        <p:spPr>
          <a:xfrm>
            <a:off x="7941769" y="2816765"/>
            <a:ext cx="329073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Product_id</a:t>
            </a:r>
            <a:r>
              <a:rPr lang="ko-KR" altLang="en-US" sz="14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기준으로</a:t>
            </a:r>
            <a:endParaRPr lang="en-US" altLang="ko-KR" sz="140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sz="14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products.csv</a:t>
            </a:r>
            <a:r>
              <a:rPr lang="ko-KR" altLang="en-US" sz="14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sz="14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order_items.csv </a:t>
            </a:r>
            <a:r>
              <a:rPr lang="ko-KR" altLang="en-US" sz="14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병합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1F7E4C-BDA2-1F70-918C-930CE872899A}"/>
              </a:ext>
            </a:extLst>
          </p:cNvPr>
          <p:cNvSpPr txBox="1"/>
          <p:nvPr/>
        </p:nvSpPr>
        <p:spPr>
          <a:xfrm>
            <a:off x="7941769" y="3956177"/>
            <a:ext cx="39759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Order</a:t>
            </a:r>
            <a:r>
              <a:rPr lang="en-US" altLang="ko-KR" sz="140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_id</a:t>
            </a:r>
            <a:r>
              <a:rPr lang="ko-KR" altLang="en-US" sz="14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기준으로</a:t>
            </a:r>
            <a:endParaRPr lang="en-US" altLang="ko-KR" sz="140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sz="14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Orders.csv, payments.csv, reviews.csv </a:t>
            </a:r>
            <a:r>
              <a:rPr lang="ko-KR" altLang="en-US" sz="14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병합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D141D1-4E59-C7D8-C901-5E1FAD6241D8}"/>
              </a:ext>
            </a:extLst>
          </p:cNvPr>
          <p:cNvSpPr txBox="1"/>
          <p:nvPr/>
        </p:nvSpPr>
        <p:spPr>
          <a:xfrm>
            <a:off x="7941769" y="5087077"/>
            <a:ext cx="329073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Customer_id</a:t>
            </a:r>
            <a:r>
              <a:rPr lang="ko-KR" altLang="en-US" sz="14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기준으로</a:t>
            </a:r>
            <a:endParaRPr lang="en-US" altLang="ko-KR" sz="140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sz="14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customers.csv </a:t>
            </a:r>
            <a:r>
              <a:rPr lang="ko-KR" altLang="en-US" sz="14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병합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A818C4E-11B4-1B8A-E2EC-DF346EA4B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6261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10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C1E679-5E1D-ABC1-22E3-D921389655AD}"/>
              </a:ext>
            </a:extLst>
          </p:cNvPr>
          <p:cNvSpPr/>
          <p:nvPr/>
        </p:nvSpPr>
        <p:spPr>
          <a:xfrm>
            <a:off x="2156452" y="2489402"/>
            <a:ext cx="1419600" cy="1207334"/>
          </a:xfrm>
          <a:prstGeom prst="rect">
            <a:avLst/>
          </a:prstGeom>
          <a:noFill/>
          <a:ln>
            <a:solidFill>
              <a:srgbClr val="004E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378829-BACB-D1CA-CB25-D9FC2788F588}"/>
              </a:ext>
            </a:extLst>
          </p:cNvPr>
          <p:cNvSpPr/>
          <p:nvPr/>
        </p:nvSpPr>
        <p:spPr>
          <a:xfrm>
            <a:off x="3587101" y="3081302"/>
            <a:ext cx="1419600" cy="2427480"/>
          </a:xfrm>
          <a:prstGeom prst="rect">
            <a:avLst/>
          </a:prstGeom>
          <a:noFill/>
          <a:ln>
            <a:solidFill>
              <a:srgbClr val="004E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592BCA-4B09-AC95-42C0-DBA6ECAC8572}"/>
              </a:ext>
            </a:extLst>
          </p:cNvPr>
          <p:cNvSpPr/>
          <p:nvPr/>
        </p:nvSpPr>
        <p:spPr>
          <a:xfrm>
            <a:off x="5017750" y="4906334"/>
            <a:ext cx="1614544" cy="1191091"/>
          </a:xfrm>
          <a:prstGeom prst="rect">
            <a:avLst/>
          </a:prstGeom>
          <a:noFill/>
          <a:ln>
            <a:solidFill>
              <a:srgbClr val="004E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0EACA8-3BBC-17CC-AC98-BA1154501475}"/>
              </a:ext>
            </a:extLst>
          </p:cNvPr>
          <p:cNvSpPr/>
          <p:nvPr/>
        </p:nvSpPr>
        <p:spPr>
          <a:xfrm>
            <a:off x="3254937" y="2479273"/>
            <a:ext cx="326639" cy="387067"/>
          </a:xfrm>
          <a:prstGeom prst="rect">
            <a:avLst/>
          </a:prstGeom>
          <a:solidFill>
            <a:srgbClr val="004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lang="ko-KR" altLang="en-US" sz="140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2398AE-F3D7-FCAD-0233-51FB1C9C588B}"/>
              </a:ext>
            </a:extLst>
          </p:cNvPr>
          <p:cNvSpPr/>
          <p:nvPr/>
        </p:nvSpPr>
        <p:spPr>
          <a:xfrm>
            <a:off x="4680062" y="3063291"/>
            <a:ext cx="326639" cy="387067"/>
          </a:xfrm>
          <a:prstGeom prst="rect">
            <a:avLst/>
          </a:prstGeom>
          <a:solidFill>
            <a:srgbClr val="004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endParaRPr lang="ko-KR" altLang="en-US" sz="140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B3F123-A978-AA82-9333-2EE3B960FEA4}"/>
              </a:ext>
            </a:extLst>
          </p:cNvPr>
          <p:cNvSpPr/>
          <p:nvPr/>
        </p:nvSpPr>
        <p:spPr>
          <a:xfrm>
            <a:off x="6316704" y="4906334"/>
            <a:ext cx="326639" cy="387067"/>
          </a:xfrm>
          <a:prstGeom prst="rect">
            <a:avLst/>
          </a:prstGeom>
          <a:solidFill>
            <a:srgbClr val="004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endParaRPr lang="ko-KR" altLang="en-US" sz="140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DAA017E0-F88F-2476-2EE9-2A9D6ECED40F}"/>
              </a:ext>
            </a:extLst>
          </p:cNvPr>
          <p:cNvSpPr/>
          <p:nvPr/>
        </p:nvSpPr>
        <p:spPr>
          <a:xfrm rot="5400000">
            <a:off x="6762772" y="2752000"/>
            <a:ext cx="1294072" cy="771771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DF0CF349-0F11-2C89-0440-14F12E024E41}"/>
              </a:ext>
            </a:extLst>
          </p:cNvPr>
          <p:cNvSpPr/>
          <p:nvPr/>
        </p:nvSpPr>
        <p:spPr>
          <a:xfrm rot="5400000">
            <a:off x="6699436" y="3819136"/>
            <a:ext cx="1420744" cy="769587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5" name="화살표: 갈매기형 수장 24">
            <a:extLst>
              <a:ext uri="{FF2B5EF4-FFF2-40B4-BE49-F238E27FC236}">
                <a16:creationId xmlns:a16="http://schemas.microsoft.com/office/drawing/2014/main" id="{88EF6D7E-EC93-06F2-4603-7807E15AEE26}"/>
              </a:ext>
            </a:extLst>
          </p:cNvPr>
          <p:cNvSpPr/>
          <p:nvPr/>
        </p:nvSpPr>
        <p:spPr>
          <a:xfrm rot="5400000">
            <a:off x="6699436" y="4971373"/>
            <a:ext cx="1420744" cy="769587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88D370-E0E5-3BEF-C4B5-8091E621C934}"/>
              </a:ext>
            </a:extLst>
          </p:cNvPr>
          <p:cNvSpPr txBox="1"/>
          <p:nvPr/>
        </p:nvSpPr>
        <p:spPr>
          <a:xfrm>
            <a:off x="7059733" y="2801681"/>
            <a:ext cx="73486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STEP</a:t>
            </a:r>
          </a:p>
          <a:p>
            <a:pPr algn="ctr"/>
            <a:r>
              <a:rPr lang="en-US" altLang="ko-KR" sz="14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01</a:t>
            </a:r>
            <a:endParaRPr lang="ko-KR" altLang="en-US" sz="140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24CBE8-6ED4-7409-2B6F-3DE24AF478A5}"/>
              </a:ext>
            </a:extLst>
          </p:cNvPr>
          <p:cNvSpPr txBox="1"/>
          <p:nvPr/>
        </p:nvSpPr>
        <p:spPr>
          <a:xfrm>
            <a:off x="7042374" y="3952987"/>
            <a:ext cx="73486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STEP</a:t>
            </a:r>
          </a:p>
          <a:p>
            <a:pPr algn="ctr"/>
            <a:r>
              <a:rPr lang="en-US" altLang="ko-KR" sz="14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02</a:t>
            </a:r>
            <a:endParaRPr lang="ko-KR" altLang="en-US" sz="140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50C933-3F3C-0632-9DE9-283DAED8F961}"/>
              </a:ext>
            </a:extLst>
          </p:cNvPr>
          <p:cNvSpPr txBox="1"/>
          <p:nvPr/>
        </p:nvSpPr>
        <p:spPr>
          <a:xfrm>
            <a:off x="7042374" y="5119374"/>
            <a:ext cx="73486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STEP</a:t>
            </a:r>
          </a:p>
          <a:p>
            <a:pPr algn="ctr"/>
            <a:r>
              <a:rPr lang="en-US" altLang="ko-KR" sz="14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03</a:t>
            </a:r>
            <a:endParaRPr lang="ko-KR" altLang="en-US" sz="140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" name="모서리가 둥근 직사각형 72">
            <a:extLst>
              <a:ext uri="{FF2B5EF4-FFF2-40B4-BE49-F238E27FC236}">
                <a16:creationId xmlns:a16="http://schemas.microsoft.com/office/drawing/2014/main" id="{A7609B9F-5CCC-92BE-8338-7628845A9808}"/>
              </a:ext>
            </a:extLst>
          </p:cNvPr>
          <p:cNvSpPr/>
          <p:nvPr/>
        </p:nvSpPr>
        <p:spPr>
          <a:xfrm>
            <a:off x="7018971" y="1845295"/>
            <a:ext cx="4653220" cy="599562"/>
          </a:xfrm>
          <a:prstGeom prst="roundRect">
            <a:avLst>
              <a:gd name="adj" fmla="val 0"/>
            </a:avLst>
          </a:prstGeom>
          <a:solidFill>
            <a:srgbClr val="D1E9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통합할 수 있는 변수를 기준으로 전체 데이터를 통합함</a:t>
            </a:r>
          </a:p>
        </p:txBody>
      </p:sp>
    </p:spTree>
    <p:extLst>
      <p:ext uri="{BB962C8B-B14F-4D97-AF65-F5344CB8AC3E}">
        <p14:creationId xmlns:p14="http://schemas.microsoft.com/office/powerpoint/2010/main" val="32982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BD364-1621-F4EF-260E-64CD7557B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F985302-D418-0ACE-FF57-31AF8134ADD1}"/>
              </a:ext>
            </a:extLst>
          </p:cNvPr>
          <p:cNvGrpSpPr/>
          <p:nvPr/>
        </p:nvGrpSpPr>
        <p:grpSpPr>
          <a:xfrm>
            <a:off x="186878" y="243245"/>
            <a:ext cx="2192620" cy="352980"/>
            <a:chOff x="186878" y="172125"/>
            <a:chExt cx="2192620" cy="3529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99C04D9-9942-0005-2825-47C8652F9728}"/>
                </a:ext>
              </a:extLst>
            </p:cNvPr>
            <p:cNvSpPr/>
            <p:nvPr/>
          </p:nvSpPr>
          <p:spPr>
            <a:xfrm>
              <a:off x="186878" y="172125"/>
              <a:ext cx="45719" cy="176490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3938AEE-582A-D702-C041-C3CAFD2EC245}"/>
                </a:ext>
              </a:extLst>
            </p:cNvPr>
            <p:cNvSpPr/>
            <p:nvPr/>
          </p:nvSpPr>
          <p:spPr>
            <a:xfrm>
              <a:off x="186878" y="348615"/>
              <a:ext cx="45719" cy="176490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04FB3D-C29B-BB50-252F-063D6E94296B}"/>
                </a:ext>
              </a:extLst>
            </p:cNvPr>
            <p:cNvSpPr txBox="1"/>
            <p:nvPr/>
          </p:nvSpPr>
          <p:spPr>
            <a:xfrm>
              <a:off x="281757" y="179338"/>
              <a:ext cx="2097741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>
                <a:defRPr sz="2000" b="1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en-US" altLang="ko-KR" sz="1400">
                  <a:ea typeface="Pretendard"/>
                </a:rPr>
                <a:t>EDA</a:t>
              </a:r>
              <a:endParaRPr lang="ko-KR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A245FEA-7B2B-EB0F-8DF6-AD38B0A83420}"/>
              </a:ext>
            </a:extLst>
          </p:cNvPr>
          <p:cNvSpPr txBox="1"/>
          <p:nvPr/>
        </p:nvSpPr>
        <p:spPr>
          <a:xfrm>
            <a:off x="281757" y="691401"/>
            <a:ext cx="11618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Data join</a:t>
            </a:r>
            <a:r>
              <a:rPr kumimoji="1" lang="ko-KR" altLang="en-US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한 데이터에 대한 결측치 검사를 진행함 </a:t>
            </a:r>
            <a:endParaRPr kumimoji="1" lang="en-US" altLang="ko-KR" sz="2000" b="1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E999AE9-3518-2E67-CD76-382E0A06E197}"/>
              </a:ext>
            </a:extLst>
          </p:cNvPr>
          <p:cNvCxnSpPr>
            <a:cxnSpLocks/>
          </p:cNvCxnSpPr>
          <p:nvPr/>
        </p:nvCxnSpPr>
        <p:spPr>
          <a:xfrm flipH="1">
            <a:off x="209737" y="6424301"/>
            <a:ext cx="1170793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5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5">
            <a:extLst>
              <a:ext uri="{FF2B5EF4-FFF2-40B4-BE49-F238E27FC236}">
                <a16:creationId xmlns:a16="http://schemas.microsoft.com/office/drawing/2014/main" id="{89BF6B09-8003-83A2-DD02-D6654788B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57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 Final Project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6ECE0628-58F3-A08E-34D8-5F22F298D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5925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11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016F58D5-F7DF-A231-476E-3408001E2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93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GB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 E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57A152F-4057-1C81-7AC3-0BD1A67FC8B5}"/>
              </a:ext>
            </a:extLst>
          </p:cNvPr>
          <p:cNvGrpSpPr/>
          <p:nvPr/>
        </p:nvGrpSpPr>
        <p:grpSpPr>
          <a:xfrm>
            <a:off x="0" y="-1705723"/>
            <a:ext cx="2995152" cy="1583640"/>
            <a:chOff x="0" y="-1705723"/>
            <a:chExt cx="2995152" cy="15836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363500-4685-D94F-05BA-04D2EAF7F027}"/>
                </a:ext>
              </a:extLst>
            </p:cNvPr>
            <p:cNvSpPr/>
            <p:nvPr/>
          </p:nvSpPr>
          <p:spPr>
            <a:xfrm>
              <a:off x="0" y="-1705723"/>
              <a:ext cx="2995152" cy="1583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C389A21-E20F-CD2B-E2B2-759299C99113}"/>
                </a:ext>
              </a:extLst>
            </p:cNvPr>
            <p:cNvSpPr/>
            <p:nvPr/>
          </p:nvSpPr>
          <p:spPr>
            <a:xfrm>
              <a:off x="829699" y="-1586759"/>
              <a:ext cx="630820" cy="636607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C5289DD-014C-9D4F-8D74-E31768B0AD57}"/>
                </a:ext>
              </a:extLst>
            </p:cNvPr>
            <p:cNvSpPr/>
            <p:nvPr/>
          </p:nvSpPr>
          <p:spPr>
            <a:xfrm>
              <a:off x="110091" y="-1586759"/>
              <a:ext cx="630820" cy="636607"/>
            </a:xfrm>
            <a:prstGeom prst="rect">
              <a:avLst/>
            </a:prstGeom>
            <a:solidFill>
              <a:srgbClr val="004E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2378B46-0C65-371C-DB7A-B3DB639E07FF}"/>
                </a:ext>
              </a:extLst>
            </p:cNvPr>
            <p:cNvSpPr/>
            <p:nvPr/>
          </p:nvSpPr>
          <p:spPr>
            <a:xfrm>
              <a:off x="1549307" y="-1586759"/>
              <a:ext cx="630820" cy="636607"/>
            </a:xfrm>
            <a:prstGeom prst="rect">
              <a:avLst/>
            </a:prstGeom>
            <a:solidFill>
              <a:srgbClr val="D1E9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1D0F4EC-32E4-7B7E-CF46-E16C1E1D97A6}"/>
                </a:ext>
              </a:extLst>
            </p:cNvPr>
            <p:cNvSpPr/>
            <p:nvPr/>
          </p:nvSpPr>
          <p:spPr>
            <a:xfrm>
              <a:off x="2268915" y="-1586759"/>
              <a:ext cx="630820" cy="636607"/>
            </a:xfrm>
            <a:prstGeom prst="rect">
              <a:avLst/>
            </a:prstGeom>
            <a:solidFill>
              <a:srgbClr val="EF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AE6DE79-3D9F-FA5D-DF17-296768BC448F}"/>
                </a:ext>
              </a:extLst>
            </p:cNvPr>
            <p:cNvSpPr/>
            <p:nvPr/>
          </p:nvSpPr>
          <p:spPr>
            <a:xfrm>
              <a:off x="829699" y="-872067"/>
              <a:ext cx="630820" cy="636607"/>
            </a:xfrm>
            <a:prstGeom prst="rect">
              <a:avLst/>
            </a:prstGeom>
            <a:solidFill>
              <a:srgbClr val="B3B2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422EF92-43D2-7AE8-78A9-0F3568D86FCA}"/>
                </a:ext>
              </a:extLst>
            </p:cNvPr>
            <p:cNvSpPr/>
            <p:nvPr/>
          </p:nvSpPr>
          <p:spPr>
            <a:xfrm>
              <a:off x="1549307" y="-872067"/>
              <a:ext cx="630820" cy="636607"/>
            </a:xfrm>
            <a:prstGeom prst="rect">
              <a:avLst/>
            </a:prstGeom>
            <a:solidFill>
              <a:srgbClr val="DEDD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028429F-6740-6E32-4B2F-35F62824F222}"/>
                </a:ext>
              </a:extLst>
            </p:cNvPr>
            <p:cNvSpPr/>
            <p:nvPr/>
          </p:nvSpPr>
          <p:spPr>
            <a:xfrm>
              <a:off x="2268915" y="-872067"/>
              <a:ext cx="630820" cy="636607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CFD8ECB-8F86-8F2B-8AEA-81FEB2D0E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31014"/>
              </p:ext>
            </p:extLst>
          </p:nvPr>
        </p:nvGraphicFramePr>
        <p:xfrm>
          <a:off x="4237475" y="1241227"/>
          <a:ext cx="7529024" cy="50787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6929">
                  <a:extLst>
                    <a:ext uri="{9D8B030D-6E8A-4147-A177-3AD203B41FA5}">
                      <a16:colId xmlns:a16="http://schemas.microsoft.com/office/drawing/2014/main" val="651321150"/>
                    </a:ext>
                  </a:extLst>
                </a:gridCol>
                <a:gridCol w="457583">
                  <a:extLst>
                    <a:ext uri="{9D8B030D-6E8A-4147-A177-3AD203B41FA5}">
                      <a16:colId xmlns:a16="http://schemas.microsoft.com/office/drawing/2014/main" val="3597046575"/>
                    </a:ext>
                  </a:extLst>
                </a:gridCol>
                <a:gridCol w="3292819">
                  <a:extLst>
                    <a:ext uri="{9D8B030D-6E8A-4147-A177-3AD203B41FA5}">
                      <a16:colId xmlns:a16="http://schemas.microsoft.com/office/drawing/2014/main" val="3539117681"/>
                    </a:ext>
                  </a:extLst>
                </a:gridCol>
                <a:gridCol w="471693">
                  <a:extLst>
                    <a:ext uri="{9D8B030D-6E8A-4147-A177-3AD203B41FA5}">
                      <a16:colId xmlns:a16="http://schemas.microsoft.com/office/drawing/2014/main" val="2392058787"/>
                    </a:ext>
                  </a:extLst>
                </a:gridCol>
              </a:tblGrid>
              <a:tr h="338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Order_id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Monetary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117566"/>
                  </a:ext>
                </a:extLst>
              </a:tr>
              <a:tr h="338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Price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Payment_installments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681882"/>
                  </a:ext>
                </a:extLst>
              </a:tr>
              <a:tr h="338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Product_id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sum_credit_card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00756"/>
                  </a:ext>
                </a:extLst>
              </a:tr>
              <a:tr h="338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Seller_id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sum_boleto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449607"/>
                  </a:ext>
                </a:extLst>
              </a:tr>
              <a:tr h="338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Freight_value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sum_debit_card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895142"/>
                  </a:ext>
                </a:extLst>
              </a:tr>
              <a:tr h="338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Product_count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sum_voucher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549521"/>
                  </a:ext>
                </a:extLst>
              </a:tr>
              <a:tr h="338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Customer_id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Review_id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45564"/>
                  </a:ext>
                </a:extLst>
              </a:tr>
              <a:tr h="338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Order_purchase_timestamp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Review_score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907666"/>
                  </a:ext>
                </a:extLst>
              </a:tr>
              <a:tr h="338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Order_delivered_carrier_date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Review_creation_date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529412"/>
                  </a:ext>
                </a:extLst>
              </a:tr>
              <a:tr h="338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Order_delivered_customer_date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Review_answer_timestamp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394579"/>
                  </a:ext>
                </a:extLst>
              </a:tr>
              <a:tr h="338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Order_estimated_delivery_date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Customer_unique_id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053052"/>
                  </a:ext>
                </a:extLst>
              </a:tr>
              <a:tr h="338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Delivery_delay_time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Customer_city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042621"/>
                  </a:ext>
                </a:extLst>
              </a:tr>
              <a:tr h="338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total_delivery_time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Frequency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625295"/>
                  </a:ext>
                </a:extLst>
              </a:tr>
              <a:tr h="338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estimated_delivery_time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Purchase_frequency_binary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647705"/>
                  </a:ext>
                </a:extLst>
              </a:tr>
              <a:tr h="338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Payment_type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Recency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08954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E653413-099B-3F49-8366-B85657950AEA}"/>
              </a:ext>
            </a:extLst>
          </p:cNvPr>
          <p:cNvSpPr/>
          <p:nvPr/>
        </p:nvSpPr>
        <p:spPr>
          <a:xfrm>
            <a:off x="529664" y="2740129"/>
            <a:ext cx="3300925" cy="566090"/>
          </a:xfrm>
          <a:prstGeom prst="rect">
            <a:avLst/>
          </a:prstGeom>
          <a:solidFill>
            <a:srgbClr val="D1E9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Merged_df.isnull</a:t>
            </a:r>
            <a:r>
              <a:rPr lang="en-US" altLang="ko-KR" sz="14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().sum()</a:t>
            </a:r>
            <a:endParaRPr lang="ko-KR" altLang="en-US" sz="140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6DB25D-6F7A-B371-1EB7-C32D956FFF33}"/>
              </a:ext>
            </a:extLst>
          </p:cNvPr>
          <p:cNvSpPr txBox="1"/>
          <p:nvPr/>
        </p:nvSpPr>
        <p:spPr>
          <a:xfrm>
            <a:off x="529665" y="4067100"/>
            <a:ext cx="3300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결측치</a:t>
            </a:r>
            <a:r>
              <a:rPr lang="ko-KR" altLang="en-US" sz="16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없음</a:t>
            </a:r>
            <a:endParaRPr lang="en-US" altLang="ko-KR" sz="160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algn="ctr"/>
            <a:r>
              <a:rPr lang="ko-KR" altLang="en-US" sz="16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그대로 프로젝트를 진행함</a:t>
            </a:r>
            <a:endParaRPr lang="en-US" altLang="ko-KR" sz="160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92D42066-80D5-1FF9-96C0-C82BCA5D8CB1}"/>
              </a:ext>
            </a:extLst>
          </p:cNvPr>
          <p:cNvSpPr/>
          <p:nvPr/>
        </p:nvSpPr>
        <p:spPr>
          <a:xfrm rot="5400000">
            <a:off x="2078209" y="3566393"/>
            <a:ext cx="203831" cy="284298"/>
          </a:xfrm>
          <a:prstGeom prst="chevron">
            <a:avLst>
              <a:gd name="adj" fmla="val 46450"/>
            </a:avLst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11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BFD26-4F26-1A87-5B27-0D68487E2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14BEFA5-24BE-439C-2910-E3DE787D6881}"/>
              </a:ext>
            </a:extLst>
          </p:cNvPr>
          <p:cNvGrpSpPr/>
          <p:nvPr/>
        </p:nvGrpSpPr>
        <p:grpSpPr>
          <a:xfrm>
            <a:off x="186878" y="243245"/>
            <a:ext cx="2192620" cy="352980"/>
            <a:chOff x="186878" y="172125"/>
            <a:chExt cx="2192620" cy="3529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B91495A-44B1-7070-C2FD-FEA4645922FE}"/>
                </a:ext>
              </a:extLst>
            </p:cNvPr>
            <p:cNvSpPr/>
            <p:nvPr/>
          </p:nvSpPr>
          <p:spPr>
            <a:xfrm>
              <a:off x="186878" y="172125"/>
              <a:ext cx="45719" cy="176490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504F6A4-D7A2-E087-7017-E1DDE3898747}"/>
                </a:ext>
              </a:extLst>
            </p:cNvPr>
            <p:cNvSpPr/>
            <p:nvPr/>
          </p:nvSpPr>
          <p:spPr>
            <a:xfrm>
              <a:off x="186878" y="348615"/>
              <a:ext cx="45719" cy="176490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269FD8-CC5D-2B0B-6550-96DC0B06F8BA}"/>
                </a:ext>
              </a:extLst>
            </p:cNvPr>
            <p:cNvSpPr txBox="1"/>
            <p:nvPr/>
          </p:nvSpPr>
          <p:spPr>
            <a:xfrm>
              <a:off x="281757" y="179338"/>
              <a:ext cx="2097741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>
                <a:defRPr sz="2000" b="1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en-US" altLang="ko-KR" sz="1400">
                  <a:ea typeface="Pretendard"/>
                </a:rPr>
                <a:t>EDA</a:t>
              </a:r>
              <a:endParaRPr lang="ko-KR" altLang="en-US"/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50F873C-C2EC-AD32-FC76-1D41BD32701B}"/>
              </a:ext>
            </a:extLst>
          </p:cNvPr>
          <p:cNvCxnSpPr>
            <a:cxnSpLocks/>
          </p:cNvCxnSpPr>
          <p:nvPr/>
        </p:nvCxnSpPr>
        <p:spPr>
          <a:xfrm flipH="1">
            <a:off x="209737" y="6424301"/>
            <a:ext cx="1170793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5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5">
            <a:extLst>
              <a:ext uri="{FF2B5EF4-FFF2-40B4-BE49-F238E27FC236}">
                <a16:creationId xmlns:a16="http://schemas.microsoft.com/office/drawing/2014/main" id="{3DB0BBDC-0B45-A7DC-4379-FCFDC0174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57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 Final Project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E5B6B5A2-8A72-ED81-47E0-466546D1A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09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12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D8569913-F01A-4048-1F85-AB8AE722D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93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GB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 E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6B1A72B-894E-5C7A-EF1D-B422218BF9FC}"/>
              </a:ext>
            </a:extLst>
          </p:cNvPr>
          <p:cNvGrpSpPr/>
          <p:nvPr/>
        </p:nvGrpSpPr>
        <p:grpSpPr>
          <a:xfrm>
            <a:off x="0" y="-1705723"/>
            <a:ext cx="2995152" cy="1583640"/>
            <a:chOff x="0" y="-1705723"/>
            <a:chExt cx="2995152" cy="15836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7302917-8B29-B9F9-8BCB-B458F64906A6}"/>
                </a:ext>
              </a:extLst>
            </p:cNvPr>
            <p:cNvSpPr/>
            <p:nvPr/>
          </p:nvSpPr>
          <p:spPr>
            <a:xfrm>
              <a:off x="0" y="-1705723"/>
              <a:ext cx="2995152" cy="1583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B40F114-5EF2-5FEB-9A3E-531AC189EE6A}"/>
                </a:ext>
              </a:extLst>
            </p:cNvPr>
            <p:cNvSpPr/>
            <p:nvPr/>
          </p:nvSpPr>
          <p:spPr>
            <a:xfrm>
              <a:off x="829699" y="-1586759"/>
              <a:ext cx="630820" cy="636607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BFB1EB4-4B01-29BB-0B65-04EF6C11C44F}"/>
                </a:ext>
              </a:extLst>
            </p:cNvPr>
            <p:cNvSpPr/>
            <p:nvPr/>
          </p:nvSpPr>
          <p:spPr>
            <a:xfrm>
              <a:off x="110091" y="-1586759"/>
              <a:ext cx="630820" cy="636607"/>
            </a:xfrm>
            <a:prstGeom prst="rect">
              <a:avLst/>
            </a:prstGeom>
            <a:solidFill>
              <a:srgbClr val="004E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9E4874D-951D-3AFC-7D82-494100E4DF51}"/>
                </a:ext>
              </a:extLst>
            </p:cNvPr>
            <p:cNvSpPr/>
            <p:nvPr/>
          </p:nvSpPr>
          <p:spPr>
            <a:xfrm>
              <a:off x="1549307" y="-1586759"/>
              <a:ext cx="630820" cy="636607"/>
            </a:xfrm>
            <a:prstGeom prst="rect">
              <a:avLst/>
            </a:prstGeom>
            <a:solidFill>
              <a:srgbClr val="D1E9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512A620-3DAF-9581-2DBD-AE8ED166AE68}"/>
                </a:ext>
              </a:extLst>
            </p:cNvPr>
            <p:cNvSpPr/>
            <p:nvPr/>
          </p:nvSpPr>
          <p:spPr>
            <a:xfrm>
              <a:off x="2268915" y="-1586759"/>
              <a:ext cx="630820" cy="636607"/>
            </a:xfrm>
            <a:prstGeom prst="rect">
              <a:avLst/>
            </a:prstGeom>
            <a:solidFill>
              <a:srgbClr val="EF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E7A7F2C-105B-4CE0-5FA3-3BF67FA94B87}"/>
                </a:ext>
              </a:extLst>
            </p:cNvPr>
            <p:cNvSpPr/>
            <p:nvPr/>
          </p:nvSpPr>
          <p:spPr>
            <a:xfrm>
              <a:off x="829699" y="-872067"/>
              <a:ext cx="630820" cy="636607"/>
            </a:xfrm>
            <a:prstGeom prst="rect">
              <a:avLst/>
            </a:prstGeom>
            <a:solidFill>
              <a:srgbClr val="B3B2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F49D4A3-6172-48B3-87EF-74C5FF4080FA}"/>
                </a:ext>
              </a:extLst>
            </p:cNvPr>
            <p:cNvSpPr/>
            <p:nvPr/>
          </p:nvSpPr>
          <p:spPr>
            <a:xfrm>
              <a:off x="1549307" y="-872067"/>
              <a:ext cx="630820" cy="636607"/>
            </a:xfrm>
            <a:prstGeom prst="rect">
              <a:avLst/>
            </a:prstGeom>
            <a:solidFill>
              <a:srgbClr val="DEDD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33BB823-2224-A07E-4096-E12BEB3A02AD}"/>
                </a:ext>
              </a:extLst>
            </p:cNvPr>
            <p:cNvSpPr/>
            <p:nvPr/>
          </p:nvSpPr>
          <p:spPr>
            <a:xfrm>
              <a:off x="2268915" y="-872067"/>
              <a:ext cx="630820" cy="636607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71A9961-1C47-FDFE-9309-6614ADA87779}"/>
              </a:ext>
            </a:extLst>
          </p:cNvPr>
          <p:cNvSpPr txBox="1"/>
          <p:nvPr/>
        </p:nvSpPr>
        <p:spPr>
          <a:xfrm>
            <a:off x="1095609" y="2908837"/>
            <a:ext cx="1847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800" b="1" i="0">
              <a:effectLst/>
              <a:latin typeface="Segoe WPC"/>
              <a:ea typeface="Pretendard SemiBold" panose="02000703000000020004"/>
            </a:endParaRPr>
          </a:p>
          <a:p>
            <a:endParaRPr lang="ko-KR" altLang="en-US">
              <a:latin typeface="Segoe WPC"/>
              <a:ea typeface="Pretendard Variable SemiBold" panose="0200000300000002000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DB293B-0F1D-0B24-D318-28D125151DFA}"/>
              </a:ext>
            </a:extLst>
          </p:cNvPr>
          <p:cNvSpPr txBox="1"/>
          <p:nvPr/>
        </p:nvSpPr>
        <p:spPr>
          <a:xfrm>
            <a:off x="281757" y="691401"/>
            <a:ext cx="11618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최종 </a:t>
            </a:r>
            <a:r>
              <a:rPr kumimoji="1" lang="en-US" altLang="ko-KR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Dataset</a:t>
            </a:r>
            <a:r>
              <a:rPr kumimoji="1" lang="ko-KR" altLang="en-US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설명</a:t>
            </a:r>
            <a:endParaRPr kumimoji="1" lang="en-US" altLang="ko-KR" sz="2000" b="1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0B4F978-AC49-09CF-E11E-C653B1D97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722048"/>
              </p:ext>
            </p:extLst>
          </p:nvPr>
        </p:nvGraphicFramePr>
        <p:xfrm>
          <a:off x="235457" y="1913080"/>
          <a:ext cx="5706187" cy="41690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4594">
                  <a:extLst>
                    <a:ext uri="{9D8B030D-6E8A-4147-A177-3AD203B41FA5}">
                      <a16:colId xmlns:a16="http://schemas.microsoft.com/office/drawing/2014/main" val="651321150"/>
                    </a:ext>
                  </a:extLst>
                </a:gridCol>
                <a:gridCol w="3221593">
                  <a:extLst>
                    <a:ext uri="{9D8B030D-6E8A-4147-A177-3AD203B41FA5}">
                      <a16:colId xmlns:a16="http://schemas.microsoft.com/office/drawing/2014/main" val="3597046575"/>
                    </a:ext>
                  </a:extLst>
                </a:gridCol>
              </a:tblGrid>
              <a:tr h="463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Purchase_frequency_binary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고객 재구매 여부</a:t>
                      </a:r>
                      <a:endParaRPr lang="en-US" altLang="ko-KR" sz="1400" b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117566"/>
                  </a:ext>
                </a:extLst>
              </a:tr>
              <a:tr h="463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Price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제품 판매 가격</a:t>
                      </a:r>
                      <a:endParaRPr lang="en-US" altLang="ko-KR" sz="1400" b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681882"/>
                  </a:ext>
                </a:extLst>
              </a:tr>
              <a:tr h="4632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Freight_value</a:t>
                      </a:r>
                      <a:endParaRPr lang="en-US" altLang="ko-KR" sz="1400" b="0" i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품목 화물 가격</a:t>
                      </a:r>
                      <a:endParaRPr lang="en-US" altLang="ko-KR" sz="1400" b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00756"/>
                  </a:ext>
                </a:extLst>
              </a:tr>
              <a:tr h="463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Payment_installments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할부 횟수</a:t>
                      </a:r>
                      <a:endParaRPr lang="en-US" altLang="ko-KR" sz="1400" b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449607"/>
                  </a:ext>
                </a:extLst>
              </a:tr>
              <a:tr h="463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Customer_city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고객 주소지 도시</a:t>
                      </a:r>
                      <a:endParaRPr lang="en-US" altLang="ko-KR" sz="1400" b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895142"/>
                  </a:ext>
                </a:extLst>
              </a:tr>
              <a:tr h="463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Review_score</a:t>
                      </a:r>
                      <a:endParaRPr lang="en-US" altLang="ko-KR" sz="1400" b="0" i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리뷰 점수</a:t>
                      </a:r>
                      <a:endParaRPr lang="en-US" altLang="ko-KR" sz="1400" b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549521"/>
                  </a:ext>
                </a:extLst>
              </a:tr>
              <a:tr h="463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Recency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구</a:t>
                      </a:r>
                      <a:r>
                        <a:rPr lang="ko-KR" altLang="en-US" sz="1400" b="0" i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매 최근성 </a:t>
                      </a:r>
                      <a:endParaRPr lang="en-US" altLang="ko-KR" sz="1400" b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45564"/>
                  </a:ext>
                </a:extLst>
              </a:tr>
              <a:tr h="463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Frequency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각 고객의 구매 횟수</a:t>
                      </a:r>
                      <a:endParaRPr lang="en-US" altLang="ko-KR" sz="1400" b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907666"/>
                  </a:ext>
                </a:extLst>
              </a:tr>
              <a:tr h="463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Monetary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각 고객의 총 결제 금액</a:t>
                      </a:r>
                      <a:endParaRPr lang="en-US" altLang="ko-KR" sz="1400" b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529412"/>
                  </a:ext>
                </a:extLst>
              </a:tr>
            </a:tbl>
          </a:graphicData>
        </a:graphic>
      </p:graphicFrame>
      <p:sp>
        <p:nvSpPr>
          <p:cNvPr id="55" name="모서리가 둥근 직사각형 72">
            <a:extLst>
              <a:ext uri="{FF2B5EF4-FFF2-40B4-BE49-F238E27FC236}">
                <a16:creationId xmlns:a16="http://schemas.microsoft.com/office/drawing/2014/main" id="{083715A1-085F-18DF-E29F-A0E4FD6D216A}"/>
              </a:ext>
            </a:extLst>
          </p:cNvPr>
          <p:cNvSpPr/>
          <p:nvPr/>
        </p:nvSpPr>
        <p:spPr>
          <a:xfrm>
            <a:off x="235458" y="1435470"/>
            <a:ext cx="2439454" cy="396000"/>
          </a:xfrm>
          <a:prstGeom prst="roundRect">
            <a:avLst>
              <a:gd name="adj" fmla="val 0"/>
            </a:avLst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0" kern="12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Column</a:t>
            </a:r>
            <a:endParaRPr kumimoji="1" lang="ko-KR" altLang="en-US" sz="1400" b="1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6" name="모서리가 둥근 직사각형 72">
            <a:extLst>
              <a:ext uri="{FF2B5EF4-FFF2-40B4-BE49-F238E27FC236}">
                <a16:creationId xmlns:a16="http://schemas.microsoft.com/office/drawing/2014/main" id="{AE9388A6-B445-5E40-B1E1-8F496E9075CA}"/>
              </a:ext>
            </a:extLst>
          </p:cNvPr>
          <p:cNvSpPr/>
          <p:nvPr/>
        </p:nvSpPr>
        <p:spPr>
          <a:xfrm>
            <a:off x="2720630" y="1435470"/>
            <a:ext cx="3221014" cy="396000"/>
          </a:xfrm>
          <a:prstGeom prst="roundRect">
            <a:avLst>
              <a:gd name="adj" fmla="val 0"/>
            </a:avLst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0" kern="12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Description</a:t>
            </a:r>
            <a:endParaRPr kumimoji="1" lang="ko-KR" altLang="en-US" sz="1400" b="1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7" name="모서리가 둥근 직사각형 72">
            <a:extLst>
              <a:ext uri="{FF2B5EF4-FFF2-40B4-BE49-F238E27FC236}">
                <a16:creationId xmlns:a16="http://schemas.microsoft.com/office/drawing/2014/main" id="{B40274BC-CE31-09EE-3BCF-907BA568FEAB}"/>
              </a:ext>
            </a:extLst>
          </p:cNvPr>
          <p:cNvSpPr/>
          <p:nvPr/>
        </p:nvSpPr>
        <p:spPr>
          <a:xfrm>
            <a:off x="6013911" y="1435470"/>
            <a:ext cx="2384722" cy="396000"/>
          </a:xfrm>
          <a:prstGeom prst="roundRect">
            <a:avLst>
              <a:gd name="adj" fmla="val 0"/>
            </a:avLst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0" kern="12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Column</a:t>
            </a:r>
            <a:endParaRPr kumimoji="1" lang="ko-KR" altLang="en-US" sz="1400" b="1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8" name="모서리가 둥근 직사각형 72">
            <a:extLst>
              <a:ext uri="{FF2B5EF4-FFF2-40B4-BE49-F238E27FC236}">
                <a16:creationId xmlns:a16="http://schemas.microsoft.com/office/drawing/2014/main" id="{6F8121DD-1A4E-8520-D94F-FD8A07F31006}"/>
              </a:ext>
            </a:extLst>
          </p:cNvPr>
          <p:cNvSpPr/>
          <p:nvPr/>
        </p:nvSpPr>
        <p:spPr>
          <a:xfrm>
            <a:off x="8475278" y="1435470"/>
            <a:ext cx="3463451" cy="396000"/>
          </a:xfrm>
          <a:prstGeom prst="roundRect">
            <a:avLst>
              <a:gd name="adj" fmla="val 0"/>
            </a:avLst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0" kern="12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Description</a:t>
            </a:r>
            <a:endParaRPr kumimoji="1" lang="ko-KR" altLang="en-US" sz="1400" b="1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5ABE717-415D-F503-83B4-C3D25FEDA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385134"/>
              </p:ext>
            </p:extLst>
          </p:nvPr>
        </p:nvGraphicFramePr>
        <p:xfrm>
          <a:off x="6017405" y="1910370"/>
          <a:ext cx="5921324" cy="41690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5184">
                  <a:extLst>
                    <a:ext uri="{9D8B030D-6E8A-4147-A177-3AD203B41FA5}">
                      <a16:colId xmlns:a16="http://schemas.microsoft.com/office/drawing/2014/main" val="3539117681"/>
                    </a:ext>
                  </a:extLst>
                </a:gridCol>
                <a:gridCol w="3496140">
                  <a:extLst>
                    <a:ext uri="{9D8B030D-6E8A-4147-A177-3AD203B41FA5}">
                      <a16:colId xmlns:a16="http://schemas.microsoft.com/office/drawing/2014/main" val="2392058787"/>
                    </a:ext>
                  </a:extLst>
                </a:gridCol>
              </a:tblGrid>
              <a:tr h="463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Delivery_delay_time</a:t>
                      </a:r>
                      <a:endParaRPr lang="en-US" altLang="ko-KR" sz="1400" b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실제 배송 날짜 </a:t>
                      </a:r>
                      <a:r>
                        <a:rPr lang="en-US" altLang="ko-KR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 </a:t>
                      </a:r>
                      <a:r>
                        <a:rPr lang="ko-KR" altLang="en-US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기대 배송 날짜</a:t>
                      </a:r>
                      <a:endParaRPr lang="en-US" altLang="ko-KR" sz="1400" b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117566"/>
                  </a:ext>
                </a:extLst>
              </a:tr>
              <a:tr h="463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total_delivery_time</a:t>
                      </a:r>
                      <a:endParaRPr lang="en-US" altLang="ko-KR" sz="1400" b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실제 배송 날짜</a:t>
                      </a:r>
                      <a:r>
                        <a:rPr lang="en-US" altLang="ko-KR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 </a:t>
                      </a:r>
                      <a:r>
                        <a:rPr lang="ko-KR" altLang="en-US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구매 날짜</a:t>
                      </a:r>
                      <a:endParaRPr lang="en-US" altLang="ko-KR" sz="1400" b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681882"/>
                  </a:ext>
                </a:extLst>
              </a:tr>
              <a:tr h="463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estimated_delivery_time</a:t>
                      </a:r>
                      <a:endParaRPr lang="en-US" altLang="ko-KR" sz="1400" b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기대 배송 날짜 </a:t>
                      </a:r>
                      <a:r>
                        <a:rPr lang="en-US" altLang="ko-KR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 </a:t>
                      </a:r>
                      <a:r>
                        <a:rPr lang="ko-KR" altLang="en-US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구매 날짜</a:t>
                      </a:r>
                      <a:endParaRPr lang="en-US" altLang="ko-KR" sz="1400" b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00756"/>
                  </a:ext>
                </a:extLst>
              </a:tr>
              <a:tr h="463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Product_count</a:t>
                      </a:r>
                      <a:endParaRPr lang="en-US" altLang="ko-KR" sz="1400" b="0" i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주문당 구매한 품목 개수</a:t>
                      </a:r>
                      <a:endParaRPr lang="en-US" altLang="ko-KR" sz="1400" b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449607"/>
                  </a:ext>
                </a:extLst>
              </a:tr>
              <a:tr h="463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Product_category_name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제품</a:t>
                      </a:r>
                      <a:r>
                        <a:rPr lang="en-US" altLang="ko-KR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카테고리 이름</a:t>
                      </a:r>
                      <a:endParaRPr lang="en-US" altLang="ko-KR" sz="1400" b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895142"/>
                  </a:ext>
                </a:extLst>
              </a:tr>
              <a:tr h="463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sum_credit_card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신용카드 결제 금액</a:t>
                      </a:r>
                      <a:endParaRPr lang="en-US" altLang="ko-KR" sz="1400" b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549521"/>
                  </a:ext>
                </a:extLst>
              </a:tr>
              <a:tr h="463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sum_debit_card</a:t>
                      </a:r>
                      <a:endParaRPr lang="en-US" altLang="ko-KR" sz="1400" b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체크카드 결제 금액</a:t>
                      </a:r>
                      <a:endParaRPr lang="en-US" altLang="ko-KR" sz="1400" b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45564"/>
                  </a:ext>
                </a:extLst>
              </a:tr>
              <a:tr h="463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sum_boleto</a:t>
                      </a:r>
                      <a:endParaRPr lang="en-US" altLang="ko-KR" sz="1400" b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Boleto </a:t>
                      </a:r>
                      <a:r>
                        <a:rPr lang="ko-KR" altLang="en-US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결제금액</a:t>
                      </a:r>
                      <a:endParaRPr lang="en-US" altLang="ko-KR" sz="1400" b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907666"/>
                  </a:ext>
                </a:extLst>
              </a:tr>
              <a:tr h="463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sum_voucher </a:t>
                      </a:r>
                      <a:endParaRPr lang="en-US" altLang="ko-KR" sz="1400" b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바우처 결제금액</a:t>
                      </a:r>
                      <a:endParaRPr lang="en-US" altLang="ko-KR" sz="1400" b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B3B2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529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935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82621-5DD7-DC7D-FEDF-4F997A789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43B067B-3CE2-304D-9890-A0D9DFE34574}"/>
              </a:ext>
            </a:extLst>
          </p:cNvPr>
          <p:cNvGrpSpPr/>
          <p:nvPr/>
        </p:nvGrpSpPr>
        <p:grpSpPr>
          <a:xfrm>
            <a:off x="186878" y="243245"/>
            <a:ext cx="2192620" cy="352980"/>
            <a:chOff x="186878" y="172125"/>
            <a:chExt cx="2192620" cy="3529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0CD5A61-5080-046E-B3F1-92D37B77035C}"/>
                </a:ext>
              </a:extLst>
            </p:cNvPr>
            <p:cNvSpPr/>
            <p:nvPr/>
          </p:nvSpPr>
          <p:spPr>
            <a:xfrm>
              <a:off x="186878" y="172125"/>
              <a:ext cx="45719" cy="176490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A79BF85-5F97-7A60-2213-301B0F6D08DC}"/>
                </a:ext>
              </a:extLst>
            </p:cNvPr>
            <p:cNvSpPr/>
            <p:nvPr/>
          </p:nvSpPr>
          <p:spPr>
            <a:xfrm>
              <a:off x="186878" y="348615"/>
              <a:ext cx="45719" cy="176490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9A8248-6A4E-158A-13D3-7FBBC8C6CA94}"/>
                </a:ext>
              </a:extLst>
            </p:cNvPr>
            <p:cNvSpPr txBox="1"/>
            <p:nvPr/>
          </p:nvSpPr>
          <p:spPr>
            <a:xfrm>
              <a:off x="281757" y="179338"/>
              <a:ext cx="2097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 b="1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en-US" altLang="ko-KR" sz="1400"/>
                <a:t>Target Analysis</a:t>
              </a:r>
              <a:endParaRPr lang="en-US" altLang="ko-KR" sz="1600"/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0D03593-68B2-E971-06AD-0035258F9840}"/>
              </a:ext>
            </a:extLst>
          </p:cNvPr>
          <p:cNvCxnSpPr>
            <a:cxnSpLocks/>
          </p:cNvCxnSpPr>
          <p:nvPr/>
        </p:nvCxnSpPr>
        <p:spPr>
          <a:xfrm flipH="1">
            <a:off x="209737" y="6424301"/>
            <a:ext cx="1170793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5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5">
            <a:extLst>
              <a:ext uri="{FF2B5EF4-FFF2-40B4-BE49-F238E27FC236}">
                <a16:creationId xmlns:a16="http://schemas.microsoft.com/office/drawing/2014/main" id="{7F6796D7-809F-4595-5ABC-4F0B5903C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57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 Final Project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5A7B1D19-708A-40C5-2BFF-5D692AF4B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09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13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73BCBBBB-1CC9-4D57-3C79-7A071A67F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93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GB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 E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ED775FD-E48E-6806-7E15-FC77D1312DDA}"/>
              </a:ext>
            </a:extLst>
          </p:cNvPr>
          <p:cNvGrpSpPr/>
          <p:nvPr/>
        </p:nvGrpSpPr>
        <p:grpSpPr>
          <a:xfrm>
            <a:off x="0" y="-1705723"/>
            <a:ext cx="2995152" cy="1583640"/>
            <a:chOff x="0" y="-1705723"/>
            <a:chExt cx="2995152" cy="15836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CA5097D-6AC3-C021-FEE6-5F6E5C64C929}"/>
                </a:ext>
              </a:extLst>
            </p:cNvPr>
            <p:cNvSpPr/>
            <p:nvPr/>
          </p:nvSpPr>
          <p:spPr>
            <a:xfrm>
              <a:off x="0" y="-1705723"/>
              <a:ext cx="2995152" cy="1583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8F8FAF8-7A49-26F2-4124-5B2C236226AB}"/>
                </a:ext>
              </a:extLst>
            </p:cNvPr>
            <p:cNvSpPr/>
            <p:nvPr/>
          </p:nvSpPr>
          <p:spPr>
            <a:xfrm>
              <a:off x="829699" y="-1586759"/>
              <a:ext cx="630820" cy="636607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A76278C-8219-8CE6-E320-39B407818714}"/>
                </a:ext>
              </a:extLst>
            </p:cNvPr>
            <p:cNvSpPr/>
            <p:nvPr/>
          </p:nvSpPr>
          <p:spPr>
            <a:xfrm>
              <a:off x="110091" y="-1586759"/>
              <a:ext cx="630820" cy="636607"/>
            </a:xfrm>
            <a:prstGeom prst="rect">
              <a:avLst/>
            </a:prstGeom>
            <a:solidFill>
              <a:srgbClr val="004E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53016FE-62D9-DD9C-E56C-C99C5F76FB05}"/>
                </a:ext>
              </a:extLst>
            </p:cNvPr>
            <p:cNvSpPr/>
            <p:nvPr/>
          </p:nvSpPr>
          <p:spPr>
            <a:xfrm>
              <a:off x="1549307" y="-1586759"/>
              <a:ext cx="630820" cy="636607"/>
            </a:xfrm>
            <a:prstGeom prst="rect">
              <a:avLst/>
            </a:prstGeom>
            <a:solidFill>
              <a:srgbClr val="D1E9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8A8DBCA-66D5-0CF5-A430-34E7FBD7E8D9}"/>
                </a:ext>
              </a:extLst>
            </p:cNvPr>
            <p:cNvSpPr/>
            <p:nvPr/>
          </p:nvSpPr>
          <p:spPr>
            <a:xfrm>
              <a:off x="2268915" y="-1586759"/>
              <a:ext cx="630820" cy="636607"/>
            </a:xfrm>
            <a:prstGeom prst="rect">
              <a:avLst/>
            </a:prstGeom>
            <a:solidFill>
              <a:srgbClr val="EF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E41625B-148E-5A00-AC51-60B9BD332B58}"/>
                </a:ext>
              </a:extLst>
            </p:cNvPr>
            <p:cNvSpPr/>
            <p:nvPr/>
          </p:nvSpPr>
          <p:spPr>
            <a:xfrm>
              <a:off x="829699" y="-872067"/>
              <a:ext cx="630820" cy="636607"/>
            </a:xfrm>
            <a:prstGeom prst="rect">
              <a:avLst/>
            </a:prstGeom>
            <a:solidFill>
              <a:srgbClr val="B3B2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1787679-A48B-4D75-ADB5-8D7E8295F62A}"/>
                </a:ext>
              </a:extLst>
            </p:cNvPr>
            <p:cNvSpPr/>
            <p:nvPr/>
          </p:nvSpPr>
          <p:spPr>
            <a:xfrm>
              <a:off x="1549307" y="-872067"/>
              <a:ext cx="630820" cy="636607"/>
            </a:xfrm>
            <a:prstGeom prst="rect">
              <a:avLst/>
            </a:prstGeom>
            <a:solidFill>
              <a:srgbClr val="DEDD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134B158-EC28-6C94-457C-E1ECDBD7C750}"/>
                </a:ext>
              </a:extLst>
            </p:cNvPr>
            <p:cNvSpPr/>
            <p:nvPr/>
          </p:nvSpPr>
          <p:spPr>
            <a:xfrm>
              <a:off x="2268915" y="-872067"/>
              <a:ext cx="630820" cy="636607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3DAEEF4-8766-AE35-C76B-66ECDBC26B96}"/>
              </a:ext>
            </a:extLst>
          </p:cNvPr>
          <p:cNvSpPr txBox="1"/>
          <p:nvPr/>
        </p:nvSpPr>
        <p:spPr>
          <a:xfrm>
            <a:off x="281757" y="691401"/>
            <a:ext cx="11618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로드맵</a:t>
            </a:r>
            <a:endParaRPr kumimoji="1" lang="en-US" altLang="ko-KR" sz="2000" b="1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9E68B16-E662-1AC9-5092-9AB97C70C74F}"/>
              </a:ext>
            </a:extLst>
          </p:cNvPr>
          <p:cNvSpPr/>
          <p:nvPr/>
        </p:nvSpPr>
        <p:spPr>
          <a:xfrm>
            <a:off x="798062" y="2441141"/>
            <a:ext cx="10525487" cy="206479"/>
          </a:xfrm>
          <a:prstGeom prst="roundRect">
            <a:avLst>
              <a:gd name="adj" fmla="val 50000"/>
            </a:avLst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3AD61A7-0B56-7E27-91DE-468BC6F9AB3C}"/>
              </a:ext>
            </a:extLst>
          </p:cNvPr>
          <p:cNvSpPr/>
          <p:nvPr/>
        </p:nvSpPr>
        <p:spPr>
          <a:xfrm>
            <a:off x="2046014" y="2265111"/>
            <a:ext cx="540000" cy="540000"/>
          </a:xfrm>
          <a:prstGeom prst="ellipse">
            <a:avLst/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A144F-9A83-7839-0CAB-351D679649C2}"/>
              </a:ext>
            </a:extLst>
          </p:cNvPr>
          <p:cNvSpPr txBox="1"/>
          <p:nvPr/>
        </p:nvSpPr>
        <p:spPr>
          <a:xfrm>
            <a:off x="1634515" y="3098407"/>
            <a:ext cx="1362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PCA</a:t>
            </a:r>
          </a:p>
          <a:p>
            <a:pPr algn="ctr"/>
            <a:r>
              <a:rPr lang="en-US" altLang="ko-KR" sz="16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</a:t>
            </a:r>
            <a:r>
              <a:rPr lang="ko-KR" altLang="en-US" sz="16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주성분 분석</a:t>
            </a:r>
            <a:r>
              <a:rPr lang="en-US" altLang="ko-KR" sz="16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</a:t>
            </a:r>
            <a:endParaRPr lang="ko-KR" altLang="en-US" sz="160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36E74-31A9-BE03-3553-883B956EC5A9}"/>
              </a:ext>
            </a:extLst>
          </p:cNvPr>
          <p:cNvSpPr txBox="1"/>
          <p:nvPr/>
        </p:nvSpPr>
        <p:spPr>
          <a:xfrm>
            <a:off x="3825934" y="3090573"/>
            <a:ext cx="1965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K-means</a:t>
            </a:r>
          </a:p>
          <a:p>
            <a:pPr algn="ctr"/>
            <a:r>
              <a:rPr lang="ko-KR" altLang="en-US" sz="16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클러스터링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E14F8-C309-61A9-D69C-D3275740DE17}"/>
              </a:ext>
            </a:extLst>
          </p:cNvPr>
          <p:cNvSpPr txBox="1"/>
          <p:nvPr/>
        </p:nvSpPr>
        <p:spPr>
          <a:xfrm>
            <a:off x="3843241" y="4248258"/>
            <a:ext cx="197656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K</a:t>
            </a:r>
            <a:r>
              <a:rPr lang="ko-KR" altLang="en-US" sz="1400"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개의 클러스터로 분류 후 클러스터별</a:t>
            </a:r>
            <a:r>
              <a:rPr lang="en-US" altLang="ko-KR" sz="1400"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 </a:t>
            </a:r>
            <a:r>
              <a:rPr lang="ko-KR" altLang="en-US" sz="1400"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특징 파악</a:t>
            </a:r>
            <a:endParaRPr lang="en-US" altLang="ko-KR" sz="1400">
              <a:latin typeface="Pretendard" panose="02000503000000020004" pitchFamily="2" charset="-127"/>
              <a:ea typeface="Pretendard"/>
              <a:cs typeface="Pretendard" panose="020005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97F38C-833F-17B8-CA0B-27AD5F55067A}"/>
              </a:ext>
            </a:extLst>
          </p:cNvPr>
          <p:cNvSpPr txBox="1"/>
          <p:nvPr/>
        </p:nvSpPr>
        <p:spPr>
          <a:xfrm>
            <a:off x="6782791" y="3098408"/>
            <a:ext cx="1170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Decision Tree</a:t>
            </a:r>
            <a:endParaRPr lang="ko-KR" altLang="en-US" sz="160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1592F12E-455C-F120-CC40-C02DB8FC93F2}"/>
              </a:ext>
            </a:extLst>
          </p:cNvPr>
          <p:cNvSpPr/>
          <p:nvPr/>
        </p:nvSpPr>
        <p:spPr>
          <a:xfrm>
            <a:off x="3473337" y="2391111"/>
            <a:ext cx="203831" cy="284298"/>
          </a:xfrm>
          <a:prstGeom prst="chevron">
            <a:avLst>
              <a:gd name="adj" fmla="val 464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94ED96F3-039D-B542-6902-BF98FDE95D0C}"/>
              </a:ext>
            </a:extLst>
          </p:cNvPr>
          <p:cNvSpPr/>
          <p:nvPr/>
        </p:nvSpPr>
        <p:spPr>
          <a:xfrm>
            <a:off x="5988849" y="2390465"/>
            <a:ext cx="203831" cy="284298"/>
          </a:xfrm>
          <a:prstGeom prst="chevron">
            <a:avLst>
              <a:gd name="adj" fmla="val 464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6E2E4A0A-1C9E-5D8E-FAD4-EDB1681039AA}"/>
              </a:ext>
            </a:extLst>
          </p:cNvPr>
          <p:cNvSpPr/>
          <p:nvPr/>
        </p:nvSpPr>
        <p:spPr>
          <a:xfrm>
            <a:off x="8486146" y="2399892"/>
            <a:ext cx="203831" cy="284298"/>
          </a:xfrm>
          <a:prstGeom prst="chevron">
            <a:avLst>
              <a:gd name="adj" fmla="val 464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0E2F60A-7652-B06A-D4AB-262D4722072A}"/>
              </a:ext>
            </a:extLst>
          </p:cNvPr>
          <p:cNvSpPr/>
          <p:nvPr/>
        </p:nvSpPr>
        <p:spPr>
          <a:xfrm>
            <a:off x="9570241" y="2274401"/>
            <a:ext cx="540000" cy="540000"/>
          </a:xfrm>
          <a:prstGeom prst="ellipse">
            <a:avLst/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CD571F-7C30-61FD-6B35-151A37C0BB32}"/>
              </a:ext>
            </a:extLst>
          </p:cNvPr>
          <p:cNvSpPr txBox="1"/>
          <p:nvPr/>
        </p:nvSpPr>
        <p:spPr>
          <a:xfrm>
            <a:off x="9288861" y="3080756"/>
            <a:ext cx="1170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전략 제시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5F673AB-928C-D6F4-F8FB-7402160014C0}"/>
              </a:ext>
            </a:extLst>
          </p:cNvPr>
          <p:cNvSpPr/>
          <p:nvPr/>
        </p:nvSpPr>
        <p:spPr>
          <a:xfrm>
            <a:off x="2173758" y="2391111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2546906-F56B-BF11-7269-37709AC70FD2}"/>
              </a:ext>
            </a:extLst>
          </p:cNvPr>
          <p:cNvGrpSpPr/>
          <p:nvPr/>
        </p:nvGrpSpPr>
        <p:grpSpPr>
          <a:xfrm>
            <a:off x="4561525" y="2278117"/>
            <a:ext cx="540000" cy="540000"/>
            <a:chOff x="4473971" y="1629434"/>
            <a:chExt cx="540000" cy="54000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1B6C014-7A8F-4CA3-F595-A7C6D65CFD64}"/>
                </a:ext>
              </a:extLst>
            </p:cNvPr>
            <p:cNvSpPr/>
            <p:nvPr/>
          </p:nvSpPr>
          <p:spPr>
            <a:xfrm>
              <a:off x="4473971" y="1629434"/>
              <a:ext cx="540000" cy="540000"/>
            </a:xfrm>
            <a:prstGeom prst="ellipse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879D990-2181-7BC0-0730-70F653EEF116}"/>
                </a:ext>
              </a:extLst>
            </p:cNvPr>
            <p:cNvSpPr/>
            <p:nvPr/>
          </p:nvSpPr>
          <p:spPr>
            <a:xfrm>
              <a:off x="4599971" y="1747507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D932475-EF3B-5ECF-289E-1B1F977C4FDB}"/>
              </a:ext>
            </a:extLst>
          </p:cNvPr>
          <p:cNvGrpSpPr/>
          <p:nvPr/>
        </p:nvGrpSpPr>
        <p:grpSpPr>
          <a:xfrm>
            <a:off x="7065883" y="2265111"/>
            <a:ext cx="540000" cy="540000"/>
            <a:chOff x="6984188" y="1634995"/>
            <a:chExt cx="540000" cy="54000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D6FC532-B246-E322-5708-F0D42CE09A34}"/>
                </a:ext>
              </a:extLst>
            </p:cNvPr>
            <p:cNvSpPr/>
            <p:nvPr/>
          </p:nvSpPr>
          <p:spPr>
            <a:xfrm>
              <a:off x="6984188" y="1634995"/>
              <a:ext cx="540000" cy="540000"/>
            </a:xfrm>
            <a:prstGeom prst="ellipse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38BE2C2-6E79-8C06-83A2-490896F00A57}"/>
                </a:ext>
              </a:extLst>
            </p:cNvPr>
            <p:cNvSpPr/>
            <p:nvPr/>
          </p:nvSpPr>
          <p:spPr>
            <a:xfrm>
              <a:off x="7110188" y="1760995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타원 38">
            <a:extLst>
              <a:ext uri="{FF2B5EF4-FFF2-40B4-BE49-F238E27FC236}">
                <a16:creationId xmlns:a16="http://schemas.microsoft.com/office/drawing/2014/main" id="{C1C7F851-2222-4670-DF1D-7842E2C66B3E}"/>
              </a:ext>
            </a:extLst>
          </p:cNvPr>
          <p:cNvSpPr/>
          <p:nvPr/>
        </p:nvSpPr>
        <p:spPr>
          <a:xfrm>
            <a:off x="9696241" y="2417231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2BA9C1-EEE8-4409-7206-DC5876D1C43D}"/>
              </a:ext>
            </a:extLst>
          </p:cNvPr>
          <p:cNvSpPr txBox="1"/>
          <p:nvPr/>
        </p:nvSpPr>
        <p:spPr>
          <a:xfrm>
            <a:off x="1382246" y="4248258"/>
            <a:ext cx="189256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클러스터를</a:t>
            </a:r>
            <a:r>
              <a:rPr lang="en-US" altLang="ko-KR" sz="1400"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 </a:t>
            </a:r>
            <a:r>
              <a:rPr lang="ko-KR" altLang="en-US" sz="1400"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나누기 위한 주성분 추출</a:t>
            </a:r>
            <a:endParaRPr lang="en-US" altLang="ko-KR" sz="140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194052-B5B7-C192-2F54-8131FAFA09D9}"/>
              </a:ext>
            </a:extLst>
          </p:cNvPr>
          <p:cNvSpPr txBox="1"/>
          <p:nvPr/>
        </p:nvSpPr>
        <p:spPr>
          <a:xfrm>
            <a:off x="6426713" y="4248258"/>
            <a:ext cx="197656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종속변수에</a:t>
            </a:r>
            <a:r>
              <a:rPr lang="en-US" altLang="ko-KR" sz="1400"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 </a:t>
            </a:r>
            <a:r>
              <a:rPr lang="ko-KR" altLang="en-US" sz="1400"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영향을 미치는 주요 변수 파악</a:t>
            </a:r>
            <a:endParaRPr lang="en-US" altLang="ko-KR" sz="1400">
              <a:latin typeface="Pretendard" panose="02000503000000020004" pitchFamily="2" charset="-127"/>
              <a:ea typeface="Pretendard"/>
              <a:cs typeface="Pretendard" panose="02000503000000020004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749501-FA2F-4F37-E75E-5EAA0C0DFF45}"/>
              </a:ext>
            </a:extLst>
          </p:cNvPr>
          <p:cNvSpPr txBox="1"/>
          <p:nvPr/>
        </p:nvSpPr>
        <p:spPr>
          <a:xfrm>
            <a:off x="8953247" y="4215036"/>
            <a:ext cx="206198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>
                <a:latin typeface="Pretendard"/>
                <a:ea typeface="Pretendard"/>
                <a:cs typeface="Pretendard" panose="02000503000000020004" pitchFamily="2" charset="-127"/>
              </a:rPr>
              <a:t>각 클러스터의</a:t>
            </a:r>
            <a:r>
              <a:rPr lang="en-US" altLang="ko-KR" sz="1400">
                <a:latin typeface="Pretendard"/>
                <a:ea typeface="Pretendard"/>
                <a:cs typeface="Pretendard" panose="02000503000000020004" pitchFamily="2" charset="-127"/>
              </a:rPr>
              <a:t> </a:t>
            </a:r>
            <a:r>
              <a:rPr lang="ko-KR" altLang="en-US" sz="1400">
                <a:latin typeface="Pretendard"/>
                <a:ea typeface="Pretendard"/>
                <a:cs typeface="Pretendard" panose="02000503000000020004" pitchFamily="2" charset="-127"/>
              </a:rPr>
              <a:t>특징에 맞는 재구매 유도 전략 제시</a:t>
            </a:r>
            <a:endParaRPr lang="en-US" altLang="ko-KR" sz="1400">
              <a:latin typeface="Pretendard"/>
              <a:ea typeface="Pretendard"/>
              <a:cs typeface="Pretendard" panose="02000503000000020004" pitchFamily="2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F4B79D7-C479-4F99-1701-45C04849858F}"/>
              </a:ext>
            </a:extLst>
          </p:cNvPr>
          <p:cNvCxnSpPr/>
          <p:nvPr/>
        </p:nvCxnSpPr>
        <p:spPr>
          <a:xfrm>
            <a:off x="2058527" y="3943048"/>
            <a:ext cx="540000" cy="0"/>
          </a:xfrm>
          <a:prstGeom prst="line">
            <a:avLst/>
          </a:prstGeom>
          <a:ln>
            <a:solidFill>
              <a:srgbClr val="B3B2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ED5F0DE-C7A9-C82D-97C6-39472FA79429}"/>
              </a:ext>
            </a:extLst>
          </p:cNvPr>
          <p:cNvCxnSpPr/>
          <p:nvPr/>
        </p:nvCxnSpPr>
        <p:spPr>
          <a:xfrm>
            <a:off x="4538608" y="3943048"/>
            <a:ext cx="540000" cy="0"/>
          </a:xfrm>
          <a:prstGeom prst="line">
            <a:avLst/>
          </a:prstGeom>
          <a:ln>
            <a:solidFill>
              <a:srgbClr val="B3B2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3AA2C70-009E-FBEB-3263-692C46FFA91A}"/>
              </a:ext>
            </a:extLst>
          </p:cNvPr>
          <p:cNvCxnSpPr/>
          <p:nvPr/>
        </p:nvCxnSpPr>
        <p:spPr>
          <a:xfrm>
            <a:off x="7122957" y="3946969"/>
            <a:ext cx="540000" cy="0"/>
          </a:xfrm>
          <a:prstGeom prst="line">
            <a:avLst/>
          </a:prstGeom>
          <a:ln>
            <a:solidFill>
              <a:srgbClr val="B3B2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14AC6F6-3BEB-D07A-8F82-41F396400835}"/>
              </a:ext>
            </a:extLst>
          </p:cNvPr>
          <p:cNvCxnSpPr/>
          <p:nvPr/>
        </p:nvCxnSpPr>
        <p:spPr>
          <a:xfrm>
            <a:off x="9604271" y="3933231"/>
            <a:ext cx="540000" cy="0"/>
          </a:xfrm>
          <a:prstGeom prst="line">
            <a:avLst/>
          </a:prstGeom>
          <a:ln>
            <a:solidFill>
              <a:srgbClr val="B3B2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45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4A86C-445E-255D-2F28-6328197C9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D4DCF7B-2FE0-79B6-B4CD-C7FB20A8F862}"/>
              </a:ext>
            </a:extLst>
          </p:cNvPr>
          <p:cNvSpPr/>
          <p:nvPr/>
        </p:nvSpPr>
        <p:spPr>
          <a:xfrm>
            <a:off x="7274744" y="3787193"/>
            <a:ext cx="4097882" cy="8179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99921F1-3CF3-04D7-F661-CF0E287C219B}"/>
              </a:ext>
            </a:extLst>
          </p:cNvPr>
          <p:cNvGrpSpPr/>
          <p:nvPr/>
        </p:nvGrpSpPr>
        <p:grpSpPr>
          <a:xfrm>
            <a:off x="186878" y="243245"/>
            <a:ext cx="2192620" cy="352980"/>
            <a:chOff x="186878" y="172125"/>
            <a:chExt cx="2192620" cy="3529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AEF76F3-D41A-2EE0-FAA4-D5FF798C1600}"/>
                </a:ext>
              </a:extLst>
            </p:cNvPr>
            <p:cNvSpPr/>
            <p:nvPr/>
          </p:nvSpPr>
          <p:spPr>
            <a:xfrm>
              <a:off x="186878" y="172125"/>
              <a:ext cx="45719" cy="176490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661CC6-F74A-F673-D140-B017576F441C}"/>
                </a:ext>
              </a:extLst>
            </p:cNvPr>
            <p:cNvSpPr/>
            <p:nvPr/>
          </p:nvSpPr>
          <p:spPr>
            <a:xfrm>
              <a:off x="186878" y="348615"/>
              <a:ext cx="45719" cy="176490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7B1DED-AA38-0833-F767-80ED6B9ADE69}"/>
                </a:ext>
              </a:extLst>
            </p:cNvPr>
            <p:cNvSpPr txBox="1"/>
            <p:nvPr/>
          </p:nvSpPr>
          <p:spPr>
            <a:xfrm>
              <a:off x="281757" y="179338"/>
              <a:ext cx="2097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 b="1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en-US" altLang="ko-KR" sz="1400"/>
                <a:t>Target Analysis </a:t>
              </a:r>
              <a:endParaRPr lang="en-US" altLang="ko-KR" sz="16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15DE810-9F4A-D539-2ACA-7274DC0BC20E}"/>
              </a:ext>
            </a:extLst>
          </p:cNvPr>
          <p:cNvSpPr txBox="1"/>
          <p:nvPr/>
        </p:nvSpPr>
        <p:spPr>
          <a:xfrm>
            <a:off x="281757" y="691401"/>
            <a:ext cx="11618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고객 </a:t>
            </a:r>
            <a:r>
              <a:rPr lang="ko-KR" altLang="en-US" sz="2000" b="1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기준으로 데이터 정규화 및 통합 후</a:t>
            </a:r>
            <a:r>
              <a:rPr lang="en-US" altLang="ko-KR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PCA</a:t>
            </a:r>
            <a:r>
              <a:rPr lang="ko-KR" altLang="en-US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활용하여 </a:t>
            </a:r>
            <a:r>
              <a:rPr lang="en-US" altLang="ko-KR" sz="2000" b="1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K-means</a:t>
            </a:r>
            <a:r>
              <a:rPr lang="ko-KR" altLang="en-US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클러스터링을 진행하고자 함</a:t>
            </a:r>
            <a:endParaRPr kumimoji="1" lang="en-US" altLang="ko-KR" sz="2000" b="1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AA07AAA-CDEF-416A-7FFB-9EA69BA2CE38}"/>
              </a:ext>
            </a:extLst>
          </p:cNvPr>
          <p:cNvCxnSpPr>
            <a:cxnSpLocks/>
          </p:cNvCxnSpPr>
          <p:nvPr/>
        </p:nvCxnSpPr>
        <p:spPr>
          <a:xfrm flipH="1">
            <a:off x="209737" y="6424301"/>
            <a:ext cx="1170793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5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5">
            <a:extLst>
              <a:ext uri="{FF2B5EF4-FFF2-40B4-BE49-F238E27FC236}">
                <a16:creationId xmlns:a16="http://schemas.microsoft.com/office/drawing/2014/main" id="{78F3E319-2A3C-DF46-F973-5D628ED83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57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 Final Project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104F1A7D-6474-EC72-38D2-883BA8A81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09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14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166C1401-93B0-3256-36EA-3D241F83A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93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GB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 E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7F0F8AC-CCA0-C1E9-17BC-70DD9381289B}"/>
              </a:ext>
            </a:extLst>
          </p:cNvPr>
          <p:cNvGrpSpPr/>
          <p:nvPr/>
        </p:nvGrpSpPr>
        <p:grpSpPr>
          <a:xfrm>
            <a:off x="0" y="-1705723"/>
            <a:ext cx="2995152" cy="1583640"/>
            <a:chOff x="0" y="-1705723"/>
            <a:chExt cx="2995152" cy="15836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E7D4E23-EC7C-043F-2100-C60232EFDB16}"/>
                </a:ext>
              </a:extLst>
            </p:cNvPr>
            <p:cNvSpPr/>
            <p:nvPr/>
          </p:nvSpPr>
          <p:spPr>
            <a:xfrm>
              <a:off x="0" y="-1705723"/>
              <a:ext cx="2995152" cy="1583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D842B87-852E-5CAB-37A9-D3EAF675180C}"/>
                </a:ext>
              </a:extLst>
            </p:cNvPr>
            <p:cNvSpPr/>
            <p:nvPr/>
          </p:nvSpPr>
          <p:spPr>
            <a:xfrm>
              <a:off x="829699" y="-1586759"/>
              <a:ext cx="630820" cy="636607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AA19B76-9E6B-4D43-A816-835B9F3F5177}"/>
                </a:ext>
              </a:extLst>
            </p:cNvPr>
            <p:cNvSpPr/>
            <p:nvPr/>
          </p:nvSpPr>
          <p:spPr>
            <a:xfrm>
              <a:off x="110091" y="-1586759"/>
              <a:ext cx="630820" cy="636607"/>
            </a:xfrm>
            <a:prstGeom prst="rect">
              <a:avLst/>
            </a:prstGeom>
            <a:solidFill>
              <a:srgbClr val="004E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B413DB1-E2C4-4969-4468-A0C9225A61F3}"/>
                </a:ext>
              </a:extLst>
            </p:cNvPr>
            <p:cNvSpPr/>
            <p:nvPr/>
          </p:nvSpPr>
          <p:spPr>
            <a:xfrm>
              <a:off x="1549307" y="-1586759"/>
              <a:ext cx="630820" cy="636607"/>
            </a:xfrm>
            <a:prstGeom prst="rect">
              <a:avLst/>
            </a:prstGeom>
            <a:solidFill>
              <a:srgbClr val="D1E9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5A21E86-DCB6-84D4-D399-9046EC796721}"/>
                </a:ext>
              </a:extLst>
            </p:cNvPr>
            <p:cNvSpPr/>
            <p:nvPr/>
          </p:nvSpPr>
          <p:spPr>
            <a:xfrm>
              <a:off x="2268915" y="-1586759"/>
              <a:ext cx="630820" cy="636607"/>
            </a:xfrm>
            <a:prstGeom prst="rect">
              <a:avLst/>
            </a:prstGeom>
            <a:solidFill>
              <a:srgbClr val="EF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F2BBF32-497A-7707-DC54-EBDDD6829FB4}"/>
                </a:ext>
              </a:extLst>
            </p:cNvPr>
            <p:cNvSpPr/>
            <p:nvPr/>
          </p:nvSpPr>
          <p:spPr>
            <a:xfrm>
              <a:off x="829699" y="-872067"/>
              <a:ext cx="630820" cy="636607"/>
            </a:xfrm>
            <a:prstGeom prst="rect">
              <a:avLst/>
            </a:prstGeom>
            <a:solidFill>
              <a:srgbClr val="B3B2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E43EA4B-E679-715F-70DA-64ECEDBB8469}"/>
                </a:ext>
              </a:extLst>
            </p:cNvPr>
            <p:cNvSpPr/>
            <p:nvPr/>
          </p:nvSpPr>
          <p:spPr>
            <a:xfrm>
              <a:off x="1549307" y="-872067"/>
              <a:ext cx="630820" cy="636607"/>
            </a:xfrm>
            <a:prstGeom prst="rect">
              <a:avLst/>
            </a:prstGeom>
            <a:solidFill>
              <a:srgbClr val="DEDD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41F7A4D-1DBB-C76D-1E78-8455D43B6E3B}"/>
                </a:ext>
              </a:extLst>
            </p:cNvPr>
            <p:cNvSpPr/>
            <p:nvPr/>
          </p:nvSpPr>
          <p:spPr>
            <a:xfrm>
              <a:off x="2268915" y="-872067"/>
              <a:ext cx="630820" cy="636607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989A7F-E770-B1BF-8CC6-C8C63375B506}"/>
              </a:ext>
            </a:extLst>
          </p:cNvPr>
          <p:cNvSpPr/>
          <p:nvPr/>
        </p:nvSpPr>
        <p:spPr>
          <a:xfrm>
            <a:off x="481781" y="1392578"/>
            <a:ext cx="97152" cy="338553"/>
          </a:xfrm>
          <a:prstGeom prst="rect">
            <a:avLst/>
          </a:prstGeom>
          <a:solidFill>
            <a:srgbClr val="004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A5B07C-4B54-7FBA-1F9E-76309B7DF0B4}"/>
              </a:ext>
            </a:extLst>
          </p:cNvPr>
          <p:cNvSpPr txBox="1"/>
          <p:nvPr/>
        </p:nvSpPr>
        <p:spPr>
          <a:xfrm>
            <a:off x="566634" y="1387445"/>
            <a:ext cx="504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K-means </a:t>
            </a:r>
            <a:r>
              <a:rPr lang="ko-KR" altLang="en-US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클러스터링을 위한 데이터 준비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FABEB5-AC3C-0258-23DD-89406F5D424C}"/>
              </a:ext>
            </a:extLst>
          </p:cNvPr>
          <p:cNvSpPr txBox="1"/>
          <p:nvPr/>
        </p:nvSpPr>
        <p:spPr>
          <a:xfrm>
            <a:off x="572584" y="1764271"/>
            <a:ext cx="7438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K-means</a:t>
            </a:r>
            <a:r>
              <a:rPr lang="ko-KR" altLang="en-US" sz="14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클러스터링이 거리 기반 알고리즘이라는 점에 주의하여</a:t>
            </a:r>
            <a:r>
              <a:rPr lang="en-US" altLang="ko-KR" sz="14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4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데이터를 준비함</a:t>
            </a:r>
            <a:endParaRPr lang="en-US" altLang="ko-KR" sz="140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9174288-91B3-C69E-6E51-997386A55ED6}"/>
              </a:ext>
            </a:extLst>
          </p:cNvPr>
          <p:cNvSpPr/>
          <p:nvPr/>
        </p:nvSpPr>
        <p:spPr>
          <a:xfrm>
            <a:off x="7274744" y="5002932"/>
            <a:ext cx="4097882" cy="1025678"/>
          </a:xfrm>
          <a:prstGeom prst="rect">
            <a:avLst/>
          </a:prstGeom>
          <a:solidFill>
            <a:srgbClr val="D1E9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4E1DB79-1608-9105-A852-9701C1B731FD}"/>
              </a:ext>
            </a:extLst>
          </p:cNvPr>
          <p:cNvSpPr/>
          <p:nvPr/>
        </p:nvSpPr>
        <p:spPr>
          <a:xfrm>
            <a:off x="7274744" y="2303169"/>
            <a:ext cx="4097882" cy="400110"/>
          </a:xfrm>
          <a:prstGeom prst="rect">
            <a:avLst/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PCA</a:t>
            </a:r>
            <a:r>
              <a:rPr lang="ko-KR" altLang="en-US" sz="14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4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</a:t>
            </a:r>
            <a:r>
              <a:rPr lang="ko-KR" altLang="en-US" sz="14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주성분 분석</a:t>
            </a:r>
            <a:r>
              <a:rPr lang="en-US" altLang="ko-KR" sz="14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</a:t>
            </a:r>
            <a:endParaRPr lang="ko-KR" altLang="en-US" sz="140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BD9820-1310-32D6-7717-46097239D8F0}"/>
              </a:ext>
            </a:extLst>
          </p:cNvPr>
          <p:cNvSpPr/>
          <p:nvPr/>
        </p:nvSpPr>
        <p:spPr>
          <a:xfrm>
            <a:off x="7274744" y="2740960"/>
            <a:ext cx="4097882" cy="98755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A07EC2-A2E9-216E-B172-FFE02176B401}"/>
              </a:ext>
            </a:extLst>
          </p:cNvPr>
          <p:cNvSpPr txBox="1"/>
          <p:nvPr/>
        </p:nvSpPr>
        <p:spPr>
          <a:xfrm>
            <a:off x="7559039" y="2879357"/>
            <a:ext cx="3557883" cy="6924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1300"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데이터에 너무 많은 정보와 변수가 있을 때 데이터를 잘 설명할 수 있는 </a:t>
            </a:r>
            <a:r>
              <a:rPr lang="ko-KR" altLang="en-US" sz="1300" b="1">
                <a:highlight>
                  <a:srgbClr val="D1E9E8"/>
                </a:highlight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주성분을 추출하여 데이터의 </a:t>
            </a:r>
            <a:endParaRPr lang="en-US" altLang="ko-KR" sz="1300" b="1">
              <a:highlight>
                <a:srgbClr val="D1E9E8"/>
              </a:highlight>
              <a:latin typeface="Pretendard" panose="02000503000000020004" pitchFamily="2" charset="-127"/>
              <a:ea typeface="Pretendard"/>
              <a:cs typeface="Pretendard" panose="02000503000000020004" pitchFamily="2" charset="-127"/>
            </a:endParaRPr>
          </a:p>
          <a:p>
            <a:pPr algn="ctr"/>
            <a:r>
              <a:rPr lang="ko-KR" altLang="en-US" sz="1300" b="1">
                <a:highlight>
                  <a:srgbClr val="D1E9E8"/>
                </a:highlight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차원을 축소</a:t>
            </a:r>
            <a:r>
              <a:rPr lang="ko-KR" altLang="en-US" sz="1300"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해주는 분석 기법</a:t>
            </a:r>
            <a:endParaRPr lang="en-US" altLang="ko-KR" sz="1300">
              <a:latin typeface="Pretendard" panose="02000503000000020004" pitchFamily="2" charset="-127"/>
              <a:ea typeface="Pretendard"/>
              <a:cs typeface="Pretendard" panose="02000503000000020004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D6E5C0-9379-E821-1452-4BDC3E70B5B0}"/>
              </a:ext>
            </a:extLst>
          </p:cNvPr>
          <p:cNvSpPr txBox="1"/>
          <p:nvPr/>
        </p:nvSpPr>
        <p:spPr>
          <a:xfrm>
            <a:off x="7405307" y="3928093"/>
            <a:ext cx="3711616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3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PCA</a:t>
            </a:r>
            <a:r>
              <a:rPr lang="ko-KR" altLang="en-US" sz="13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통해 데이터의 차원을 줄여</a:t>
            </a:r>
            <a:endParaRPr lang="en-US" altLang="ko-KR" sz="130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ko-KR" altLang="en-US" sz="1300" b="1">
                <a:highlight>
                  <a:srgbClr val="D1E9E8"/>
                </a:highlight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클러스터링을 시각화 </a:t>
            </a:r>
            <a:r>
              <a:rPr lang="ko-KR" altLang="en-US" sz="13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할 수 있음</a:t>
            </a:r>
          </a:p>
        </p:txBody>
      </p:sp>
      <p:sp>
        <p:nvSpPr>
          <p:cNvPr id="46" name="화살표: 갈매기형 수장 45">
            <a:extLst>
              <a:ext uri="{FF2B5EF4-FFF2-40B4-BE49-F238E27FC236}">
                <a16:creationId xmlns:a16="http://schemas.microsoft.com/office/drawing/2014/main" id="{8362840E-36AF-2855-6BB5-094525478143}"/>
              </a:ext>
            </a:extLst>
          </p:cNvPr>
          <p:cNvSpPr/>
          <p:nvPr/>
        </p:nvSpPr>
        <p:spPr>
          <a:xfrm rot="5400000">
            <a:off x="9221767" y="4659473"/>
            <a:ext cx="203831" cy="284298"/>
          </a:xfrm>
          <a:prstGeom prst="chevron">
            <a:avLst>
              <a:gd name="adj" fmla="val 46450"/>
            </a:avLst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D6ACBF-193D-1A98-F186-08063104512D}"/>
              </a:ext>
            </a:extLst>
          </p:cNvPr>
          <p:cNvSpPr/>
          <p:nvPr/>
        </p:nvSpPr>
        <p:spPr>
          <a:xfrm>
            <a:off x="556564" y="2740960"/>
            <a:ext cx="6304806" cy="15160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1000" i="1">
              <a:solidFill>
                <a:srgbClr val="7F848E"/>
              </a:solidFill>
              <a:latin typeface="Menlo"/>
              <a:ea typeface="맑은 고딕"/>
            </a:endParaRPr>
          </a:p>
          <a:p>
            <a:endParaRPr lang="ko-KR" sz="1000" i="1">
              <a:solidFill>
                <a:srgbClr val="7F848E"/>
              </a:solidFill>
              <a:latin typeface="Menlo"/>
              <a:ea typeface="맑은 고딕"/>
            </a:endParaRPr>
          </a:p>
          <a:p>
            <a:endParaRPr lang="ko-KR" altLang="en-US" sz="1000" i="1">
              <a:solidFill>
                <a:srgbClr val="7F848E"/>
              </a:solidFill>
              <a:latin typeface="Menlo"/>
              <a:ea typeface="맑은 고딕"/>
            </a:endParaRPr>
          </a:p>
          <a:p>
            <a:br>
              <a:rPr lang="en-US" altLang="ko-KR"/>
            </a:br>
            <a:endParaRPr lang="en-US" altLang="ko-KR" sz="1000">
              <a:ea typeface="맑은 고딕"/>
            </a:endParaRPr>
          </a:p>
          <a:p>
            <a:endParaRPr lang="ko-KR" altLang="en-US" sz="1000">
              <a:ea typeface="맑은 고딕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09907C-7F6E-398F-0769-4106F7C31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386728"/>
              </p:ext>
            </p:extLst>
          </p:nvPr>
        </p:nvGraphicFramePr>
        <p:xfrm>
          <a:off x="556564" y="4324903"/>
          <a:ext cx="6304806" cy="817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686">
                  <a:extLst>
                    <a:ext uri="{9D8B030D-6E8A-4147-A177-3AD203B41FA5}">
                      <a16:colId xmlns:a16="http://schemas.microsoft.com/office/drawing/2014/main" val="1122170066"/>
                    </a:ext>
                  </a:extLst>
                </a:gridCol>
                <a:gridCol w="4819120">
                  <a:extLst>
                    <a:ext uri="{9D8B030D-6E8A-4147-A177-3AD203B41FA5}">
                      <a16:colId xmlns:a16="http://schemas.microsoft.com/office/drawing/2014/main" val="4270553366"/>
                    </a:ext>
                  </a:extLst>
                </a:gridCol>
              </a:tblGrid>
              <a:tr h="81790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350" b="0" kern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데이터 정규화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/>
                          <a:cs typeface="Pretendard" panose="02000503000000020004" pitchFamily="2" charset="-127"/>
                        </a:rPr>
                        <a:t>코드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/>
                          <a:cs typeface="Pretendard" panose="02000503000000020004" pitchFamily="2" charset="-127"/>
                        </a:rPr>
                        <a:t>StandardScaler</a:t>
                      </a:r>
                      <a:r>
                        <a:rPr kumimoji="1" lang="ko-KR" altLang="en-US" sz="1200" b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/>
                          <a:cs typeface="Pretendard" panose="02000503000000020004" pitchFamily="2" charset="-127"/>
                        </a:rPr>
                        <a:t>를 사용하여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/>
                          <a:cs typeface="Pretendard" panose="02000503000000020004" pitchFamily="2" charset="-127"/>
                        </a:rPr>
                        <a:t>연속형 변수 데이터</a:t>
                      </a:r>
                      <a:r>
                        <a:rPr kumimoji="1" lang="ko-KR" altLang="en-US" sz="1200" b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/>
                          <a:cs typeface="Pretendard" panose="02000503000000020004" pitchFamily="2" charset="-127"/>
                        </a:rPr>
                        <a:t>스케일링 진행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90642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5F87219-621D-60F0-A380-8BA7EAED0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165129"/>
              </p:ext>
            </p:extLst>
          </p:nvPr>
        </p:nvGraphicFramePr>
        <p:xfrm>
          <a:off x="556564" y="5210707"/>
          <a:ext cx="6304806" cy="817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686">
                  <a:extLst>
                    <a:ext uri="{9D8B030D-6E8A-4147-A177-3AD203B41FA5}">
                      <a16:colId xmlns:a16="http://schemas.microsoft.com/office/drawing/2014/main" val="1122170066"/>
                    </a:ext>
                  </a:extLst>
                </a:gridCol>
                <a:gridCol w="4819120">
                  <a:extLst>
                    <a:ext uri="{9D8B030D-6E8A-4147-A177-3AD203B41FA5}">
                      <a16:colId xmlns:a16="http://schemas.microsoft.com/office/drawing/2014/main" val="4270553366"/>
                    </a:ext>
                  </a:extLst>
                </a:gridCol>
              </a:tblGrid>
              <a:tr h="81790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350" b="0" kern="12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고객 데이터 통합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/>
                          <a:cs typeface="Pretendard" panose="02000503000000020004" pitchFamily="2" charset="-127"/>
                        </a:rPr>
                        <a:t>동일 고객인지 판별할 수 있는 </a:t>
                      </a:r>
                      <a:br>
                        <a:rPr lang="en-US" altLang="ko-KR" sz="1200" b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/>
                          <a:cs typeface="Pretendard" panose="02000503000000020004" pitchFamily="2" charset="-127"/>
                        </a:rPr>
                      </a:b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/>
                          <a:cs typeface="Pretendard" panose="02000503000000020004" pitchFamily="2" charset="-127"/>
                        </a:rPr>
                        <a:t>고객 고유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/>
                          <a:cs typeface="Pretendard" panose="02000503000000020004" pitchFamily="2" charset="-127"/>
                        </a:rPr>
                        <a:t>ID(Customer_unique_id)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/>
                          <a:cs typeface="Pretendard" panose="02000503000000020004" pitchFamily="2" charset="-127"/>
                        </a:rPr>
                        <a:t>를 기준으로 통합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90642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1D2B8E4-3F7F-0BA1-1960-87D75822F4A2}"/>
              </a:ext>
            </a:extLst>
          </p:cNvPr>
          <p:cNvSpPr txBox="1"/>
          <p:nvPr/>
        </p:nvSpPr>
        <p:spPr>
          <a:xfrm>
            <a:off x="740911" y="3079008"/>
            <a:ext cx="6024132" cy="6924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300"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scaler = StandardScaler()</a:t>
            </a:r>
          </a:p>
          <a:p>
            <a:r>
              <a:rPr lang="en-US" altLang="ko-KR" sz="1300"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scaler.fit(cluster_df.drop(columns='Customer_unique_id'))</a:t>
            </a:r>
          </a:p>
          <a:p>
            <a:r>
              <a:rPr lang="en-US" altLang="ko-KR" sz="1300"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scaled_df = scaler.transform(cluster_df.drop(columns='Customer_unique_id'))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032C84-C70B-CFBF-E20B-F938423C1BA7}"/>
              </a:ext>
            </a:extLst>
          </p:cNvPr>
          <p:cNvSpPr/>
          <p:nvPr/>
        </p:nvSpPr>
        <p:spPr>
          <a:xfrm>
            <a:off x="556563" y="2292580"/>
            <a:ext cx="6304805" cy="400110"/>
          </a:xfrm>
          <a:prstGeom prst="rect">
            <a:avLst/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데이터 스케일링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AB13CE-46F7-7810-3F24-74A6E75C9EF1}"/>
              </a:ext>
            </a:extLst>
          </p:cNvPr>
          <p:cNvSpPr txBox="1"/>
          <p:nvPr/>
        </p:nvSpPr>
        <p:spPr>
          <a:xfrm>
            <a:off x="7482172" y="5291110"/>
            <a:ext cx="3711616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3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현재 가지고 있는 많은 변수들로 인해 군집화가 어려워</a:t>
            </a:r>
            <a:endParaRPr lang="en-US" altLang="ko-KR" sz="130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en-US" altLang="ko-KR" sz="13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PCA</a:t>
            </a:r>
            <a:r>
              <a:rPr lang="ko-KR" altLang="en-US" sz="13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차원을 축소한 후</a:t>
            </a:r>
            <a:r>
              <a:rPr lang="en-US" altLang="ko-KR" sz="13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3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클러스터링을 진행하고자 함</a:t>
            </a:r>
            <a:r>
              <a:rPr lang="en-US" altLang="ko-KR" sz="13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3852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3AB1D-C64D-5D6F-5481-8742A0C34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6F7BC91-F8AB-D0F8-DA7B-25C9B2D9235A}"/>
              </a:ext>
            </a:extLst>
          </p:cNvPr>
          <p:cNvGrpSpPr/>
          <p:nvPr/>
        </p:nvGrpSpPr>
        <p:grpSpPr>
          <a:xfrm>
            <a:off x="186878" y="243245"/>
            <a:ext cx="2192620" cy="352980"/>
            <a:chOff x="186878" y="172125"/>
            <a:chExt cx="2192620" cy="3529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B6380DF-EF3A-7E7F-48CF-E3F369C1AA40}"/>
                </a:ext>
              </a:extLst>
            </p:cNvPr>
            <p:cNvSpPr/>
            <p:nvPr/>
          </p:nvSpPr>
          <p:spPr>
            <a:xfrm>
              <a:off x="186878" y="172125"/>
              <a:ext cx="45719" cy="176490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25A4C5A-B5AD-D859-1ACD-D97F15A79CFD}"/>
                </a:ext>
              </a:extLst>
            </p:cNvPr>
            <p:cNvSpPr/>
            <p:nvPr/>
          </p:nvSpPr>
          <p:spPr>
            <a:xfrm>
              <a:off x="186878" y="348615"/>
              <a:ext cx="45719" cy="176490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B20CF8-16EE-75C9-C0F0-D4F83BB600C1}"/>
                </a:ext>
              </a:extLst>
            </p:cNvPr>
            <p:cNvSpPr txBox="1"/>
            <p:nvPr/>
          </p:nvSpPr>
          <p:spPr>
            <a:xfrm>
              <a:off x="281757" y="179338"/>
              <a:ext cx="2097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 b="1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en-US" altLang="ko-KR" sz="1400"/>
                <a:t>Target Analysis </a:t>
              </a:r>
              <a:endParaRPr lang="en-US" altLang="ko-KR" sz="16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20FD7BA-91F8-B96C-5E35-2765467DF6CB}"/>
              </a:ext>
            </a:extLst>
          </p:cNvPr>
          <p:cNvSpPr txBox="1"/>
          <p:nvPr/>
        </p:nvSpPr>
        <p:spPr>
          <a:xfrm>
            <a:off x="281757" y="691401"/>
            <a:ext cx="11618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변수로 </a:t>
            </a:r>
            <a:r>
              <a:rPr lang="en-US" altLang="ko-KR" sz="2000" b="1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PCA</a:t>
            </a:r>
            <a:r>
              <a:rPr lang="ko-KR" altLang="en-US" sz="2000" b="1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진행하여 각 </a:t>
            </a:r>
            <a:r>
              <a:rPr lang="ko-KR" altLang="en-US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주성분에 가장 영향을 많이 미치는 변수 </a:t>
            </a:r>
            <a:r>
              <a:rPr lang="en-US" altLang="ko-KR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r>
              <a:rPr lang="ko-KR" altLang="en-US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개를 선정함</a:t>
            </a:r>
            <a:endParaRPr kumimoji="1" lang="en-US" altLang="ko-KR" sz="2000" b="1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C288191-2604-B7D1-0A23-1FBABD6C15FE}"/>
              </a:ext>
            </a:extLst>
          </p:cNvPr>
          <p:cNvCxnSpPr>
            <a:cxnSpLocks/>
          </p:cNvCxnSpPr>
          <p:nvPr/>
        </p:nvCxnSpPr>
        <p:spPr>
          <a:xfrm flipH="1">
            <a:off x="209737" y="6424301"/>
            <a:ext cx="1170793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5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5">
            <a:extLst>
              <a:ext uri="{FF2B5EF4-FFF2-40B4-BE49-F238E27FC236}">
                <a16:creationId xmlns:a16="http://schemas.microsoft.com/office/drawing/2014/main" id="{A931FF0C-E45F-1622-82A0-DAD9D1B78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57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 Final Project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7A42B76D-AA6E-CEB8-E06F-A2CF66915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09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15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7BA1EE21-5E8C-99B1-A15C-1EA9D7113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93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GB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 E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1699C90-4D6E-31E2-59DD-5C5A677B999E}"/>
              </a:ext>
            </a:extLst>
          </p:cNvPr>
          <p:cNvGrpSpPr/>
          <p:nvPr/>
        </p:nvGrpSpPr>
        <p:grpSpPr>
          <a:xfrm>
            <a:off x="0" y="-1705723"/>
            <a:ext cx="2995152" cy="1583640"/>
            <a:chOff x="0" y="-1705723"/>
            <a:chExt cx="2995152" cy="15836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49136B2-186D-6CE8-F1E5-E1C60E3A604D}"/>
                </a:ext>
              </a:extLst>
            </p:cNvPr>
            <p:cNvSpPr/>
            <p:nvPr/>
          </p:nvSpPr>
          <p:spPr>
            <a:xfrm>
              <a:off x="0" y="-1705723"/>
              <a:ext cx="2995152" cy="1583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73DD854-43EC-621C-0826-62A0EF2EFFDD}"/>
                </a:ext>
              </a:extLst>
            </p:cNvPr>
            <p:cNvSpPr/>
            <p:nvPr/>
          </p:nvSpPr>
          <p:spPr>
            <a:xfrm>
              <a:off x="829699" y="-1586759"/>
              <a:ext cx="630820" cy="636607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B878399-D604-E1AE-2B2E-FEEE42DE885C}"/>
                </a:ext>
              </a:extLst>
            </p:cNvPr>
            <p:cNvSpPr/>
            <p:nvPr/>
          </p:nvSpPr>
          <p:spPr>
            <a:xfrm>
              <a:off x="110091" y="-1586759"/>
              <a:ext cx="630820" cy="636607"/>
            </a:xfrm>
            <a:prstGeom prst="rect">
              <a:avLst/>
            </a:prstGeom>
            <a:solidFill>
              <a:srgbClr val="004E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CD365B7-80F8-E2BA-4ED4-BECE54762267}"/>
                </a:ext>
              </a:extLst>
            </p:cNvPr>
            <p:cNvSpPr/>
            <p:nvPr/>
          </p:nvSpPr>
          <p:spPr>
            <a:xfrm>
              <a:off x="1549307" y="-1586759"/>
              <a:ext cx="630820" cy="636607"/>
            </a:xfrm>
            <a:prstGeom prst="rect">
              <a:avLst/>
            </a:prstGeom>
            <a:solidFill>
              <a:srgbClr val="D1E9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0401709-615E-17B7-478A-A7B0FE6F5EB6}"/>
                </a:ext>
              </a:extLst>
            </p:cNvPr>
            <p:cNvSpPr/>
            <p:nvPr/>
          </p:nvSpPr>
          <p:spPr>
            <a:xfrm>
              <a:off x="2268915" y="-1586759"/>
              <a:ext cx="630820" cy="636607"/>
            </a:xfrm>
            <a:prstGeom prst="rect">
              <a:avLst/>
            </a:prstGeom>
            <a:solidFill>
              <a:srgbClr val="EF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9E77672-98C4-2713-7DAA-0D54571FB315}"/>
                </a:ext>
              </a:extLst>
            </p:cNvPr>
            <p:cNvSpPr/>
            <p:nvPr/>
          </p:nvSpPr>
          <p:spPr>
            <a:xfrm>
              <a:off x="829699" y="-872067"/>
              <a:ext cx="630820" cy="636607"/>
            </a:xfrm>
            <a:prstGeom prst="rect">
              <a:avLst/>
            </a:prstGeom>
            <a:solidFill>
              <a:srgbClr val="B3B2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E86A24B-6F76-091F-587C-54F31C956D01}"/>
                </a:ext>
              </a:extLst>
            </p:cNvPr>
            <p:cNvSpPr/>
            <p:nvPr/>
          </p:nvSpPr>
          <p:spPr>
            <a:xfrm>
              <a:off x="1549307" y="-872067"/>
              <a:ext cx="630820" cy="636607"/>
            </a:xfrm>
            <a:prstGeom prst="rect">
              <a:avLst/>
            </a:prstGeom>
            <a:solidFill>
              <a:srgbClr val="DEDD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34667F0-6451-4012-E6B3-7564F3D13AF0}"/>
                </a:ext>
              </a:extLst>
            </p:cNvPr>
            <p:cNvSpPr/>
            <p:nvPr/>
          </p:nvSpPr>
          <p:spPr>
            <a:xfrm>
              <a:off x="2268915" y="-872067"/>
              <a:ext cx="630820" cy="636607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207EF32-6350-0989-524E-A0E53F6D6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123114"/>
              </p:ext>
            </p:extLst>
          </p:nvPr>
        </p:nvGraphicFramePr>
        <p:xfrm>
          <a:off x="710767" y="1724214"/>
          <a:ext cx="7628751" cy="445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9852">
                  <a:extLst>
                    <a:ext uri="{9D8B030D-6E8A-4147-A177-3AD203B41FA5}">
                      <a16:colId xmlns:a16="http://schemas.microsoft.com/office/drawing/2014/main" val="1523419472"/>
                    </a:ext>
                  </a:extLst>
                </a:gridCol>
                <a:gridCol w="1572939">
                  <a:extLst>
                    <a:ext uri="{9D8B030D-6E8A-4147-A177-3AD203B41FA5}">
                      <a16:colId xmlns:a16="http://schemas.microsoft.com/office/drawing/2014/main" val="2613069442"/>
                    </a:ext>
                  </a:extLst>
                </a:gridCol>
                <a:gridCol w="2005496">
                  <a:extLst>
                    <a:ext uri="{9D8B030D-6E8A-4147-A177-3AD203B41FA5}">
                      <a16:colId xmlns:a16="http://schemas.microsoft.com/office/drawing/2014/main" val="2366963590"/>
                    </a:ext>
                  </a:extLst>
                </a:gridCol>
                <a:gridCol w="1808879">
                  <a:extLst>
                    <a:ext uri="{9D8B030D-6E8A-4147-A177-3AD203B41FA5}">
                      <a16:colId xmlns:a16="http://schemas.microsoft.com/office/drawing/2014/main" val="1368278890"/>
                    </a:ext>
                  </a:extLst>
                </a:gridCol>
                <a:gridCol w="1651585">
                  <a:extLst>
                    <a:ext uri="{9D8B030D-6E8A-4147-A177-3AD203B41FA5}">
                      <a16:colId xmlns:a16="http://schemas.microsoft.com/office/drawing/2014/main" val="375224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Price</a:t>
                      </a:r>
                      <a:endParaRPr lang="ko-KR" altLang="en-US" sz="120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Freight_value</a:t>
                      </a:r>
                      <a:endParaRPr lang="ko-KR" altLang="en-US" sz="120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Product_count</a:t>
                      </a:r>
                      <a:endParaRPr lang="ko-KR" altLang="en-US" sz="120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Delivery_delay_time</a:t>
                      </a:r>
                      <a:endParaRPr lang="ko-KR" altLang="en-US" sz="120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12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PC1</a:t>
                      </a:r>
                      <a:endParaRPr lang="ko-KR" altLang="en-US" sz="120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highlight>
                            <a:srgbClr val="D1E9E8"/>
                          </a:highlight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0.500804</a:t>
                      </a:r>
                      <a:endParaRPr lang="ko-KR" altLang="en-US" sz="1200">
                        <a:solidFill>
                          <a:schemeClr val="tx1"/>
                        </a:solidFill>
                        <a:highlight>
                          <a:srgbClr val="D1E9E8"/>
                        </a:highlight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0.354938</a:t>
                      </a:r>
                      <a:endParaRPr lang="ko-KR" altLang="en-US" sz="1200"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0.177259</a:t>
                      </a:r>
                      <a:endParaRPr lang="ko-KR" altLang="en-US" sz="1200"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-0.013586</a:t>
                      </a:r>
                      <a:endParaRPr lang="ko-KR" altLang="en-US" sz="1200"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91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PC2</a:t>
                      </a:r>
                      <a:endParaRPr lang="ko-KR" altLang="en-US" sz="120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-0.050468</a:t>
                      </a:r>
                      <a:endParaRPr lang="ko-KR" altLang="en-US" sz="1200"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0.045128</a:t>
                      </a:r>
                      <a:endParaRPr lang="ko-KR" altLang="en-US" sz="1200"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0.028353</a:t>
                      </a:r>
                      <a:endParaRPr lang="ko-KR" altLang="en-US" sz="1200"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highlight>
                            <a:srgbClr val="D1E9E8"/>
                          </a:highlight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0.633755</a:t>
                      </a:r>
                      <a:endParaRPr lang="ko-KR" altLang="en-US" sz="1200">
                        <a:highlight>
                          <a:srgbClr val="D1E9E8"/>
                        </a:highlight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total_delivery_time</a:t>
                      </a:r>
                      <a:endParaRPr lang="ko-KR" altLang="en-US" sz="120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estimated_delivery_time</a:t>
                      </a:r>
                      <a:endParaRPr lang="ko-KR" altLang="en-US" sz="120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Payment_installments</a:t>
                      </a:r>
                      <a:endParaRPr lang="ko-KR" altLang="en-US" sz="120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Review_score</a:t>
                      </a:r>
                      <a:endParaRPr lang="ko-KR" altLang="en-US" sz="120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850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PC1</a:t>
                      </a:r>
                      <a:endParaRPr lang="ko-KR" altLang="en-US" sz="120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0.085672</a:t>
                      </a:r>
                      <a:endParaRPr lang="ko-KR" altLang="en-US" sz="1200"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0.115489</a:t>
                      </a:r>
                      <a:endParaRPr lang="ko-KR" altLang="en-US" sz="1200"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0.243665</a:t>
                      </a:r>
                      <a:endParaRPr lang="ko-KR" altLang="en-US" sz="1200"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-0.059966</a:t>
                      </a:r>
                      <a:endParaRPr lang="ko-KR" altLang="en-US" sz="1200"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16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PC2</a:t>
                      </a:r>
                      <a:endParaRPr lang="ko-KR" altLang="en-US" sz="120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highlight>
                            <a:srgbClr val="D1E9E8"/>
                          </a:highlight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0.615587</a:t>
                      </a:r>
                      <a:endParaRPr lang="ko-KR" altLang="en-US" sz="1200">
                        <a:highlight>
                          <a:srgbClr val="D1E9E8"/>
                        </a:highlight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-0.059823</a:t>
                      </a:r>
                      <a:endParaRPr lang="ko-KR" altLang="en-US" sz="1200"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-0.038230</a:t>
                      </a:r>
                      <a:endParaRPr lang="ko-KR" altLang="en-US" sz="1200"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-0.446127</a:t>
                      </a:r>
                      <a:endParaRPr lang="ko-KR" altLang="en-US" sz="1200"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02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Frequency</a:t>
                      </a:r>
                      <a:endParaRPr lang="ko-KR" altLang="en-US" sz="120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Monetary</a:t>
                      </a:r>
                      <a:endParaRPr lang="ko-KR" altLang="en-US" sz="120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sum_credit_card</a:t>
                      </a:r>
                      <a:endParaRPr lang="ko-KR" altLang="en-US" sz="120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sum_boleto</a:t>
                      </a:r>
                      <a:endParaRPr lang="ko-KR" altLang="en-US" sz="120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68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PC1</a:t>
                      </a:r>
                      <a:endParaRPr lang="ko-KR" altLang="en-US" sz="120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0.099477</a:t>
                      </a:r>
                      <a:endParaRPr lang="ko-KR" altLang="en-US" sz="1200"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highlight>
                            <a:srgbClr val="D1E9E8"/>
                          </a:highlight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0.513459</a:t>
                      </a:r>
                      <a:endParaRPr lang="ko-KR" altLang="en-US" sz="1200">
                        <a:highlight>
                          <a:srgbClr val="D1E9E8"/>
                        </a:highlight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0.459584</a:t>
                      </a:r>
                      <a:endParaRPr lang="ko-KR" altLang="en-US" sz="1200"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0.147051</a:t>
                      </a:r>
                      <a:endParaRPr lang="ko-KR" altLang="en-US" sz="1200"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750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PC2</a:t>
                      </a:r>
                      <a:endParaRPr lang="ko-KR" altLang="en-US" sz="120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-0.446127</a:t>
                      </a:r>
                      <a:endParaRPr lang="ko-KR" altLang="en-US" sz="1200"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-0.023800</a:t>
                      </a:r>
                      <a:endParaRPr lang="ko-KR" altLang="en-US" sz="1200"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-0.069578</a:t>
                      </a:r>
                      <a:endParaRPr lang="ko-KR" altLang="en-US" sz="1200"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0.046397</a:t>
                      </a:r>
                      <a:endParaRPr lang="ko-KR" altLang="en-US" sz="1200"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29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sum_debit_card</a:t>
                      </a:r>
                      <a:endParaRPr lang="ko-KR" altLang="en-US" sz="120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sum_voucher</a:t>
                      </a:r>
                      <a:endParaRPr lang="ko-KR" altLang="en-US" sz="120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62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PC1</a:t>
                      </a:r>
                      <a:endParaRPr lang="ko-KR" altLang="en-US" sz="120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0.031656</a:t>
                      </a:r>
                      <a:endParaRPr lang="ko-KR" altLang="en-US" sz="1200"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0.024170</a:t>
                      </a:r>
                      <a:endParaRPr lang="ko-KR" altLang="en-US" sz="1200"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13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PC2</a:t>
                      </a:r>
                      <a:endParaRPr lang="ko-KR" altLang="en-US" sz="120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-0.020973</a:t>
                      </a:r>
                      <a:endParaRPr lang="ko-KR" altLang="en-US" sz="1200"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0.006797</a:t>
                      </a:r>
                      <a:endParaRPr lang="ko-KR" altLang="en-US" sz="1200"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985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5C4E0C4-B288-DAF1-CF6A-3AD9D898C76F}"/>
              </a:ext>
            </a:extLst>
          </p:cNvPr>
          <p:cNvSpPr txBox="1"/>
          <p:nvPr/>
        </p:nvSpPr>
        <p:spPr>
          <a:xfrm>
            <a:off x="575211" y="1312332"/>
            <a:ext cx="4290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| </a:t>
            </a:r>
            <a:r>
              <a:rPr lang="ko-KR" altLang="en-US" sz="1600" b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추출한 변수 전체로 만든 </a:t>
            </a:r>
            <a:r>
              <a:rPr lang="en-US" altLang="ko-KR" sz="1600" b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PCA</a:t>
            </a:r>
            <a:r>
              <a:rPr lang="ko-KR" altLang="en-US" sz="1600" b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의 </a:t>
            </a:r>
            <a:r>
              <a:rPr lang="ko-KR" altLang="en-US" sz="1600" b="1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로딩값</a:t>
            </a:r>
            <a:endParaRPr lang="ko-KR" altLang="en-US" sz="1600" b="1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4EE91-F738-B9E7-D773-847C7F54B1B8}"/>
              </a:ext>
            </a:extLst>
          </p:cNvPr>
          <p:cNvSpPr txBox="1"/>
          <p:nvPr/>
        </p:nvSpPr>
        <p:spPr>
          <a:xfrm>
            <a:off x="8555369" y="1784187"/>
            <a:ext cx="2910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절댓값이 클수록 </a:t>
            </a:r>
            <a:endParaRPr lang="en-US" altLang="ko-KR" sz="140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sz="14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변수가 주성분에 큰 영향을 미침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27ECEB-6C01-0324-EDE6-33BAF08E48E1}"/>
              </a:ext>
            </a:extLst>
          </p:cNvPr>
          <p:cNvSpPr/>
          <p:nvPr/>
        </p:nvSpPr>
        <p:spPr>
          <a:xfrm>
            <a:off x="8475074" y="1724214"/>
            <a:ext cx="45719" cy="643166"/>
          </a:xfrm>
          <a:prstGeom prst="rect">
            <a:avLst/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058222A-BD86-D688-FB19-C19CCE1E8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635283"/>
              </p:ext>
            </p:extLst>
          </p:nvPr>
        </p:nvGraphicFramePr>
        <p:xfrm>
          <a:off x="8520793" y="2693900"/>
          <a:ext cx="2960440" cy="18566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3222">
                  <a:extLst>
                    <a:ext uri="{9D8B030D-6E8A-4147-A177-3AD203B41FA5}">
                      <a16:colId xmlns:a16="http://schemas.microsoft.com/office/drawing/2014/main" val="762891070"/>
                    </a:ext>
                  </a:extLst>
                </a:gridCol>
                <a:gridCol w="2057218">
                  <a:extLst>
                    <a:ext uri="{9D8B030D-6E8A-4147-A177-3AD203B41FA5}">
                      <a16:colId xmlns:a16="http://schemas.microsoft.com/office/drawing/2014/main" val="2924555563"/>
                    </a:ext>
                  </a:extLst>
                </a:gridCol>
              </a:tblGrid>
              <a:tr h="921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PC1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1E9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Clr>
                          <a:srgbClr val="03877A"/>
                        </a:buClr>
                        <a:buSzPct val="95000"/>
                        <a:buFontTx/>
                        <a:buNone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 Price</a:t>
                      </a:r>
                    </a:p>
                    <a:p>
                      <a:pPr marL="0" lvl="0" indent="0" algn="l" latinLnBrk="1">
                        <a:buClr>
                          <a:srgbClr val="03877A"/>
                        </a:buClr>
                        <a:buSzPct val="95000"/>
                        <a:buFontTx/>
                        <a:buNone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 Monetary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806409"/>
                  </a:ext>
                </a:extLst>
              </a:tr>
              <a:tr h="934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PC2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9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Clr>
                          <a:srgbClr val="03877A"/>
                        </a:buClr>
                        <a:buSzPct val="95000"/>
                        <a:buFontTx/>
                        <a:buNone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 Delivery_delay_time</a:t>
                      </a:r>
                    </a:p>
                    <a:p>
                      <a:pPr marL="0" lvl="0" indent="0" algn="l" latinLnBrk="1">
                        <a:buClr>
                          <a:srgbClr val="03877A"/>
                        </a:buClr>
                        <a:buSzPct val="95000"/>
                        <a:buFontTx/>
                        <a:buNone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 Total_delivery_time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43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839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22C38-5F86-1E7B-58DF-D544F0635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FF2A445-260C-FE26-AC07-381B0E62DA60}"/>
              </a:ext>
            </a:extLst>
          </p:cNvPr>
          <p:cNvGrpSpPr/>
          <p:nvPr/>
        </p:nvGrpSpPr>
        <p:grpSpPr>
          <a:xfrm>
            <a:off x="186878" y="243245"/>
            <a:ext cx="2192620" cy="352980"/>
            <a:chOff x="186878" y="172125"/>
            <a:chExt cx="2192620" cy="3529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BB51303-102C-106A-95BE-A9BF722397A1}"/>
                </a:ext>
              </a:extLst>
            </p:cNvPr>
            <p:cNvSpPr/>
            <p:nvPr/>
          </p:nvSpPr>
          <p:spPr>
            <a:xfrm>
              <a:off x="186878" y="172125"/>
              <a:ext cx="45719" cy="176490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6FC2D31-D313-B567-AD63-D91A9F4D8A73}"/>
                </a:ext>
              </a:extLst>
            </p:cNvPr>
            <p:cNvSpPr/>
            <p:nvPr/>
          </p:nvSpPr>
          <p:spPr>
            <a:xfrm>
              <a:off x="186878" y="348615"/>
              <a:ext cx="45719" cy="176490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8175B0-40BD-8E3C-CC2B-D8E34FFCAD95}"/>
                </a:ext>
              </a:extLst>
            </p:cNvPr>
            <p:cNvSpPr txBox="1"/>
            <p:nvPr/>
          </p:nvSpPr>
          <p:spPr>
            <a:xfrm>
              <a:off x="281757" y="179338"/>
              <a:ext cx="2097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 b="1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en-US" altLang="ko-KR" sz="1400"/>
                <a:t>Target Analysis </a:t>
              </a:r>
              <a:endParaRPr lang="en-US" altLang="ko-KR" sz="16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B9CE9E0-CCC6-9A25-8235-21B8579CD4D9}"/>
              </a:ext>
            </a:extLst>
          </p:cNvPr>
          <p:cNvSpPr txBox="1"/>
          <p:nvPr/>
        </p:nvSpPr>
        <p:spPr>
          <a:xfrm>
            <a:off x="281757" y="691401"/>
            <a:ext cx="11618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선택된 가격 요인</a:t>
            </a:r>
            <a:r>
              <a:rPr kumimoji="1" lang="en-US" altLang="ko-KR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&amp;</a:t>
            </a:r>
            <a:r>
              <a:rPr kumimoji="1" lang="ko-KR" altLang="en-US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배송 요인 변수를 </a:t>
            </a:r>
            <a:r>
              <a:rPr kumimoji="1" lang="en-US" altLang="ko-KR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PCA</a:t>
            </a:r>
            <a:r>
              <a:rPr kumimoji="1" lang="ko-KR" altLang="en-US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통해 </a:t>
            </a:r>
            <a:r>
              <a:rPr kumimoji="1" lang="en-US" altLang="ko-KR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kumimoji="1" lang="ko-KR" altLang="en-US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차원으로 축소한 후</a:t>
            </a:r>
            <a:r>
              <a:rPr kumimoji="1" lang="en-US" altLang="ko-KR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군집 양상을 확인하기 위해 초반 </a:t>
            </a:r>
            <a:r>
              <a:rPr kumimoji="1" lang="en-US" altLang="ko-KR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kumimoji="1" lang="ko-KR" altLang="en-US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개의 클러스터로</a:t>
            </a:r>
            <a:r>
              <a:rPr kumimoji="1" lang="en-US" altLang="ko-KR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K-means</a:t>
            </a:r>
            <a:r>
              <a:rPr kumimoji="1" lang="ko-KR" altLang="en-US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진행함</a:t>
            </a:r>
            <a:r>
              <a:rPr kumimoji="1" lang="en-US" altLang="ko-KR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367B2CC-F272-803D-AA6C-A1BC2F40B673}"/>
              </a:ext>
            </a:extLst>
          </p:cNvPr>
          <p:cNvCxnSpPr>
            <a:cxnSpLocks/>
          </p:cNvCxnSpPr>
          <p:nvPr/>
        </p:nvCxnSpPr>
        <p:spPr>
          <a:xfrm flipH="1">
            <a:off x="209737" y="6424301"/>
            <a:ext cx="1170793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5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5">
            <a:extLst>
              <a:ext uri="{FF2B5EF4-FFF2-40B4-BE49-F238E27FC236}">
                <a16:creationId xmlns:a16="http://schemas.microsoft.com/office/drawing/2014/main" id="{817BC6EE-0999-649C-438A-08D49D77D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57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 Final Project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0B2D6746-E0EB-3296-D84B-C83649A02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09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16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9CA715AD-2FC1-EA9F-EAA8-529CADCC1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93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GB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 E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1EADA41-430D-8FAF-12E9-3E74D207C149}"/>
              </a:ext>
            </a:extLst>
          </p:cNvPr>
          <p:cNvGrpSpPr/>
          <p:nvPr/>
        </p:nvGrpSpPr>
        <p:grpSpPr>
          <a:xfrm>
            <a:off x="0" y="-1705723"/>
            <a:ext cx="2995152" cy="1583640"/>
            <a:chOff x="0" y="-1705723"/>
            <a:chExt cx="2995152" cy="15836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BBA2F73-CA2A-2301-2003-A2BB56D0ACA5}"/>
                </a:ext>
              </a:extLst>
            </p:cNvPr>
            <p:cNvSpPr/>
            <p:nvPr/>
          </p:nvSpPr>
          <p:spPr>
            <a:xfrm>
              <a:off x="0" y="-1705723"/>
              <a:ext cx="2995152" cy="1583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1DEE678-CD5B-164E-D088-3DA309AE2C72}"/>
                </a:ext>
              </a:extLst>
            </p:cNvPr>
            <p:cNvSpPr/>
            <p:nvPr/>
          </p:nvSpPr>
          <p:spPr>
            <a:xfrm>
              <a:off x="829699" y="-1586759"/>
              <a:ext cx="630820" cy="636607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3B04A1F-5AD1-6AD6-21C7-ED97785EF5C8}"/>
                </a:ext>
              </a:extLst>
            </p:cNvPr>
            <p:cNvSpPr/>
            <p:nvPr/>
          </p:nvSpPr>
          <p:spPr>
            <a:xfrm>
              <a:off x="110091" y="-1586759"/>
              <a:ext cx="630820" cy="636607"/>
            </a:xfrm>
            <a:prstGeom prst="rect">
              <a:avLst/>
            </a:prstGeom>
            <a:solidFill>
              <a:srgbClr val="004E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45E1D2B-73D6-1B36-A73C-4F3277361881}"/>
                </a:ext>
              </a:extLst>
            </p:cNvPr>
            <p:cNvSpPr/>
            <p:nvPr/>
          </p:nvSpPr>
          <p:spPr>
            <a:xfrm>
              <a:off x="1549307" y="-1586759"/>
              <a:ext cx="630820" cy="636607"/>
            </a:xfrm>
            <a:prstGeom prst="rect">
              <a:avLst/>
            </a:prstGeom>
            <a:solidFill>
              <a:srgbClr val="D1E9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9BAB80C-B6A9-A93C-4FAB-6093785D2B6C}"/>
                </a:ext>
              </a:extLst>
            </p:cNvPr>
            <p:cNvSpPr/>
            <p:nvPr/>
          </p:nvSpPr>
          <p:spPr>
            <a:xfrm>
              <a:off x="2268915" y="-1586759"/>
              <a:ext cx="630820" cy="636607"/>
            </a:xfrm>
            <a:prstGeom prst="rect">
              <a:avLst/>
            </a:prstGeom>
            <a:solidFill>
              <a:srgbClr val="EF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EE60BA7-D3E9-3FF5-086A-FEE9E18C32F6}"/>
                </a:ext>
              </a:extLst>
            </p:cNvPr>
            <p:cNvSpPr/>
            <p:nvPr/>
          </p:nvSpPr>
          <p:spPr>
            <a:xfrm>
              <a:off x="829699" y="-872067"/>
              <a:ext cx="630820" cy="636607"/>
            </a:xfrm>
            <a:prstGeom prst="rect">
              <a:avLst/>
            </a:prstGeom>
            <a:solidFill>
              <a:srgbClr val="B3B2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9CC9B49-B2B9-5988-2CE1-23296F5F7F32}"/>
                </a:ext>
              </a:extLst>
            </p:cNvPr>
            <p:cNvSpPr/>
            <p:nvPr/>
          </p:nvSpPr>
          <p:spPr>
            <a:xfrm>
              <a:off x="1549307" y="-872067"/>
              <a:ext cx="630820" cy="636607"/>
            </a:xfrm>
            <a:prstGeom prst="rect">
              <a:avLst/>
            </a:prstGeom>
            <a:solidFill>
              <a:srgbClr val="DEDD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13101D4-9CF9-A296-854E-4A7B7F1F6F52}"/>
                </a:ext>
              </a:extLst>
            </p:cNvPr>
            <p:cNvSpPr/>
            <p:nvPr/>
          </p:nvSpPr>
          <p:spPr>
            <a:xfrm>
              <a:off x="2268915" y="-872067"/>
              <a:ext cx="630820" cy="636607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4998D81-D2BE-C654-BF3D-F69FD7965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501139"/>
              </p:ext>
            </p:extLst>
          </p:nvPr>
        </p:nvGraphicFramePr>
        <p:xfrm>
          <a:off x="511668" y="1643654"/>
          <a:ext cx="5472001" cy="1845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8149">
                  <a:extLst>
                    <a:ext uri="{9D8B030D-6E8A-4147-A177-3AD203B41FA5}">
                      <a16:colId xmlns:a16="http://schemas.microsoft.com/office/drawing/2014/main" val="3918989268"/>
                    </a:ext>
                  </a:extLst>
                </a:gridCol>
                <a:gridCol w="4203852">
                  <a:extLst>
                    <a:ext uri="{9D8B030D-6E8A-4147-A177-3AD203B41FA5}">
                      <a16:colId xmlns:a16="http://schemas.microsoft.com/office/drawing/2014/main" val="1938761345"/>
                    </a:ext>
                  </a:extLst>
                </a:gridCol>
              </a:tblGrid>
              <a:tr h="18453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PCA </a:t>
                      </a:r>
                      <a:r>
                        <a:rPr lang="ko-KR" altLang="en-US" sz="1400" b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주요 </a:t>
                      </a:r>
                      <a:endParaRPr lang="en-US" altLang="ko-KR" sz="1400" b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  <a:p>
                      <a:pPr algn="ctr"/>
                      <a:r>
                        <a:rPr lang="ko-KR" altLang="en-US" sz="1400" b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요인 확인</a:t>
                      </a:r>
                      <a:endParaRPr lang="en-US" altLang="ko-KR" sz="1400" b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877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 PCA 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변수를 크게 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‘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가격 요인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‘, ‘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배송 요인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으로 분류</a:t>
                      </a:r>
                      <a:endParaRPr lang="en-US" altLang="ko-KR" sz="1400" b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altLang="ko-KR" sz="500" b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- PC1: 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가격 요인 </a:t>
                      </a:r>
                      <a:endParaRPr lang="en-US" altLang="ko-KR" sz="1400" b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         </a:t>
                      </a:r>
                      <a:r>
                        <a:rPr lang="en-US" altLang="ko-KR" sz="1250" b="0" i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Price, Monetary</a:t>
                      </a:r>
                      <a:endParaRPr lang="ko-KR" altLang="en-US" sz="1250" b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 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-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PC2: 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배송 요인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</a:p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         </a:t>
                      </a:r>
                      <a:r>
                        <a:rPr lang="en-US" altLang="ko-KR" sz="1250" b="0" i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Delivery_delay_time, total_delivery_time </a:t>
                      </a:r>
                      <a:endParaRPr lang="ko-KR" altLang="en-US" sz="1250" b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662443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903FC53-8739-BEC9-BF07-12DBCF9B0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983378"/>
              </p:ext>
            </p:extLst>
          </p:nvPr>
        </p:nvGraphicFramePr>
        <p:xfrm>
          <a:off x="511669" y="4079559"/>
          <a:ext cx="5472000" cy="1811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8149">
                  <a:extLst>
                    <a:ext uri="{9D8B030D-6E8A-4147-A177-3AD203B41FA5}">
                      <a16:colId xmlns:a16="http://schemas.microsoft.com/office/drawing/2014/main" val="3918989268"/>
                    </a:ext>
                  </a:extLst>
                </a:gridCol>
                <a:gridCol w="4203851">
                  <a:extLst>
                    <a:ext uri="{9D8B030D-6E8A-4147-A177-3AD203B41FA5}">
                      <a16:colId xmlns:a16="http://schemas.microsoft.com/office/drawing/2014/main" val="1938761345"/>
                    </a:ext>
                  </a:extLst>
                </a:gridCol>
              </a:tblGrid>
              <a:tr h="18114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Pretendard SemiBold"/>
                          <a:ea typeface="Pretendard Variable SemiBold" panose="02000003000000020004"/>
                          <a:cs typeface="Pretendard SemiBold" panose="02000703000000020004" pitchFamily="2" charset="-127"/>
                        </a:rPr>
                        <a:t>K-</a:t>
                      </a:r>
                      <a:r>
                        <a:rPr lang="en-US" altLang="ko-KR" sz="1400" b="0">
                          <a:solidFill>
                            <a:schemeClr val="bg1"/>
                          </a:solidFill>
                          <a:latin typeface="Pretendard SemiBold"/>
                          <a:ea typeface="Pretendard Variable SemiBold" panose="02000003000000020004"/>
                          <a:cs typeface="Pretendard SemiBold" panose="02000703000000020004" pitchFamily="2" charset="-127"/>
                        </a:rPr>
                        <a:t>means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877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kumimoji="1" lang="ko-KR" altLang="en-US" sz="1400" b="0">
                          <a:latin typeface="Pretendard" panose="02000503000000020004" pitchFamily="2" charset="-127"/>
                          <a:ea typeface="Pretendard"/>
                          <a:cs typeface="Pretendard" panose="02000503000000020004" pitchFamily="2" charset="-127"/>
                        </a:rPr>
                        <a:t>여러 개의 클러스터로 나눠 분포를 확인하고 합치기 위해</a:t>
                      </a:r>
                      <a:r>
                        <a:rPr kumimoji="1" lang="en-US" altLang="ko-KR" sz="1400" b="0">
                          <a:latin typeface="Pretendard" panose="02000503000000020004" pitchFamily="2" charset="-127"/>
                          <a:ea typeface="Pretendard"/>
                          <a:cs typeface="Pretendard" panose="02000503000000020004" pitchFamily="2" charset="-127"/>
                        </a:rPr>
                        <a:t>12</a:t>
                      </a:r>
                      <a:r>
                        <a:rPr kumimoji="1" lang="ko-KR" altLang="en-US" sz="1400" b="0">
                          <a:latin typeface="Pretendard" panose="02000503000000020004" pitchFamily="2" charset="-127"/>
                          <a:ea typeface="Pretendard"/>
                          <a:cs typeface="Pretendard" panose="02000503000000020004" pitchFamily="2" charset="-127"/>
                        </a:rPr>
                        <a:t>개의 클러스터로 나누기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662443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96A402-8EB9-69F5-787B-F3A97C00BAF9}"/>
              </a:ext>
            </a:extLst>
          </p:cNvPr>
          <p:cNvSpPr/>
          <p:nvPr/>
        </p:nvSpPr>
        <p:spPr>
          <a:xfrm>
            <a:off x="6208331" y="4071189"/>
            <a:ext cx="5471999" cy="184534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100" b="0" err="1">
                <a:solidFill>
                  <a:srgbClr val="E06C75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optimal_k</a:t>
            </a:r>
            <a:r>
              <a:rPr lang="en-US" sz="1100" b="0">
                <a:solidFill>
                  <a:srgbClr val="ABB2BF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sz="1100" b="0">
                <a:solidFill>
                  <a:srgbClr val="56B6C2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=</a:t>
            </a:r>
            <a:r>
              <a:rPr lang="en-US" sz="1100" b="0">
                <a:solidFill>
                  <a:srgbClr val="ABB2BF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sz="1100" b="0">
                <a:solidFill>
                  <a:srgbClr val="D19A66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endParaRPr lang="en-US" sz="1100">
              <a:solidFill>
                <a:srgbClr val="D19A66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sz="1100" b="0" err="1">
                <a:solidFill>
                  <a:srgbClr val="E06C75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kmeans</a:t>
            </a:r>
            <a:r>
              <a:rPr lang="en-US" sz="1100" b="0">
                <a:solidFill>
                  <a:srgbClr val="ABB2BF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sz="1100" b="0">
                <a:solidFill>
                  <a:srgbClr val="56B6C2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=</a:t>
            </a:r>
            <a:r>
              <a:rPr lang="en-US" sz="1100" b="0">
                <a:solidFill>
                  <a:srgbClr val="ABB2BF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sz="1100" b="0" err="1">
                <a:solidFill>
                  <a:srgbClr val="E5C07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KMeans</a:t>
            </a:r>
            <a:r>
              <a:rPr lang="en-US" sz="1100" b="0">
                <a:solidFill>
                  <a:srgbClr val="ABB2BF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en-US" sz="1100" b="0" i="1" err="1">
                <a:solidFill>
                  <a:srgbClr val="E06C75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n_clusters</a:t>
            </a:r>
            <a:r>
              <a:rPr lang="en-US" sz="1100" b="0">
                <a:solidFill>
                  <a:srgbClr val="56B6C2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=</a:t>
            </a:r>
            <a:r>
              <a:rPr lang="en-US" sz="1100" b="0" err="1">
                <a:solidFill>
                  <a:srgbClr val="E06C75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optimal_k</a:t>
            </a:r>
            <a:r>
              <a:rPr lang="en-US" sz="1100" b="0">
                <a:solidFill>
                  <a:srgbClr val="ABB2BF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en-US" sz="1100" b="0" i="1" err="1">
                <a:solidFill>
                  <a:srgbClr val="E06C75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random_state</a:t>
            </a:r>
            <a:r>
              <a:rPr lang="en-US" sz="1100" b="0">
                <a:solidFill>
                  <a:srgbClr val="56B6C2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=</a:t>
            </a:r>
            <a:r>
              <a:rPr lang="en-US" sz="1100" b="0">
                <a:solidFill>
                  <a:srgbClr val="D19A66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42</a:t>
            </a:r>
            <a:r>
              <a:rPr lang="en-US" sz="1100" b="0">
                <a:solidFill>
                  <a:srgbClr val="ABB2BF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sz="1100">
              <a:solidFill>
                <a:srgbClr val="ABB2B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sz="1100" b="0" err="1">
                <a:solidFill>
                  <a:srgbClr val="E06C75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kmeans</a:t>
            </a:r>
            <a:r>
              <a:rPr lang="en-US" sz="1100" b="0" err="1">
                <a:solidFill>
                  <a:srgbClr val="ABB2BF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r>
              <a:rPr lang="en-US" sz="1100" b="0" err="1">
                <a:solidFill>
                  <a:srgbClr val="61AFEF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fit</a:t>
            </a:r>
            <a:r>
              <a:rPr lang="en-US" sz="1100" b="0">
                <a:solidFill>
                  <a:srgbClr val="ABB2BF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en-US" sz="1100" b="0" err="1">
                <a:solidFill>
                  <a:srgbClr val="E06C75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pca_df</a:t>
            </a:r>
            <a:r>
              <a:rPr lang="en-US" sz="1100" b="0">
                <a:solidFill>
                  <a:srgbClr val="ABB2BF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sz="1100">
              <a:solidFill>
                <a:srgbClr val="ABB2B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sz="280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sz="1100" b="0" err="1">
                <a:solidFill>
                  <a:srgbClr val="E06C75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pca_df</a:t>
            </a:r>
            <a:r>
              <a:rPr lang="en-US" sz="1100" b="0">
                <a:solidFill>
                  <a:srgbClr val="ABB2BF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</a:t>
            </a:r>
            <a:r>
              <a:rPr lang="en-US" sz="1100" b="0">
                <a:solidFill>
                  <a:srgbClr val="98C37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'Cluster'</a:t>
            </a:r>
            <a:r>
              <a:rPr lang="en-US" sz="1100" b="0">
                <a:solidFill>
                  <a:srgbClr val="ABB2BF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 </a:t>
            </a:r>
            <a:r>
              <a:rPr lang="en-US" sz="1100" b="0">
                <a:solidFill>
                  <a:srgbClr val="56B6C2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=</a:t>
            </a:r>
            <a:r>
              <a:rPr lang="en-US" sz="1100" b="0">
                <a:solidFill>
                  <a:srgbClr val="ABB2BF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sz="1100" b="0" err="1">
                <a:solidFill>
                  <a:srgbClr val="E06C75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kmeans</a:t>
            </a:r>
            <a:r>
              <a:rPr lang="en-US" sz="1100" b="0" err="1">
                <a:solidFill>
                  <a:srgbClr val="ABB2BF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r>
              <a:rPr lang="en-US" sz="1100" b="0" err="1">
                <a:solidFill>
                  <a:srgbClr val="61AFEF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predict</a:t>
            </a:r>
            <a:r>
              <a:rPr lang="en-US" sz="1100" b="0">
                <a:solidFill>
                  <a:srgbClr val="ABB2BF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en-US" sz="1100" b="0" err="1">
                <a:solidFill>
                  <a:srgbClr val="E06C75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pca_df</a:t>
            </a:r>
            <a:r>
              <a:rPr lang="en-US" sz="1100" b="0">
                <a:solidFill>
                  <a:srgbClr val="ABB2BF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sz="1100">
              <a:solidFill>
                <a:srgbClr val="ABB2B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7" name="화살표: 갈매기형 수장 36">
            <a:extLst>
              <a:ext uri="{FF2B5EF4-FFF2-40B4-BE49-F238E27FC236}">
                <a16:creationId xmlns:a16="http://schemas.microsoft.com/office/drawing/2014/main" id="{9CF99B01-4901-8CB7-4E51-C6ECD851DB62}"/>
              </a:ext>
            </a:extLst>
          </p:cNvPr>
          <p:cNvSpPr/>
          <p:nvPr/>
        </p:nvSpPr>
        <p:spPr>
          <a:xfrm rot="5400000">
            <a:off x="3145752" y="3663532"/>
            <a:ext cx="203831" cy="284298"/>
          </a:xfrm>
          <a:prstGeom prst="chevron">
            <a:avLst>
              <a:gd name="adj" fmla="val 46450"/>
            </a:avLst>
          </a:prstGeom>
          <a:solidFill>
            <a:srgbClr val="004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94A926A-BB13-412D-5B9C-20C54C100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74481"/>
              </p:ext>
            </p:extLst>
          </p:nvPr>
        </p:nvGraphicFramePr>
        <p:xfrm>
          <a:off x="6208331" y="1641063"/>
          <a:ext cx="5472000" cy="18453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1836">
                  <a:extLst>
                    <a:ext uri="{9D8B030D-6E8A-4147-A177-3AD203B41FA5}">
                      <a16:colId xmlns:a16="http://schemas.microsoft.com/office/drawing/2014/main" val="1523419472"/>
                    </a:ext>
                  </a:extLst>
                </a:gridCol>
                <a:gridCol w="922164">
                  <a:extLst>
                    <a:ext uri="{9D8B030D-6E8A-4147-A177-3AD203B41FA5}">
                      <a16:colId xmlns:a16="http://schemas.microsoft.com/office/drawing/2014/main" val="261306944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36696359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36827889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75224745"/>
                    </a:ext>
                  </a:extLst>
                </a:gridCol>
              </a:tblGrid>
              <a:tr h="352641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latin typeface="Pretendard Light" panose="02000403000000020004" pitchFamily="2" charset="-127"/>
                          <a:ea typeface="Pretendard Light"/>
                          <a:cs typeface="Pretendard Light" panose="02000403000000020004" pitchFamily="2" charset="-127"/>
                        </a:rPr>
                        <a:t>PCA Loading Matrix:</a:t>
                      </a:r>
                      <a:endParaRPr lang="ko-KR" altLang="en-US" sz="1200">
                        <a:latin typeface="Pretendard Light" panose="02000403000000020004" pitchFamily="2" charset="-127"/>
                        <a:ea typeface="Pretendard Light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20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20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20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20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209449"/>
                  </a:ext>
                </a:extLst>
              </a:tr>
              <a:tr h="3554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Pretendard SemiBold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Price</a:t>
                      </a:r>
                      <a:endParaRPr lang="ko-KR" altLang="en-US" sz="1200">
                        <a:latin typeface="Pretendard SemiBold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Pretendard SemiBold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Delivery_delay_time</a:t>
                      </a:r>
                      <a:endParaRPr lang="ko-KR" altLang="en-US" sz="1200" err="1">
                        <a:latin typeface="Pretendard SemiBold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Pretendard SemiBold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total_delivery_time</a:t>
                      </a:r>
                      <a:endParaRPr lang="ko-KR" altLang="en-US" sz="1200" err="1">
                        <a:latin typeface="Pretendard SemiBold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Pretendard SemiBold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Monetary</a:t>
                      </a:r>
                      <a:endParaRPr lang="ko-KR" altLang="en-US" sz="1200">
                        <a:latin typeface="Pretendard SemiBold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121588"/>
                  </a:ext>
                </a:extLst>
              </a:tr>
              <a:tr h="568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Pretendard SemiBold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PC1</a:t>
                      </a:r>
                      <a:endParaRPr lang="ko-KR" altLang="en-US" sz="1200">
                        <a:latin typeface="Pretendard SemiBold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latin typeface="Pretendard Light" panose="02000403000000020004" pitchFamily="2" charset="-127"/>
                          <a:ea typeface="Pretendard Light"/>
                          <a:cs typeface="Pretendard Light" panose="02000403000000020004" pitchFamily="2" charset="-127"/>
                        </a:rPr>
                        <a:t>0.700504</a:t>
                      </a:r>
                      <a:endParaRPr lang="ko-KR" altLang="en-US" sz="1100">
                        <a:latin typeface="Pretendard Light" panose="02000403000000020004" pitchFamily="2" charset="-127"/>
                        <a:ea typeface="Pretendard Light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latin typeface="Pretendard Light" panose="02000403000000020004" pitchFamily="2" charset="-127"/>
                          <a:ea typeface="Pretendard Light"/>
                          <a:cs typeface="Pretendard Light" panose="02000403000000020004" pitchFamily="2" charset="-127"/>
                        </a:rPr>
                        <a:t>0.056318</a:t>
                      </a:r>
                      <a:endParaRPr lang="ko-KR" altLang="en-US" sz="1100">
                        <a:latin typeface="Pretendard Light" panose="02000403000000020004" pitchFamily="2" charset="-127"/>
                        <a:ea typeface="Pretendard Light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latin typeface="Pretendard Light" panose="02000403000000020004" pitchFamily="2" charset="-127"/>
                          <a:ea typeface="Pretendard Light"/>
                          <a:cs typeface="Pretendard Light" panose="02000403000000020004" pitchFamily="2" charset="-127"/>
                        </a:rPr>
                        <a:t>0.119922</a:t>
                      </a:r>
                      <a:endParaRPr lang="ko-KR" altLang="en-US" sz="1100">
                        <a:latin typeface="Pretendard Light" panose="02000403000000020004" pitchFamily="2" charset="-127"/>
                        <a:ea typeface="Pretendard Light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latin typeface="Pretendard Light" panose="02000403000000020004" pitchFamily="2" charset="-127"/>
                          <a:ea typeface="Pretendard Light"/>
                          <a:cs typeface="Pretendard Light" panose="02000403000000020004" pitchFamily="2" charset="-127"/>
                        </a:rPr>
                        <a:t>0.701243</a:t>
                      </a:r>
                      <a:endParaRPr lang="ko-KR" altLang="en-US" sz="1100">
                        <a:latin typeface="Pretendard Light" panose="02000403000000020004" pitchFamily="2" charset="-127"/>
                        <a:ea typeface="Pretendard Light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919700"/>
                  </a:ext>
                </a:extLst>
              </a:tr>
              <a:tr h="568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Pretendard SemiBold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PC2</a:t>
                      </a:r>
                      <a:endParaRPr lang="ko-KR" altLang="en-US" sz="1200">
                        <a:latin typeface="Pretendard SemiBold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latin typeface="Pretendard Light" panose="02000403000000020004" pitchFamily="2" charset="-127"/>
                          <a:ea typeface="Pretendard Light"/>
                          <a:cs typeface="Pretendard Light" panose="02000403000000020004" pitchFamily="2" charset="-127"/>
                        </a:rPr>
                        <a:t>-0.090154</a:t>
                      </a:r>
                      <a:endParaRPr lang="ko-KR" altLang="en-US" sz="1100">
                        <a:latin typeface="Pretendard Light" panose="02000403000000020004" pitchFamily="2" charset="-127"/>
                        <a:ea typeface="Pretendard Light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latin typeface="Pretendard Light" panose="02000403000000020004" pitchFamily="2" charset="-127"/>
                          <a:ea typeface="Pretendard Light"/>
                          <a:cs typeface="Pretendard Light" panose="02000403000000020004" pitchFamily="2" charset="-127"/>
                        </a:rPr>
                        <a:t>0.706709</a:t>
                      </a:r>
                      <a:endParaRPr lang="ko-KR" altLang="en-US" sz="1100">
                        <a:latin typeface="Pretendard Light" panose="02000403000000020004" pitchFamily="2" charset="-127"/>
                        <a:ea typeface="Pretendard Light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latin typeface="Pretendard Light" panose="02000403000000020004" pitchFamily="2" charset="-127"/>
                          <a:ea typeface="Pretendard Light"/>
                          <a:cs typeface="Pretendard Light" panose="02000403000000020004" pitchFamily="2" charset="-127"/>
                        </a:rPr>
                        <a:t>0.696471</a:t>
                      </a:r>
                      <a:endParaRPr lang="ko-KR" altLang="en-US" sz="1100">
                        <a:latin typeface="Pretendard Light" panose="02000403000000020004" pitchFamily="2" charset="-127"/>
                        <a:ea typeface="Pretendard Light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latin typeface="Pretendard Light" panose="02000403000000020004" pitchFamily="2" charset="-127"/>
                          <a:ea typeface="Pretendard Light"/>
                          <a:cs typeface="Pretendard Light" panose="02000403000000020004" pitchFamily="2" charset="-127"/>
                        </a:rPr>
                        <a:t>-0.085804</a:t>
                      </a:r>
                      <a:endParaRPr lang="ko-KR" altLang="en-US" sz="1100">
                        <a:latin typeface="Pretendard Light" panose="02000403000000020004" pitchFamily="2" charset="-127"/>
                        <a:ea typeface="Pretendard Light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031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3823A-E606-2BA6-9867-47D79FF80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EBB71A9-D32E-8B0D-1E01-097222812D30}"/>
              </a:ext>
            </a:extLst>
          </p:cNvPr>
          <p:cNvGrpSpPr/>
          <p:nvPr/>
        </p:nvGrpSpPr>
        <p:grpSpPr>
          <a:xfrm>
            <a:off x="186878" y="243245"/>
            <a:ext cx="2192620" cy="352980"/>
            <a:chOff x="186878" y="172125"/>
            <a:chExt cx="2192620" cy="3529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69FDEA1-153B-50B4-3250-6721436A5131}"/>
                </a:ext>
              </a:extLst>
            </p:cNvPr>
            <p:cNvSpPr/>
            <p:nvPr/>
          </p:nvSpPr>
          <p:spPr>
            <a:xfrm>
              <a:off x="186878" y="172125"/>
              <a:ext cx="45719" cy="176490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0BD2ED9-E7F4-4E95-0B57-1FC65A9436E8}"/>
                </a:ext>
              </a:extLst>
            </p:cNvPr>
            <p:cNvSpPr/>
            <p:nvPr/>
          </p:nvSpPr>
          <p:spPr>
            <a:xfrm>
              <a:off x="186878" y="348615"/>
              <a:ext cx="45719" cy="176490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4ACDA8-50C5-9DCB-5BD5-3A04388B3882}"/>
                </a:ext>
              </a:extLst>
            </p:cNvPr>
            <p:cNvSpPr txBox="1"/>
            <p:nvPr/>
          </p:nvSpPr>
          <p:spPr>
            <a:xfrm>
              <a:off x="281757" y="179338"/>
              <a:ext cx="2097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 b="1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en-US" altLang="ko-KR" sz="1400"/>
                <a:t>Target Analysis </a:t>
              </a:r>
              <a:endParaRPr lang="en-US" altLang="ko-KR" sz="16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4FB464E-2BCE-1262-B7B6-440DE0DEFEF9}"/>
              </a:ext>
            </a:extLst>
          </p:cNvPr>
          <p:cNvSpPr txBox="1"/>
          <p:nvPr/>
        </p:nvSpPr>
        <p:spPr>
          <a:xfrm>
            <a:off x="281757" y="691401"/>
            <a:ext cx="11618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추출한 주성분을 바탕으로 </a:t>
            </a:r>
            <a:r>
              <a:rPr kumimoji="1" lang="en-US" altLang="ko-KR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kumimoji="1" lang="ko-KR" altLang="en-US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개의 클러스터로 </a:t>
            </a:r>
            <a:r>
              <a:rPr kumimoji="1" lang="ko-KR" altLang="en-US" sz="2000" b="1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시각화하여</a:t>
            </a:r>
            <a:r>
              <a:rPr kumimoji="1" lang="ko-KR" altLang="en-US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확인한 결과</a:t>
            </a:r>
            <a:r>
              <a:rPr kumimoji="1" lang="en-US" altLang="ko-KR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 = 4</a:t>
            </a:r>
            <a:r>
              <a:rPr kumimoji="1" lang="ko-KR" altLang="en-US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선정함</a:t>
            </a:r>
            <a:endParaRPr kumimoji="1" lang="en-US" altLang="ko-KR" sz="2000" b="1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A778D40-D4B4-136D-404B-8DE2CF27761C}"/>
              </a:ext>
            </a:extLst>
          </p:cNvPr>
          <p:cNvCxnSpPr>
            <a:cxnSpLocks/>
          </p:cNvCxnSpPr>
          <p:nvPr/>
        </p:nvCxnSpPr>
        <p:spPr>
          <a:xfrm flipH="1">
            <a:off x="209737" y="6424301"/>
            <a:ext cx="1170793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5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5">
            <a:extLst>
              <a:ext uri="{FF2B5EF4-FFF2-40B4-BE49-F238E27FC236}">
                <a16:creationId xmlns:a16="http://schemas.microsoft.com/office/drawing/2014/main" id="{AE2B101C-421F-5534-484E-5B46F2334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57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 Final Project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681617C7-D524-3ACB-F783-A4A20574F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09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17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CE07AEA4-F0DB-B824-92B2-A9C4CDA56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93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GB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 E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405962C-E17B-F726-DAD2-E186F07F888A}"/>
              </a:ext>
            </a:extLst>
          </p:cNvPr>
          <p:cNvGrpSpPr/>
          <p:nvPr/>
        </p:nvGrpSpPr>
        <p:grpSpPr>
          <a:xfrm>
            <a:off x="0" y="-1705723"/>
            <a:ext cx="2995152" cy="1583640"/>
            <a:chOff x="0" y="-1705723"/>
            <a:chExt cx="2995152" cy="15836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D69C97F-4794-A4CE-925C-F8B3161AC04D}"/>
                </a:ext>
              </a:extLst>
            </p:cNvPr>
            <p:cNvSpPr/>
            <p:nvPr/>
          </p:nvSpPr>
          <p:spPr>
            <a:xfrm>
              <a:off x="0" y="-1705723"/>
              <a:ext cx="2995152" cy="1583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94D5CCC-0B8D-B574-CC0A-70488210F599}"/>
                </a:ext>
              </a:extLst>
            </p:cNvPr>
            <p:cNvSpPr/>
            <p:nvPr/>
          </p:nvSpPr>
          <p:spPr>
            <a:xfrm>
              <a:off x="829699" y="-1586759"/>
              <a:ext cx="630820" cy="636607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510C09B-9130-0667-693A-4417FFA14BDD}"/>
                </a:ext>
              </a:extLst>
            </p:cNvPr>
            <p:cNvSpPr/>
            <p:nvPr/>
          </p:nvSpPr>
          <p:spPr>
            <a:xfrm>
              <a:off x="110091" y="-1586759"/>
              <a:ext cx="630820" cy="636607"/>
            </a:xfrm>
            <a:prstGeom prst="rect">
              <a:avLst/>
            </a:prstGeom>
            <a:solidFill>
              <a:srgbClr val="004E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F4DF539-59D8-CAC9-12DD-DE277975C806}"/>
                </a:ext>
              </a:extLst>
            </p:cNvPr>
            <p:cNvSpPr/>
            <p:nvPr/>
          </p:nvSpPr>
          <p:spPr>
            <a:xfrm>
              <a:off x="1549307" y="-1586759"/>
              <a:ext cx="630820" cy="636607"/>
            </a:xfrm>
            <a:prstGeom prst="rect">
              <a:avLst/>
            </a:prstGeom>
            <a:solidFill>
              <a:srgbClr val="D1E9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B578B13-880D-C83A-8907-D707594ACED6}"/>
                </a:ext>
              </a:extLst>
            </p:cNvPr>
            <p:cNvSpPr/>
            <p:nvPr/>
          </p:nvSpPr>
          <p:spPr>
            <a:xfrm>
              <a:off x="2268915" y="-1586759"/>
              <a:ext cx="630820" cy="636607"/>
            </a:xfrm>
            <a:prstGeom prst="rect">
              <a:avLst/>
            </a:prstGeom>
            <a:solidFill>
              <a:srgbClr val="EF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6172426-FBE7-C0B3-7156-886E7FC5F6B2}"/>
                </a:ext>
              </a:extLst>
            </p:cNvPr>
            <p:cNvSpPr/>
            <p:nvPr/>
          </p:nvSpPr>
          <p:spPr>
            <a:xfrm>
              <a:off x="829699" y="-872067"/>
              <a:ext cx="630820" cy="636607"/>
            </a:xfrm>
            <a:prstGeom prst="rect">
              <a:avLst/>
            </a:prstGeom>
            <a:solidFill>
              <a:srgbClr val="B3B2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DFFC391-0D9C-EB32-ADBE-38051B5BB6BC}"/>
                </a:ext>
              </a:extLst>
            </p:cNvPr>
            <p:cNvSpPr/>
            <p:nvPr/>
          </p:nvSpPr>
          <p:spPr>
            <a:xfrm>
              <a:off x="1549307" y="-872067"/>
              <a:ext cx="630820" cy="636607"/>
            </a:xfrm>
            <a:prstGeom prst="rect">
              <a:avLst/>
            </a:prstGeom>
            <a:solidFill>
              <a:srgbClr val="DEDD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34AE622-0CF6-EEB7-D8F2-2AFDF8175EE2}"/>
                </a:ext>
              </a:extLst>
            </p:cNvPr>
            <p:cNvSpPr/>
            <p:nvPr/>
          </p:nvSpPr>
          <p:spPr>
            <a:xfrm>
              <a:off x="2268915" y="-872067"/>
              <a:ext cx="630820" cy="636607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285333E-E548-F3C6-A57D-527585FD3E12}"/>
              </a:ext>
            </a:extLst>
          </p:cNvPr>
          <p:cNvGrpSpPr/>
          <p:nvPr/>
        </p:nvGrpSpPr>
        <p:grpSpPr>
          <a:xfrm>
            <a:off x="594608" y="1626287"/>
            <a:ext cx="5394697" cy="4559047"/>
            <a:chOff x="4154093" y="1242831"/>
            <a:chExt cx="4988560" cy="4923768"/>
          </a:xfrm>
        </p:grpSpPr>
        <p:pic>
          <p:nvPicPr>
            <p:cNvPr id="9" name="그림 8" descr="텍스트, 스크린샷, 그래프, 도표이(가) 표시된 사진&#10;&#10;자동 생성된 설명">
              <a:extLst>
                <a:ext uri="{FF2B5EF4-FFF2-40B4-BE49-F238E27FC236}">
                  <a16:creationId xmlns:a16="http://schemas.microsoft.com/office/drawing/2014/main" id="{B940029A-6335-866E-7650-186A7BBB6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4093" y="1242831"/>
              <a:ext cx="4988560" cy="4923768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D31E4AB-997E-25E9-0F8C-07ED2C1DC6F4}"/>
                </a:ext>
              </a:extLst>
            </p:cNvPr>
            <p:cNvSpPr/>
            <p:nvPr/>
          </p:nvSpPr>
          <p:spPr>
            <a:xfrm>
              <a:off x="4496617" y="1483360"/>
              <a:ext cx="1203144" cy="24688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38F1550-3F11-F60A-319D-5C69265EF54D}"/>
                </a:ext>
              </a:extLst>
            </p:cNvPr>
            <p:cNvSpPr/>
            <p:nvPr/>
          </p:nvSpPr>
          <p:spPr>
            <a:xfrm>
              <a:off x="5250920" y="4238919"/>
              <a:ext cx="1864620" cy="13523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C04B0D7-AB9B-92DD-0A7E-474EEDBE1F9B}"/>
                </a:ext>
              </a:extLst>
            </p:cNvPr>
            <p:cNvSpPr/>
            <p:nvPr/>
          </p:nvSpPr>
          <p:spPr>
            <a:xfrm>
              <a:off x="4848223" y="3952240"/>
              <a:ext cx="401916" cy="13523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18A6411-386B-4127-7533-C297E2FFE1EF}"/>
                </a:ext>
              </a:extLst>
            </p:cNvPr>
            <p:cNvSpPr/>
            <p:nvPr/>
          </p:nvSpPr>
          <p:spPr>
            <a:xfrm>
              <a:off x="4507320" y="3961329"/>
              <a:ext cx="343718" cy="19075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모서리가 둥근 직사각형 72">
            <a:extLst>
              <a:ext uri="{FF2B5EF4-FFF2-40B4-BE49-F238E27FC236}">
                <a16:creationId xmlns:a16="http://schemas.microsoft.com/office/drawing/2014/main" id="{C9A0D788-6704-1CA1-D679-7A31734572E0}"/>
              </a:ext>
            </a:extLst>
          </p:cNvPr>
          <p:cNvSpPr/>
          <p:nvPr/>
        </p:nvSpPr>
        <p:spPr>
          <a:xfrm>
            <a:off x="6608722" y="2203495"/>
            <a:ext cx="4748033" cy="9588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en-US" altLang="ko-KR" sz="120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/>
              <a:cs typeface="Pretendard" panose="02000503000000020004" pitchFamily="50" charset="-127"/>
            </a:endParaRPr>
          </a:p>
        </p:txBody>
      </p:sp>
      <p:sp>
        <p:nvSpPr>
          <p:cNvPr id="5" name="모서리가 둥근 직사각형 72">
            <a:extLst>
              <a:ext uri="{FF2B5EF4-FFF2-40B4-BE49-F238E27FC236}">
                <a16:creationId xmlns:a16="http://schemas.microsoft.com/office/drawing/2014/main" id="{14463C5D-B52F-E504-ABE9-E4A94B225AEE}"/>
              </a:ext>
            </a:extLst>
          </p:cNvPr>
          <p:cNvSpPr/>
          <p:nvPr/>
        </p:nvSpPr>
        <p:spPr>
          <a:xfrm>
            <a:off x="3469690" y="4459734"/>
            <a:ext cx="291079" cy="237174"/>
          </a:xfrm>
          <a:prstGeom prst="roundRect">
            <a:avLst>
              <a:gd name="adj" fmla="val 0"/>
            </a:avLst>
          </a:prstGeom>
          <a:solidFill>
            <a:srgbClr val="C03D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4</a:t>
            </a:r>
            <a:endParaRPr kumimoji="1" lang="ko-KR" altLang="en-US" sz="1600" b="1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0" name="모서리가 둥근 직사각형 72">
            <a:extLst>
              <a:ext uri="{FF2B5EF4-FFF2-40B4-BE49-F238E27FC236}">
                <a16:creationId xmlns:a16="http://schemas.microsoft.com/office/drawing/2014/main" id="{E02D22EE-3DA4-DD1B-531E-1AA8FE2B1A0C}"/>
              </a:ext>
            </a:extLst>
          </p:cNvPr>
          <p:cNvSpPr/>
          <p:nvPr/>
        </p:nvSpPr>
        <p:spPr>
          <a:xfrm>
            <a:off x="1920438" y="1892125"/>
            <a:ext cx="291079" cy="237174"/>
          </a:xfrm>
          <a:prstGeom prst="roundRect">
            <a:avLst>
              <a:gd name="adj" fmla="val 0"/>
            </a:avLst>
          </a:prstGeom>
          <a:solidFill>
            <a:srgbClr val="3A92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</a:t>
            </a:r>
            <a:endParaRPr kumimoji="1" lang="ko-KR" altLang="en-US" sz="1600" b="1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0" name="모서리가 둥근 직사각형 72">
            <a:extLst>
              <a:ext uri="{FF2B5EF4-FFF2-40B4-BE49-F238E27FC236}">
                <a16:creationId xmlns:a16="http://schemas.microsoft.com/office/drawing/2014/main" id="{F65B218C-118A-B197-F597-3D236BB6A350}"/>
              </a:ext>
            </a:extLst>
          </p:cNvPr>
          <p:cNvSpPr/>
          <p:nvPr/>
        </p:nvSpPr>
        <p:spPr>
          <a:xfrm>
            <a:off x="1004159" y="4179483"/>
            <a:ext cx="291079" cy="237174"/>
          </a:xfrm>
          <a:prstGeom prst="roundRect">
            <a:avLst>
              <a:gd name="adj" fmla="val 0"/>
            </a:avLst>
          </a:prstGeom>
          <a:solidFill>
            <a:srgbClr val="3274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</a:t>
            </a:r>
            <a:endParaRPr kumimoji="1" lang="ko-KR" altLang="en-US" sz="1600" b="1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5" name="모서리가 둥근 직사각형 72">
            <a:extLst>
              <a:ext uri="{FF2B5EF4-FFF2-40B4-BE49-F238E27FC236}">
                <a16:creationId xmlns:a16="http://schemas.microsoft.com/office/drawing/2014/main" id="{61CD4F58-0B4B-573E-1C64-3D9CE2E3B4AF}"/>
              </a:ext>
            </a:extLst>
          </p:cNvPr>
          <p:cNvSpPr/>
          <p:nvPr/>
        </p:nvSpPr>
        <p:spPr>
          <a:xfrm>
            <a:off x="1418973" y="4179483"/>
            <a:ext cx="291079" cy="237174"/>
          </a:xfrm>
          <a:prstGeom prst="roundRect">
            <a:avLst>
              <a:gd name="adj" fmla="val 0"/>
            </a:avLst>
          </a:prstGeom>
          <a:solidFill>
            <a:srgbClr val="E181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3</a:t>
            </a:r>
            <a:endParaRPr kumimoji="1" lang="ko-KR" altLang="en-US" sz="1600" b="1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66C97B6-344A-209C-065F-0982F5B9C616}"/>
              </a:ext>
            </a:extLst>
          </p:cNvPr>
          <p:cNvSpPr/>
          <p:nvPr/>
        </p:nvSpPr>
        <p:spPr>
          <a:xfrm>
            <a:off x="6614843" y="1724995"/>
            <a:ext cx="4748033" cy="360000"/>
          </a:xfrm>
          <a:prstGeom prst="rect">
            <a:avLst/>
          </a:prstGeom>
          <a:solidFill>
            <a:srgbClr val="03877A"/>
          </a:solidFill>
          <a:ln>
            <a:solidFill>
              <a:srgbClr val="0387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K </a:t>
            </a:r>
            <a:r>
              <a:rPr kumimoji="1" lang="ko-KR" altLang="en-US" sz="15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값 선정</a:t>
            </a:r>
          </a:p>
        </p:txBody>
      </p:sp>
      <p:sp>
        <p:nvSpPr>
          <p:cNvPr id="36" name="모서리가 둥근 직사각형 72">
            <a:extLst>
              <a:ext uri="{FF2B5EF4-FFF2-40B4-BE49-F238E27FC236}">
                <a16:creationId xmlns:a16="http://schemas.microsoft.com/office/drawing/2014/main" id="{67BD486E-DAD1-AF90-2577-85A1C8BFAB26}"/>
              </a:ext>
            </a:extLst>
          </p:cNvPr>
          <p:cNvSpPr/>
          <p:nvPr/>
        </p:nvSpPr>
        <p:spPr>
          <a:xfrm>
            <a:off x="6608722" y="3289560"/>
            <a:ext cx="4748033" cy="958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en-US" altLang="ko-KR" sz="120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/>
              <a:cs typeface="Pretendard" panose="02000503000000020004" pitchFamily="50" charset="-127"/>
            </a:endParaRPr>
          </a:p>
        </p:txBody>
      </p:sp>
      <p:sp>
        <p:nvSpPr>
          <p:cNvPr id="45" name="화살표: 갈매기형 수장 44">
            <a:extLst>
              <a:ext uri="{FF2B5EF4-FFF2-40B4-BE49-F238E27FC236}">
                <a16:creationId xmlns:a16="http://schemas.microsoft.com/office/drawing/2014/main" id="{5D3B7922-4BC8-3B88-ED0D-F4F2BD7116CB}"/>
              </a:ext>
            </a:extLst>
          </p:cNvPr>
          <p:cNvSpPr/>
          <p:nvPr/>
        </p:nvSpPr>
        <p:spPr>
          <a:xfrm rot="5400000">
            <a:off x="8880823" y="4458276"/>
            <a:ext cx="203831" cy="284298"/>
          </a:xfrm>
          <a:prstGeom prst="chevron">
            <a:avLst>
              <a:gd name="adj" fmla="val 46450"/>
            </a:avLst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모서리가 둥근 직사각형 72">
            <a:extLst>
              <a:ext uri="{FF2B5EF4-FFF2-40B4-BE49-F238E27FC236}">
                <a16:creationId xmlns:a16="http://schemas.microsoft.com/office/drawing/2014/main" id="{7C77AE31-A101-9DED-AC94-3B01AF860F37}"/>
              </a:ext>
            </a:extLst>
          </p:cNvPr>
          <p:cNvSpPr/>
          <p:nvPr/>
        </p:nvSpPr>
        <p:spPr>
          <a:xfrm>
            <a:off x="6614844" y="4913469"/>
            <a:ext cx="4748033" cy="958803"/>
          </a:xfrm>
          <a:prstGeom prst="roundRect">
            <a:avLst>
              <a:gd name="adj" fmla="val 0"/>
            </a:avLst>
          </a:prstGeom>
          <a:solidFill>
            <a:srgbClr val="EF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sz="14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최종 </a:t>
            </a:r>
            <a:r>
              <a:rPr kumimoji="1" lang="en-US" altLang="ko-KR" sz="14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K </a:t>
            </a:r>
            <a:r>
              <a:rPr kumimoji="1" lang="ko-KR" altLang="en-US" sz="14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값을 </a:t>
            </a:r>
            <a:r>
              <a:rPr kumimoji="1" lang="en-US" altLang="ko-KR" sz="14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4</a:t>
            </a:r>
            <a:r>
              <a:rPr kumimoji="1" lang="ko-KR" altLang="en-US" sz="14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로 결정</a:t>
            </a:r>
            <a:endParaRPr kumimoji="1" lang="en-US" altLang="ko-KR" sz="140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E28ED2-9CE9-245E-8D0F-0CABFD69395D}"/>
              </a:ext>
            </a:extLst>
          </p:cNvPr>
          <p:cNvSpPr txBox="1"/>
          <p:nvPr/>
        </p:nvSpPr>
        <p:spPr>
          <a:xfrm>
            <a:off x="2873692" y="6061755"/>
            <a:ext cx="57493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PC1</a:t>
            </a:r>
            <a:endParaRPr lang="ko-KR" altLang="en-US" sz="160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B681D-21CD-D659-BFBE-D02D14CD1004}"/>
              </a:ext>
            </a:extLst>
          </p:cNvPr>
          <p:cNvSpPr txBox="1"/>
          <p:nvPr/>
        </p:nvSpPr>
        <p:spPr>
          <a:xfrm rot="16200000">
            <a:off x="214774" y="3663441"/>
            <a:ext cx="7079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PC2</a:t>
            </a:r>
            <a:endParaRPr lang="ko-KR" altLang="en-US" sz="160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C12A77-9836-25AC-7FED-21814B42ED83}"/>
              </a:ext>
            </a:extLst>
          </p:cNvPr>
          <p:cNvSpPr txBox="1"/>
          <p:nvPr/>
        </p:nvSpPr>
        <p:spPr>
          <a:xfrm>
            <a:off x="578284" y="1355483"/>
            <a:ext cx="5081736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kumimoji="1" sz="15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>
                <a:solidFill>
                  <a:schemeClr val="tx1"/>
                </a:solidFill>
              </a:rPr>
              <a:t>[ K=12 Clustering Result ]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87B63D7-8032-BD68-F45C-23EE0E22FD17}"/>
              </a:ext>
            </a:extLst>
          </p:cNvPr>
          <p:cNvSpPr/>
          <p:nvPr/>
        </p:nvSpPr>
        <p:spPr>
          <a:xfrm>
            <a:off x="5671595" y="1643540"/>
            <a:ext cx="512860" cy="1371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5D4C206C-441D-DD91-DF84-EAA57A4C6320}"/>
              </a:ext>
            </a:extLst>
          </p:cNvPr>
          <p:cNvSpPr/>
          <p:nvPr/>
        </p:nvSpPr>
        <p:spPr>
          <a:xfrm rot="5400000">
            <a:off x="3477888" y="3611380"/>
            <a:ext cx="4857135" cy="761126"/>
          </a:xfrm>
          <a:prstGeom prst="triangle">
            <a:avLst/>
          </a:prstGeom>
          <a:gradFill>
            <a:gsLst>
              <a:gs pos="100000">
                <a:srgbClr val="FFFFFF"/>
              </a:gs>
              <a:gs pos="1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72">
            <a:extLst>
              <a:ext uri="{FF2B5EF4-FFF2-40B4-BE49-F238E27FC236}">
                <a16:creationId xmlns:a16="http://schemas.microsoft.com/office/drawing/2014/main" id="{A373447D-A221-2F88-029E-344DFD6F5370}"/>
              </a:ext>
            </a:extLst>
          </p:cNvPr>
          <p:cNvSpPr/>
          <p:nvPr/>
        </p:nvSpPr>
        <p:spPr>
          <a:xfrm>
            <a:off x="6866992" y="2723798"/>
            <a:ext cx="291079" cy="237174"/>
          </a:xfrm>
          <a:prstGeom prst="roundRect">
            <a:avLst>
              <a:gd name="adj" fmla="val 0"/>
            </a:avLst>
          </a:prstGeom>
          <a:solidFill>
            <a:srgbClr val="C03D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4</a:t>
            </a:r>
            <a:endParaRPr kumimoji="1" lang="ko-KR" altLang="en-US" sz="1600" b="1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9" name="모서리가 둥근 직사각형 72">
            <a:extLst>
              <a:ext uri="{FF2B5EF4-FFF2-40B4-BE49-F238E27FC236}">
                <a16:creationId xmlns:a16="http://schemas.microsoft.com/office/drawing/2014/main" id="{92CF9425-4087-8022-C34D-F5C22ED569FF}"/>
              </a:ext>
            </a:extLst>
          </p:cNvPr>
          <p:cNvSpPr/>
          <p:nvPr/>
        </p:nvSpPr>
        <p:spPr>
          <a:xfrm>
            <a:off x="6866992" y="2452620"/>
            <a:ext cx="291079" cy="237174"/>
          </a:xfrm>
          <a:prstGeom prst="roundRect">
            <a:avLst>
              <a:gd name="adj" fmla="val 0"/>
            </a:avLst>
          </a:prstGeom>
          <a:solidFill>
            <a:srgbClr val="3A92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</a:t>
            </a:r>
            <a:endParaRPr kumimoji="1" lang="ko-KR" altLang="en-US" sz="1600" b="1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C80F8B-2806-F3A6-D5F1-0E06E4325FC7}"/>
              </a:ext>
            </a:extLst>
          </p:cNvPr>
          <p:cNvSpPr txBox="1"/>
          <p:nvPr/>
        </p:nvSpPr>
        <p:spPr>
          <a:xfrm>
            <a:off x="7162465" y="2514196"/>
            <a:ext cx="4080387" cy="337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200"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눈에 띄게 다른 집단으로 보이는 </a:t>
            </a:r>
            <a:r>
              <a:rPr kumimoji="1" lang="en-US" altLang="ko-KR" sz="1200"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1</a:t>
            </a:r>
            <a:r>
              <a:rPr kumimoji="1" lang="ko-KR" altLang="en-US" sz="1200"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번</a:t>
            </a:r>
            <a:r>
              <a:rPr kumimoji="1" lang="en-US" altLang="ko-KR" sz="1200"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,</a:t>
            </a:r>
            <a:r>
              <a:rPr kumimoji="1" lang="ko-KR" altLang="en-US" sz="1200"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 </a:t>
            </a:r>
            <a:r>
              <a:rPr kumimoji="1" lang="en-US" altLang="ko-KR" sz="1200"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4</a:t>
            </a:r>
            <a:r>
              <a:rPr kumimoji="1" lang="ko-KR" altLang="en-US" sz="1200"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번 클러스터 분류 </a:t>
            </a:r>
            <a:endParaRPr kumimoji="1" lang="en-US" altLang="ko-KR" sz="1200">
              <a:latin typeface="Pretendard" panose="02000503000000020004" pitchFamily="50" charset="-127"/>
              <a:ea typeface="Pretendard" panose="02000503000000020004"/>
              <a:cs typeface="Pretendard" panose="0200050300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5E34BD-630B-5D57-2C89-E4BF72408796}"/>
              </a:ext>
            </a:extLst>
          </p:cNvPr>
          <p:cNvSpPr txBox="1"/>
          <p:nvPr/>
        </p:nvSpPr>
        <p:spPr>
          <a:xfrm>
            <a:off x="7021200" y="3537869"/>
            <a:ext cx="43629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PC1</a:t>
            </a:r>
            <a:r>
              <a:rPr kumimoji="1" lang="ko-KR" altLang="en-US" sz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과 </a:t>
            </a:r>
            <a:r>
              <a:rPr kumimoji="1" lang="en-US" altLang="ko-KR" sz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PC2</a:t>
            </a:r>
            <a:r>
              <a:rPr kumimoji="1" lang="ko-KR" altLang="en-US" sz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의 스케일 차이를 고려한 결과 </a:t>
            </a:r>
            <a:r>
              <a:rPr kumimoji="1" lang="ko-KR" altLang="en-US" sz="1200"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스케일이 큰</a:t>
            </a:r>
            <a:endParaRPr kumimoji="1" lang="en-US" altLang="ko-KR" sz="120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/>
              <a:cs typeface="Pretendard" panose="02000503000000020004" pitchFamily="50" charset="-127"/>
            </a:endParaRPr>
          </a:p>
          <a:p>
            <a:pPr algn="ctr"/>
            <a:r>
              <a:rPr kumimoji="1" lang="en-US" altLang="ko-KR" sz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PC1(</a:t>
            </a:r>
            <a:r>
              <a:rPr kumimoji="1" lang="ko-KR" altLang="en-US" sz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가격요인</a:t>
            </a:r>
            <a:r>
              <a:rPr kumimoji="1" lang="en-US" altLang="ko-KR" sz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)</a:t>
            </a:r>
            <a:r>
              <a:rPr kumimoji="1" lang="ko-KR" altLang="en-US" sz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을 기준으로 </a:t>
            </a:r>
            <a:r>
              <a:rPr kumimoji="1" lang="en-US" altLang="ko-KR" sz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2</a:t>
            </a:r>
            <a:r>
              <a:rPr kumimoji="1" lang="ko-KR" altLang="en-US" sz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번</a:t>
            </a:r>
            <a:r>
              <a:rPr kumimoji="1" lang="en-US" altLang="ko-KR" sz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, 3</a:t>
            </a:r>
            <a:r>
              <a:rPr kumimoji="1" lang="ko-KR" altLang="en-US" sz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번 클러스터를 구분</a:t>
            </a:r>
            <a:endParaRPr kumimoji="1" lang="en-US" altLang="ko-KR" sz="120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/>
              <a:cs typeface="Pretendard" panose="02000503000000020004" pitchFamily="50" charset="-127"/>
            </a:endParaRPr>
          </a:p>
        </p:txBody>
      </p:sp>
      <p:sp>
        <p:nvSpPr>
          <p:cNvPr id="44" name="모서리가 둥근 직사각형 72">
            <a:extLst>
              <a:ext uri="{FF2B5EF4-FFF2-40B4-BE49-F238E27FC236}">
                <a16:creationId xmlns:a16="http://schemas.microsoft.com/office/drawing/2014/main" id="{A48D981F-B9C3-7152-B7A8-2851F09A32B0}"/>
              </a:ext>
            </a:extLst>
          </p:cNvPr>
          <p:cNvSpPr/>
          <p:nvPr/>
        </p:nvSpPr>
        <p:spPr>
          <a:xfrm>
            <a:off x="6866992" y="3526052"/>
            <a:ext cx="291079" cy="237174"/>
          </a:xfrm>
          <a:prstGeom prst="roundRect">
            <a:avLst>
              <a:gd name="adj" fmla="val 0"/>
            </a:avLst>
          </a:prstGeom>
          <a:solidFill>
            <a:srgbClr val="3274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</a:t>
            </a:r>
            <a:endParaRPr kumimoji="1" lang="ko-KR" altLang="en-US" sz="1600" b="1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7" name="모서리가 둥근 직사각형 72">
            <a:extLst>
              <a:ext uri="{FF2B5EF4-FFF2-40B4-BE49-F238E27FC236}">
                <a16:creationId xmlns:a16="http://schemas.microsoft.com/office/drawing/2014/main" id="{E9A913C4-B356-28BE-27F9-B82DDA3B3546}"/>
              </a:ext>
            </a:extLst>
          </p:cNvPr>
          <p:cNvSpPr/>
          <p:nvPr/>
        </p:nvSpPr>
        <p:spPr>
          <a:xfrm>
            <a:off x="6866992" y="3795469"/>
            <a:ext cx="291079" cy="237174"/>
          </a:xfrm>
          <a:prstGeom prst="roundRect">
            <a:avLst>
              <a:gd name="adj" fmla="val 0"/>
            </a:avLst>
          </a:prstGeom>
          <a:solidFill>
            <a:srgbClr val="E181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3</a:t>
            </a:r>
            <a:endParaRPr kumimoji="1" lang="ko-KR" altLang="en-US" sz="1600" b="1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687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0EA73-78ED-B065-2361-60F77B1B8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675C8FE-A4C2-4C45-4245-96F9D7E24794}"/>
              </a:ext>
            </a:extLst>
          </p:cNvPr>
          <p:cNvGrpSpPr/>
          <p:nvPr/>
        </p:nvGrpSpPr>
        <p:grpSpPr>
          <a:xfrm>
            <a:off x="186878" y="243245"/>
            <a:ext cx="2192620" cy="352980"/>
            <a:chOff x="186878" y="172125"/>
            <a:chExt cx="2192620" cy="3529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34A26E-285F-0633-D25F-1E5657D7F59A}"/>
                </a:ext>
              </a:extLst>
            </p:cNvPr>
            <p:cNvSpPr/>
            <p:nvPr/>
          </p:nvSpPr>
          <p:spPr>
            <a:xfrm>
              <a:off x="186878" y="172125"/>
              <a:ext cx="45719" cy="176490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82921F1-0344-7C71-C04F-854F707F096A}"/>
                </a:ext>
              </a:extLst>
            </p:cNvPr>
            <p:cNvSpPr/>
            <p:nvPr/>
          </p:nvSpPr>
          <p:spPr>
            <a:xfrm>
              <a:off x="186878" y="348615"/>
              <a:ext cx="45719" cy="176490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CF71F5-5F11-D2F3-3599-BCDCFDF7CD87}"/>
                </a:ext>
              </a:extLst>
            </p:cNvPr>
            <p:cNvSpPr txBox="1"/>
            <p:nvPr/>
          </p:nvSpPr>
          <p:spPr>
            <a:xfrm>
              <a:off x="281757" y="179338"/>
              <a:ext cx="20977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 b="1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en-US" altLang="ko-KR" sz="1600"/>
                <a:t>INDEX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1B23CCB-C467-D87E-2AEE-0C93ED5586F9}"/>
              </a:ext>
            </a:extLst>
          </p:cNvPr>
          <p:cNvGrpSpPr/>
          <p:nvPr/>
        </p:nvGrpSpPr>
        <p:grpSpPr>
          <a:xfrm>
            <a:off x="0" y="-1705723"/>
            <a:ext cx="2995152" cy="1583640"/>
            <a:chOff x="0" y="-1705723"/>
            <a:chExt cx="2995152" cy="15836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666B621-E425-DCC9-8F9A-CAF9A3C8B160}"/>
                </a:ext>
              </a:extLst>
            </p:cNvPr>
            <p:cNvSpPr/>
            <p:nvPr/>
          </p:nvSpPr>
          <p:spPr>
            <a:xfrm>
              <a:off x="0" y="-1705723"/>
              <a:ext cx="2995152" cy="1583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FF7BCE3-22AD-B1E6-438C-337BAE5E0979}"/>
                </a:ext>
              </a:extLst>
            </p:cNvPr>
            <p:cNvSpPr/>
            <p:nvPr/>
          </p:nvSpPr>
          <p:spPr>
            <a:xfrm>
              <a:off x="829699" y="-1586759"/>
              <a:ext cx="630820" cy="636607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035AEE6-A296-3E29-6D7C-A57789DAF99E}"/>
                </a:ext>
              </a:extLst>
            </p:cNvPr>
            <p:cNvSpPr/>
            <p:nvPr/>
          </p:nvSpPr>
          <p:spPr>
            <a:xfrm>
              <a:off x="110091" y="-1586759"/>
              <a:ext cx="630820" cy="636607"/>
            </a:xfrm>
            <a:prstGeom prst="rect">
              <a:avLst/>
            </a:prstGeom>
            <a:solidFill>
              <a:srgbClr val="004E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A24AE34-BEB8-FF8A-014E-D89512997B2E}"/>
                </a:ext>
              </a:extLst>
            </p:cNvPr>
            <p:cNvSpPr/>
            <p:nvPr/>
          </p:nvSpPr>
          <p:spPr>
            <a:xfrm>
              <a:off x="1549307" y="-1586759"/>
              <a:ext cx="630820" cy="636607"/>
            </a:xfrm>
            <a:prstGeom prst="rect">
              <a:avLst/>
            </a:prstGeom>
            <a:solidFill>
              <a:srgbClr val="D1E9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37C0F1C-CDE0-3FC3-039E-9F56B03F7E63}"/>
                </a:ext>
              </a:extLst>
            </p:cNvPr>
            <p:cNvSpPr/>
            <p:nvPr/>
          </p:nvSpPr>
          <p:spPr>
            <a:xfrm>
              <a:off x="2268915" y="-1586759"/>
              <a:ext cx="630820" cy="636607"/>
            </a:xfrm>
            <a:prstGeom prst="rect">
              <a:avLst/>
            </a:prstGeom>
            <a:solidFill>
              <a:srgbClr val="EF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79EB5D9-66FA-E068-0974-141BBC1FA6E2}"/>
                </a:ext>
              </a:extLst>
            </p:cNvPr>
            <p:cNvSpPr/>
            <p:nvPr/>
          </p:nvSpPr>
          <p:spPr>
            <a:xfrm>
              <a:off x="110091" y="-890723"/>
              <a:ext cx="630820" cy="636607"/>
            </a:xfrm>
            <a:prstGeom prst="rect">
              <a:avLst/>
            </a:prstGeom>
            <a:solidFill>
              <a:srgbClr val="B3B2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8939330-E15D-5F0B-2F2E-AB3443C499C7}"/>
                </a:ext>
              </a:extLst>
            </p:cNvPr>
            <p:cNvSpPr/>
            <p:nvPr/>
          </p:nvSpPr>
          <p:spPr>
            <a:xfrm>
              <a:off x="829699" y="-890723"/>
              <a:ext cx="630820" cy="636607"/>
            </a:xfrm>
            <a:prstGeom prst="rect">
              <a:avLst/>
            </a:prstGeom>
            <a:solidFill>
              <a:srgbClr val="DEDD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227924B-168C-6379-07D7-1A0D036BA2D1}"/>
                </a:ext>
              </a:extLst>
            </p:cNvPr>
            <p:cNvSpPr/>
            <p:nvPr/>
          </p:nvSpPr>
          <p:spPr>
            <a:xfrm>
              <a:off x="1549307" y="-890723"/>
              <a:ext cx="630820" cy="636607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4BCE6B3-C31E-99C1-9883-9BF654321DAB}"/>
                </a:ext>
              </a:extLst>
            </p:cNvPr>
            <p:cNvSpPr/>
            <p:nvPr/>
          </p:nvSpPr>
          <p:spPr>
            <a:xfrm>
              <a:off x="2248368" y="-895915"/>
              <a:ext cx="630820" cy="6366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27D23C1-2962-B9C4-B0C8-2C26069D8331}"/>
              </a:ext>
            </a:extLst>
          </p:cNvPr>
          <p:cNvGrpSpPr/>
          <p:nvPr/>
        </p:nvGrpSpPr>
        <p:grpSpPr>
          <a:xfrm>
            <a:off x="717620" y="1965448"/>
            <a:ext cx="2600658" cy="3104265"/>
            <a:chOff x="1203757" y="1953873"/>
            <a:chExt cx="2378471" cy="3104265"/>
          </a:xfrm>
        </p:grpSpPr>
        <p:sp>
          <p:nvSpPr>
            <p:cNvPr id="9" name="모서리가 둥근 직사각형 72">
              <a:extLst>
                <a:ext uri="{FF2B5EF4-FFF2-40B4-BE49-F238E27FC236}">
                  <a16:creationId xmlns:a16="http://schemas.microsoft.com/office/drawing/2014/main" id="{6BE943E5-0199-3327-81F7-0581C468FA11}"/>
                </a:ext>
              </a:extLst>
            </p:cNvPr>
            <p:cNvSpPr/>
            <p:nvPr/>
          </p:nvSpPr>
          <p:spPr>
            <a:xfrm>
              <a:off x="1261276" y="1953873"/>
              <a:ext cx="2247357" cy="360000"/>
            </a:xfrm>
            <a:prstGeom prst="roundRect">
              <a:avLst>
                <a:gd name="adj" fmla="val 0"/>
              </a:avLst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01</a:t>
              </a:r>
              <a:endParaRPr kumimoji="1" lang="ko-KR" altLang="en-US" sz="160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37" name="모서리가 둥근 직사각형 72">
              <a:extLst>
                <a:ext uri="{FF2B5EF4-FFF2-40B4-BE49-F238E27FC236}">
                  <a16:creationId xmlns:a16="http://schemas.microsoft.com/office/drawing/2014/main" id="{EB0C3AEA-6993-40BC-5482-4AE8A3A9C58A}"/>
                </a:ext>
              </a:extLst>
            </p:cNvPr>
            <p:cNvSpPr/>
            <p:nvPr/>
          </p:nvSpPr>
          <p:spPr>
            <a:xfrm>
              <a:off x="1261276" y="2313872"/>
              <a:ext cx="2247357" cy="2744266"/>
            </a:xfrm>
            <a:prstGeom prst="roundRect">
              <a:avLst>
                <a:gd name="adj" fmla="val 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kumimoji="1" lang="ko-KR" altLang="en-US" sz="150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B027A1A-8FB6-81E6-BB42-407C4F386182}"/>
                </a:ext>
              </a:extLst>
            </p:cNvPr>
            <p:cNvSpPr txBox="1"/>
            <p:nvPr/>
          </p:nvSpPr>
          <p:spPr>
            <a:xfrm>
              <a:off x="1203757" y="2607093"/>
              <a:ext cx="2362395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b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프로젝트 목적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B32AAD-3AC1-8070-6AEC-121FE79318C4}"/>
                </a:ext>
              </a:extLst>
            </p:cNvPr>
            <p:cNvSpPr txBox="1"/>
            <p:nvPr/>
          </p:nvSpPr>
          <p:spPr>
            <a:xfrm>
              <a:off x="1219833" y="3146821"/>
              <a:ext cx="2362395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140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시장 환경 분석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E95A07-BC89-83D0-B28A-DA86943565AB}"/>
                </a:ext>
              </a:extLst>
            </p:cNvPr>
            <p:cNvSpPr txBox="1"/>
            <p:nvPr/>
          </p:nvSpPr>
          <p:spPr>
            <a:xfrm>
              <a:off x="1219833" y="3462269"/>
              <a:ext cx="2362395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140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프로젝트 주제 선정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CB40837-F7EF-2D96-65AF-AC06470222FD}"/>
              </a:ext>
            </a:extLst>
          </p:cNvPr>
          <p:cNvGrpSpPr/>
          <p:nvPr/>
        </p:nvGrpSpPr>
        <p:grpSpPr>
          <a:xfrm>
            <a:off x="3421969" y="1965448"/>
            <a:ext cx="2583080" cy="3104265"/>
            <a:chOff x="3601611" y="1953873"/>
            <a:chExt cx="2362395" cy="3104265"/>
          </a:xfrm>
        </p:grpSpPr>
        <p:sp>
          <p:nvSpPr>
            <p:cNvPr id="10" name="모서리가 둥근 직사각형 72">
              <a:extLst>
                <a:ext uri="{FF2B5EF4-FFF2-40B4-BE49-F238E27FC236}">
                  <a16:creationId xmlns:a16="http://schemas.microsoft.com/office/drawing/2014/main" id="{88A1BD0E-F73B-9E28-1772-AE211F5DC01E}"/>
                </a:ext>
              </a:extLst>
            </p:cNvPr>
            <p:cNvSpPr/>
            <p:nvPr/>
          </p:nvSpPr>
          <p:spPr>
            <a:xfrm>
              <a:off x="3659130" y="1953873"/>
              <a:ext cx="2247357" cy="360000"/>
            </a:xfrm>
            <a:prstGeom prst="roundRect">
              <a:avLst>
                <a:gd name="adj" fmla="val 0"/>
              </a:avLst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02</a:t>
              </a:r>
              <a:endParaRPr kumimoji="1" lang="ko-KR" altLang="en-US" sz="160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19" name="모서리가 둥근 직사각형 72">
              <a:extLst>
                <a:ext uri="{FF2B5EF4-FFF2-40B4-BE49-F238E27FC236}">
                  <a16:creationId xmlns:a16="http://schemas.microsoft.com/office/drawing/2014/main" id="{D2B0F5FD-04EC-72AD-9579-ACCAE9DF8868}"/>
                </a:ext>
              </a:extLst>
            </p:cNvPr>
            <p:cNvSpPr/>
            <p:nvPr/>
          </p:nvSpPr>
          <p:spPr>
            <a:xfrm>
              <a:off x="3659130" y="2313872"/>
              <a:ext cx="2247357" cy="2744266"/>
            </a:xfrm>
            <a:prstGeom prst="roundRect">
              <a:avLst>
                <a:gd name="adj" fmla="val 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kumimoji="1" lang="ko-KR" altLang="en-US" sz="150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E25A2A-3B2B-3F19-3DA5-B50CF07E9D10}"/>
                </a:ext>
              </a:extLst>
            </p:cNvPr>
            <p:cNvSpPr txBox="1"/>
            <p:nvPr/>
          </p:nvSpPr>
          <p:spPr>
            <a:xfrm>
              <a:off x="3601611" y="2607093"/>
              <a:ext cx="2362395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b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EDA</a:t>
              </a:r>
              <a:endParaRPr lang="ko-KR" altLang="en-US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453661-4318-FDDC-2251-53D4954E9F07}"/>
                </a:ext>
              </a:extLst>
            </p:cNvPr>
            <p:cNvSpPr txBox="1"/>
            <p:nvPr/>
          </p:nvSpPr>
          <p:spPr>
            <a:xfrm>
              <a:off x="3601611" y="3146821"/>
              <a:ext cx="2362395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140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선정 데이터 변수 설명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61BD39-5572-A964-61B9-97D0CC29972C}"/>
                </a:ext>
              </a:extLst>
            </p:cNvPr>
            <p:cNvSpPr txBox="1"/>
            <p:nvPr/>
          </p:nvSpPr>
          <p:spPr>
            <a:xfrm>
              <a:off x="3601611" y="3462269"/>
              <a:ext cx="2362395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140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이상치 제거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D83AA4-33A7-37D6-496C-FE04E32685E5}"/>
                </a:ext>
              </a:extLst>
            </p:cNvPr>
            <p:cNvSpPr txBox="1"/>
            <p:nvPr/>
          </p:nvSpPr>
          <p:spPr>
            <a:xfrm>
              <a:off x="3601611" y="3828603"/>
              <a:ext cx="2362395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140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변수 선정 및 결측치 제거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D7C7C2B-71D2-9F38-CDE1-2C83FF000F61}"/>
                </a:ext>
              </a:extLst>
            </p:cNvPr>
            <p:cNvSpPr txBox="1"/>
            <p:nvPr/>
          </p:nvSpPr>
          <p:spPr>
            <a:xfrm>
              <a:off x="3601611" y="4464484"/>
              <a:ext cx="2362395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140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Data Join</a:t>
              </a:r>
              <a:endParaRPr lang="ko-KR" altLang="en-US" sz="14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7A14BC-7330-DAEE-2D07-2059C299AF2C}"/>
                </a:ext>
              </a:extLst>
            </p:cNvPr>
            <p:cNvSpPr txBox="1"/>
            <p:nvPr/>
          </p:nvSpPr>
          <p:spPr>
            <a:xfrm>
              <a:off x="3601611" y="4158118"/>
              <a:ext cx="2362395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140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파생변수 생성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876D080-4235-727B-199B-CA55FBE88D67}"/>
              </a:ext>
            </a:extLst>
          </p:cNvPr>
          <p:cNvGrpSpPr/>
          <p:nvPr/>
        </p:nvGrpSpPr>
        <p:grpSpPr>
          <a:xfrm>
            <a:off x="6108740" y="1965448"/>
            <a:ext cx="2583080" cy="3104264"/>
            <a:chOff x="6012739" y="1953873"/>
            <a:chExt cx="2362395" cy="3104264"/>
          </a:xfrm>
        </p:grpSpPr>
        <p:sp>
          <p:nvSpPr>
            <p:cNvPr id="13" name="모서리가 둥근 직사각형 72">
              <a:extLst>
                <a:ext uri="{FF2B5EF4-FFF2-40B4-BE49-F238E27FC236}">
                  <a16:creationId xmlns:a16="http://schemas.microsoft.com/office/drawing/2014/main" id="{0D69974D-59AC-1647-CAFC-1ED84EFB6221}"/>
                </a:ext>
              </a:extLst>
            </p:cNvPr>
            <p:cNvSpPr/>
            <p:nvPr/>
          </p:nvSpPr>
          <p:spPr>
            <a:xfrm>
              <a:off x="6070258" y="1953873"/>
              <a:ext cx="2247357" cy="360000"/>
            </a:xfrm>
            <a:prstGeom prst="roundRect">
              <a:avLst>
                <a:gd name="adj" fmla="val 0"/>
              </a:avLst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03</a:t>
              </a:r>
              <a:endParaRPr kumimoji="1" lang="ko-KR" altLang="en-US" sz="160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3" name="모서리가 둥근 직사각형 72">
              <a:extLst>
                <a:ext uri="{FF2B5EF4-FFF2-40B4-BE49-F238E27FC236}">
                  <a16:creationId xmlns:a16="http://schemas.microsoft.com/office/drawing/2014/main" id="{CB5293D1-61BD-BED2-6EDD-02B3933A774A}"/>
                </a:ext>
              </a:extLst>
            </p:cNvPr>
            <p:cNvSpPr/>
            <p:nvPr/>
          </p:nvSpPr>
          <p:spPr>
            <a:xfrm>
              <a:off x="6070258" y="2313871"/>
              <a:ext cx="2247357" cy="2744266"/>
            </a:xfrm>
            <a:prstGeom prst="roundRect">
              <a:avLst>
                <a:gd name="adj" fmla="val 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 sz="1500" err="1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AE41FF-E4DD-3505-5A83-E1D47501EC9B}"/>
                </a:ext>
              </a:extLst>
            </p:cNvPr>
            <p:cNvSpPr txBox="1"/>
            <p:nvPr/>
          </p:nvSpPr>
          <p:spPr>
            <a:xfrm>
              <a:off x="6012739" y="2607093"/>
              <a:ext cx="2362395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1800">
                  <a:solidFill>
                    <a:schemeClr val="tx1"/>
                  </a:solidFill>
                  <a:latin typeface="Pretendard SemiBold" panose="02000703000000020004" pitchFamily="50" charset="-127"/>
                  <a:ea typeface="Pretendard SemiBold"/>
                  <a:cs typeface="Pretendard SemiBold" panose="02000703000000020004" pitchFamily="50" charset="-127"/>
                </a:rPr>
                <a:t>Analysis</a:t>
              </a:r>
              <a:endParaRPr lang="ko-KR" altLang="en-US" sz="1800" err="1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D4563EE-5948-D82D-8A2A-832011225862}"/>
                </a:ext>
              </a:extLst>
            </p:cNvPr>
            <p:cNvSpPr txBox="1"/>
            <p:nvPr/>
          </p:nvSpPr>
          <p:spPr>
            <a:xfrm>
              <a:off x="6012739" y="3146821"/>
              <a:ext cx="2362395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140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PCA</a:t>
              </a:r>
              <a:endParaRPr lang="ko-KR" altLang="en-US" sz="14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A406D3D-C839-DEEF-76F6-BDB110EABF41}"/>
                </a:ext>
              </a:extLst>
            </p:cNvPr>
            <p:cNvSpPr txBox="1"/>
            <p:nvPr/>
          </p:nvSpPr>
          <p:spPr>
            <a:xfrm>
              <a:off x="6012739" y="3462269"/>
              <a:ext cx="2362395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140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K-Means</a:t>
              </a:r>
              <a:endParaRPr lang="ko-KR" altLang="en-US" sz="14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D6774BD-51BE-3AA7-6C57-6A990AF06FDE}"/>
                </a:ext>
              </a:extLst>
            </p:cNvPr>
            <p:cNvSpPr txBox="1"/>
            <p:nvPr/>
          </p:nvSpPr>
          <p:spPr>
            <a:xfrm>
              <a:off x="6012739" y="3828603"/>
              <a:ext cx="2362395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140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타깃 분석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A0E9772-B140-038A-5A77-5F7AA555E42F}"/>
                </a:ext>
              </a:extLst>
            </p:cNvPr>
            <p:cNvSpPr txBox="1"/>
            <p:nvPr/>
          </p:nvSpPr>
          <p:spPr>
            <a:xfrm>
              <a:off x="6012739" y="4158118"/>
              <a:ext cx="2362395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140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Model </a:t>
              </a:r>
              <a:r>
                <a:rPr lang="ko-KR" altLang="en-US" sz="140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생성 및 평가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F9A4CC1-06E0-67CD-A481-8E869C71CC08}"/>
              </a:ext>
            </a:extLst>
          </p:cNvPr>
          <p:cNvGrpSpPr/>
          <p:nvPr/>
        </p:nvGrpSpPr>
        <p:grpSpPr>
          <a:xfrm>
            <a:off x="8795511" y="1965448"/>
            <a:ext cx="2593978" cy="3104264"/>
            <a:chOff x="8471419" y="1953873"/>
            <a:chExt cx="2372362" cy="3104264"/>
          </a:xfrm>
        </p:grpSpPr>
        <p:sp>
          <p:nvSpPr>
            <p:cNvPr id="14" name="모서리가 둥근 직사각형 72">
              <a:extLst>
                <a:ext uri="{FF2B5EF4-FFF2-40B4-BE49-F238E27FC236}">
                  <a16:creationId xmlns:a16="http://schemas.microsoft.com/office/drawing/2014/main" id="{1F844E46-C69F-BA99-2E42-2F2D3510BBF1}"/>
                </a:ext>
              </a:extLst>
            </p:cNvPr>
            <p:cNvSpPr/>
            <p:nvPr/>
          </p:nvSpPr>
          <p:spPr>
            <a:xfrm>
              <a:off x="8528938" y="1953873"/>
              <a:ext cx="2247357" cy="360000"/>
            </a:xfrm>
            <a:prstGeom prst="roundRect">
              <a:avLst>
                <a:gd name="adj" fmla="val 0"/>
              </a:avLst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04</a:t>
              </a:r>
              <a:endParaRPr kumimoji="1" lang="ko-KR" altLang="en-US" sz="160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2" name="모서리가 둥근 직사각형 72">
              <a:extLst>
                <a:ext uri="{FF2B5EF4-FFF2-40B4-BE49-F238E27FC236}">
                  <a16:creationId xmlns:a16="http://schemas.microsoft.com/office/drawing/2014/main" id="{A5DF3EF1-B243-EDBC-C455-5EA439D3EA07}"/>
                </a:ext>
              </a:extLst>
            </p:cNvPr>
            <p:cNvSpPr/>
            <p:nvPr/>
          </p:nvSpPr>
          <p:spPr>
            <a:xfrm>
              <a:off x="8528938" y="2313871"/>
              <a:ext cx="2247357" cy="2744266"/>
            </a:xfrm>
            <a:prstGeom prst="roundRect">
              <a:avLst>
                <a:gd name="adj" fmla="val 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kumimoji="1" lang="ko-KR" altLang="en-US" sz="150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F204E3-3744-366C-7D82-02ABCA2B2665}"/>
                </a:ext>
              </a:extLst>
            </p:cNvPr>
            <p:cNvSpPr txBox="1"/>
            <p:nvPr/>
          </p:nvSpPr>
          <p:spPr>
            <a:xfrm>
              <a:off x="8471419" y="2607093"/>
              <a:ext cx="2362395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1800">
                  <a:solidFill>
                    <a:schemeClr val="tx1"/>
                  </a:solidFill>
                  <a:latin typeface="Pretendard SemiBold" panose="02000703000000020004" pitchFamily="50" charset="-127"/>
                  <a:ea typeface="Pretendard SemiBold"/>
                  <a:cs typeface="Pretendard SemiBold" panose="02000703000000020004" pitchFamily="50" charset="-127"/>
                </a:rPr>
                <a:t>Insight 및 전략 제안 </a:t>
              </a:r>
              <a:endParaRPr kumimoji="1" lang="ko-KR" altLang="en-US" sz="180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43D1EE8-4186-405A-6733-90D3DF64485F}"/>
                </a:ext>
              </a:extLst>
            </p:cNvPr>
            <p:cNvSpPr txBox="1"/>
            <p:nvPr/>
          </p:nvSpPr>
          <p:spPr>
            <a:xfrm>
              <a:off x="8481386" y="3146821"/>
              <a:ext cx="2362395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140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전략 제안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2A0701D-3EB9-68CF-AD1E-1774B22BFA7F}"/>
                </a:ext>
              </a:extLst>
            </p:cNvPr>
            <p:cNvSpPr txBox="1"/>
            <p:nvPr/>
          </p:nvSpPr>
          <p:spPr>
            <a:xfrm>
              <a:off x="8481386" y="3462269"/>
              <a:ext cx="2362395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140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프로젝트 한계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2904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7E2E0-7065-73FA-1D64-6388686A7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7BC4071-0B53-123F-A264-78E8A2BBF4D0}"/>
              </a:ext>
            </a:extLst>
          </p:cNvPr>
          <p:cNvGrpSpPr/>
          <p:nvPr/>
        </p:nvGrpSpPr>
        <p:grpSpPr>
          <a:xfrm>
            <a:off x="186878" y="243245"/>
            <a:ext cx="2192620" cy="352980"/>
            <a:chOff x="186878" y="172125"/>
            <a:chExt cx="2192620" cy="3529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65AB8D1-CB84-5BB3-507F-1FE69B2606F6}"/>
                </a:ext>
              </a:extLst>
            </p:cNvPr>
            <p:cNvSpPr/>
            <p:nvPr/>
          </p:nvSpPr>
          <p:spPr>
            <a:xfrm>
              <a:off x="186878" y="172125"/>
              <a:ext cx="45719" cy="176490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C61FEE9-1FA8-CADC-C6FE-1CF27E606B5B}"/>
                </a:ext>
              </a:extLst>
            </p:cNvPr>
            <p:cNvSpPr/>
            <p:nvPr/>
          </p:nvSpPr>
          <p:spPr>
            <a:xfrm>
              <a:off x="186878" y="348615"/>
              <a:ext cx="45719" cy="176490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1EBDC3-58A4-2434-85BD-26E9AB742A01}"/>
                </a:ext>
              </a:extLst>
            </p:cNvPr>
            <p:cNvSpPr txBox="1"/>
            <p:nvPr/>
          </p:nvSpPr>
          <p:spPr>
            <a:xfrm>
              <a:off x="281757" y="179338"/>
              <a:ext cx="2097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 b="1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en-US" altLang="ko-KR" sz="1400"/>
                <a:t>Target Analysis </a:t>
              </a:r>
              <a:endParaRPr lang="en-US" altLang="ko-KR" sz="16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9A16F05-5EF2-11CA-3746-77EA92A0EA04}"/>
              </a:ext>
            </a:extLst>
          </p:cNvPr>
          <p:cNvSpPr txBox="1"/>
          <p:nvPr/>
        </p:nvSpPr>
        <p:spPr>
          <a:xfrm>
            <a:off x="281757" y="691401"/>
            <a:ext cx="11618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r>
              <a:rPr kumimoji="1" lang="ko-KR" altLang="en-US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개의 클러스터로 </a:t>
            </a:r>
            <a:r>
              <a:rPr kumimoji="1" lang="en-US" altLang="ko-KR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K-means </a:t>
            </a:r>
            <a:r>
              <a:rPr kumimoji="1" lang="ko-KR" altLang="en-US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진행하여 타깃의 재구매율과 특성을 확인함</a:t>
            </a:r>
            <a:endParaRPr kumimoji="1" lang="en-US" altLang="ko-KR" sz="2000" b="1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0163AA7-B5BE-1D07-FCAA-A626B30350B2}"/>
              </a:ext>
            </a:extLst>
          </p:cNvPr>
          <p:cNvCxnSpPr>
            <a:cxnSpLocks/>
          </p:cNvCxnSpPr>
          <p:nvPr/>
        </p:nvCxnSpPr>
        <p:spPr>
          <a:xfrm flipH="1">
            <a:off x="209737" y="6424301"/>
            <a:ext cx="1170793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5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5">
            <a:extLst>
              <a:ext uri="{FF2B5EF4-FFF2-40B4-BE49-F238E27FC236}">
                <a16:creationId xmlns:a16="http://schemas.microsoft.com/office/drawing/2014/main" id="{DC46C6E5-7620-B322-FB8D-C56ED15FB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57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 Final Project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16DEAC1D-D91F-EB29-2891-29527EBC2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09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18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3158FFB5-9D5B-C4CB-FC12-B3111F181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93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GB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 E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F8F6C3E-64DE-7389-E2BC-9FA90A211E3E}"/>
              </a:ext>
            </a:extLst>
          </p:cNvPr>
          <p:cNvGrpSpPr/>
          <p:nvPr/>
        </p:nvGrpSpPr>
        <p:grpSpPr>
          <a:xfrm>
            <a:off x="0" y="-1705723"/>
            <a:ext cx="2995152" cy="1583640"/>
            <a:chOff x="0" y="-1705723"/>
            <a:chExt cx="2995152" cy="15836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12ACD55-A74D-F3A9-BD09-E2CCD6F3A1CB}"/>
                </a:ext>
              </a:extLst>
            </p:cNvPr>
            <p:cNvSpPr/>
            <p:nvPr/>
          </p:nvSpPr>
          <p:spPr>
            <a:xfrm>
              <a:off x="0" y="-1705723"/>
              <a:ext cx="2995152" cy="1583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14C443C-7F79-4129-57DD-2A5BC89CAF68}"/>
                </a:ext>
              </a:extLst>
            </p:cNvPr>
            <p:cNvSpPr/>
            <p:nvPr/>
          </p:nvSpPr>
          <p:spPr>
            <a:xfrm>
              <a:off x="829699" y="-1586759"/>
              <a:ext cx="630820" cy="636607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1B00FA8-D1F2-FE7B-80B6-F726CAE5C022}"/>
                </a:ext>
              </a:extLst>
            </p:cNvPr>
            <p:cNvSpPr/>
            <p:nvPr/>
          </p:nvSpPr>
          <p:spPr>
            <a:xfrm>
              <a:off x="110091" y="-1586759"/>
              <a:ext cx="630820" cy="636607"/>
            </a:xfrm>
            <a:prstGeom prst="rect">
              <a:avLst/>
            </a:prstGeom>
            <a:solidFill>
              <a:srgbClr val="004E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AF75DA5-E63D-C5A4-A55A-8AC6C67A84CE}"/>
                </a:ext>
              </a:extLst>
            </p:cNvPr>
            <p:cNvSpPr/>
            <p:nvPr/>
          </p:nvSpPr>
          <p:spPr>
            <a:xfrm>
              <a:off x="1549307" y="-1586759"/>
              <a:ext cx="630820" cy="636607"/>
            </a:xfrm>
            <a:prstGeom prst="rect">
              <a:avLst/>
            </a:prstGeom>
            <a:solidFill>
              <a:srgbClr val="D1E9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98C9202-4A2A-15E3-9456-BED783CB1F8B}"/>
                </a:ext>
              </a:extLst>
            </p:cNvPr>
            <p:cNvSpPr/>
            <p:nvPr/>
          </p:nvSpPr>
          <p:spPr>
            <a:xfrm>
              <a:off x="2268915" y="-1586759"/>
              <a:ext cx="630820" cy="636607"/>
            </a:xfrm>
            <a:prstGeom prst="rect">
              <a:avLst/>
            </a:prstGeom>
            <a:solidFill>
              <a:srgbClr val="EF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31C4A21-37B6-469F-3AA4-11FE1E81C8D3}"/>
                </a:ext>
              </a:extLst>
            </p:cNvPr>
            <p:cNvSpPr/>
            <p:nvPr/>
          </p:nvSpPr>
          <p:spPr>
            <a:xfrm>
              <a:off x="829699" y="-872067"/>
              <a:ext cx="630820" cy="636607"/>
            </a:xfrm>
            <a:prstGeom prst="rect">
              <a:avLst/>
            </a:prstGeom>
            <a:solidFill>
              <a:srgbClr val="B3B2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5D0F164-550D-62C9-D4E4-620CCAF0A413}"/>
                </a:ext>
              </a:extLst>
            </p:cNvPr>
            <p:cNvSpPr/>
            <p:nvPr/>
          </p:nvSpPr>
          <p:spPr>
            <a:xfrm>
              <a:off x="1549307" y="-872067"/>
              <a:ext cx="630820" cy="636607"/>
            </a:xfrm>
            <a:prstGeom prst="rect">
              <a:avLst/>
            </a:prstGeom>
            <a:solidFill>
              <a:srgbClr val="DEDD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6966557-4FF4-F063-43D1-1FFDDEEB7719}"/>
                </a:ext>
              </a:extLst>
            </p:cNvPr>
            <p:cNvSpPr/>
            <p:nvPr/>
          </p:nvSpPr>
          <p:spPr>
            <a:xfrm>
              <a:off x="2268915" y="-872067"/>
              <a:ext cx="630820" cy="636607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 descr="텍스트, 그래프, 스크린샷, 도표이(가) 표시된 사진&#10;&#10;자동 생성된 설명">
            <a:extLst>
              <a:ext uri="{FF2B5EF4-FFF2-40B4-BE49-F238E27FC236}">
                <a16:creationId xmlns:a16="http://schemas.microsoft.com/office/drawing/2014/main" id="{67999D47-B3D7-79AD-CDAC-D117A1C273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462"/>
          <a:stretch/>
        </p:blipFill>
        <p:spPr>
          <a:xfrm>
            <a:off x="827493" y="1296569"/>
            <a:ext cx="4557378" cy="502040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6F55376-155E-8DD6-82CA-C788F2318059}"/>
              </a:ext>
            </a:extLst>
          </p:cNvPr>
          <p:cNvSpPr/>
          <p:nvPr/>
        </p:nvSpPr>
        <p:spPr>
          <a:xfrm>
            <a:off x="5993528" y="2179727"/>
            <a:ext cx="5803967" cy="929069"/>
          </a:xfrm>
          <a:prstGeom prst="rect">
            <a:avLst/>
          </a:prstGeom>
          <a:solidFill>
            <a:schemeClr val="bg1"/>
          </a:solidFill>
          <a:ln w="19050">
            <a:solidFill>
              <a:srgbClr val="51A8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5C68E4-95C5-942C-3D7D-437AFD646789}"/>
              </a:ext>
            </a:extLst>
          </p:cNvPr>
          <p:cNvSpPr/>
          <p:nvPr/>
        </p:nvSpPr>
        <p:spPr>
          <a:xfrm>
            <a:off x="797819" y="1208755"/>
            <a:ext cx="4600089" cy="5111361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 descr="텍스트, 그래프, 스크린샷, 도표이(가) 표시된 사진&#10;&#10;자동 생성된 설명">
            <a:extLst>
              <a:ext uri="{FF2B5EF4-FFF2-40B4-BE49-F238E27FC236}">
                <a16:creationId xmlns:a16="http://schemas.microsoft.com/office/drawing/2014/main" id="{567396A8-BE21-A103-472D-06D08E8C01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68" t="54767" r="86749" b="6126"/>
          <a:stretch/>
        </p:blipFill>
        <p:spPr>
          <a:xfrm>
            <a:off x="1071979" y="4019165"/>
            <a:ext cx="371640" cy="1866514"/>
          </a:xfrm>
          <a:prstGeom prst="rect">
            <a:avLst/>
          </a:prstGeom>
        </p:spPr>
      </p:pic>
      <p:pic>
        <p:nvPicPr>
          <p:cNvPr id="22" name="그림 21" descr="텍스트, 그래프, 스크린샷, 도표이(가) 표시된 사진&#10;&#10;자동 생성된 설명">
            <a:extLst>
              <a:ext uri="{FF2B5EF4-FFF2-40B4-BE49-F238E27FC236}">
                <a16:creationId xmlns:a16="http://schemas.microsoft.com/office/drawing/2014/main" id="{2243A518-FF08-845E-897B-9F34ABAE51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32" t="4437" r="77439" b="43882"/>
          <a:stretch/>
        </p:blipFill>
        <p:spPr>
          <a:xfrm>
            <a:off x="1071979" y="1558212"/>
            <a:ext cx="895210" cy="2466921"/>
          </a:xfrm>
          <a:prstGeom prst="rect">
            <a:avLst/>
          </a:prstGeom>
        </p:spPr>
      </p:pic>
      <p:pic>
        <p:nvPicPr>
          <p:cNvPr id="25" name="그림 24" descr="텍스트, 그래프, 스크린샷, 도표이(가) 표시된 사진&#10;&#10;자동 생성된 설명">
            <a:extLst>
              <a:ext uri="{FF2B5EF4-FFF2-40B4-BE49-F238E27FC236}">
                <a16:creationId xmlns:a16="http://schemas.microsoft.com/office/drawing/2014/main" id="{854B83BC-1D4C-587C-A540-2E83E6CA27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794" t="55732" r="80465" b="18181"/>
          <a:stretch/>
        </p:blipFill>
        <p:spPr>
          <a:xfrm>
            <a:off x="1430655" y="3933055"/>
            <a:ext cx="339281" cy="1277652"/>
          </a:xfrm>
          <a:prstGeom prst="rect">
            <a:avLst/>
          </a:prstGeom>
        </p:spPr>
      </p:pic>
      <p:pic>
        <p:nvPicPr>
          <p:cNvPr id="35" name="그림 34" descr="텍스트, 그래프, 스크린샷, 도표이(가) 표시된 사진&#10;&#10;자동 생성된 설명">
            <a:extLst>
              <a:ext uri="{FF2B5EF4-FFF2-40B4-BE49-F238E27FC236}">
                <a16:creationId xmlns:a16="http://schemas.microsoft.com/office/drawing/2014/main" id="{41EBD4F4-41C3-BCD2-D88A-024BBC02D2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860" t="58647" r="47992" b="13571"/>
          <a:stretch/>
        </p:blipFill>
        <p:spPr>
          <a:xfrm>
            <a:off x="1789470" y="4069535"/>
            <a:ext cx="1618233" cy="1394817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996C258A-F0AF-ECCA-BE2F-EB6EA4906FAA}"/>
              </a:ext>
            </a:extLst>
          </p:cNvPr>
          <p:cNvSpPr/>
          <p:nvPr/>
        </p:nvSpPr>
        <p:spPr>
          <a:xfrm>
            <a:off x="1064777" y="4022303"/>
            <a:ext cx="365878" cy="1860180"/>
          </a:xfrm>
          <a:prstGeom prst="rect">
            <a:avLst/>
          </a:prstGeom>
          <a:noFill/>
          <a:ln w="28575">
            <a:solidFill>
              <a:srgbClr val="4385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DFA6DC-DDCE-C18B-9C8E-955237414EAB}"/>
              </a:ext>
            </a:extLst>
          </p:cNvPr>
          <p:cNvSpPr/>
          <p:nvPr/>
        </p:nvSpPr>
        <p:spPr>
          <a:xfrm>
            <a:off x="1462291" y="4027382"/>
            <a:ext cx="302565" cy="1183325"/>
          </a:xfrm>
          <a:prstGeom prst="rect">
            <a:avLst/>
          </a:prstGeom>
          <a:noFill/>
          <a:ln w="28575">
            <a:solidFill>
              <a:srgbClr val="FF95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E2B4515-9123-AF5B-7ACA-F7A1B4B9E218}"/>
              </a:ext>
            </a:extLst>
          </p:cNvPr>
          <p:cNvSpPr/>
          <p:nvPr/>
        </p:nvSpPr>
        <p:spPr>
          <a:xfrm>
            <a:off x="1781475" y="4075070"/>
            <a:ext cx="1618233" cy="1394817"/>
          </a:xfrm>
          <a:prstGeom prst="rect">
            <a:avLst/>
          </a:prstGeom>
          <a:noFill/>
          <a:ln w="28575">
            <a:solidFill>
              <a:srgbClr val="DB48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C0D8F5D-06A2-FAC9-A65B-9A2EC1015A4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55625" y="2644262"/>
            <a:ext cx="4037903" cy="0"/>
          </a:xfrm>
          <a:prstGeom prst="line">
            <a:avLst/>
          </a:prstGeom>
          <a:ln w="19050">
            <a:solidFill>
              <a:srgbClr val="51A85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F9901C-01A3-BA98-AE04-89BB7817623A}"/>
              </a:ext>
            </a:extLst>
          </p:cNvPr>
          <p:cNvSpPr/>
          <p:nvPr/>
        </p:nvSpPr>
        <p:spPr>
          <a:xfrm>
            <a:off x="1060415" y="1560462"/>
            <a:ext cx="895210" cy="2442066"/>
          </a:xfrm>
          <a:prstGeom prst="rect">
            <a:avLst/>
          </a:prstGeom>
          <a:noFill/>
          <a:ln w="28575">
            <a:solidFill>
              <a:srgbClr val="51A8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FC288F3-24F1-2C91-EC84-39F5D58143E3}"/>
              </a:ext>
            </a:extLst>
          </p:cNvPr>
          <p:cNvSpPr/>
          <p:nvPr/>
        </p:nvSpPr>
        <p:spPr>
          <a:xfrm>
            <a:off x="5983437" y="3246301"/>
            <a:ext cx="3188660" cy="913128"/>
          </a:xfrm>
          <a:prstGeom prst="rect">
            <a:avLst/>
          </a:prstGeom>
          <a:solidFill>
            <a:schemeClr val="bg1"/>
          </a:solidFill>
          <a:ln w="19050">
            <a:solidFill>
              <a:srgbClr val="4385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0737D76-DC22-8642-F048-FAE0D266018A}"/>
              </a:ext>
            </a:extLst>
          </p:cNvPr>
          <p:cNvSpPr/>
          <p:nvPr/>
        </p:nvSpPr>
        <p:spPr>
          <a:xfrm>
            <a:off x="5970273" y="4296934"/>
            <a:ext cx="3188660" cy="913128"/>
          </a:xfrm>
          <a:prstGeom prst="rect">
            <a:avLst/>
          </a:prstGeom>
          <a:solidFill>
            <a:schemeClr val="bg1"/>
          </a:solidFill>
          <a:ln w="19050">
            <a:solidFill>
              <a:srgbClr val="FF95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BACDA63-0569-8700-3894-42AE07559403}"/>
              </a:ext>
            </a:extLst>
          </p:cNvPr>
          <p:cNvSpPr/>
          <p:nvPr/>
        </p:nvSpPr>
        <p:spPr>
          <a:xfrm>
            <a:off x="5970273" y="5347567"/>
            <a:ext cx="5812691" cy="913128"/>
          </a:xfrm>
          <a:prstGeom prst="rect">
            <a:avLst/>
          </a:prstGeom>
          <a:solidFill>
            <a:schemeClr val="bg1"/>
          </a:solidFill>
          <a:ln w="19050">
            <a:solidFill>
              <a:srgbClr val="DB48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200DCEE-4B9B-A55C-25B6-EC0BF91C5969}"/>
              </a:ext>
            </a:extLst>
          </p:cNvPr>
          <p:cNvCxnSpPr>
            <a:cxnSpLocks/>
          </p:cNvCxnSpPr>
          <p:nvPr/>
        </p:nvCxnSpPr>
        <p:spPr>
          <a:xfrm>
            <a:off x="2635628" y="3398009"/>
            <a:ext cx="3347809" cy="0"/>
          </a:xfrm>
          <a:prstGeom prst="line">
            <a:avLst/>
          </a:prstGeom>
          <a:ln w="19050">
            <a:solidFill>
              <a:srgbClr val="4385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9DAB8E3-8D27-FE4B-2550-E0C664B0C156}"/>
              </a:ext>
            </a:extLst>
          </p:cNvPr>
          <p:cNvCxnSpPr>
            <a:cxnSpLocks/>
          </p:cNvCxnSpPr>
          <p:nvPr/>
        </p:nvCxnSpPr>
        <p:spPr>
          <a:xfrm>
            <a:off x="2635628" y="3398009"/>
            <a:ext cx="0" cy="796801"/>
          </a:xfrm>
          <a:prstGeom prst="line">
            <a:avLst/>
          </a:prstGeom>
          <a:ln w="19050">
            <a:solidFill>
              <a:srgbClr val="4385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A58A2EC-622C-B78D-672D-1A72F6E4DECC}"/>
              </a:ext>
            </a:extLst>
          </p:cNvPr>
          <p:cNvCxnSpPr>
            <a:cxnSpLocks/>
          </p:cNvCxnSpPr>
          <p:nvPr/>
        </p:nvCxnSpPr>
        <p:spPr>
          <a:xfrm>
            <a:off x="1441507" y="4188222"/>
            <a:ext cx="1194121" cy="6588"/>
          </a:xfrm>
          <a:prstGeom prst="line">
            <a:avLst/>
          </a:prstGeom>
          <a:ln w="19050">
            <a:solidFill>
              <a:srgbClr val="4385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A9785DA-99FC-30ED-CE72-7F7DB9396070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1802295" y="4753498"/>
            <a:ext cx="4167978" cy="28125"/>
          </a:xfrm>
          <a:prstGeom prst="line">
            <a:avLst/>
          </a:prstGeom>
          <a:ln w="19050">
            <a:solidFill>
              <a:srgbClr val="FF95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1018898-12DA-8A8E-A9E2-79DF1E3CADCA}"/>
              </a:ext>
            </a:extLst>
          </p:cNvPr>
          <p:cNvCxnSpPr>
            <a:cxnSpLocks/>
          </p:cNvCxnSpPr>
          <p:nvPr/>
        </p:nvCxnSpPr>
        <p:spPr>
          <a:xfrm>
            <a:off x="3399708" y="5415415"/>
            <a:ext cx="2562570" cy="0"/>
          </a:xfrm>
          <a:prstGeom prst="line">
            <a:avLst/>
          </a:prstGeom>
          <a:ln w="19050">
            <a:solidFill>
              <a:srgbClr val="DB484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6150431-89DC-0181-F7BD-88164EEEC646}"/>
              </a:ext>
            </a:extLst>
          </p:cNvPr>
          <p:cNvSpPr txBox="1"/>
          <p:nvPr/>
        </p:nvSpPr>
        <p:spPr>
          <a:xfrm>
            <a:off x="6203037" y="2382651"/>
            <a:ext cx="1175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>
              <a:defRPr kumimoji="1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algn="ctr"/>
            <a:r>
              <a:rPr lang="en-US" altLang="ko-KR" sz="1400" b="0">
                <a:latin typeface="Pretendard SemiBold" panose="02000703000000020004" pitchFamily="50" charset="-127"/>
                <a:ea typeface="Pretendard SemiBold"/>
                <a:cs typeface="Pretendard SemiBold" panose="02000703000000020004" pitchFamily="50" charset="-127"/>
              </a:rPr>
              <a:t>Cluster 1</a:t>
            </a:r>
          </a:p>
          <a:p>
            <a:pPr algn="ctr"/>
            <a:r>
              <a:rPr lang="en-US" altLang="ko-KR" sz="1400" b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en-US" altLang="ko-KR" sz="1200" b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510명</a:t>
            </a:r>
            <a:r>
              <a:rPr lang="en-US" altLang="ko-KR" sz="1400" b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lang="ko-KR" altLang="en-US" sz="1400" b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6DEAA01-50B6-56E1-BEB5-16CA540019F7}"/>
              </a:ext>
            </a:extLst>
          </p:cNvPr>
          <p:cNvSpPr txBox="1"/>
          <p:nvPr/>
        </p:nvSpPr>
        <p:spPr>
          <a:xfrm>
            <a:off x="6189640" y="3451012"/>
            <a:ext cx="1175313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>
              <a:defRPr kumimoji="1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algn="ctr"/>
            <a:r>
              <a:rPr lang="en-US" altLang="ko-KR" sz="1400" b="0">
                <a:latin typeface="Pretendard SemiBold" panose="02000703000000020004" pitchFamily="50" charset="-127"/>
                <a:ea typeface="Pretendard SemiBold"/>
                <a:cs typeface="Pretendard SemiBold" panose="02000703000000020004" pitchFamily="50" charset="-127"/>
              </a:rPr>
              <a:t>Cluster 2</a:t>
            </a:r>
          </a:p>
          <a:p>
            <a:pPr algn="ctr"/>
            <a:r>
              <a:rPr lang="en-US" altLang="ko-KR" sz="1200" b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(70439명)</a:t>
            </a:r>
            <a:endParaRPr lang="ko-KR" altLang="en-US" sz="1200" b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3540893-F8AA-1751-8163-D37FB9617E79}"/>
              </a:ext>
            </a:extLst>
          </p:cNvPr>
          <p:cNvSpPr txBox="1"/>
          <p:nvPr/>
        </p:nvSpPr>
        <p:spPr>
          <a:xfrm>
            <a:off x="6188506" y="4504068"/>
            <a:ext cx="1175313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>
              <a:defRPr kumimoji="1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algn="ctr"/>
            <a:r>
              <a:rPr lang="en-US" altLang="ko-KR" sz="1400" b="0">
                <a:latin typeface="Pretendard SemiBold" panose="02000703000000020004" pitchFamily="50" charset="-127"/>
                <a:ea typeface="Pretendard SemiBold"/>
                <a:cs typeface="Pretendard SemiBold" panose="02000703000000020004" pitchFamily="50" charset="-127"/>
              </a:rPr>
              <a:t>Cluster 3</a:t>
            </a:r>
          </a:p>
          <a:p>
            <a:pPr algn="ctr"/>
            <a:r>
              <a:rPr lang="en-US" altLang="ko-KR" sz="1200" b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(13385명)</a:t>
            </a:r>
            <a:endParaRPr lang="ko-KR" altLang="en-US" sz="1200" b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52C9F6-871E-1B66-AFC8-98DB184FE3C1}"/>
              </a:ext>
            </a:extLst>
          </p:cNvPr>
          <p:cNvSpPr txBox="1"/>
          <p:nvPr/>
        </p:nvSpPr>
        <p:spPr>
          <a:xfrm>
            <a:off x="6188506" y="5549596"/>
            <a:ext cx="11753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algn="ctr"/>
            <a:r>
              <a:rPr lang="en-US" altLang="ko-KR" sz="1400" b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Cluster 4</a:t>
            </a:r>
          </a:p>
          <a:p>
            <a:pPr algn="ctr"/>
            <a:r>
              <a:rPr lang="en-US" altLang="ko-KR" sz="1200" b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(211</a:t>
            </a:r>
            <a:r>
              <a:rPr lang="ko-KR" altLang="en-US" sz="1200" b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</a:t>
            </a:r>
            <a:r>
              <a:rPr lang="en-US" altLang="ko-KR" sz="1200" b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lang="ko-KR" altLang="en-US" sz="1200" b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52260E5-A90D-35F8-A108-0BB6EFD2BCB2}"/>
              </a:ext>
            </a:extLst>
          </p:cNvPr>
          <p:cNvSpPr txBox="1"/>
          <p:nvPr/>
        </p:nvSpPr>
        <p:spPr>
          <a:xfrm>
            <a:off x="9241874" y="2490373"/>
            <a:ext cx="2615766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>
              <a:defRPr kumimoji="1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algn="ctr"/>
            <a:r>
              <a:rPr lang="ko-KR" altLang="en-US" sz="1400" b="0">
                <a:ea typeface="Pretendard"/>
              </a:rPr>
              <a:t>배송기간이 긴 집단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87DABAF-C6F7-D4AC-1120-D0E654AE4F07}"/>
              </a:ext>
            </a:extLst>
          </p:cNvPr>
          <p:cNvSpPr txBox="1"/>
          <p:nvPr/>
        </p:nvSpPr>
        <p:spPr>
          <a:xfrm>
            <a:off x="9220408" y="5641929"/>
            <a:ext cx="262963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>
              <a:defRPr kumimoji="1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algn="ctr"/>
            <a:r>
              <a:rPr lang="ko-KR" altLang="en-US" sz="1400" b="0">
                <a:ea typeface="Pretendard"/>
              </a:rPr>
              <a:t>거래금액이 높은 집단</a:t>
            </a:r>
            <a:endParaRPr lang="ko-KR" altLang="en-US" sz="1400" b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55A5D61-A885-8DEC-99A1-64FBBB849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979" y="-3602375"/>
            <a:ext cx="4527118" cy="3184537"/>
          </a:xfrm>
          <a:prstGeom prst="rect">
            <a:avLst/>
          </a:prstGeom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4318E26-6D36-911F-FEC9-1ACF2E18C030}"/>
              </a:ext>
            </a:extLst>
          </p:cNvPr>
          <p:cNvSpPr/>
          <p:nvPr/>
        </p:nvSpPr>
        <p:spPr>
          <a:xfrm>
            <a:off x="9311226" y="3246301"/>
            <a:ext cx="2471738" cy="1961170"/>
          </a:xfrm>
          <a:prstGeom prst="rect">
            <a:avLst/>
          </a:prstGeom>
          <a:solidFill>
            <a:schemeClr val="bg1"/>
          </a:solidFill>
          <a:ln w="19050">
            <a:solidFill>
              <a:srgbClr val="DEDD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>
                <a:solidFill>
                  <a:schemeClr val="tx1"/>
                </a:solidFill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고객 군집 특성이 모호함</a:t>
            </a:r>
            <a:endParaRPr lang="en-US" altLang="ko-KR" sz="1400">
              <a:solidFill>
                <a:schemeClr val="tx1"/>
              </a:solidFill>
              <a:latin typeface="Pretendard" panose="02000503000000020004" pitchFamily="50" charset="-127"/>
              <a:ea typeface="Pretendard"/>
              <a:cs typeface="Pretendard" panose="0200050300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>
                <a:solidFill>
                  <a:schemeClr val="bg1">
                    <a:lumMod val="65000"/>
                  </a:schemeClr>
                </a:solidFill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Modeling</a:t>
            </a:r>
            <a:r>
              <a:rPr lang="ko-KR" altLang="en-US" sz="1100">
                <a:solidFill>
                  <a:schemeClr val="bg1">
                    <a:lumMod val="65000"/>
                  </a:schemeClr>
                </a:solidFill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을 통해 추가 확인</a:t>
            </a:r>
            <a:endParaRPr lang="ko-KR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613CEE-5CAB-4C15-7620-CAB8D7C7A96F}"/>
              </a:ext>
            </a:extLst>
          </p:cNvPr>
          <p:cNvSpPr txBox="1"/>
          <p:nvPr/>
        </p:nvSpPr>
        <p:spPr>
          <a:xfrm>
            <a:off x="7797224" y="2490373"/>
            <a:ext cx="131546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>
              <a:defRPr kumimoji="1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algn="ctr"/>
            <a:r>
              <a:rPr lang="en-US" altLang="ko-KR" sz="1400" b="0">
                <a:ea typeface="Pretendard"/>
              </a:rPr>
              <a:t>2%</a:t>
            </a:r>
            <a:endParaRPr lang="ko-KR" altLang="en-US" sz="1400" b="0">
              <a:ea typeface="Pretendar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24116-9175-492D-C1CE-ACC76805B523}"/>
              </a:ext>
            </a:extLst>
          </p:cNvPr>
          <p:cNvSpPr txBox="1"/>
          <p:nvPr/>
        </p:nvSpPr>
        <p:spPr>
          <a:xfrm>
            <a:off x="7783827" y="3543345"/>
            <a:ext cx="131546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>
              <a:defRPr kumimoji="1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algn="ctr"/>
            <a:r>
              <a:rPr lang="en-US" altLang="ko-KR" sz="1400" b="0">
                <a:ea typeface="Pretendard"/>
              </a:rPr>
              <a:t>4%</a:t>
            </a:r>
            <a:endParaRPr lang="ko-KR" altLang="en-US" sz="1400" b="0">
              <a:ea typeface="Pretendard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2629040-EC32-7427-DF7D-C8C5BC9E94AC}"/>
              </a:ext>
            </a:extLst>
          </p:cNvPr>
          <p:cNvCxnSpPr>
            <a:cxnSpLocks/>
          </p:cNvCxnSpPr>
          <p:nvPr/>
        </p:nvCxnSpPr>
        <p:spPr>
          <a:xfrm flipH="1">
            <a:off x="7651170" y="3355801"/>
            <a:ext cx="4595" cy="75231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B406528-5162-1D72-F373-E2930869D228}"/>
              </a:ext>
            </a:extLst>
          </p:cNvPr>
          <p:cNvSpPr txBox="1"/>
          <p:nvPr/>
        </p:nvSpPr>
        <p:spPr>
          <a:xfrm>
            <a:off x="7782693" y="4596401"/>
            <a:ext cx="131546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>
              <a:defRPr kumimoji="1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algn="ctr"/>
            <a:r>
              <a:rPr lang="en-US" altLang="ko-KR" sz="1400" b="0">
                <a:ea typeface="Pretendard"/>
              </a:rPr>
              <a:t>17%</a:t>
            </a:r>
            <a:endParaRPr lang="ko-KR" altLang="en-US" sz="1400" b="0">
              <a:ea typeface="Pretendard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A577BCC-68E9-1179-8487-7FFC4BEB45E0}"/>
              </a:ext>
            </a:extLst>
          </p:cNvPr>
          <p:cNvCxnSpPr>
            <a:cxnSpLocks/>
          </p:cNvCxnSpPr>
          <p:nvPr/>
        </p:nvCxnSpPr>
        <p:spPr>
          <a:xfrm flipH="1">
            <a:off x="7650036" y="4397282"/>
            <a:ext cx="4595" cy="75231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7EBC687-EA98-641F-932B-3F1BD14F2642}"/>
              </a:ext>
            </a:extLst>
          </p:cNvPr>
          <p:cNvSpPr txBox="1"/>
          <p:nvPr/>
        </p:nvSpPr>
        <p:spPr>
          <a:xfrm>
            <a:off x="7782693" y="5641929"/>
            <a:ext cx="131546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>
              <a:defRPr kumimoji="1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algn="ctr"/>
            <a:r>
              <a:rPr lang="en-US" altLang="ko-KR" sz="1400" b="0">
                <a:ea typeface="Pretendard"/>
              </a:rPr>
              <a:t>10%</a:t>
            </a:r>
            <a:endParaRPr lang="ko-KR" altLang="en-US" sz="1400" b="0">
              <a:ea typeface="Pretendard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6F26191-6436-7A99-84AE-2E3BA58804E5}"/>
              </a:ext>
            </a:extLst>
          </p:cNvPr>
          <p:cNvCxnSpPr>
            <a:cxnSpLocks/>
          </p:cNvCxnSpPr>
          <p:nvPr/>
        </p:nvCxnSpPr>
        <p:spPr>
          <a:xfrm flipH="1">
            <a:off x="7650036" y="5423775"/>
            <a:ext cx="4595" cy="75231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72">
            <a:extLst>
              <a:ext uri="{FF2B5EF4-FFF2-40B4-BE49-F238E27FC236}">
                <a16:creationId xmlns:a16="http://schemas.microsoft.com/office/drawing/2014/main" id="{FE2B6FB0-380C-BC88-0540-DBC0A1183489}"/>
              </a:ext>
            </a:extLst>
          </p:cNvPr>
          <p:cNvSpPr/>
          <p:nvPr/>
        </p:nvSpPr>
        <p:spPr>
          <a:xfrm>
            <a:off x="5995682" y="1585095"/>
            <a:ext cx="1569226" cy="5032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클러스터 분류 </a:t>
            </a:r>
            <a:br>
              <a:rPr kumimoji="1" lang="en-US" altLang="ko-KR" sz="13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</a:br>
            <a:r>
              <a:rPr kumimoji="1" lang="en-US" altLang="ko-KR" sz="13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(</a:t>
            </a:r>
            <a:r>
              <a:rPr kumimoji="1" lang="ko-KR" altLang="en-US" sz="13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군집수</a:t>
            </a:r>
            <a:r>
              <a:rPr kumimoji="1" lang="en-US" altLang="ko-KR" sz="13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)</a:t>
            </a:r>
          </a:p>
        </p:txBody>
      </p:sp>
      <p:sp>
        <p:nvSpPr>
          <p:cNvPr id="55" name="모서리가 둥근 직사각형 72">
            <a:extLst>
              <a:ext uri="{FF2B5EF4-FFF2-40B4-BE49-F238E27FC236}">
                <a16:creationId xmlns:a16="http://schemas.microsoft.com/office/drawing/2014/main" id="{250C3F3E-E7FD-3E54-520B-33EF6C939934}"/>
              </a:ext>
            </a:extLst>
          </p:cNvPr>
          <p:cNvSpPr/>
          <p:nvPr/>
        </p:nvSpPr>
        <p:spPr>
          <a:xfrm>
            <a:off x="7704037" y="1585095"/>
            <a:ext cx="1468060" cy="5032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재구매율</a:t>
            </a:r>
            <a:endParaRPr kumimoji="1" lang="en-US" altLang="ko-KR" sz="130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/>
              <a:cs typeface="Pretendard" panose="02000503000000020004" pitchFamily="50" charset="-127"/>
            </a:endParaRPr>
          </a:p>
        </p:txBody>
      </p:sp>
      <p:sp>
        <p:nvSpPr>
          <p:cNvPr id="56" name="모서리가 둥근 직사각형 72">
            <a:extLst>
              <a:ext uri="{FF2B5EF4-FFF2-40B4-BE49-F238E27FC236}">
                <a16:creationId xmlns:a16="http://schemas.microsoft.com/office/drawing/2014/main" id="{2891A213-B0CF-4E12-2B57-DE74A64FB06E}"/>
              </a:ext>
            </a:extLst>
          </p:cNvPr>
          <p:cNvSpPr/>
          <p:nvPr/>
        </p:nvSpPr>
        <p:spPr>
          <a:xfrm>
            <a:off x="9311226" y="1585095"/>
            <a:ext cx="2524537" cy="5032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3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PCA &amp; K-means</a:t>
            </a:r>
            <a:r>
              <a:rPr kumimoji="1" lang="ko-KR" altLang="en-US" sz="13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로 파악한 특성</a:t>
            </a:r>
            <a:endParaRPr kumimoji="1" lang="en-US" altLang="ko-KR" sz="130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/>
              <a:cs typeface="Pretendard" panose="02000503000000020004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3730C3D-A246-FB44-CDB6-938F3D80A805}"/>
              </a:ext>
            </a:extLst>
          </p:cNvPr>
          <p:cNvCxnSpPr>
            <a:cxnSpLocks/>
          </p:cNvCxnSpPr>
          <p:nvPr/>
        </p:nvCxnSpPr>
        <p:spPr>
          <a:xfrm flipH="1">
            <a:off x="7664567" y="2268104"/>
            <a:ext cx="4595" cy="75231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40A9DA8-A192-3AA3-FAFA-CABABEEF8F76}"/>
              </a:ext>
            </a:extLst>
          </p:cNvPr>
          <p:cNvCxnSpPr>
            <a:cxnSpLocks/>
          </p:cNvCxnSpPr>
          <p:nvPr/>
        </p:nvCxnSpPr>
        <p:spPr>
          <a:xfrm flipH="1">
            <a:off x="9236415" y="5423775"/>
            <a:ext cx="4595" cy="75231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B92A0C8-5213-A0BB-17E1-D57078BC31FC}"/>
              </a:ext>
            </a:extLst>
          </p:cNvPr>
          <p:cNvCxnSpPr>
            <a:cxnSpLocks/>
          </p:cNvCxnSpPr>
          <p:nvPr/>
        </p:nvCxnSpPr>
        <p:spPr>
          <a:xfrm flipH="1">
            <a:off x="9250946" y="2268104"/>
            <a:ext cx="4595" cy="75231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A67061-891C-0569-CE72-E7F5B32A1E0B}"/>
              </a:ext>
            </a:extLst>
          </p:cNvPr>
          <p:cNvSpPr txBox="1"/>
          <p:nvPr/>
        </p:nvSpPr>
        <p:spPr>
          <a:xfrm>
            <a:off x="556995" y="1198213"/>
            <a:ext cx="5081736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kumimoji="1" sz="15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>
                <a:solidFill>
                  <a:schemeClr val="tx1"/>
                </a:solidFill>
              </a:rPr>
              <a:t>[ K=4 Clustering Result ]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347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6C6526-04D1-1128-0651-6CEB8E697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BA21CF8-F584-CCFC-7BC3-57322598A226}"/>
              </a:ext>
            </a:extLst>
          </p:cNvPr>
          <p:cNvGrpSpPr/>
          <p:nvPr/>
        </p:nvGrpSpPr>
        <p:grpSpPr>
          <a:xfrm>
            <a:off x="186878" y="243245"/>
            <a:ext cx="2192620" cy="352980"/>
            <a:chOff x="186878" y="172125"/>
            <a:chExt cx="2192620" cy="3529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3E5D3A3-62BC-A1E6-6A4C-D2995B36191A}"/>
                </a:ext>
              </a:extLst>
            </p:cNvPr>
            <p:cNvSpPr/>
            <p:nvPr/>
          </p:nvSpPr>
          <p:spPr>
            <a:xfrm>
              <a:off x="186878" y="172125"/>
              <a:ext cx="45719" cy="176490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99EF95-3F10-FEDC-8AED-D5467881DA1E}"/>
                </a:ext>
              </a:extLst>
            </p:cNvPr>
            <p:cNvSpPr/>
            <p:nvPr/>
          </p:nvSpPr>
          <p:spPr>
            <a:xfrm>
              <a:off x="186878" y="348615"/>
              <a:ext cx="45719" cy="176490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F364D2-0B34-37A1-8FF1-784BB67A63EF}"/>
                </a:ext>
              </a:extLst>
            </p:cNvPr>
            <p:cNvSpPr txBox="1"/>
            <p:nvPr/>
          </p:nvSpPr>
          <p:spPr>
            <a:xfrm>
              <a:off x="281757" y="179338"/>
              <a:ext cx="2097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 b="1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en-US" altLang="ko-KR" sz="1400"/>
                <a:t>Target Analysis </a:t>
              </a:r>
              <a:endParaRPr lang="en-US" altLang="ko-KR" sz="1600"/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40FF917-0BA0-21AF-9164-61A83D580578}"/>
              </a:ext>
            </a:extLst>
          </p:cNvPr>
          <p:cNvCxnSpPr>
            <a:cxnSpLocks/>
          </p:cNvCxnSpPr>
          <p:nvPr/>
        </p:nvCxnSpPr>
        <p:spPr>
          <a:xfrm flipH="1">
            <a:off x="209737" y="6424301"/>
            <a:ext cx="1170793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5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5">
            <a:extLst>
              <a:ext uri="{FF2B5EF4-FFF2-40B4-BE49-F238E27FC236}">
                <a16:creationId xmlns:a16="http://schemas.microsoft.com/office/drawing/2014/main" id="{5FEBD503-6BAC-1478-B6A8-65019935E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57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 Final Project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E43B5638-2C4C-4963-A13A-C4B12A3E0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09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19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22EBA5B2-DE7E-D6DC-2561-684937BB5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93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GB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 E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98BCD8C-96EC-ECAF-10EC-9CE08AFE5FB5}"/>
              </a:ext>
            </a:extLst>
          </p:cNvPr>
          <p:cNvGrpSpPr/>
          <p:nvPr/>
        </p:nvGrpSpPr>
        <p:grpSpPr>
          <a:xfrm>
            <a:off x="0" y="-1705723"/>
            <a:ext cx="2995152" cy="1583640"/>
            <a:chOff x="0" y="-1705723"/>
            <a:chExt cx="2995152" cy="15836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493EAAA-C817-6ACD-DDB2-B0954923F362}"/>
                </a:ext>
              </a:extLst>
            </p:cNvPr>
            <p:cNvSpPr/>
            <p:nvPr/>
          </p:nvSpPr>
          <p:spPr>
            <a:xfrm>
              <a:off x="0" y="-1705723"/>
              <a:ext cx="2995152" cy="1583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233FB3E-FA8D-EDB9-020D-25532A27F466}"/>
                </a:ext>
              </a:extLst>
            </p:cNvPr>
            <p:cNvSpPr/>
            <p:nvPr/>
          </p:nvSpPr>
          <p:spPr>
            <a:xfrm>
              <a:off x="829699" y="-1586759"/>
              <a:ext cx="630820" cy="636607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B4F195A-E36C-ADE2-EF12-AC7EC420CB3F}"/>
                </a:ext>
              </a:extLst>
            </p:cNvPr>
            <p:cNvSpPr/>
            <p:nvPr/>
          </p:nvSpPr>
          <p:spPr>
            <a:xfrm>
              <a:off x="110091" y="-1586759"/>
              <a:ext cx="630820" cy="636607"/>
            </a:xfrm>
            <a:prstGeom prst="rect">
              <a:avLst/>
            </a:prstGeom>
            <a:solidFill>
              <a:srgbClr val="004E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2CB7BF3-C0C6-5D99-E4EE-52BABA86221E}"/>
                </a:ext>
              </a:extLst>
            </p:cNvPr>
            <p:cNvSpPr/>
            <p:nvPr/>
          </p:nvSpPr>
          <p:spPr>
            <a:xfrm>
              <a:off x="1549307" y="-1586759"/>
              <a:ext cx="630820" cy="636607"/>
            </a:xfrm>
            <a:prstGeom prst="rect">
              <a:avLst/>
            </a:prstGeom>
            <a:solidFill>
              <a:srgbClr val="D1E9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3D4CDE5-C28B-AC8C-5428-022294F29B15}"/>
                </a:ext>
              </a:extLst>
            </p:cNvPr>
            <p:cNvSpPr/>
            <p:nvPr/>
          </p:nvSpPr>
          <p:spPr>
            <a:xfrm>
              <a:off x="2268915" y="-1586759"/>
              <a:ext cx="630820" cy="636607"/>
            </a:xfrm>
            <a:prstGeom prst="rect">
              <a:avLst/>
            </a:prstGeom>
            <a:solidFill>
              <a:srgbClr val="EF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62B37FF-1CBC-D25F-2248-6E6E3BED78ED}"/>
                </a:ext>
              </a:extLst>
            </p:cNvPr>
            <p:cNvSpPr/>
            <p:nvPr/>
          </p:nvSpPr>
          <p:spPr>
            <a:xfrm>
              <a:off x="829699" y="-872067"/>
              <a:ext cx="630820" cy="636607"/>
            </a:xfrm>
            <a:prstGeom prst="rect">
              <a:avLst/>
            </a:prstGeom>
            <a:solidFill>
              <a:srgbClr val="B3B2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B50DCDD-6D48-2A0D-A65F-4F818FB6D75A}"/>
                </a:ext>
              </a:extLst>
            </p:cNvPr>
            <p:cNvSpPr/>
            <p:nvPr/>
          </p:nvSpPr>
          <p:spPr>
            <a:xfrm>
              <a:off x="1549307" y="-872067"/>
              <a:ext cx="630820" cy="636607"/>
            </a:xfrm>
            <a:prstGeom prst="rect">
              <a:avLst/>
            </a:prstGeom>
            <a:solidFill>
              <a:srgbClr val="DEDD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4D812E2-15D1-0565-2770-64FF07122C5F}"/>
                </a:ext>
              </a:extLst>
            </p:cNvPr>
            <p:cNvSpPr/>
            <p:nvPr/>
          </p:nvSpPr>
          <p:spPr>
            <a:xfrm>
              <a:off x="2268915" y="-872067"/>
              <a:ext cx="630820" cy="636607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모서리가 둥근 직사각형 72">
            <a:extLst>
              <a:ext uri="{FF2B5EF4-FFF2-40B4-BE49-F238E27FC236}">
                <a16:creationId xmlns:a16="http://schemas.microsoft.com/office/drawing/2014/main" id="{0530E1B9-10EC-1B68-255E-3AF8D455B6A3}"/>
              </a:ext>
            </a:extLst>
          </p:cNvPr>
          <p:cNvSpPr/>
          <p:nvPr/>
        </p:nvSpPr>
        <p:spPr>
          <a:xfrm>
            <a:off x="483662" y="5524464"/>
            <a:ext cx="11142604" cy="642134"/>
          </a:xfrm>
          <a:prstGeom prst="roundRect">
            <a:avLst>
              <a:gd name="adj" fmla="val 0"/>
            </a:avLst>
          </a:prstGeom>
          <a:solidFill>
            <a:srgbClr val="D1E9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indent="0" algn="ctr" rtl="0" eaLnBrk="1" fontAlgn="auto" latinLnBrk="1" hangingPunct="1"/>
            <a:r>
              <a:rPr kumimoji="1" lang="ko-KR" altLang="en-US" sz="14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배송지연으로 인해 재구매 요인이 낮은 클러스터로 파악됨</a:t>
            </a:r>
            <a:endParaRPr kumimoji="1" lang="en-US" altLang="ko-KR" sz="1400"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 panose="02000503000000020004"/>
              <a:cs typeface="Pretendard" panose="020005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ECD56-D4DC-E9E0-6219-7986EF2699C9}"/>
              </a:ext>
            </a:extLst>
          </p:cNvPr>
          <p:cNvSpPr txBox="1"/>
          <p:nvPr/>
        </p:nvSpPr>
        <p:spPr>
          <a:xfrm>
            <a:off x="281757" y="691401"/>
            <a:ext cx="11618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Cluster</a:t>
            </a:r>
            <a:r>
              <a:rPr kumimoji="1" lang="ko-KR" altLang="en-US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별 특징 파악 </a:t>
            </a:r>
            <a:r>
              <a:rPr kumimoji="1" lang="en-US" altLang="ko-KR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Cluster 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24CF89-C526-06B0-946F-E6EB339497ED}"/>
              </a:ext>
            </a:extLst>
          </p:cNvPr>
          <p:cNvSpPr/>
          <p:nvPr/>
        </p:nvSpPr>
        <p:spPr>
          <a:xfrm>
            <a:off x="483662" y="1333536"/>
            <a:ext cx="7279362" cy="360000"/>
          </a:xfrm>
          <a:prstGeom prst="rect">
            <a:avLst/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배송기간 관련 변수 확인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0AC091-549E-7D39-70BB-0BCCC933CACE}"/>
              </a:ext>
            </a:extLst>
          </p:cNvPr>
          <p:cNvSpPr/>
          <p:nvPr/>
        </p:nvSpPr>
        <p:spPr>
          <a:xfrm>
            <a:off x="7920162" y="1333536"/>
            <a:ext cx="3716352" cy="360000"/>
          </a:xfrm>
          <a:prstGeom prst="rect">
            <a:avLst/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리뷰 점수 확인</a:t>
            </a:r>
          </a:p>
        </p:txBody>
      </p:sp>
      <p:sp>
        <p:nvSpPr>
          <p:cNvPr id="9" name="모서리가 둥근 직사각형 72">
            <a:extLst>
              <a:ext uri="{FF2B5EF4-FFF2-40B4-BE49-F238E27FC236}">
                <a16:creationId xmlns:a16="http://schemas.microsoft.com/office/drawing/2014/main" id="{58907CD4-1CE5-E865-6378-A44C7C62D5EB}"/>
              </a:ext>
            </a:extLst>
          </p:cNvPr>
          <p:cNvSpPr/>
          <p:nvPr/>
        </p:nvSpPr>
        <p:spPr>
          <a:xfrm>
            <a:off x="615592" y="4137160"/>
            <a:ext cx="3647216" cy="5334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ko-KR" sz="1200" i="0" u="none" strike="noStrike" kern="1200">
                <a:solidFill>
                  <a:schemeClr val="tx1"/>
                </a:solidFill>
                <a:effectLst/>
                <a:latin typeface="Pretendard" panose="02000503000000020004"/>
                <a:ea typeface="Pretendard" panose="02000503000000020004"/>
                <a:cs typeface="Pretendard" panose="02000503000000020004"/>
              </a:rPr>
              <a:t>실제 배송 날짜와 기대 배송 날짜 간의 </a:t>
            </a:r>
            <a:r>
              <a:rPr lang="ko-KR" altLang="en-US" sz="1200" i="0" u="none" strike="noStrike" kern="1200">
                <a:solidFill>
                  <a:schemeClr val="tx1"/>
                </a:solidFill>
                <a:effectLst/>
                <a:latin typeface="Pretendard" panose="02000503000000020004"/>
                <a:ea typeface="Pretendard" panose="02000503000000020004"/>
                <a:cs typeface="Pretendard" panose="02000503000000020004"/>
              </a:rPr>
              <a:t>차이가 큼</a:t>
            </a:r>
            <a:endParaRPr lang="en-US" altLang="ko-KR" sz="1200" i="0" u="none" strike="noStrike" kern="1200">
              <a:solidFill>
                <a:schemeClr val="tx1"/>
              </a:solidFill>
              <a:effectLst/>
              <a:latin typeface="Pretendard" panose="02000503000000020004"/>
              <a:ea typeface="Pretendard" panose="02000503000000020004"/>
              <a:cs typeface="Pretendard" panose="02000503000000020004"/>
            </a:endParaRPr>
          </a:p>
        </p:txBody>
      </p:sp>
      <p:sp>
        <p:nvSpPr>
          <p:cNvPr id="14" name="모서리가 둥근 직사각형 72">
            <a:extLst>
              <a:ext uri="{FF2B5EF4-FFF2-40B4-BE49-F238E27FC236}">
                <a16:creationId xmlns:a16="http://schemas.microsoft.com/office/drawing/2014/main" id="{F18DA6B2-C71C-883B-A6E1-FDC08D7893E1}"/>
              </a:ext>
            </a:extLst>
          </p:cNvPr>
          <p:cNvSpPr/>
          <p:nvPr/>
        </p:nvSpPr>
        <p:spPr>
          <a:xfrm>
            <a:off x="8387756" y="4217047"/>
            <a:ext cx="2842827" cy="3736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sz="12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타 클러스터에 비해 리뷰점수가 낮음</a:t>
            </a:r>
            <a:endParaRPr lang="ko-KR" altLang="ko-KR" sz="1200" i="0" u="none" strike="noStrike">
              <a:solidFill>
                <a:schemeClr val="tx1"/>
              </a:solidFill>
              <a:effectLst/>
              <a:latin typeface="Arial" panose="020B0604020202020204" pitchFamily="34" charset="0"/>
              <a:ea typeface="Pretendard" panose="02000503000000020004"/>
            </a:endParaRPr>
          </a:p>
        </p:txBody>
      </p:sp>
      <p:pic>
        <p:nvPicPr>
          <p:cNvPr id="47" name="그림 46" descr="텍스트, 스크린샷, 직사각형, 디스플레이이(가) 표시된 사진&#10;&#10;자동 생성된 설명">
            <a:extLst>
              <a:ext uri="{FF2B5EF4-FFF2-40B4-BE49-F238E27FC236}">
                <a16:creationId xmlns:a16="http://schemas.microsoft.com/office/drawing/2014/main" id="{9D8F6B2C-43F8-7EAB-53EC-6C6E8CFA0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63" y="1828090"/>
            <a:ext cx="3580868" cy="2422064"/>
          </a:xfrm>
          <a:prstGeom prst="rect">
            <a:avLst/>
          </a:prstGeom>
        </p:spPr>
      </p:pic>
      <p:pic>
        <p:nvPicPr>
          <p:cNvPr id="49" name="그림 48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3EBC836D-A9B3-FE6A-4708-CC8918EEA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5" r="607"/>
          <a:stretch/>
        </p:blipFill>
        <p:spPr>
          <a:xfrm>
            <a:off x="4123342" y="1899701"/>
            <a:ext cx="3592637" cy="2358849"/>
          </a:xfrm>
          <a:prstGeom prst="rect">
            <a:avLst/>
          </a:prstGeom>
        </p:spPr>
      </p:pic>
      <p:pic>
        <p:nvPicPr>
          <p:cNvPr id="51" name="그림 50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9A8597A9-8F90-2246-B190-DB0230A660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15" y="1841528"/>
            <a:ext cx="3634193" cy="2395188"/>
          </a:xfrm>
          <a:prstGeom prst="rect">
            <a:avLst/>
          </a:prstGeom>
        </p:spPr>
      </p:pic>
      <p:sp>
        <p:nvSpPr>
          <p:cNvPr id="4" name="모서리가 둥근 직사각형 72">
            <a:extLst>
              <a:ext uri="{FF2B5EF4-FFF2-40B4-BE49-F238E27FC236}">
                <a16:creationId xmlns:a16="http://schemas.microsoft.com/office/drawing/2014/main" id="{7625F8D3-695C-3011-5F1B-C9CCE0CC245E}"/>
              </a:ext>
            </a:extLst>
          </p:cNvPr>
          <p:cNvSpPr/>
          <p:nvPr/>
        </p:nvSpPr>
        <p:spPr>
          <a:xfrm>
            <a:off x="4115808" y="4137160"/>
            <a:ext cx="3647216" cy="5334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i="0" u="none" strike="noStrike" kern="1200">
                <a:solidFill>
                  <a:schemeClr val="tx1"/>
                </a:solidFill>
                <a:effectLst/>
                <a:latin typeface="Pretendard" panose="02000503000000020004"/>
                <a:ea typeface="Pretendard" panose="02000503000000020004"/>
                <a:cs typeface="Pretendard" panose="02000503000000020004"/>
              </a:rPr>
              <a:t>타 클러스터에 비해 실제 배송 날짜가 김</a:t>
            </a:r>
            <a:endParaRPr lang="en-US" altLang="ko-KR" sz="1200" i="0" u="none" strike="noStrike" kern="1200">
              <a:solidFill>
                <a:schemeClr val="tx1"/>
              </a:solidFill>
              <a:effectLst/>
              <a:latin typeface="Pretendard" panose="02000503000000020004"/>
              <a:ea typeface="Pretendard" panose="02000503000000020004"/>
              <a:cs typeface="Pretendard" panose="02000503000000020004"/>
            </a:endParaRPr>
          </a:p>
        </p:txBody>
      </p:sp>
      <p:sp>
        <p:nvSpPr>
          <p:cNvPr id="12" name="모서리가 둥근 직사각형 72">
            <a:extLst>
              <a:ext uri="{FF2B5EF4-FFF2-40B4-BE49-F238E27FC236}">
                <a16:creationId xmlns:a16="http://schemas.microsoft.com/office/drawing/2014/main" id="{AB755384-00A4-DE82-C83B-BCD6FA58FAE9}"/>
              </a:ext>
            </a:extLst>
          </p:cNvPr>
          <p:cNvSpPr/>
          <p:nvPr/>
        </p:nvSpPr>
        <p:spPr>
          <a:xfrm>
            <a:off x="493908" y="4834135"/>
            <a:ext cx="11142604" cy="6068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indent="0" algn="ctr" rtl="0" eaLnBrk="1" fontAlgn="auto" latinLnBrk="1" hangingPunct="1"/>
            <a:r>
              <a:rPr kumimoji="1" lang="ko-KR" altLang="en-US" sz="13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실제 배송날짜와 기대 배송 날짜 간의 차이로 인해 최종 배송기간 또한 길며</a:t>
            </a:r>
            <a:r>
              <a:rPr kumimoji="1" lang="en-US" altLang="ko-KR" sz="13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, </a:t>
            </a:r>
            <a:r>
              <a:rPr kumimoji="1" lang="ko-KR" altLang="en-US" sz="13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만족도가 낮음</a:t>
            </a:r>
            <a:endParaRPr kumimoji="1" lang="en-US" altLang="ko-KR" sz="1300"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 panose="02000503000000020004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289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EF541-5AC9-22CA-EB99-79FAA7F6E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BA675B7B-2E89-5175-4687-65D007267A89}"/>
              </a:ext>
            </a:extLst>
          </p:cNvPr>
          <p:cNvGrpSpPr/>
          <p:nvPr/>
        </p:nvGrpSpPr>
        <p:grpSpPr>
          <a:xfrm>
            <a:off x="186878" y="243245"/>
            <a:ext cx="2192620" cy="352980"/>
            <a:chOff x="186878" y="172125"/>
            <a:chExt cx="2192620" cy="3529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4AFA5D5-5929-B341-4A8F-25C12CA00ED1}"/>
                </a:ext>
              </a:extLst>
            </p:cNvPr>
            <p:cNvSpPr/>
            <p:nvPr/>
          </p:nvSpPr>
          <p:spPr>
            <a:xfrm>
              <a:off x="186878" y="172125"/>
              <a:ext cx="45719" cy="176490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B2F0EDF-84FE-0BC3-CFB5-3C0AA1A87BE0}"/>
                </a:ext>
              </a:extLst>
            </p:cNvPr>
            <p:cNvSpPr/>
            <p:nvPr/>
          </p:nvSpPr>
          <p:spPr>
            <a:xfrm>
              <a:off x="186878" y="348615"/>
              <a:ext cx="45719" cy="176490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D04AB2-BFC8-5B25-2156-E49C5570FBE7}"/>
                </a:ext>
              </a:extLst>
            </p:cNvPr>
            <p:cNvSpPr txBox="1"/>
            <p:nvPr/>
          </p:nvSpPr>
          <p:spPr>
            <a:xfrm>
              <a:off x="281757" y="179338"/>
              <a:ext cx="2097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 b="1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en-US" altLang="ko-KR" sz="1400"/>
                <a:t>Target Analysis </a:t>
              </a:r>
              <a:endParaRPr lang="en-US" altLang="ko-KR" sz="1600"/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C4E5209-1EFD-5D0C-A26D-C2D9B9687D33}"/>
              </a:ext>
            </a:extLst>
          </p:cNvPr>
          <p:cNvCxnSpPr>
            <a:cxnSpLocks/>
          </p:cNvCxnSpPr>
          <p:nvPr/>
        </p:nvCxnSpPr>
        <p:spPr>
          <a:xfrm flipH="1">
            <a:off x="209737" y="6424301"/>
            <a:ext cx="1170793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5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5">
            <a:extLst>
              <a:ext uri="{FF2B5EF4-FFF2-40B4-BE49-F238E27FC236}">
                <a16:creationId xmlns:a16="http://schemas.microsoft.com/office/drawing/2014/main" id="{781958A0-D8C0-810C-8C9F-5E66891F3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57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 Final Project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2EA9B59E-4918-E1EF-C6A2-A5D06F3DC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09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GB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8B42D26A-0FB3-A2B9-887A-744025D46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93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GB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 E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4E2F03B-CC84-2A66-0D8E-142EFDA7EA47}"/>
              </a:ext>
            </a:extLst>
          </p:cNvPr>
          <p:cNvGrpSpPr/>
          <p:nvPr/>
        </p:nvGrpSpPr>
        <p:grpSpPr>
          <a:xfrm>
            <a:off x="0" y="-1705723"/>
            <a:ext cx="2995152" cy="1583640"/>
            <a:chOff x="0" y="-1705723"/>
            <a:chExt cx="2995152" cy="15836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3A8F785-9287-7347-EA1C-C296A81AF158}"/>
                </a:ext>
              </a:extLst>
            </p:cNvPr>
            <p:cNvSpPr/>
            <p:nvPr/>
          </p:nvSpPr>
          <p:spPr>
            <a:xfrm>
              <a:off x="0" y="-1705723"/>
              <a:ext cx="2995152" cy="1583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051970C-D8D0-01D6-610A-4FBE6E5B677F}"/>
                </a:ext>
              </a:extLst>
            </p:cNvPr>
            <p:cNvSpPr/>
            <p:nvPr/>
          </p:nvSpPr>
          <p:spPr>
            <a:xfrm>
              <a:off x="829699" y="-1586759"/>
              <a:ext cx="630820" cy="636607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5D8E591-A45C-72E8-EDE8-11AEC556BB50}"/>
                </a:ext>
              </a:extLst>
            </p:cNvPr>
            <p:cNvSpPr/>
            <p:nvPr/>
          </p:nvSpPr>
          <p:spPr>
            <a:xfrm>
              <a:off x="110091" y="-1586759"/>
              <a:ext cx="630820" cy="636607"/>
            </a:xfrm>
            <a:prstGeom prst="rect">
              <a:avLst/>
            </a:prstGeom>
            <a:solidFill>
              <a:srgbClr val="004E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22B9DA9-E5D3-00D2-2C7B-855875F26BBC}"/>
                </a:ext>
              </a:extLst>
            </p:cNvPr>
            <p:cNvSpPr/>
            <p:nvPr/>
          </p:nvSpPr>
          <p:spPr>
            <a:xfrm>
              <a:off x="1549307" y="-1586759"/>
              <a:ext cx="630820" cy="636607"/>
            </a:xfrm>
            <a:prstGeom prst="rect">
              <a:avLst/>
            </a:prstGeom>
            <a:solidFill>
              <a:srgbClr val="D1E9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77E223-4582-0591-1020-577F9310E24C}"/>
                </a:ext>
              </a:extLst>
            </p:cNvPr>
            <p:cNvSpPr/>
            <p:nvPr/>
          </p:nvSpPr>
          <p:spPr>
            <a:xfrm>
              <a:off x="2268915" y="-1586759"/>
              <a:ext cx="630820" cy="636607"/>
            </a:xfrm>
            <a:prstGeom prst="rect">
              <a:avLst/>
            </a:prstGeom>
            <a:solidFill>
              <a:srgbClr val="EF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1251112-655A-D184-B737-4E85C88D64DC}"/>
                </a:ext>
              </a:extLst>
            </p:cNvPr>
            <p:cNvSpPr/>
            <p:nvPr/>
          </p:nvSpPr>
          <p:spPr>
            <a:xfrm>
              <a:off x="829699" y="-872067"/>
              <a:ext cx="630820" cy="636607"/>
            </a:xfrm>
            <a:prstGeom prst="rect">
              <a:avLst/>
            </a:prstGeom>
            <a:solidFill>
              <a:srgbClr val="B3B2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92C03C1-D1DD-DA6C-D7B9-3D7478DFCE00}"/>
                </a:ext>
              </a:extLst>
            </p:cNvPr>
            <p:cNvSpPr/>
            <p:nvPr/>
          </p:nvSpPr>
          <p:spPr>
            <a:xfrm>
              <a:off x="1549307" y="-872067"/>
              <a:ext cx="630820" cy="636607"/>
            </a:xfrm>
            <a:prstGeom prst="rect">
              <a:avLst/>
            </a:prstGeom>
            <a:solidFill>
              <a:srgbClr val="DEDD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04922F6-B722-E12D-C6A9-5195A20E5611}"/>
                </a:ext>
              </a:extLst>
            </p:cNvPr>
            <p:cNvSpPr/>
            <p:nvPr/>
          </p:nvSpPr>
          <p:spPr>
            <a:xfrm>
              <a:off x="2268915" y="-872067"/>
              <a:ext cx="630820" cy="636607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모서리가 둥근 직사각형 72">
            <a:extLst>
              <a:ext uri="{FF2B5EF4-FFF2-40B4-BE49-F238E27FC236}">
                <a16:creationId xmlns:a16="http://schemas.microsoft.com/office/drawing/2014/main" id="{92477C4C-60FF-92AD-6F59-188167E98683}"/>
              </a:ext>
            </a:extLst>
          </p:cNvPr>
          <p:cNvSpPr/>
          <p:nvPr/>
        </p:nvSpPr>
        <p:spPr>
          <a:xfrm>
            <a:off x="568097" y="5155283"/>
            <a:ext cx="10895602" cy="8343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indent="0" algn="ctr" rtl="0" eaLnBrk="1" fontAlgn="auto" latinLnBrk="1" hangingPunct="1"/>
            <a:r>
              <a:rPr kumimoji="1" lang="ko-KR" altLang="en-US" sz="14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고객의 전체 구매 금액이 높고 한 주문당 많은 개수를 구매하며</a:t>
            </a:r>
            <a:r>
              <a:rPr kumimoji="1" lang="en-US" altLang="ko-KR" sz="14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, </a:t>
            </a:r>
            <a:r>
              <a:rPr kumimoji="1" lang="ko-KR" altLang="en-US" sz="14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이로 인해 할부 횟수가 많은 것 파악됨</a:t>
            </a:r>
            <a:endParaRPr lang="ko-KR" altLang="en-US" sz="1400"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 panose="02000503000000020004"/>
              <a:cs typeface="Pretendard" panose="020005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E58BF-6698-BD6F-F221-169790848A32}"/>
              </a:ext>
            </a:extLst>
          </p:cNvPr>
          <p:cNvSpPr txBox="1"/>
          <p:nvPr/>
        </p:nvSpPr>
        <p:spPr>
          <a:xfrm>
            <a:off x="281757" y="691401"/>
            <a:ext cx="11618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Cluster</a:t>
            </a:r>
            <a:r>
              <a:rPr kumimoji="1" lang="ko-KR" altLang="en-US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별 특징 파악 </a:t>
            </a:r>
            <a:r>
              <a:rPr kumimoji="1" lang="en-US" altLang="ko-KR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</a:t>
            </a:r>
            <a:r>
              <a:rPr kumimoji="1" lang="ko-KR" altLang="en-US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Cluster4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42E9AA-0E4F-0B17-3C75-B126105C2BC1}"/>
              </a:ext>
            </a:extLst>
          </p:cNvPr>
          <p:cNvSpPr/>
          <p:nvPr/>
        </p:nvSpPr>
        <p:spPr>
          <a:xfrm>
            <a:off x="422702" y="1517580"/>
            <a:ext cx="7279362" cy="360000"/>
          </a:xfrm>
          <a:prstGeom prst="rect">
            <a:avLst/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주문 가격 및 제품 개수 관련 확인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D90A6E-C82F-FCB4-71F0-27CF81F07AC0}"/>
              </a:ext>
            </a:extLst>
          </p:cNvPr>
          <p:cNvSpPr/>
          <p:nvPr/>
        </p:nvSpPr>
        <p:spPr>
          <a:xfrm>
            <a:off x="7953400" y="1517580"/>
            <a:ext cx="3778017" cy="360000"/>
          </a:xfrm>
          <a:prstGeom prst="rect">
            <a:avLst/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결제 방식 확인</a:t>
            </a:r>
          </a:p>
        </p:txBody>
      </p:sp>
      <p:sp>
        <p:nvSpPr>
          <p:cNvPr id="9" name="모서리가 둥근 직사각형 72">
            <a:extLst>
              <a:ext uri="{FF2B5EF4-FFF2-40B4-BE49-F238E27FC236}">
                <a16:creationId xmlns:a16="http://schemas.microsoft.com/office/drawing/2014/main" id="{356C6100-0A47-5EFB-B100-2F73287BCEB4}"/>
              </a:ext>
            </a:extLst>
          </p:cNvPr>
          <p:cNvSpPr/>
          <p:nvPr/>
        </p:nvSpPr>
        <p:spPr>
          <a:xfrm>
            <a:off x="455495" y="4583838"/>
            <a:ext cx="3647216" cy="5334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구매금액 높음</a:t>
            </a:r>
            <a:endParaRPr kumimoji="1" lang="en-US" altLang="ko-KR" sz="1200"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 panose="02000503000000020004"/>
              <a:cs typeface="Pretendard" panose="02000503000000020004" pitchFamily="50" charset="-127"/>
            </a:endParaRPr>
          </a:p>
        </p:txBody>
      </p:sp>
      <p:sp>
        <p:nvSpPr>
          <p:cNvPr id="10" name="모서리가 둥근 직사각형 72">
            <a:extLst>
              <a:ext uri="{FF2B5EF4-FFF2-40B4-BE49-F238E27FC236}">
                <a16:creationId xmlns:a16="http://schemas.microsoft.com/office/drawing/2014/main" id="{9BAAF925-CA16-767F-0178-6A306195E1F8}"/>
              </a:ext>
            </a:extLst>
          </p:cNvPr>
          <p:cNvSpPr/>
          <p:nvPr/>
        </p:nvSpPr>
        <p:spPr>
          <a:xfrm>
            <a:off x="4192290" y="4583838"/>
            <a:ext cx="3647216" cy="5334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주문당 많은 개수 구매</a:t>
            </a:r>
            <a:endParaRPr kumimoji="1" lang="en-US" altLang="ko-KR" sz="1200"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 panose="02000503000000020004"/>
              <a:cs typeface="Pretendard" panose="02000503000000020004" pitchFamily="50" charset="-127"/>
            </a:endParaRPr>
          </a:p>
        </p:txBody>
      </p:sp>
      <p:sp>
        <p:nvSpPr>
          <p:cNvPr id="14" name="모서리가 둥근 직사각형 72">
            <a:extLst>
              <a:ext uri="{FF2B5EF4-FFF2-40B4-BE49-F238E27FC236}">
                <a16:creationId xmlns:a16="http://schemas.microsoft.com/office/drawing/2014/main" id="{C701D250-31EC-B880-9918-B9FBB61C4F10}"/>
              </a:ext>
            </a:extLst>
          </p:cNvPr>
          <p:cNvSpPr/>
          <p:nvPr/>
        </p:nvSpPr>
        <p:spPr>
          <a:xfrm>
            <a:off x="7998050" y="4583838"/>
            <a:ext cx="3647216" cy="5334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할부 횟수 많음</a:t>
            </a:r>
            <a:endParaRPr kumimoji="1" lang="en-US" altLang="ko-KR" sz="1200"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 panose="02000503000000020004"/>
              <a:cs typeface="Pretendard" panose="02000503000000020004" pitchFamily="50" charset="-127"/>
            </a:endParaRPr>
          </a:p>
        </p:txBody>
      </p:sp>
      <p:pic>
        <p:nvPicPr>
          <p:cNvPr id="38" name="그림 37" descr="텍스트, 스크린샷, 디스플레이, 도표이(가) 표시된 사진&#10;&#10;자동 생성된 설명">
            <a:extLst>
              <a:ext uri="{FF2B5EF4-FFF2-40B4-BE49-F238E27FC236}">
                <a16:creationId xmlns:a16="http://schemas.microsoft.com/office/drawing/2014/main" id="{71C1C483-F5A2-4CA5-1EF4-EBF7787AB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7" y="2017676"/>
            <a:ext cx="3669455" cy="2393704"/>
          </a:xfrm>
          <a:prstGeom prst="rect">
            <a:avLst/>
          </a:prstGeom>
        </p:spPr>
      </p:pic>
      <p:pic>
        <p:nvPicPr>
          <p:cNvPr id="42" name="그림 41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16527BC4-7CA4-E998-B27E-11B06A1D7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383" y="2058502"/>
            <a:ext cx="3615248" cy="2476189"/>
          </a:xfrm>
          <a:prstGeom prst="rect">
            <a:avLst/>
          </a:prstGeom>
        </p:spPr>
      </p:pic>
      <p:pic>
        <p:nvPicPr>
          <p:cNvPr id="44" name="그림 43" descr="텍스트, 스크린샷, 직사각형, 폰트이(가) 표시된 사진&#10;&#10;자동 생성된 설명">
            <a:extLst>
              <a:ext uri="{FF2B5EF4-FFF2-40B4-BE49-F238E27FC236}">
                <a16:creationId xmlns:a16="http://schemas.microsoft.com/office/drawing/2014/main" id="{E423ECB9-31DC-1D6E-9872-44B5BE7E0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050" y="1999064"/>
            <a:ext cx="3570598" cy="253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9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6BA86-9DD0-0F24-3BCE-1DF52FC7A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975DED-4082-7947-5880-AEDE8BBDC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372" y="2085932"/>
            <a:ext cx="4922957" cy="26811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C2AAEF9-AA95-894B-D7F1-1240562CE83B}"/>
              </a:ext>
            </a:extLst>
          </p:cNvPr>
          <p:cNvSpPr/>
          <p:nvPr/>
        </p:nvSpPr>
        <p:spPr>
          <a:xfrm>
            <a:off x="1558842" y="2999758"/>
            <a:ext cx="373626" cy="894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2256F5-ACAA-661E-37FA-16D7B9AB8198}"/>
              </a:ext>
            </a:extLst>
          </p:cNvPr>
          <p:cNvGrpSpPr/>
          <p:nvPr/>
        </p:nvGrpSpPr>
        <p:grpSpPr>
          <a:xfrm>
            <a:off x="186878" y="243245"/>
            <a:ext cx="2192620" cy="352980"/>
            <a:chOff x="186878" y="172125"/>
            <a:chExt cx="2192620" cy="3529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B7132E-1F0F-6792-892D-20C4375E2A58}"/>
                </a:ext>
              </a:extLst>
            </p:cNvPr>
            <p:cNvSpPr/>
            <p:nvPr/>
          </p:nvSpPr>
          <p:spPr>
            <a:xfrm>
              <a:off x="186878" y="172125"/>
              <a:ext cx="45719" cy="176490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13AC289-2FEA-BF4F-FE11-B3BE14345B2F}"/>
                </a:ext>
              </a:extLst>
            </p:cNvPr>
            <p:cNvSpPr/>
            <p:nvPr/>
          </p:nvSpPr>
          <p:spPr>
            <a:xfrm>
              <a:off x="186878" y="348615"/>
              <a:ext cx="45719" cy="176490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5A6815-46CC-2A46-6BD9-DDE99EF883F8}"/>
                </a:ext>
              </a:extLst>
            </p:cNvPr>
            <p:cNvSpPr txBox="1"/>
            <p:nvPr/>
          </p:nvSpPr>
          <p:spPr>
            <a:xfrm>
              <a:off x="281757" y="179338"/>
              <a:ext cx="2097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 b="1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en-US" altLang="ko-KR" sz="1400"/>
                <a:t>Target Analysis </a:t>
              </a:r>
              <a:endParaRPr lang="en-US" altLang="ko-KR" sz="1600"/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61324BA-6932-CD42-3290-28961221E2AD}"/>
              </a:ext>
            </a:extLst>
          </p:cNvPr>
          <p:cNvCxnSpPr>
            <a:cxnSpLocks/>
          </p:cNvCxnSpPr>
          <p:nvPr/>
        </p:nvCxnSpPr>
        <p:spPr>
          <a:xfrm flipH="1">
            <a:off x="209737" y="6424301"/>
            <a:ext cx="1170793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5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5">
            <a:extLst>
              <a:ext uri="{FF2B5EF4-FFF2-40B4-BE49-F238E27FC236}">
                <a16:creationId xmlns:a16="http://schemas.microsoft.com/office/drawing/2014/main" id="{DC1849DF-C488-E230-2B43-56D7FE9E5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57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 Final Project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16080FC7-DA05-16A2-DF05-4DE968B0F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93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GB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 E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6B81BFB-0CED-D6CA-FD9A-CCFC4003C76B}"/>
              </a:ext>
            </a:extLst>
          </p:cNvPr>
          <p:cNvGrpSpPr/>
          <p:nvPr/>
        </p:nvGrpSpPr>
        <p:grpSpPr>
          <a:xfrm>
            <a:off x="0" y="-1705723"/>
            <a:ext cx="2995152" cy="1583640"/>
            <a:chOff x="0" y="-1705723"/>
            <a:chExt cx="2995152" cy="15836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7B06538-3136-C177-E638-1D6817615D4E}"/>
                </a:ext>
              </a:extLst>
            </p:cNvPr>
            <p:cNvSpPr/>
            <p:nvPr/>
          </p:nvSpPr>
          <p:spPr>
            <a:xfrm>
              <a:off x="0" y="-1705723"/>
              <a:ext cx="2995152" cy="1583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9DA7757-B5D9-3B5A-5F02-7A82677DD68D}"/>
                </a:ext>
              </a:extLst>
            </p:cNvPr>
            <p:cNvSpPr/>
            <p:nvPr/>
          </p:nvSpPr>
          <p:spPr>
            <a:xfrm>
              <a:off x="829699" y="-1586759"/>
              <a:ext cx="630820" cy="636607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085A135-0174-FCCE-F303-45EED98E8545}"/>
                </a:ext>
              </a:extLst>
            </p:cNvPr>
            <p:cNvSpPr/>
            <p:nvPr/>
          </p:nvSpPr>
          <p:spPr>
            <a:xfrm>
              <a:off x="110091" y="-1586759"/>
              <a:ext cx="630820" cy="636607"/>
            </a:xfrm>
            <a:prstGeom prst="rect">
              <a:avLst/>
            </a:prstGeom>
            <a:solidFill>
              <a:srgbClr val="004E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22B9590-82B2-FC33-11F4-8706CC0E559A}"/>
                </a:ext>
              </a:extLst>
            </p:cNvPr>
            <p:cNvSpPr/>
            <p:nvPr/>
          </p:nvSpPr>
          <p:spPr>
            <a:xfrm>
              <a:off x="1549307" y="-1586759"/>
              <a:ext cx="630820" cy="636607"/>
            </a:xfrm>
            <a:prstGeom prst="rect">
              <a:avLst/>
            </a:prstGeom>
            <a:solidFill>
              <a:srgbClr val="D1E9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BDED290-F914-88B0-4B6E-2BBB1FA3E13C}"/>
                </a:ext>
              </a:extLst>
            </p:cNvPr>
            <p:cNvSpPr/>
            <p:nvPr/>
          </p:nvSpPr>
          <p:spPr>
            <a:xfrm>
              <a:off x="2268915" y="-1586759"/>
              <a:ext cx="630820" cy="636607"/>
            </a:xfrm>
            <a:prstGeom prst="rect">
              <a:avLst/>
            </a:prstGeom>
            <a:solidFill>
              <a:srgbClr val="EF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182D3C7-7462-873D-B1C9-AB16902B46F7}"/>
                </a:ext>
              </a:extLst>
            </p:cNvPr>
            <p:cNvSpPr/>
            <p:nvPr/>
          </p:nvSpPr>
          <p:spPr>
            <a:xfrm>
              <a:off x="829699" y="-872067"/>
              <a:ext cx="630820" cy="636607"/>
            </a:xfrm>
            <a:prstGeom prst="rect">
              <a:avLst/>
            </a:prstGeom>
            <a:solidFill>
              <a:srgbClr val="B3B2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5A164A8-3F33-468A-993B-108F8D59F93B}"/>
                </a:ext>
              </a:extLst>
            </p:cNvPr>
            <p:cNvSpPr/>
            <p:nvPr/>
          </p:nvSpPr>
          <p:spPr>
            <a:xfrm>
              <a:off x="1549307" y="-872067"/>
              <a:ext cx="630820" cy="636607"/>
            </a:xfrm>
            <a:prstGeom prst="rect">
              <a:avLst/>
            </a:prstGeom>
            <a:solidFill>
              <a:srgbClr val="DEDD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E8794EE-A3E9-0094-9C18-67E43010A53E}"/>
                </a:ext>
              </a:extLst>
            </p:cNvPr>
            <p:cNvSpPr/>
            <p:nvPr/>
          </p:nvSpPr>
          <p:spPr>
            <a:xfrm>
              <a:off x="2268915" y="-872067"/>
              <a:ext cx="630820" cy="636607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09D070B-C856-ED2F-A481-69DD632B5A56}"/>
              </a:ext>
            </a:extLst>
          </p:cNvPr>
          <p:cNvSpPr txBox="1"/>
          <p:nvPr/>
        </p:nvSpPr>
        <p:spPr>
          <a:xfrm>
            <a:off x="281757" y="691401"/>
            <a:ext cx="11618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Cluster</a:t>
            </a:r>
            <a:r>
              <a:rPr kumimoji="1" lang="ko-KR" altLang="en-US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별 특징 파악 </a:t>
            </a:r>
            <a:r>
              <a:rPr kumimoji="1" lang="en-US" altLang="ko-KR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</a:t>
            </a:r>
            <a:r>
              <a:rPr kumimoji="1" lang="ko-KR" altLang="en-US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Cluster4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C32FDE-BCA5-745C-341A-789A1880BAC7}"/>
              </a:ext>
            </a:extLst>
          </p:cNvPr>
          <p:cNvSpPr/>
          <p:nvPr/>
        </p:nvSpPr>
        <p:spPr>
          <a:xfrm>
            <a:off x="554632" y="1530303"/>
            <a:ext cx="10895601" cy="360000"/>
          </a:xfrm>
          <a:prstGeom prst="rect">
            <a:avLst/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제품 카테고리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13393FC-ED48-1493-8117-755BB8AF7FE4}"/>
              </a:ext>
            </a:extLst>
          </p:cNvPr>
          <p:cNvGrpSpPr/>
          <p:nvPr/>
        </p:nvGrpSpPr>
        <p:grpSpPr>
          <a:xfrm>
            <a:off x="6621329" y="2062476"/>
            <a:ext cx="2868497" cy="2612845"/>
            <a:chOff x="6936347" y="2271568"/>
            <a:chExt cx="2351205" cy="2989539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338B36D1-7D8C-60A2-45C8-1985DE7CBCC2}"/>
                </a:ext>
              </a:extLst>
            </p:cNvPr>
            <p:cNvGrpSpPr/>
            <p:nvPr/>
          </p:nvGrpSpPr>
          <p:grpSpPr>
            <a:xfrm>
              <a:off x="6936347" y="2577166"/>
              <a:ext cx="2042985" cy="2683941"/>
              <a:chOff x="8527606" y="730225"/>
              <a:chExt cx="1707895" cy="2338492"/>
            </a:xfrm>
          </p:grpSpPr>
          <p:pic>
            <p:nvPicPr>
              <p:cNvPr id="72" name="그림 71" descr="텍스트, 스크린샷, 도표, 그래프이(가) 표시된 사진&#10;&#10;자동 생성된 설명">
                <a:extLst>
                  <a:ext uri="{FF2B5EF4-FFF2-40B4-BE49-F238E27FC236}">
                    <a16:creationId xmlns:a16="http://schemas.microsoft.com/office/drawing/2014/main" id="{EA3E44F7-1306-3EC6-FC16-C45BB201B1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313" r="74929" b="13285"/>
              <a:stretch/>
            </p:blipFill>
            <p:spPr>
              <a:xfrm>
                <a:off x="8527606" y="730225"/>
                <a:ext cx="1468332" cy="2338492"/>
              </a:xfrm>
              <a:prstGeom prst="rect">
                <a:avLst/>
              </a:prstGeom>
            </p:spPr>
          </p:pic>
          <p:sp>
            <p:nvSpPr>
              <p:cNvPr id="73" name="이등변 삼각형 72">
                <a:extLst>
                  <a:ext uri="{FF2B5EF4-FFF2-40B4-BE49-F238E27FC236}">
                    <a16:creationId xmlns:a16="http://schemas.microsoft.com/office/drawing/2014/main" id="{4CECA923-8AA2-C0E7-8F90-BC132AA6D768}"/>
                  </a:ext>
                </a:extLst>
              </p:cNvPr>
              <p:cNvSpPr/>
              <p:nvPr/>
            </p:nvSpPr>
            <p:spPr>
              <a:xfrm rot="1255417">
                <a:off x="9656996" y="2312906"/>
                <a:ext cx="578505" cy="72749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6" name="그림 75" descr="텍스트, 스크린샷, 도표, 그래프이(가) 표시된 사진&#10;&#10;자동 생성된 설명">
              <a:extLst>
                <a:ext uri="{FF2B5EF4-FFF2-40B4-BE49-F238E27FC236}">
                  <a16:creationId xmlns:a16="http://schemas.microsoft.com/office/drawing/2014/main" id="{8CF5C00A-CADB-5FE1-7483-AA9CCF582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92" t="-1083" r="28334" b="94855"/>
            <a:stretch/>
          </p:blipFill>
          <p:spPr>
            <a:xfrm>
              <a:off x="7318648" y="2271568"/>
              <a:ext cx="1968904" cy="180837"/>
            </a:xfrm>
            <a:prstGeom prst="rect">
              <a:avLst/>
            </a:prstGeom>
          </p:spPr>
        </p:pic>
      </p:grpSp>
      <p:sp>
        <p:nvSpPr>
          <p:cNvPr id="39" name="모서리가 둥근 직사각형 72">
            <a:extLst>
              <a:ext uri="{FF2B5EF4-FFF2-40B4-BE49-F238E27FC236}">
                <a16:creationId xmlns:a16="http://schemas.microsoft.com/office/drawing/2014/main" id="{1F385848-0ABB-574F-1C6D-9D559E95133A}"/>
              </a:ext>
            </a:extLst>
          </p:cNvPr>
          <p:cNvSpPr/>
          <p:nvPr/>
        </p:nvSpPr>
        <p:spPr>
          <a:xfrm>
            <a:off x="554632" y="5551670"/>
            <a:ext cx="10895602" cy="568964"/>
          </a:xfrm>
          <a:prstGeom prst="roundRect">
            <a:avLst>
              <a:gd name="adj" fmla="val 0"/>
            </a:avLst>
          </a:prstGeom>
          <a:solidFill>
            <a:srgbClr val="D1E9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ko-KR" altLang="en-US" sz="14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고가 제품 구매 군집 특성 상</a:t>
            </a:r>
            <a:r>
              <a:rPr kumimoji="1" lang="en-US" altLang="ko-KR" sz="14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, </a:t>
            </a:r>
            <a:r>
              <a:rPr kumimoji="1" lang="ko-KR" altLang="en-US" sz="14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잦은 재구매가 이루어지지 않을 것으로 예상됨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7222BC1B-528D-0F97-E435-2B2597F95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09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ko-KR" sz="120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21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D1F9E78-FE02-94E7-99B1-CEAE2CC89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434198"/>
              </p:ext>
            </p:extLst>
          </p:nvPr>
        </p:nvGraphicFramePr>
        <p:xfrm>
          <a:off x="9029786" y="2386739"/>
          <a:ext cx="2370078" cy="2234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012">
                  <a:extLst>
                    <a:ext uri="{9D8B030D-6E8A-4147-A177-3AD203B41FA5}">
                      <a16:colId xmlns:a16="http://schemas.microsoft.com/office/drawing/2014/main" val="3164822043"/>
                    </a:ext>
                  </a:extLst>
                </a:gridCol>
                <a:gridCol w="710066">
                  <a:extLst>
                    <a:ext uri="{9D8B030D-6E8A-4147-A177-3AD203B41FA5}">
                      <a16:colId xmlns:a16="http://schemas.microsoft.com/office/drawing/2014/main" val="1177571445"/>
                    </a:ext>
                  </a:extLst>
                </a:gridCol>
              </a:tblGrid>
              <a:tr h="345103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b="0" i="0" kern="120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Product_category_name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Count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430812"/>
                  </a:ext>
                </a:extLst>
              </a:tr>
              <a:tr h="3148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000" b="0" i="0" kern="120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computers_accessories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000" b="0" i="0" kern="120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72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467515"/>
                  </a:ext>
                </a:extLst>
              </a:tr>
              <a:tr h="314873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b="0" i="0" kern="120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pcs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b="0" i="0" kern="120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31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743152"/>
                  </a:ext>
                </a:extLst>
              </a:tr>
              <a:tr h="314873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b="0" i="0" kern="120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office_furniture 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b="0" i="0" kern="120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25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950009"/>
                  </a:ext>
                </a:extLst>
              </a:tr>
              <a:tr h="314873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b="0" i="0" kern="120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musical_instruments 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b="0" i="0" kern="120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23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315309"/>
                  </a:ext>
                </a:extLst>
              </a:tr>
              <a:tr h="314873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b="0" i="0" kern="120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automotive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b="0" i="0" kern="120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381087"/>
                  </a:ext>
                </a:extLst>
              </a:tr>
              <a:tr h="314873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b="0" i="0" kern="120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watches_gifts 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b="0" i="0" kern="120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18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36994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1511F4C-37BA-7662-7725-825A4F85C405}"/>
              </a:ext>
            </a:extLst>
          </p:cNvPr>
          <p:cNvSpPr txBox="1"/>
          <p:nvPr/>
        </p:nvSpPr>
        <p:spPr>
          <a:xfrm>
            <a:off x="825735" y="2263758"/>
            <a:ext cx="1625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furniture_dector</a:t>
            </a:r>
            <a:endParaRPr lang="ko-KR" altLang="en-US" sz="140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8F8A9-5810-692B-57D2-84A67B92186A}"/>
              </a:ext>
            </a:extLst>
          </p:cNvPr>
          <p:cNvSpPr txBox="1"/>
          <p:nvPr/>
        </p:nvSpPr>
        <p:spPr>
          <a:xfrm>
            <a:off x="349302" y="2742785"/>
            <a:ext cx="20977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computers_accessories</a:t>
            </a:r>
            <a:endParaRPr lang="ko-KR" altLang="en-US" sz="140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94E9BB-7D4A-14FB-155D-B31FBB335DA8}"/>
              </a:ext>
            </a:extLst>
          </p:cNvPr>
          <p:cNvSpPr/>
          <p:nvPr/>
        </p:nvSpPr>
        <p:spPr>
          <a:xfrm>
            <a:off x="395228" y="2654051"/>
            <a:ext cx="5649498" cy="4493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FB82C-4617-1FAC-5057-00B04E21A753}"/>
              </a:ext>
            </a:extLst>
          </p:cNvPr>
          <p:cNvSpPr txBox="1"/>
          <p:nvPr/>
        </p:nvSpPr>
        <p:spPr>
          <a:xfrm>
            <a:off x="825735" y="3215011"/>
            <a:ext cx="1625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bed_bath_table</a:t>
            </a:r>
            <a:endParaRPr lang="ko-KR" altLang="en-US" sz="140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B12874-5C56-E995-95C3-C684D8828DF1}"/>
              </a:ext>
            </a:extLst>
          </p:cNvPr>
          <p:cNvSpPr txBox="1"/>
          <p:nvPr/>
        </p:nvSpPr>
        <p:spPr>
          <a:xfrm>
            <a:off x="825735" y="3683253"/>
            <a:ext cx="1625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health_beauty</a:t>
            </a:r>
            <a:endParaRPr lang="ko-KR" altLang="en-US" sz="140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E15CDB-98B1-54E3-603A-B0990C8BD9BA}"/>
              </a:ext>
            </a:extLst>
          </p:cNvPr>
          <p:cNvSpPr txBox="1"/>
          <p:nvPr/>
        </p:nvSpPr>
        <p:spPr>
          <a:xfrm>
            <a:off x="821548" y="4140936"/>
            <a:ext cx="1625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sports_leisure</a:t>
            </a:r>
            <a:endParaRPr lang="ko-KR" altLang="en-US" sz="140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4" name="모서리가 둥근 직사각형 72">
            <a:extLst>
              <a:ext uri="{FF2B5EF4-FFF2-40B4-BE49-F238E27FC236}">
                <a16:creationId xmlns:a16="http://schemas.microsoft.com/office/drawing/2014/main" id="{E6B60CBF-2B32-30C4-BF1F-01A99AC1DC3B}"/>
              </a:ext>
            </a:extLst>
          </p:cNvPr>
          <p:cNvSpPr/>
          <p:nvPr/>
        </p:nvSpPr>
        <p:spPr>
          <a:xfrm>
            <a:off x="554631" y="4927515"/>
            <a:ext cx="10895602" cy="5689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컴퓨터 관련 제품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, 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가구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, 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악기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, 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차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, 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/>
                <a:cs typeface="Pretendard" panose="02000503000000020004" pitchFamily="50" charset="-127"/>
              </a:rPr>
              <a:t>시계 등 고가의 제품 카테고리 구매를 구매하는 경향을 보임</a:t>
            </a:r>
          </a:p>
        </p:txBody>
      </p:sp>
    </p:spTree>
    <p:extLst>
      <p:ext uri="{BB962C8B-B14F-4D97-AF65-F5344CB8AC3E}">
        <p14:creationId xmlns:p14="http://schemas.microsoft.com/office/powerpoint/2010/main" val="2959460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CE121-42BE-32CC-36CE-8F101739E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EC91C6-E0A4-087F-29CE-ADE0DCEEF71D}"/>
              </a:ext>
            </a:extLst>
          </p:cNvPr>
          <p:cNvSpPr/>
          <p:nvPr/>
        </p:nvSpPr>
        <p:spPr>
          <a:xfrm>
            <a:off x="317605" y="3611020"/>
            <a:ext cx="5992293" cy="27369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D3ADC5-8D62-A3AA-191D-CFC4F84E40C2}"/>
              </a:ext>
            </a:extLst>
          </p:cNvPr>
          <p:cNvSpPr/>
          <p:nvPr/>
        </p:nvSpPr>
        <p:spPr>
          <a:xfrm>
            <a:off x="317606" y="1727346"/>
            <a:ext cx="5992293" cy="13832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FC64F7A-6BB4-E39C-2A2F-C455DE35ACF3}"/>
              </a:ext>
            </a:extLst>
          </p:cNvPr>
          <p:cNvGrpSpPr/>
          <p:nvPr/>
        </p:nvGrpSpPr>
        <p:grpSpPr>
          <a:xfrm>
            <a:off x="186878" y="243245"/>
            <a:ext cx="2192620" cy="352980"/>
            <a:chOff x="186878" y="172125"/>
            <a:chExt cx="2192620" cy="3529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5E1A798-C041-86BE-AB47-C9C007743A51}"/>
                </a:ext>
              </a:extLst>
            </p:cNvPr>
            <p:cNvSpPr/>
            <p:nvPr/>
          </p:nvSpPr>
          <p:spPr>
            <a:xfrm>
              <a:off x="186878" y="172125"/>
              <a:ext cx="45719" cy="176490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3C750B-4BAF-1AFF-538C-1FE3E841E17E}"/>
                </a:ext>
              </a:extLst>
            </p:cNvPr>
            <p:cNvSpPr/>
            <p:nvPr/>
          </p:nvSpPr>
          <p:spPr>
            <a:xfrm>
              <a:off x="186878" y="348615"/>
              <a:ext cx="45719" cy="176490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4D9576-B2E5-6516-4055-8CC8F06E7B20}"/>
                </a:ext>
              </a:extLst>
            </p:cNvPr>
            <p:cNvSpPr txBox="1"/>
            <p:nvPr/>
          </p:nvSpPr>
          <p:spPr>
            <a:xfrm>
              <a:off x="281757" y="179338"/>
              <a:ext cx="2097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 b="1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en-US" altLang="ko-KR" sz="1400"/>
                <a:t>Model </a:t>
              </a:r>
              <a:r>
                <a:rPr lang="ko-KR" altLang="en-US" sz="1400"/>
                <a:t>생성 및 평가</a:t>
              </a:r>
              <a:endParaRPr lang="en-US" altLang="ko-KR" sz="16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CCED905-B44C-AB9A-E533-1CD88FB919B2}"/>
              </a:ext>
            </a:extLst>
          </p:cNvPr>
          <p:cNvSpPr txBox="1"/>
          <p:nvPr/>
        </p:nvSpPr>
        <p:spPr>
          <a:xfrm>
            <a:off x="244886" y="691401"/>
            <a:ext cx="1070476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 err="1">
                <a:ea typeface="Pretendard"/>
              </a:rPr>
              <a:t>Decision</a:t>
            </a:r>
            <a:r>
              <a:rPr lang="ko-KR" altLang="en-US" sz="2000" b="1">
                <a:ea typeface="Pretendard"/>
              </a:rPr>
              <a:t> Tree Model을 통해 군집수가 많은 </a:t>
            </a:r>
            <a:r>
              <a:rPr lang="en-US" altLang="ko-KR" sz="2000" b="1">
                <a:ea typeface="Pretendard"/>
              </a:rPr>
              <a:t>Cluster2, 3</a:t>
            </a:r>
            <a:r>
              <a:rPr lang="ko-KR" altLang="en-US" sz="2000" b="1">
                <a:ea typeface="Pretendard"/>
              </a:rPr>
              <a:t>의 재구매 영향 요인을 확인하고자 함</a:t>
            </a:r>
            <a:endParaRPr lang="ko-KR" altLang="en-US" sz="2000" b="1" err="1">
              <a:ea typeface="Pretendard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C7AA840-F2EC-BF78-B42A-48BADBE9C4FB}"/>
              </a:ext>
            </a:extLst>
          </p:cNvPr>
          <p:cNvCxnSpPr>
            <a:cxnSpLocks/>
          </p:cNvCxnSpPr>
          <p:nvPr/>
        </p:nvCxnSpPr>
        <p:spPr>
          <a:xfrm flipH="1">
            <a:off x="209737" y="6424301"/>
            <a:ext cx="1170793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5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5">
            <a:extLst>
              <a:ext uri="{FF2B5EF4-FFF2-40B4-BE49-F238E27FC236}">
                <a16:creationId xmlns:a16="http://schemas.microsoft.com/office/drawing/2014/main" id="{9F0331EE-EC49-FCAC-AC9B-BF833785C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57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 Final Project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C092C0BC-8AAC-5577-2BC5-38DD4EFA2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09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ko-KR" sz="120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22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BD550381-3320-EA36-EEF2-D40149524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93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GB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 E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FD87C29-28F3-590F-6E30-1EAA2970E973}"/>
              </a:ext>
            </a:extLst>
          </p:cNvPr>
          <p:cNvGrpSpPr/>
          <p:nvPr/>
        </p:nvGrpSpPr>
        <p:grpSpPr>
          <a:xfrm>
            <a:off x="0" y="-1705723"/>
            <a:ext cx="2995152" cy="1583640"/>
            <a:chOff x="0" y="-1705723"/>
            <a:chExt cx="2995152" cy="15836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28FFD3C-C739-6CF7-8E51-3D26AD51178E}"/>
                </a:ext>
              </a:extLst>
            </p:cNvPr>
            <p:cNvSpPr/>
            <p:nvPr/>
          </p:nvSpPr>
          <p:spPr>
            <a:xfrm>
              <a:off x="0" y="-1705723"/>
              <a:ext cx="2995152" cy="1583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5FA9736-C0F3-1973-5712-A6F5A2E55BB7}"/>
                </a:ext>
              </a:extLst>
            </p:cNvPr>
            <p:cNvSpPr/>
            <p:nvPr/>
          </p:nvSpPr>
          <p:spPr>
            <a:xfrm>
              <a:off x="829699" y="-1586759"/>
              <a:ext cx="630820" cy="636607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94C38BD-04EE-D6E9-CE34-E2EF00693047}"/>
                </a:ext>
              </a:extLst>
            </p:cNvPr>
            <p:cNvSpPr/>
            <p:nvPr/>
          </p:nvSpPr>
          <p:spPr>
            <a:xfrm>
              <a:off x="110091" y="-1586759"/>
              <a:ext cx="630820" cy="636607"/>
            </a:xfrm>
            <a:prstGeom prst="rect">
              <a:avLst/>
            </a:prstGeom>
            <a:solidFill>
              <a:srgbClr val="004E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B6FC270-F4B4-DA07-F61E-2F8D1AC09E16}"/>
                </a:ext>
              </a:extLst>
            </p:cNvPr>
            <p:cNvSpPr/>
            <p:nvPr/>
          </p:nvSpPr>
          <p:spPr>
            <a:xfrm>
              <a:off x="1549307" y="-1586759"/>
              <a:ext cx="630820" cy="636607"/>
            </a:xfrm>
            <a:prstGeom prst="rect">
              <a:avLst/>
            </a:prstGeom>
            <a:solidFill>
              <a:srgbClr val="D1E9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01FFEFD-9908-F752-78FA-DBECB12F99D1}"/>
                </a:ext>
              </a:extLst>
            </p:cNvPr>
            <p:cNvSpPr/>
            <p:nvPr/>
          </p:nvSpPr>
          <p:spPr>
            <a:xfrm>
              <a:off x="2268915" y="-1586759"/>
              <a:ext cx="630820" cy="636607"/>
            </a:xfrm>
            <a:prstGeom prst="rect">
              <a:avLst/>
            </a:prstGeom>
            <a:solidFill>
              <a:srgbClr val="EF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96A1C37-6FEA-F3DD-0D84-44374A3417FA}"/>
                </a:ext>
              </a:extLst>
            </p:cNvPr>
            <p:cNvSpPr/>
            <p:nvPr/>
          </p:nvSpPr>
          <p:spPr>
            <a:xfrm>
              <a:off x="829699" y="-872067"/>
              <a:ext cx="630820" cy="636607"/>
            </a:xfrm>
            <a:prstGeom prst="rect">
              <a:avLst/>
            </a:prstGeom>
            <a:solidFill>
              <a:srgbClr val="B3B2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85CCB78-046D-FF4D-F80C-B7BF5C5FF80D}"/>
                </a:ext>
              </a:extLst>
            </p:cNvPr>
            <p:cNvSpPr/>
            <p:nvPr/>
          </p:nvSpPr>
          <p:spPr>
            <a:xfrm>
              <a:off x="1549307" y="-872067"/>
              <a:ext cx="630820" cy="636607"/>
            </a:xfrm>
            <a:prstGeom prst="rect">
              <a:avLst/>
            </a:prstGeom>
            <a:solidFill>
              <a:srgbClr val="DEDD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87C403B-1CF6-0445-9EBE-37A517A1D442}"/>
                </a:ext>
              </a:extLst>
            </p:cNvPr>
            <p:cNvSpPr/>
            <p:nvPr/>
          </p:nvSpPr>
          <p:spPr>
            <a:xfrm>
              <a:off x="2268915" y="-872067"/>
              <a:ext cx="630820" cy="636607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0CA9CAFE-9819-A4E1-9D64-83F6D45D25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717"/>
          <a:stretch/>
        </p:blipFill>
        <p:spPr>
          <a:xfrm>
            <a:off x="6684132" y="1727347"/>
            <a:ext cx="4810929" cy="44392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4B3145-AC87-1736-CB75-2287B59FC340}"/>
              </a:ext>
            </a:extLst>
          </p:cNvPr>
          <p:cNvSpPr txBox="1"/>
          <p:nvPr/>
        </p:nvSpPr>
        <p:spPr>
          <a:xfrm>
            <a:off x="425501" y="1913472"/>
            <a:ext cx="567049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Cluster 2, 3들의 특징 및 재구매율을 예측하는 모델을 생성하기 </a:t>
            </a:r>
            <a:br>
              <a:rPr lang="en-US" altLang="ko-KR" sz="15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15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위해 </a:t>
            </a:r>
            <a:r>
              <a:rPr lang="ko-KR" altLang="en-US" sz="150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Cluster</a:t>
            </a:r>
            <a:r>
              <a:rPr lang="ko-KR" altLang="en-US" sz="15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2, 3 중 무작위 샘플링 (0: 5318개, 1: 5318개)</a:t>
            </a:r>
          </a:p>
          <a:p>
            <a:endParaRPr lang="ko-KR" altLang="en-US" sz="150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Calibri"/>
              <a:buChar char="-"/>
            </a:pPr>
            <a:r>
              <a:rPr lang="ko-KR" altLang="en-US" sz="150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trainset과</a:t>
            </a:r>
            <a:r>
              <a:rPr lang="ko-KR" altLang="en-US" sz="15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50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testset</a:t>
            </a:r>
            <a:r>
              <a:rPr lang="ko-KR" altLang="en-US" sz="15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비율을 70:30으로 하여 학습 및 평가함</a:t>
            </a:r>
            <a:endParaRPr lang="en-US" altLang="ko-KR" sz="150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A1DC3-485A-F605-0FD0-9234F6350027}"/>
              </a:ext>
            </a:extLst>
          </p:cNvPr>
          <p:cNvSpPr txBox="1"/>
          <p:nvPr/>
        </p:nvSpPr>
        <p:spPr>
          <a:xfrm>
            <a:off x="281757" y="3220820"/>
            <a:ext cx="2241524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500" b="1">
                <a:ea typeface="Pretendard"/>
              </a:rPr>
              <a:t>[ </a:t>
            </a:r>
            <a:r>
              <a:rPr lang="ko-KR" altLang="en-US" sz="1500" b="1">
                <a:ea typeface="Pretendard"/>
              </a:rPr>
              <a:t>Confusion Matrix </a:t>
            </a:r>
            <a:r>
              <a:rPr lang="en-US" altLang="ko-KR" sz="1500" b="1">
                <a:ea typeface="Pretendard"/>
              </a:rPr>
              <a:t>]</a:t>
            </a:r>
            <a:endParaRPr lang="ko-KR" sz="1500">
              <a:ea typeface="맑은 고딕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41457F0-660A-E6E4-C299-D779B9A7E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378372"/>
              </p:ext>
            </p:extLst>
          </p:nvPr>
        </p:nvGraphicFramePr>
        <p:xfrm>
          <a:off x="467291" y="3828723"/>
          <a:ext cx="4439005" cy="238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064">
                  <a:extLst>
                    <a:ext uri="{9D8B030D-6E8A-4147-A177-3AD203B41FA5}">
                      <a16:colId xmlns:a16="http://schemas.microsoft.com/office/drawing/2014/main" val="4139010987"/>
                    </a:ext>
                  </a:extLst>
                </a:gridCol>
                <a:gridCol w="1805651">
                  <a:extLst>
                    <a:ext uri="{9D8B030D-6E8A-4147-A177-3AD203B41FA5}">
                      <a16:colId xmlns:a16="http://schemas.microsoft.com/office/drawing/2014/main" val="99628253"/>
                    </a:ext>
                  </a:extLst>
                </a:gridCol>
                <a:gridCol w="1803290">
                  <a:extLst>
                    <a:ext uri="{9D8B030D-6E8A-4147-A177-3AD203B41FA5}">
                      <a16:colId xmlns:a16="http://schemas.microsoft.com/office/drawing/2014/main" val="3427769230"/>
                    </a:ext>
                  </a:extLst>
                </a:gridCol>
              </a:tblGrid>
              <a:tr h="54571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Predict 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Predict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27187"/>
                  </a:ext>
                </a:extLst>
              </a:tr>
              <a:tr h="918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Acttual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877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i="0" u="none" strike="noStrike" noProof="0">
                          <a:latin typeface="맑은 고딕"/>
                          <a:ea typeface="맑은 고딕"/>
                        </a:rPr>
                        <a:t>10</a:t>
                      </a:r>
                      <a:r>
                        <a:rPr lang="en-US" altLang="ko-KR" sz="1000" b="1" i="0" u="none" strike="noStrike" noProof="0">
                          <a:latin typeface="맑은 고딕"/>
                          <a:ea typeface="맑은 고딕"/>
                        </a:rPr>
                        <a:t>75</a:t>
                      </a:r>
                      <a:endParaRPr lang="ko-KR" b="1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i="0" u="none" strike="noStrike" noProof="0">
                          <a:latin typeface="맑은 고딕"/>
                          <a:ea typeface="맑은 고딕"/>
                        </a:rPr>
                        <a:t>5</a:t>
                      </a:r>
                      <a:r>
                        <a:rPr lang="en-US" altLang="ko-KR" sz="1000" b="1" i="0" u="none" strike="noStrike" noProof="0">
                          <a:latin typeface="맑은 고딕"/>
                          <a:ea typeface="맑은 고딕"/>
                        </a:rPr>
                        <a:t>21</a:t>
                      </a:r>
                      <a:endParaRPr lang="ko-KR" b="1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23494"/>
                  </a:ext>
                </a:extLst>
              </a:tr>
              <a:tr h="9180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1" i="0" u="none" strike="noStrike" noProof="0">
                          <a:solidFill>
                            <a:schemeClr val="bg1"/>
                          </a:solidFill>
                          <a:latin typeface="Malgun Gothic"/>
                          <a:ea typeface="Malgun Gothic"/>
                        </a:rPr>
                        <a:t>Acttual </a:t>
                      </a:r>
                      <a:r>
                        <a:rPr lang="en-US" altLang="ko-KR" sz="1000" b="1" i="0" u="none" strike="noStrike" noProof="0">
                          <a:solidFill>
                            <a:schemeClr val="bg1"/>
                          </a:solidFill>
                          <a:latin typeface="Malgun Gothic"/>
                          <a:ea typeface="Malgun Gothic"/>
                        </a:rPr>
                        <a:t>1</a:t>
                      </a:r>
                      <a:endParaRPr lang="ko-KR" sz="1000" b="1" i="0" u="none" strike="noStrike" noProof="0">
                        <a:solidFill>
                          <a:schemeClr val="bg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877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i="0" u="none" strike="noStrike" noProof="0">
                          <a:latin typeface="맑은 고딕"/>
                          <a:ea typeface="맑은 고딕"/>
                        </a:rPr>
                        <a:t>893</a:t>
                      </a:r>
                      <a:endParaRPr lang="ko-KR" b="1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i="0" u="none" strike="noStrike" noProof="0">
                          <a:latin typeface="맑은 고딕"/>
                          <a:ea typeface="맑은 고딕"/>
                        </a:rPr>
                        <a:t>702</a:t>
                      </a:r>
                      <a:endParaRPr lang="ko-KR" b="1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6162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4ADC58E-4F4A-5956-98A7-E02CFE9B70C1}"/>
              </a:ext>
            </a:extLst>
          </p:cNvPr>
          <p:cNvSpPr txBox="1"/>
          <p:nvPr/>
        </p:nvSpPr>
        <p:spPr>
          <a:xfrm>
            <a:off x="4939807" y="3805036"/>
            <a:ext cx="1403602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F1-score: 0.</a:t>
            </a:r>
            <a:r>
              <a:rPr lang="en-US" altLang="ko-KR" sz="11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56</a:t>
            </a:r>
            <a:r>
              <a:rPr lang="ko-KR" sz="11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​</a:t>
            </a:r>
          </a:p>
          <a:p>
            <a:r>
              <a:rPr lang="en-US" sz="11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Accuracy: 0.</a:t>
            </a:r>
            <a:r>
              <a:rPr lang="en-US" altLang="ko-KR" sz="11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55</a:t>
            </a:r>
            <a:endParaRPr lang="en-US" sz="1100" b="1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sz="11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Recall: 0.</a:t>
            </a:r>
            <a:r>
              <a:rPr lang="en-US" altLang="ko-KR" sz="11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55</a:t>
            </a:r>
            <a:endParaRPr lang="en-US" sz="1100" b="1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19264-B042-6881-3269-190CCAAE82F4}"/>
              </a:ext>
            </a:extLst>
          </p:cNvPr>
          <p:cNvSpPr txBox="1"/>
          <p:nvPr/>
        </p:nvSpPr>
        <p:spPr>
          <a:xfrm>
            <a:off x="8319961" y="1304362"/>
            <a:ext cx="1539273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500" b="1">
                <a:ea typeface="Pretendard"/>
              </a:rPr>
              <a:t>[ </a:t>
            </a:r>
            <a:r>
              <a:rPr lang="ko-KR" altLang="en-US" sz="1500" b="1">
                <a:ea typeface="Pretendard"/>
              </a:rPr>
              <a:t>Tree Plot </a:t>
            </a:r>
            <a:r>
              <a:rPr lang="en-US" altLang="ko-KR" sz="1500" b="1">
                <a:ea typeface="Pretendard"/>
              </a:rPr>
              <a:t>]</a:t>
            </a:r>
            <a:endParaRPr lang="ko-KR" altLang="en-US" sz="1500" b="1" err="1">
              <a:ea typeface="Pretendard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A58DC9-FFFD-B74A-663A-8CB2F7D980D9}"/>
              </a:ext>
            </a:extLst>
          </p:cNvPr>
          <p:cNvSpPr txBox="1"/>
          <p:nvPr/>
        </p:nvSpPr>
        <p:spPr>
          <a:xfrm>
            <a:off x="281757" y="1304362"/>
            <a:ext cx="2241524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500" b="1">
                <a:ea typeface="Pretendard"/>
              </a:rPr>
              <a:t>[ Model</a:t>
            </a:r>
            <a:r>
              <a:rPr lang="ko-KR" altLang="en-US" sz="1500" b="1">
                <a:ea typeface="Pretendard"/>
              </a:rPr>
              <a:t> 생성 방식 </a:t>
            </a:r>
            <a:r>
              <a:rPr lang="en-US" altLang="ko-KR" sz="1500" b="1">
                <a:ea typeface="Pretendard"/>
              </a:rPr>
              <a:t>]</a:t>
            </a:r>
            <a:endParaRPr lang="ko-KR" sz="15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72135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F27E1-3693-3854-1854-2666F947E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C3FF251-FA58-0FE2-5AE8-2FF3CA0AE7FB}"/>
              </a:ext>
            </a:extLst>
          </p:cNvPr>
          <p:cNvGrpSpPr/>
          <p:nvPr/>
        </p:nvGrpSpPr>
        <p:grpSpPr>
          <a:xfrm>
            <a:off x="186878" y="243245"/>
            <a:ext cx="2192620" cy="352980"/>
            <a:chOff x="186878" y="172125"/>
            <a:chExt cx="2192620" cy="3529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9689D0-816F-D29F-3E13-60BB31E4F1CA}"/>
                </a:ext>
              </a:extLst>
            </p:cNvPr>
            <p:cNvSpPr/>
            <p:nvPr/>
          </p:nvSpPr>
          <p:spPr>
            <a:xfrm>
              <a:off x="186878" y="172125"/>
              <a:ext cx="45719" cy="176490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8E336C1-DAD6-971D-F3BF-52020280B6BC}"/>
                </a:ext>
              </a:extLst>
            </p:cNvPr>
            <p:cNvSpPr/>
            <p:nvPr/>
          </p:nvSpPr>
          <p:spPr>
            <a:xfrm>
              <a:off x="186878" y="348615"/>
              <a:ext cx="45719" cy="176490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21AB81-4B7F-D43D-40CB-98E8DEC7E577}"/>
                </a:ext>
              </a:extLst>
            </p:cNvPr>
            <p:cNvSpPr txBox="1"/>
            <p:nvPr/>
          </p:nvSpPr>
          <p:spPr>
            <a:xfrm>
              <a:off x="281757" y="179338"/>
              <a:ext cx="2097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 b="1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en-US" altLang="ko-KR" sz="1400"/>
                <a:t>Model </a:t>
              </a:r>
              <a:r>
                <a:rPr lang="ko-KR" altLang="en-US" sz="1400"/>
                <a:t>생성 및 평가</a:t>
              </a:r>
              <a:endParaRPr lang="en-US" altLang="ko-KR" sz="16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8B97AC7-AEE5-16F7-CD33-8C9B21EC73F4}"/>
              </a:ext>
            </a:extLst>
          </p:cNvPr>
          <p:cNvSpPr txBox="1"/>
          <p:nvPr/>
        </p:nvSpPr>
        <p:spPr>
          <a:xfrm>
            <a:off x="281757" y="691401"/>
            <a:ext cx="1161801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2000" b="1">
                <a:ea typeface="Pretendard"/>
              </a:rPr>
              <a:t>최종 </a:t>
            </a:r>
            <a:r>
              <a:rPr kumimoji="1" lang="en-US" altLang="ko-KR" sz="2000" b="1">
                <a:ea typeface="Pretendard"/>
              </a:rPr>
              <a:t>Model</a:t>
            </a:r>
            <a:r>
              <a:rPr kumimoji="1" lang="ko-KR" altLang="en-US" sz="2000" b="1">
                <a:ea typeface="Pretendard"/>
              </a:rPr>
              <a:t>의 Feature </a:t>
            </a:r>
            <a:r>
              <a:rPr kumimoji="1" lang="ko-KR" altLang="en-US" sz="2000" b="1" err="1">
                <a:ea typeface="Pretendard"/>
              </a:rPr>
              <a:t>Importance</a:t>
            </a:r>
            <a:r>
              <a:rPr kumimoji="1" lang="ko-KR" altLang="en-US" sz="2000" b="1">
                <a:ea typeface="Pretendard"/>
              </a:rPr>
              <a:t> 측정하여</a:t>
            </a:r>
            <a:r>
              <a:rPr kumimoji="1" lang="en-US" altLang="ko-KR" sz="2000" b="1">
                <a:ea typeface="Pretendard"/>
              </a:rPr>
              <a:t>, </a:t>
            </a:r>
            <a:r>
              <a:rPr kumimoji="1" lang="ko-KR" altLang="en-US" sz="2000" b="1">
                <a:ea typeface="Pretendard"/>
              </a:rPr>
              <a:t>재구매에 가장 큰 영향을 미치는 변수를 확인함</a:t>
            </a:r>
            <a:endParaRPr lang="ko-KR" altLang="en-US" sz="2000" b="1">
              <a:ea typeface="Pretendard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F08E436-4530-B7C8-42F2-B96600AC7ABC}"/>
              </a:ext>
            </a:extLst>
          </p:cNvPr>
          <p:cNvCxnSpPr>
            <a:cxnSpLocks/>
          </p:cNvCxnSpPr>
          <p:nvPr/>
        </p:nvCxnSpPr>
        <p:spPr>
          <a:xfrm flipH="1">
            <a:off x="209737" y="6424301"/>
            <a:ext cx="1170793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5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5">
            <a:extLst>
              <a:ext uri="{FF2B5EF4-FFF2-40B4-BE49-F238E27FC236}">
                <a16:creationId xmlns:a16="http://schemas.microsoft.com/office/drawing/2014/main" id="{03297F03-1FC3-E109-AE35-7DA276CB5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57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 Final Project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E98DA1D1-1543-EB3F-5ECA-BCA4CDDD7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09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ko-KR" sz="120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23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16FABAFE-F187-A26E-9D58-7A71D1B0E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93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GB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 E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7FC9170-45B9-83B1-68BD-A84A0528B017}"/>
              </a:ext>
            </a:extLst>
          </p:cNvPr>
          <p:cNvGrpSpPr/>
          <p:nvPr/>
        </p:nvGrpSpPr>
        <p:grpSpPr>
          <a:xfrm>
            <a:off x="0" y="-1705723"/>
            <a:ext cx="2995152" cy="1583640"/>
            <a:chOff x="0" y="-1705723"/>
            <a:chExt cx="2995152" cy="15836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3E73039-AEDD-0EFB-7EAE-9A6C7B1512D6}"/>
                </a:ext>
              </a:extLst>
            </p:cNvPr>
            <p:cNvSpPr/>
            <p:nvPr/>
          </p:nvSpPr>
          <p:spPr>
            <a:xfrm>
              <a:off x="0" y="-1705723"/>
              <a:ext cx="2995152" cy="1583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AFF1B57-3B36-CEE7-EFCE-8980DB28096A}"/>
                </a:ext>
              </a:extLst>
            </p:cNvPr>
            <p:cNvSpPr/>
            <p:nvPr/>
          </p:nvSpPr>
          <p:spPr>
            <a:xfrm>
              <a:off x="829699" y="-1586759"/>
              <a:ext cx="630820" cy="636607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DA85355-6AFE-A85E-6F19-44940AF0E6AC}"/>
                </a:ext>
              </a:extLst>
            </p:cNvPr>
            <p:cNvSpPr/>
            <p:nvPr/>
          </p:nvSpPr>
          <p:spPr>
            <a:xfrm>
              <a:off x="110091" y="-1586759"/>
              <a:ext cx="630820" cy="636607"/>
            </a:xfrm>
            <a:prstGeom prst="rect">
              <a:avLst/>
            </a:prstGeom>
            <a:solidFill>
              <a:srgbClr val="004E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D6DED59-4E49-2C97-3C62-216685A7BB6F}"/>
                </a:ext>
              </a:extLst>
            </p:cNvPr>
            <p:cNvSpPr/>
            <p:nvPr/>
          </p:nvSpPr>
          <p:spPr>
            <a:xfrm>
              <a:off x="1549307" y="-1586759"/>
              <a:ext cx="630820" cy="636607"/>
            </a:xfrm>
            <a:prstGeom prst="rect">
              <a:avLst/>
            </a:prstGeom>
            <a:solidFill>
              <a:srgbClr val="D1E9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5FE31F1-607D-6809-BEB0-3C916DBCCEA5}"/>
                </a:ext>
              </a:extLst>
            </p:cNvPr>
            <p:cNvSpPr/>
            <p:nvPr/>
          </p:nvSpPr>
          <p:spPr>
            <a:xfrm>
              <a:off x="2268915" y="-1586759"/>
              <a:ext cx="630820" cy="636607"/>
            </a:xfrm>
            <a:prstGeom prst="rect">
              <a:avLst/>
            </a:prstGeom>
            <a:solidFill>
              <a:srgbClr val="EF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1DE0F7E-1A9F-82D4-AB0F-6834583C16D1}"/>
                </a:ext>
              </a:extLst>
            </p:cNvPr>
            <p:cNvSpPr/>
            <p:nvPr/>
          </p:nvSpPr>
          <p:spPr>
            <a:xfrm>
              <a:off x="829699" y="-872067"/>
              <a:ext cx="630820" cy="636607"/>
            </a:xfrm>
            <a:prstGeom prst="rect">
              <a:avLst/>
            </a:prstGeom>
            <a:solidFill>
              <a:srgbClr val="B3B2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2744AC4-2D74-E4D1-CE6B-AB569F38808E}"/>
                </a:ext>
              </a:extLst>
            </p:cNvPr>
            <p:cNvSpPr/>
            <p:nvPr/>
          </p:nvSpPr>
          <p:spPr>
            <a:xfrm>
              <a:off x="1549307" y="-872067"/>
              <a:ext cx="630820" cy="636607"/>
            </a:xfrm>
            <a:prstGeom prst="rect">
              <a:avLst/>
            </a:prstGeom>
            <a:solidFill>
              <a:srgbClr val="DEDD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55BF559-9DC9-E714-D103-84A58ECCC597}"/>
                </a:ext>
              </a:extLst>
            </p:cNvPr>
            <p:cNvSpPr/>
            <p:nvPr/>
          </p:nvSpPr>
          <p:spPr>
            <a:xfrm>
              <a:off x="2268915" y="-872067"/>
              <a:ext cx="630820" cy="636607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51DD2D-BF08-7C76-FCB2-7252EEF548D7}"/>
              </a:ext>
            </a:extLst>
          </p:cNvPr>
          <p:cNvSpPr/>
          <p:nvPr/>
        </p:nvSpPr>
        <p:spPr>
          <a:xfrm>
            <a:off x="8051565" y="1966287"/>
            <a:ext cx="1221482" cy="776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제품 카테고리</a:t>
            </a:r>
            <a:endParaRPr lang="ko-KR" sz="240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CC7C53-D0FB-D065-825B-F1D409FE8A65}"/>
              </a:ext>
            </a:extLst>
          </p:cNvPr>
          <p:cNvSpPr/>
          <p:nvPr/>
        </p:nvSpPr>
        <p:spPr>
          <a:xfrm>
            <a:off x="6627278" y="1966288"/>
            <a:ext cx="1356226" cy="776421"/>
          </a:xfrm>
          <a:prstGeom prst="flowChartProcess">
            <a:avLst/>
          </a:prstGeom>
          <a:solidFill>
            <a:srgbClr val="DEDDDC"/>
          </a:solidFill>
          <a:ln>
            <a:solidFill>
              <a:srgbClr val="DEDD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000" b="1" err="1">
                <a:solidFill>
                  <a:schemeClr val="tx1"/>
                </a:solidFill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Product_</a:t>
            </a:r>
            <a:r>
              <a:rPr lang="en-US" altLang="ko-KR" sz="1000" b="1">
                <a:solidFill>
                  <a:schemeClr val="tx1"/>
                </a:solidFill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category</a:t>
            </a:r>
            <a:br>
              <a:rPr lang="en-US" altLang="ko-KR" sz="1000" b="1">
                <a:solidFill>
                  <a:schemeClr val="tx1"/>
                </a:solidFill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</a:br>
            <a:r>
              <a:rPr lang="en-US" altLang="ko-KR" sz="1000" b="1">
                <a:solidFill>
                  <a:schemeClr val="tx1"/>
                </a:solidFill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_</a:t>
            </a:r>
            <a:r>
              <a:rPr lang="en-US" altLang="ko-KR" sz="1000" b="1" err="1">
                <a:solidFill>
                  <a:schemeClr val="tx1"/>
                </a:solidFill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name</a:t>
            </a:r>
            <a:endParaRPr lang="en-US" altLang="ko-KR" sz="1000" b="1">
              <a:solidFill>
                <a:schemeClr val="tx1"/>
              </a:solidFill>
              <a:latin typeface="Pretendard" panose="02000503000000020004" pitchFamily="50" charset="-127"/>
              <a:ea typeface="Pretendard"/>
              <a:cs typeface="Pretendard" panose="0200050300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DC54EB-8A75-8899-F7A7-C491EBBF7C0B}"/>
              </a:ext>
            </a:extLst>
          </p:cNvPr>
          <p:cNvSpPr/>
          <p:nvPr/>
        </p:nvSpPr>
        <p:spPr>
          <a:xfrm>
            <a:off x="8051565" y="3712645"/>
            <a:ext cx="1221482" cy="776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제품 가격</a:t>
            </a:r>
            <a:endParaRPr lang="ko-KR" altLang="en-US" sz="240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1" name="직사각형 13">
            <a:extLst>
              <a:ext uri="{FF2B5EF4-FFF2-40B4-BE49-F238E27FC236}">
                <a16:creationId xmlns:a16="http://schemas.microsoft.com/office/drawing/2014/main" id="{10A43910-6D64-A424-FB38-A0E032CF1DA6}"/>
              </a:ext>
            </a:extLst>
          </p:cNvPr>
          <p:cNvSpPr/>
          <p:nvPr/>
        </p:nvSpPr>
        <p:spPr>
          <a:xfrm>
            <a:off x="6627278" y="3712646"/>
            <a:ext cx="1356226" cy="776421"/>
          </a:xfrm>
          <a:prstGeom prst="flowChartProcess">
            <a:avLst/>
          </a:prstGeom>
          <a:solidFill>
            <a:srgbClr val="DEDDDC"/>
          </a:solidFill>
          <a:ln>
            <a:solidFill>
              <a:srgbClr val="DEDD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 b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Price</a:t>
            </a:r>
            <a:endParaRPr lang="en-US" altLang="ko-KR" sz="1050" b="1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73FB6B-B3BE-E4C5-357B-CA449EB447AC}"/>
              </a:ext>
            </a:extLst>
          </p:cNvPr>
          <p:cNvSpPr/>
          <p:nvPr/>
        </p:nvSpPr>
        <p:spPr>
          <a:xfrm>
            <a:off x="8051565" y="2839466"/>
            <a:ext cx="1221482" cy="776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구매 최근성 </a:t>
            </a:r>
            <a:endParaRPr lang="ko-KR" altLang="en-US" sz="240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3" name="직사각형 13">
            <a:extLst>
              <a:ext uri="{FF2B5EF4-FFF2-40B4-BE49-F238E27FC236}">
                <a16:creationId xmlns:a16="http://schemas.microsoft.com/office/drawing/2014/main" id="{6727664E-C17E-8F52-CCFF-41938BDAD200}"/>
              </a:ext>
            </a:extLst>
          </p:cNvPr>
          <p:cNvSpPr/>
          <p:nvPr/>
        </p:nvSpPr>
        <p:spPr>
          <a:xfrm>
            <a:off x="6627278" y="2839467"/>
            <a:ext cx="1356226" cy="776421"/>
          </a:xfrm>
          <a:prstGeom prst="flowChartProcess">
            <a:avLst/>
          </a:prstGeom>
          <a:solidFill>
            <a:srgbClr val="DEDDDC"/>
          </a:solidFill>
          <a:ln>
            <a:solidFill>
              <a:srgbClr val="DEDD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 b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Recency</a:t>
            </a:r>
            <a:endParaRPr lang="en-US" altLang="ko-KR" sz="1050" b="1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A2A532-6B20-2C49-FAFC-8D002C7B6004}"/>
              </a:ext>
            </a:extLst>
          </p:cNvPr>
          <p:cNvSpPr/>
          <p:nvPr/>
        </p:nvSpPr>
        <p:spPr>
          <a:xfrm>
            <a:off x="8051565" y="4585824"/>
            <a:ext cx="1221482" cy="776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주문시 전체 가격</a:t>
            </a:r>
            <a:endParaRPr lang="en-US" sz="1100">
              <a:solidFill>
                <a:srgbClr val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5" name="직사각형 13">
            <a:extLst>
              <a:ext uri="{FF2B5EF4-FFF2-40B4-BE49-F238E27FC236}">
                <a16:creationId xmlns:a16="http://schemas.microsoft.com/office/drawing/2014/main" id="{447DBA53-95BA-3DFC-2859-2AEF5CC7A8C5}"/>
              </a:ext>
            </a:extLst>
          </p:cNvPr>
          <p:cNvSpPr/>
          <p:nvPr/>
        </p:nvSpPr>
        <p:spPr>
          <a:xfrm>
            <a:off x="6627278" y="4585825"/>
            <a:ext cx="1356226" cy="776421"/>
          </a:xfrm>
          <a:prstGeom prst="flowChartProcess">
            <a:avLst/>
          </a:prstGeom>
          <a:solidFill>
            <a:srgbClr val="DEDDDC"/>
          </a:solidFill>
          <a:ln>
            <a:solidFill>
              <a:srgbClr val="DEDD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 b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Monetary</a:t>
            </a:r>
            <a:endParaRPr lang="ko-KR" altLang="en-US" sz="2000" b="1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48FE615-3EB9-EA06-39AA-BD39408BD8DD}"/>
              </a:ext>
            </a:extLst>
          </p:cNvPr>
          <p:cNvSpPr/>
          <p:nvPr/>
        </p:nvSpPr>
        <p:spPr>
          <a:xfrm>
            <a:off x="8051565" y="5459002"/>
            <a:ext cx="1221482" cy="776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할부 결제</a:t>
            </a:r>
            <a:endParaRPr lang="ko-KR" altLang="en-US" sz="240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6" name="직사각형 13">
            <a:extLst>
              <a:ext uri="{FF2B5EF4-FFF2-40B4-BE49-F238E27FC236}">
                <a16:creationId xmlns:a16="http://schemas.microsoft.com/office/drawing/2014/main" id="{12DBAA36-4AD9-D9E0-E7E9-CC7D8D693F54}"/>
              </a:ext>
            </a:extLst>
          </p:cNvPr>
          <p:cNvSpPr/>
          <p:nvPr/>
        </p:nvSpPr>
        <p:spPr>
          <a:xfrm>
            <a:off x="6627278" y="5459002"/>
            <a:ext cx="1356226" cy="776421"/>
          </a:xfrm>
          <a:prstGeom prst="flowChartProcess">
            <a:avLst/>
          </a:prstGeom>
          <a:solidFill>
            <a:srgbClr val="DEDDDC"/>
          </a:solidFill>
          <a:ln>
            <a:solidFill>
              <a:srgbClr val="DEDD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 b="1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Payment</a:t>
            </a:r>
            <a:r>
              <a:rPr lang="en-US" sz="1050" b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_</a:t>
            </a:r>
            <a:br>
              <a:rPr lang="en-US" sz="1050" b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sz="1050" b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installments</a:t>
            </a:r>
            <a:endParaRPr lang="en-US" altLang="ko-KR" sz="1050" b="1" err="1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37" name="그림 36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1FF43750-D448-9099-E7BB-A876FFA9E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56" y="1416661"/>
            <a:ext cx="5990916" cy="371462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C4DD08B-E968-8E97-89F7-DB6A2DCEF692}"/>
              </a:ext>
            </a:extLst>
          </p:cNvPr>
          <p:cNvSpPr/>
          <p:nvPr/>
        </p:nvSpPr>
        <p:spPr>
          <a:xfrm>
            <a:off x="1001441" y="5148680"/>
            <a:ext cx="5908344" cy="1135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2"/>
            <a:endParaRPr lang="en-US" altLang="ko-KR" sz="600">
              <a:solidFill>
                <a:srgbClr val="E06C75"/>
              </a:solidFill>
              <a:latin typeface="Menlo"/>
              <a:ea typeface="맑은 고딕"/>
            </a:endParaRPr>
          </a:p>
          <a:p>
            <a:pPr lvl="2"/>
            <a:endParaRPr lang="en-US" altLang="ko-KR" sz="600">
              <a:solidFill>
                <a:srgbClr val="E06C75"/>
              </a:solidFill>
              <a:latin typeface="Menlo"/>
              <a:ea typeface="맑은 고딕"/>
              <a:cs typeface="Pretendard Light" panose="02000403000000020004" pitchFamily="50" charset="-127"/>
            </a:endParaRPr>
          </a:p>
          <a:p>
            <a:pPr lvl="2"/>
            <a:endParaRPr lang="en-US" altLang="ko-KR" sz="600">
              <a:solidFill>
                <a:srgbClr val="E06C75"/>
              </a:solidFill>
              <a:latin typeface="Menlo"/>
              <a:ea typeface="맑은 고딕"/>
              <a:cs typeface="Pretendard Light" panose="02000403000000020004" pitchFamily="50" charset="-127"/>
            </a:endParaRPr>
          </a:p>
          <a:p>
            <a:pPr lvl="2"/>
            <a:endParaRPr lang="en-US" altLang="ko-KR" sz="600">
              <a:solidFill>
                <a:srgbClr val="E06C75"/>
              </a:solidFill>
              <a:latin typeface="Menlo"/>
              <a:ea typeface="맑은 고딕"/>
              <a:cs typeface="Pretendard Light" panose="02000403000000020004" pitchFamily="50" charset="-127"/>
            </a:endParaRPr>
          </a:p>
          <a:p>
            <a:pPr lvl="2"/>
            <a:r>
              <a:rPr lang="en-US" altLang="ko-KR" sz="900">
                <a:solidFill>
                  <a:schemeClr val="bg2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feature_importances = dt_model.feature_importances_</a:t>
            </a:r>
            <a:endParaRPr lang="ko-KR">
              <a:solidFill>
                <a:schemeClr val="bg2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lvl="2"/>
            <a:r>
              <a:rPr lang="en-US" altLang="ko-KR" sz="900">
                <a:solidFill>
                  <a:schemeClr val="bg2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plt.barh(X_train.columns, feature_importances, </a:t>
            </a:r>
            <a:r>
              <a:rPr lang="en-US" altLang="ko-KR" sz="900" i="1">
                <a:solidFill>
                  <a:schemeClr val="bg2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color</a:t>
            </a:r>
            <a:r>
              <a:rPr lang="en-US" altLang="ko-KR" sz="900">
                <a:solidFill>
                  <a:schemeClr val="bg2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='darkgreen') plt.xlabel('Feature Importance')</a:t>
            </a:r>
            <a:endParaRPr lang="ko-KR">
              <a:solidFill>
                <a:schemeClr val="bg2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lvl="2"/>
            <a:r>
              <a:rPr lang="en-US" altLang="ko-KR" sz="900">
                <a:solidFill>
                  <a:schemeClr val="bg2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plt.ylabel('Features')</a:t>
            </a:r>
            <a:endParaRPr lang="ko-KR">
              <a:solidFill>
                <a:schemeClr val="bg2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lvl="2"/>
            <a:r>
              <a:rPr lang="en-US" altLang="ko-KR" sz="900">
                <a:solidFill>
                  <a:schemeClr val="bg2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plt.title('Feature Importance')</a:t>
            </a:r>
            <a:endParaRPr lang="ko-KR">
              <a:solidFill>
                <a:schemeClr val="bg2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lvl="2"/>
            <a:r>
              <a:rPr lang="en-US" altLang="ko-KR" sz="900">
                <a:solidFill>
                  <a:schemeClr val="bg2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plt.show()</a:t>
            </a:r>
            <a:br>
              <a:rPr lang="en-US" sz="1200"/>
            </a:br>
            <a:endParaRPr lang="en-US" sz="1200">
              <a:ea typeface="맑은 고딕"/>
            </a:endParaRPr>
          </a:p>
          <a:p>
            <a:pPr algn="ctr"/>
            <a:endParaRPr lang="en-US" altLang="ko-KR" sz="1200">
              <a:ea typeface="맑은 고딕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3CD16A6-1141-F015-246A-0575D8C59085}"/>
              </a:ext>
            </a:extLst>
          </p:cNvPr>
          <p:cNvSpPr/>
          <p:nvPr/>
        </p:nvSpPr>
        <p:spPr>
          <a:xfrm>
            <a:off x="6627278" y="1469421"/>
            <a:ext cx="1356226" cy="400109"/>
          </a:xfrm>
          <a:prstGeom prst="rect">
            <a:avLst/>
          </a:prstGeom>
          <a:solidFill>
            <a:srgbClr val="03877A"/>
          </a:solidFill>
          <a:ln>
            <a:solidFill>
              <a:srgbClr val="0387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변수</a:t>
            </a:r>
            <a:endParaRPr lang="ko-KR" sz="280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F52CA72-0F81-5695-047D-FA459E30CF76}"/>
              </a:ext>
            </a:extLst>
          </p:cNvPr>
          <p:cNvSpPr/>
          <p:nvPr/>
        </p:nvSpPr>
        <p:spPr>
          <a:xfrm>
            <a:off x="8051565" y="1469421"/>
            <a:ext cx="1221482" cy="400109"/>
          </a:xfrm>
          <a:prstGeom prst="rect">
            <a:avLst/>
          </a:prstGeom>
          <a:solidFill>
            <a:srgbClr val="03877A"/>
          </a:solidFill>
          <a:ln>
            <a:solidFill>
              <a:srgbClr val="0387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변수 설명</a:t>
            </a:r>
            <a:endParaRPr lang="ko-KR" sz="280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ED5096-7B97-DFD0-9D8B-F2D8F01AF872}"/>
              </a:ext>
            </a:extLst>
          </p:cNvPr>
          <p:cNvSpPr/>
          <p:nvPr/>
        </p:nvSpPr>
        <p:spPr>
          <a:xfrm>
            <a:off x="9337013" y="1469420"/>
            <a:ext cx="2190742" cy="400109"/>
          </a:xfrm>
          <a:prstGeom prst="rect">
            <a:avLst/>
          </a:prstGeom>
          <a:solidFill>
            <a:srgbClr val="03877A"/>
          </a:solidFill>
          <a:ln>
            <a:solidFill>
              <a:srgbClr val="0387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비고</a:t>
            </a:r>
            <a:endParaRPr lang="ko-KR" sz="280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DB4200F-9CA9-1891-C536-8950E83C9DD3}"/>
              </a:ext>
            </a:extLst>
          </p:cNvPr>
          <p:cNvSpPr/>
          <p:nvPr/>
        </p:nvSpPr>
        <p:spPr>
          <a:xfrm>
            <a:off x="9337014" y="1961788"/>
            <a:ext cx="2190741" cy="776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특정</a:t>
            </a:r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제품</a:t>
            </a:r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카테고리는</a:t>
            </a:r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소비자에게</a:t>
            </a:r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b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반복</a:t>
            </a:r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구매를</a:t>
            </a:r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유도하는</a:t>
            </a:r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</a:p>
          <a:p>
            <a:pPr algn="ctr"/>
            <a:r>
              <a:rPr 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특성이</a:t>
            </a:r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있을</a:t>
            </a:r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</a:t>
            </a:r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있음</a:t>
            </a:r>
            <a:endParaRPr lang="ko-KR" sz="240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C58E09F-BE57-BE08-A07C-FE29B657F84F}"/>
              </a:ext>
            </a:extLst>
          </p:cNvPr>
          <p:cNvSpPr/>
          <p:nvPr/>
        </p:nvSpPr>
        <p:spPr>
          <a:xfrm>
            <a:off x="9337014" y="2830469"/>
            <a:ext cx="2190741" cy="776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구매</a:t>
            </a:r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후</a:t>
            </a:r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시간이</a:t>
            </a:r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오래</a:t>
            </a:r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100" err="1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지났을수록</a:t>
            </a:r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b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재구매</a:t>
            </a:r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가능성이</a:t>
            </a:r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낮아질</a:t>
            </a:r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</a:t>
            </a:r>
            <a:r>
              <a:rPr lang="en-US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있음</a:t>
            </a:r>
            <a:endParaRPr lang="ko-KR" altLang="en-US" sz="240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9CD2EEC-DD39-DA3C-A114-32D6C9E793CE}"/>
              </a:ext>
            </a:extLst>
          </p:cNvPr>
          <p:cNvSpPr/>
          <p:nvPr/>
        </p:nvSpPr>
        <p:spPr>
          <a:xfrm>
            <a:off x="9337014" y="3699150"/>
            <a:ext cx="2190741" cy="1665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고가의</a:t>
            </a:r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제품은</a:t>
            </a:r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일반적으로</a:t>
            </a:r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b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재구매가</a:t>
            </a:r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낮</a:t>
            </a:r>
            <a:r>
              <a:rPr lang="ko-KR" altLang="en-US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으며</a:t>
            </a:r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(Ex. </a:t>
            </a:r>
            <a:r>
              <a:rPr lang="ko-KR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전자제품</a:t>
            </a:r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pPr algn="ctr"/>
            <a:r>
              <a:rPr lang="ko-KR" altLang="en-US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구매</a:t>
            </a:r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금액이</a:t>
            </a:r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높을수록</a:t>
            </a:r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재구매</a:t>
            </a:r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b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가능성이</a:t>
            </a:r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낮아질</a:t>
            </a:r>
            <a:r>
              <a:rPr lang="en-US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</a:t>
            </a:r>
            <a:r>
              <a:rPr lang="en-US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있음</a:t>
            </a:r>
            <a:endParaRPr lang="en-US" sz="1100">
              <a:solidFill>
                <a:srgbClr val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59990A2-0A2B-982E-9A39-D71E7CD8088B}"/>
              </a:ext>
            </a:extLst>
          </p:cNvPr>
          <p:cNvSpPr/>
          <p:nvPr/>
        </p:nvSpPr>
        <p:spPr>
          <a:xfrm>
            <a:off x="9337014" y="5456433"/>
            <a:ext cx="2190741" cy="776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할부</a:t>
            </a:r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결제를</a:t>
            </a:r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사용하는</a:t>
            </a:r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고객은</a:t>
            </a:r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고가</a:t>
            </a:r>
            <a:b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제품을</a:t>
            </a:r>
            <a:r>
              <a:rPr lang="en-US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구매했을</a:t>
            </a:r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가능성이</a:t>
            </a:r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높으며</a:t>
            </a:r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  <a:r>
              <a:rPr lang="en-US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재구매</a:t>
            </a:r>
            <a:r>
              <a:rPr lang="en-US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주기가 길 가능성이 있음</a:t>
            </a:r>
            <a:endParaRPr lang="ko-KR" altLang="en-US" sz="240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B361D2C-CC8F-0774-0183-BC099380CCDB}"/>
              </a:ext>
            </a:extLst>
          </p:cNvPr>
          <p:cNvSpPr/>
          <p:nvPr/>
        </p:nvSpPr>
        <p:spPr>
          <a:xfrm>
            <a:off x="392754" y="5258383"/>
            <a:ext cx="1517069" cy="974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Feature Importance</a:t>
            </a:r>
          </a:p>
          <a:p>
            <a:pPr algn="ctr"/>
            <a:r>
              <a:rPr lang="en-US" altLang="ko-KR" sz="110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Code</a:t>
            </a:r>
            <a:endParaRPr lang="ko-KR" altLang="en-US" sz="1100">
              <a:solidFill>
                <a:srgbClr val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635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4072E-E744-3344-B879-04DF21F55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6C0319A-66C6-8745-820E-9C7BE481AF88}"/>
              </a:ext>
            </a:extLst>
          </p:cNvPr>
          <p:cNvGrpSpPr/>
          <p:nvPr/>
        </p:nvGrpSpPr>
        <p:grpSpPr>
          <a:xfrm>
            <a:off x="186878" y="243245"/>
            <a:ext cx="2192620" cy="352980"/>
            <a:chOff x="186878" y="172125"/>
            <a:chExt cx="2192620" cy="3529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6A088B-42AE-E5D9-4188-BE87C558F72C}"/>
                </a:ext>
              </a:extLst>
            </p:cNvPr>
            <p:cNvSpPr/>
            <p:nvPr/>
          </p:nvSpPr>
          <p:spPr>
            <a:xfrm>
              <a:off x="186878" y="172125"/>
              <a:ext cx="45719" cy="176490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C840449-AE0D-FD55-1E05-382DD01B745C}"/>
                </a:ext>
              </a:extLst>
            </p:cNvPr>
            <p:cNvSpPr/>
            <p:nvPr/>
          </p:nvSpPr>
          <p:spPr>
            <a:xfrm>
              <a:off x="186878" y="348615"/>
              <a:ext cx="45719" cy="176490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91497D-11F0-F7E7-BECB-D847A2C3F39A}"/>
                </a:ext>
              </a:extLst>
            </p:cNvPr>
            <p:cNvSpPr txBox="1"/>
            <p:nvPr/>
          </p:nvSpPr>
          <p:spPr>
            <a:xfrm>
              <a:off x="281757" y="179338"/>
              <a:ext cx="2097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 b="1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en-US" altLang="ko-KR" sz="1400"/>
                <a:t>Insight </a:t>
              </a:r>
              <a:r>
                <a:rPr lang="ko-KR" altLang="en-US" sz="1400"/>
                <a:t>및 전략 제안</a:t>
              </a:r>
              <a:endParaRPr lang="en-US" altLang="ko-KR" sz="16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AE1CE71-19E0-6932-0BE0-30E4EDAE78F5}"/>
              </a:ext>
            </a:extLst>
          </p:cNvPr>
          <p:cNvSpPr txBox="1"/>
          <p:nvPr/>
        </p:nvSpPr>
        <p:spPr>
          <a:xfrm>
            <a:off x="281757" y="691401"/>
            <a:ext cx="11618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타깃 분석과 모델링에 따른 각 </a:t>
            </a:r>
            <a:r>
              <a:rPr kumimoji="1" lang="en-US" altLang="ko-KR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Cluster</a:t>
            </a:r>
            <a:r>
              <a:rPr kumimoji="1" lang="ko-KR" altLang="en-US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별 특성은 아래와 같으며</a:t>
            </a:r>
            <a:r>
              <a:rPr kumimoji="1" lang="en-US" altLang="ko-KR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이에 따라 재구매 전략을 제안함</a:t>
            </a:r>
            <a:endParaRPr kumimoji="1" lang="en-US" altLang="ko-KR" sz="2000" b="1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7911B25-353C-2132-460A-C3FA7A86AA72}"/>
              </a:ext>
            </a:extLst>
          </p:cNvPr>
          <p:cNvCxnSpPr>
            <a:cxnSpLocks/>
          </p:cNvCxnSpPr>
          <p:nvPr/>
        </p:nvCxnSpPr>
        <p:spPr>
          <a:xfrm flipH="1">
            <a:off x="209737" y="6424301"/>
            <a:ext cx="1170793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5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5">
            <a:extLst>
              <a:ext uri="{FF2B5EF4-FFF2-40B4-BE49-F238E27FC236}">
                <a16:creationId xmlns:a16="http://schemas.microsoft.com/office/drawing/2014/main" id="{5489633C-1071-7B38-949D-2E444D80C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57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 Final Project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2DC82311-E810-20B0-60B6-B8ED926E2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93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GB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 E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8316B22-7AF9-7F9E-4D0A-7AD9BFA80912}"/>
              </a:ext>
            </a:extLst>
          </p:cNvPr>
          <p:cNvGrpSpPr/>
          <p:nvPr/>
        </p:nvGrpSpPr>
        <p:grpSpPr>
          <a:xfrm>
            <a:off x="0" y="-1705723"/>
            <a:ext cx="2995152" cy="1583640"/>
            <a:chOff x="0" y="-1705723"/>
            <a:chExt cx="2995152" cy="15836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AB2A215-9CCC-F01D-6012-331B9A7600CA}"/>
                </a:ext>
              </a:extLst>
            </p:cNvPr>
            <p:cNvSpPr/>
            <p:nvPr/>
          </p:nvSpPr>
          <p:spPr>
            <a:xfrm>
              <a:off x="0" y="-1705723"/>
              <a:ext cx="2995152" cy="1583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01012CD-37A8-2011-984F-12B63B802AE8}"/>
                </a:ext>
              </a:extLst>
            </p:cNvPr>
            <p:cNvSpPr/>
            <p:nvPr/>
          </p:nvSpPr>
          <p:spPr>
            <a:xfrm>
              <a:off x="829699" y="-1586759"/>
              <a:ext cx="630820" cy="636607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9EDFC16-04A4-EA6C-F3C0-E0993B2022BE}"/>
                </a:ext>
              </a:extLst>
            </p:cNvPr>
            <p:cNvSpPr/>
            <p:nvPr/>
          </p:nvSpPr>
          <p:spPr>
            <a:xfrm>
              <a:off x="110091" y="-1586759"/>
              <a:ext cx="630820" cy="636607"/>
            </a:xfrm>
            <a:prstGeom prst="rect">
              <a:avLst/>
            </a:prstGeom>
            <a:solidFill>
              <a:srgbClr val="004E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ACEC183-D047-82CD-C5C4-9E4D63E5CB0C}"/>
                </a:ext>
              </a:extLst>
            </p:cNvPr>
            <p:cNvSpPr/>
            <p:nvPr/>
          </p:nvSpPr>
          <p:spPr>
            <a:xfrm>
              <a:off x="1549307" y="-1586759"/>
              <a:ext cx="630820" cy="636607"/>
            </a:xfrm>
            <a:prstGeom prst="rect">
              <a:avLst/>
            </a:prstGeom>
            <a:solidFill>
              <a:srgbClr val="D1E9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75B038E-64A5-C6A4-5396-A4FE1292C55A}"/>
                </a:ext>
              </a:extLst>
            </p:cNvPr>
            <p:cNvSpPr/>
            <p:nvPr/>
          </p:nvSpPr>
          <p:spPr>
            <a:xfrm>
              <a:off x="2268915" y="-1586759"/>
              <a:ext cx="630820" cy="636607"/>
            </a:xfrm>
            <a:prstGeom prst="rect">
              <a:avLst/>
            </a:prstGeom>
            <a:solidFill>
              <a:srgbClr val="EF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3280B31-5846-A34D-9FE6-0AC8A605A559}"/>
                </a:ext>
              </a:extLst>
            </p:cNvPr>
            <p:cNvSpPr/>
            <p:nvPr/>
          </p:nvSpPr>
          <p:spPr>
            <a:xfrm>
              <a:off x="829699" y="-872067"/>
              <a:ext cx="630820" cy="636607"/>
            </a:xfrm>
            <a:prstGeom prst="rect">
              <a:avLst/>
            </a:prstGeom>
            <a:solidFill>
              <a:srgbClr val="B3B2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85234B-3541-F0E5-9B7D-AC5CBDD6F74E}"/>
                </a:ext>
              </a:extLst>
            </p:cNvPr>
            <p:cNvSpPr/>
            <p:nvPr/>
          </p:nvSpPr>
          <p:spPr>
            <a:xfrm>
              <a:off x="1549307" y="-872067"/>
              <a:ext cx="630820" cy="636607"/>
            </a:xfrm>
            <a:prstGeom prst="rect">
              <a:avLst/>
            </a:prstGeom>
            <a:solidFill>
              <a:srgbClr val="DEDD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5F99546-252E-7444-490F-60E6826D5520}"/>
                </a:ext>
              </a:extLst>
            </p:cNvPr>
            <p:cNvSpPr/>
            <p:nvPr/>
          </p:nvSpPr>
          <p:spPr>
            <a:xfrm>
              <a:off x="2268915" y="-872067"/>
              <a:ext cx="630820" cy="636607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E3A05A-BE13-80CA-04F3-66E53609E955}"/>
              </a:ext>
            </a:extLst>
          </p:cNvPr>
          <p:cNvSpPr/>
          <p:nvPr/>
        </p:nvSpPr>
        <p:spPr>
          <a:xfrm>
            <a:off x="512541" y="1871709"/>
            <a:ext cx="1511351" cy="94030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Cluster 1</a:t>
            </a:r>
            <a:endParaRPr lang="ko-KR" altLang="en-US" sz="150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7D00D5-3D50-F917-4D1C-B7F906D157E6}"/>
              </a:ext>
            </a:extLst>
          </p:cNvPr>
          <p:cNvSpPr txBox="1"/>
          <p:nvPr/>
        </p:nvSpPr>
        <p:spPr>
          <a:xfrm>
            <a:off x="5426992" y="216787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solidFill>
                  <a:srgbClr val="80797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&gt;&gt;&gt;</a:t>
            </a:r>
            <a:endParaRPr kumimoji="1" lang="ko-KR" altLang="en-US">
              <a:solidFill>
                <a:srgbClr val="80797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57BCA3-F637-F423-C197-8EAB8E1A9233}"/>
              </a:ext>
            </a:extLst>
          </p:cNvPr>
          <p:cNvSpPr txBox="1"/>
          <p:nvPr/>
        </p:nvSpPr>
        <p:spPr>
          <a:xfrm>
            <a:off x="5454051" y="385205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solidFill>
                  <a:srgbClr val="80797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&gt;&gt;&gt;</a:t>
            </a:r>
            <a:endParaRPr kumimoji="1" lang="ko-KR" altLang="en-US">
              <a:solidFill>
                <a:srgbClr val="80797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C4CE45-5247-C8E5-6411-90CB9067462F}"/>
              </a:ext>
            </a:extLst>
          </p:cNvPr>
          <p:cNvSpPr txBox="1"/>
          <p:nvPr/>
        </p:nvSpPr>
        <p:spPr>
          <a:xfrm>
            <a:off x="5454052" y="550214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solidFill>
                  <a:srgbClr val="80797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&gt;&gt;&gt;</a:t>
            </a:r>
            <a:endParaRPr kumimoji="1" lang="ko-KR" altLang="en-US">
              <a:solidFill>
                <a:srgbClr val="80797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0C77C0B-A9D4-0953-BE7E-A3687B743B3C}"/>
              </a:ext>
            </a:extLst>
          </p:cNvPr>
          <p:cNvSpPr/>
          <p:nvPr/>
        </p:nvSpPr>
        <p:spPr>
          <a:xfrm>
            <a:off x="518703" y="1393939"/>
            <a:ext cx="1511351" cy="360000"/>
          </a:xfrm>
          <a:prstGeom prst="rect">
            <a:avLst/>
          </a:prstGeom>
          <a:solidFill>
            <a:srgbClr val="03877A"/>
          </a:solidFill>
          <a:ln>
            <a:solidFill>
              <a:srgbClr val="0387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Target</a:t>
            </a:r>
            <a:endParaRPr kumimoji="1" lang="ko-KR" altLang="en-US" sz="140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3198F0-AEFC-ABF1-8314-B6B9569B87D9}"/>
              </a:ext>
            </a:extLst>
          </p:cNvPr>
          <p:cNvSpPr/>
          <p:nvPr/>
        </p:nvSpPr>
        <p:spPr>
          <a:xfrm>
            <a:off x="2144059" y="1393939"/>
            <a:ext cx="3008044" cy="360000"/>
          </a:xfrm>
          <a:prstGeom prst="rect">
            <a:avLst/>
          </a:prstGeom>
          <a:solidFill>
            <a:srgbClr val="03877A"/>
          </a:solidFill>
          <a:ln>
            <a:solidFill>
              <a:srgbClr val="0387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특성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24F62F5-A5EC-F81C-A37B-D0DBF49C4FF0}"/>
              </a:ext>
            </a:extLst>
          </p:cNvPr>
          <p:cNvSpPr/>
          <p:nvPr/>
        </p:nvSpPr>
        <p:spPr>
          <a:xfrm>
            <a:off x="7558268" y="1393939"/>
            <a:ext cx="4046153" cy="360000"/>
          </a:xfrm>
          <a:prstGeom prst="rect">
            <a:avLst/>
          </a:prstGeom>
          <a:solidFill>
            <a:srgbClr val="03877A"/>
          </a:solidFill>
          <a:ln>
            <a:solidFill>
              <a:srgbClr val="0387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재구매 유도 전략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FC58D91-BD61-0ABF-DCEE-F6F33F426C4F}"/>
              </a:ext>
            </a:extLst>
          </p:cNvPr>
          <p:cNvSpPr/>
          <p:nvPr/>
        </p:nvSpPr>
        <p:spPr>
          <a:xfrm>
            <a:off x="503075" y="2920594"/>
            <a:ext cx="1511351" cy="21550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5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Cluster2</a:t>
            </a:r>
            <a:br>
              <a:rPr lang="en-US" altLang="ko-KR" sz="15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5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&amp;</a:t>
            </a:r>
          </a:p>
          <a:p>
            <a:pPr algn="ctr">
              <a:lnSpc>
                <a:spcPct val="150000"/>
              </a:lnSpc>
            </a:pPr>
            <a:r>
              <a:rPr lang="en-US" altLang="ko-KR" sz="15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Cluster 3</a:t>
            </a:r>
            <a:endParaRPr lang="ko-KR" altLang="en-US" sz="150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428BE6F-E045-302D-716C-D9B58177634E}"/>
              </a:ext>
            </a:extLst>
          </p:cNvPr>
          <p:cNvSpPr/>
          <p:nvPr/>
        </p:nvSpPr>
        <p:spPr>
          <a:xfrm>
            <a:off x="503074" y="5182650"/>
            <a:ext cx="1511351" cy="94030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Cluster 4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B04D091-C9AA-7FFD-EBEE-E93FDC2DD3EA}"/>
              </a:ext>
            </a:extLst>
          </p:cNvPr>
          <p:cNvSpPr/>
          <p:nvPr/>
        </p:nvSpPr>
        <p:spPr>
          <a:xfrm>
            <a:off x="2153526" y="1863630"/>
            <a:ext cx="3008043" cy="94030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00">
                <a:solidFill>
                  <a:schemeClr val="tx1"/>
                </a:solidFill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배송기간을 중시</a:t>
            </a:r>
            <a:endParaRPr lang="en-US" altLang="ko-KR" sz="1300">
              <a:solidFill>
                <a:schemeClr val="tx1"/>
              </a:solidFill>
              <a:latin typeface="Pretendard" panose="02000503000000020004" pitchFamily="50" charset="-127"/>
              <a:ea typeface="Pretendard"/>
              <a:cs typeface="Pretendard" panose="0200050300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300">
                <a:solidFill>
                  <a:schemeClr val="tx1"/>
                </a:solidFill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배송지연으로 인해</a:t>
            </a:r>
            <a:r>
              <a:rPr lang="en-US" altLang="ko-KR" sz="1300">
                <a:solidFill>
                  <a:schemeClr val="tx1"/>
                </a:solidFill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 </a:t>
            </a:r>
            <a:r>
              <a:rPr lang="ko-KR" altLang="en-US" sz="1300">
                <a:solidFill>
                  <a:schemeClr val="tx1"/>
                </a:solidFill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현재 만족도가 </a:t>
            </a:r>
            <a:br>
              <a:rPr lang="en-US" altLang="ko-KR" sz="1300">
                <a:solidFill>
                  <a:schemeClr val="tx1"/>
                </a:solidFill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</a:br>
            <a:r>
              <a:rPr lang="ko-KR" altLang="en-US" sz="1300">
                <a:solidFill>
                  <a:schemeClr val="tx1"/>
                </a:solidFill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낮으며 재구매 확률이 낮음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1F7AD58-3132-CDA4-3455-891ACC190574}"/>
              </a:ext>
            </a:extLst>
          </p:cNvPr>
          <p:cNvSpPr/>
          <p:nvPr/>
        </p:nvSpPr>
        <p:spPr>
          <a:xfrm>
            <a:off x="2144060" y="2912515"/>
            <a:ext cx="3008043" cy="21550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00">
                <a:solidFill>
                  <a:schemeClr val="tx1"/>
                </a:solidFill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가장 많은 표본</a:t>
            </a:r>
            <a:endParaRPr lang="en-US" altLang="ko-KR" sz="1300">
              <a:solidFill>
                <a:schemeClr val="tx1"/>
              </a:solidFill>
              <a:latin typeface="Pretendard" panose="02000503000000020004" pitchFamily="50" charset="-127"/>
              <a:ea typeface="Pretendard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00">
                <a:solidFill>
                  <a:schemeClr val="tx1"/>
                </a:solidFill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재구매 중요 영향  요인</a:t>
            </a:r>
            <a:endParaRPr lang="en-US" altLang="ko-KR" sz="1300">
              <a:solidFill>
                <a:schemeClr val="tx1"/>
              </a:solidFill>
              <a:latin typeface="Pretendard" panose="02000503000000020004" pitchFamily="50" charset="-127"/>
              <a:ea typeface="Pretendard"/>
              <a:cs typeface="Pretendard" panose="02000503000000020004" pitchFamily="50" charset="-127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250">
                <a:solidFill>
                  <a:schemeClr val="tx1"/>
                </a:solidFill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제품 카테고리</a:t>
            </a:r>
            <a:endParaRPr lang="en-US" altLang="ko-KR" sz="1250">
              <a:solidFill>
                <a:schemeClr val="tx1"/>
              </a:solidFill>
              <a:latin typeface="Pretendard" panose="02000503000000020004" pitchFamily="50" charset="-127"/>
              <a:ea typeface="Pretendard"/>
              <a:cs typeface="Pretendard" panose="02000503000000020004" pitchFamily="50" charset="-127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250">
                <a:solidFill>
                  <a:schemeClr val="tx1"/>
                </a:solidFill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최근 구매 일시</a:t>
            </a:r>
            <a:endParaRPr lang="en-US" altLang="ko-KR" sz="1250">
              <a:solidFill>
                <a:schemeClr val="tx1"/>
              </a:solidFill>
              <a:latin typeface="Pretendard" panose="02000503000000020004" pitchFamily="50" charset="-127"/>
              <a:ea typeface="Pretendard"/>
              <a:cs typeface="Pretendard" panose="02000503000000020004" pitchFamily="50" charset="-127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250">
                <a:solidFill>
                  <a:schemeClr val="tx1"/>
                </a:solidFill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제품 가격</a:t>
            </a:r>
            <a:endParaRPr lang="en-US" altLang="ko-KR" sz="1250">
              <a:solidFill>
                <a:schemeClr val="tx1"/>
              </a:solidFill>
              <a:latin typeface="Pretendard" panose="02000503000000020004" pitchFamily="50" charset="-127"/>
              <a:ea typeface="Pretendard"/>
              <a:cs typeface="Pretendard" panose="02000503000000020004" pitchFamily="50" charset="-127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250">
                <a:solidFill>
                  <a:schemeClr val="tx1"/>
                </a:solidFill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배송비</a:t>
            </a:r>
            <a:r>
              <a:rPr lang="en-US" altLang="ko-KR" sz="1250">
                <a:solidFill>
                  <a:schemeClr val="tx1"/>
                </a:solidFill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/</a:t>
            </a:r>
            <a:r>
              <a:rPr lang="ko-KR" altLang="en-US" sz="1250">
                <a:solidFill>
                  <a:schemeClr val="tx1"/>
                </a:solidFill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할인 포함 총 가격</a:t>
            </a:r>
            <a:endParaRPr lang="en-US" altLang="ko-KR" sz="1250">
              <a:solidFill>
                <a:schemeClr val="tx1"/>
              </a:solidFill>
              <a:latin typeface="Pretendard" panose="02000503000000020004" pitchFamily="50" charset="-127"/>
              <a:ea typeface="Pretendard"/>
              <a:cs typeface="Pretendard" panose="02000503000000020004" pitchFamily="50" charset="-127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250">
                <a:solidFill>
                  <a:schemeClr val="tx1"/>
                </a:solidFill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할부 기간</a:t>
            </a:r>
            <a:endParaRPr lang="en-US" altLang="ko-KR" sz="1250">
              <a:solidFill>
                <a:schemeClr val="tx1"/>
              </a:solidFill>
              <a:latin typeface="Pretendard" panose="02000503000000020004" pitchFamily="50" charset="-127"/>
              <a:ea typeface="Pretendard"/>
              <a:cs typeface="Pretendard" panose="0200050300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802BD3B-41CD-0EBA-21A3-9FC63438663F}"/>
              </a:ext>
            </a:extLst>
          </p:cNvPr>
          <p:cNvSpPr/>
          <p:nvPr/>
        </p:nvSpPr>
        <p:spPr>
          <a:xfrm>
            <a:off x="2144059" y="5174571"/>
            <a:ext cx="3008043" cy="94030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높은 결제 금액과 고가 제품 선호</a:t>
            </a:r>
            <a:endParaRPr lang="en-US" altLang="ko-KR" sz="130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현재 만족도 높음</a:t>
            </a:r>
            <a:endParaRPr lang="en-US" altLang="ko-KR" sz="130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3688ED1-5582-FD72-31E5-91DA41ACB904}"/>
              </a:ext>
            </a:extLst>
          </p:cNvPr>
          <p:cNvSpPr/>
          <p:nvPr/>
        </p:nvSpPr>
        <p:spPr>
          <a:xfrm>
            <a:off x="7567736" y="1863630"/>
            <a:ext cx="4046152" cy="94030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60009B7-1D61-1B23-E8CF-A0ECEF1DFBD9}"/>
              </a:ext>
            </a:extLst>
          </p:cNvPr>
          <p:cNvSpPr/>
          <p:nvPr/>
        </p:nvSpPr>
        <p:spPr>
          <a:xfrm>
            <a:off x="7558270" y="2912515"/>
            <a:ext cx="4046152" cy="21550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CEC8C10-9F8A-4EEC-C218-E7B6FA24EB90}"/>
              </a:ext>
            </a:extLst>
          </p:cNvPr>
          <p:cNvSpPr/>
          <p:nvPr/>
        </p:nvSpPr>
        <p:spPr>
          <a:xfrm>
            <a:off x="7558269" y="5174571"/>
            <a:ext cx="4046152" cy="94030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10C6E77-FF0F-9F31-C9F4-EA54CD312C47}"/>
              </a:ext>
            </a:extLst>
          </p:cNvPr>
          <p:cNvSpPr/>
          <p:nvPr/>
        </p:nvSpPr>
        <p:spPr>
          <a:xfrm>
            <a:off x="6392711" y="1406995"/>
            <a:ext cx="1057357" cy="360000"/>
          </a:xfrm>
          <a:prstGeom prst="rect">
            <a:avLst/>
          </a:prstGeom>
          <a:solidFill>
            <a:srgbClr val="03877A"/>
          </a:solidFill>
          <a:ln>
            <a:solidFill>
              <a:srgbClr val="0387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우선순위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A3A83F6-2FC2-25C0-9C7F-3DBA396D16C9}"/>
              </a:ext>
            </a:extLst>
          </p:cNvPr>
          <p:cNvSpPr/>
          <p:nvPr/>
        </p:nvSpPr>
        <p:spPr>
          <a:xfrm>
            <a:off x="6402177" y="1876686"/>
            <a:ext cx="1057357" cy="94030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endParaRPr lang="ko-KR" altLang="en-US" sz="160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E6C4DB7-CD91-008F-EC74-3A722B5562CA}"/>
              </a:ext>
            </a:extLst>
          </p:cNvPr>
          <p:cNvSpPr/>
          <p:nvPr/>
        </p:nvSpPr>
        <p:spPr>
          <a:xfrm>
            <a:off x="6392711" y="2925571"/>
            <a:ext cx="1057357" cy="21550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lang="ko-KR" altLang="en-US" sz="160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10D105-D42F-C562-ABF8-459B7D60B94F}"/>
              </a:ext>
            </a:extLst>
          </p:cNvPr>
          <p:cNvSpPr/>
          <p:nvPr/>
        </p:nvSpPr>
        <p:spPr>
          <a:xfrm>
            <a:off x="6392710" y="5187627"/>
            <a:ext cx="1057357" cy="94030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endParaRPr lang="ko-KR" altLang="en-US" sz="160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E0E9EC-5E8A-6B1E-D139-55398B922AC7}"/>
              </a:ext>
            </a:extLst>
          </p:cNvPr>
          <p:cNvSpPr txBox="1"/>
          <p:nvPr/>
        </p:nvSpPr>
        <p:spPr>
          <a:xfrm>
            <a:off x="7747351" y="2949581"/>
            <a:ext cx="27424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en-US" altLang="ko-KR" sz="1300" b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[ </a:t>
            </a:r>
            <a:r>
              <a:rPr lang="ko-KR" altLang="en-US" sz="1300" b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할인쿠폰 </a:t>
            </a:r>
            <a:r>
              <a:rPr lang="en-US" altLang="ko-KR" sz="1300" b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PUSH </a:t>
            </a:r>
            <a:r>
              <a:rPr lang="ko-KR" altLang="en-US" sz="1300" b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알람 </a:t>
            </a:r>
            <a:r>
              <a:rPr lang="en-US" altLang="ko-KR" sz="1300" b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]</a:t>
            </a:r>
            <a:endParaRPr lang="ko-KR" altLang="en-US" sz="1300" b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25610E-898C-D995-66BE-AAC32E88C8E7}"/>
              </a:ext>
            </a:extLst>
          </p:cNvPr>
          <p:cNvSpPr txBox="1"/>
          <p:nvPr/>
        </p:nvSpPr>
        <p:spPr>
          <a:xfrm>
            <a:off x="7787991" y="3199743"/>
            <a:ext cx="3618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sz="1200" b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첫 구매 이후</a:t>
            </a:r>
            <a:r>
              <a:rPr lang="en-US" altLang="ko-KR" sz="1200" b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sz="1200" b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근시일 내로 원하는 카테고리 내 할인을 </a:t>
            </a:r>
            <a:br>
              <a:rPr lang="en-US" altLang="ko-KR" sz="1200" b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</a:br>
            <a:r>
              <a:rPr lang="ko-KR" altLang="en-US" sz="1200" b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받을 수 있는 쿠폰과 함께 </a:t>
            </a:r>
            <a:r>
              <a:rPr lang="en-US" altLang="ko-KR" sz="1200" b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PUSH </a:t>
            </a:r>
            <a:r>
              <a:rPr lang="ko-KR" altLang="en-US" sz="1200" b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알람 전송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92AA1B-86C5-BAC5-EC5D-80595D9DA7C0}"/>
              </a:ext>
            </a:extLst>
          </p:cNvPr>
          <p:cNvSpPr txBox="1"/>
          <p:nvPr/>
        </p:nvSpPr>
        <p:spPr>
          <a:xfrm>
            <a:off x="7747351" y="3730170"/>
            <a:ext cx="27424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en-US" altLang="ko-KR" sz="1300" b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[ </a:t>
            </a:r>
            <a:r>
              <a:rPr lang="ko-KR" altLang="en-US" sz="1300" b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재구매 적립 이벤트 </a:t>
            </a:r>
            <a:r>
              <a:rPr lang="en-US" altLang="ko-KR" sz="1300" b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]</a:t>
            </a:r>
            <a:endParaRPr lang="ko-KR" altLang="en-US" sz="1300" b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309C9A-B721-B346-8CF7-3964958BA9F0}"/>
              </a:ext>
            </a:extLst>
          </p:cNvPr>
          <p:cNvSpPr txBox="1"/>
          <p:nvPr/>
        </p:nvSpPr>
        <p:spPr>
          <a:xfrm>
            <a:off x="7747351" y="4499648"/>
            <a:ext cx="33228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en-US" altLang="ko-KR" sz="1300" b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[ </a:t>
            </a:r>
            <a:r>
              <a:rPr lang="ko-KR" altLang="en-US" sz="1300" b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제품 구매 시 관련 추천 시스템 </a:t>
            </a:r>
            <a:r>
              <a:rPr lang="en-US" altLang="ko-KR" sz="1300" b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]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415ACD-607B-64F5-5C4C-AB0C2B5F6365}"/>
              </a:ext>
            </a:extLst>
          </p:cNvPr>
          <p:cNvSpPr txBox="1"/>
          <p:nvPr/>
        </p:nvSpPr>
        <p:spPr>
          <a:xfrm>
            <a:off x="7787991" y="4747358"/>
            <a:ext cx="3618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sz="1200" b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둘러보고 있는 제품과 연관성이 높은 추천 시스템 진행</a:t>
            </a:r>
            <a:endParaRPr lang="en-US" altLang="ko-KR" sz="1200" b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E388055-E989-86E0-C5B3-4081AD70A9A0}"/>
              </a:ext>
            </a:extLst>
          </p:cNvPr>
          <p:cNvSpPr txBox="1"/>
          <p:nvPr/>
        </p:nvSpPr>
        <p:spPr>
          <a:xfrm>
            <a:off x="7787991" y="3964999"/>
            <a:ext cx="3618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sz="1200" b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제품 구매 이후</a:t>
            </a:r>
            <a:r>
              <a:rPr lang="en-US" altLang="ko-KR" sz="1200" b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sz="1200" b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일정기간 내에 다른 제품 구매 시 추가 </a:t>
            </a:r>
            <a:br>
              <a:rPr lang="en-US" altLang="ko-KR" sz="1200" b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</a:br>
            <a:r>
              <a:rPr lang="ko-KR" altLang="en-US" sz="1200" b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포인트</a:t>
            </a:r>
            <a:r>
              <a:rPr lang="en-US" altLang="ko-KR" sz="1200" b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1200" b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적립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7F2CD8-160A-3F19-7C0C-6697FFB753C0}"/>
              </a:ext>
            </a:extLst>
          </p:cNvPr>
          <p:cNvSpPr txBox="1"/>
          <p:nvPr/>
        </p:nvSpPr>
        <p:spPr>
          <a:xfrm>
            <a:off x="7747351" y="1969372"/>
            <a:ext cx="29698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en-US" altLang="ko-KR" sz="1300" b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[ </a:t>
            </a:r>
            <a:r>
              <a:rPr lang="ko-KR" altLang="en-US" sz="1300" b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예상 배송 기간 상세 보여주기 </a:t>
            </a:r>
            <a:r>
              <a:rPr lang="en-US" altLang="ko-KR" sz="1300" b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]</a:t>
            </a:r>
            <a:endParaRPr lang="ko-KR" altLang="en-US" sz="1300" b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30C494A-DA16-62AF-423D-D15637DED09F}"/>
              </a:ext>
            </a:extLst>
          </p:cNvPr>
          <p:cNvSpPr txBox="1"/>
          <p:nvPr/>
        </p:nvSpPr>
        <p:spPr>
          <a:xfrm>
            <a:off x="7787991" y="2231447"/>
            <a:ext cx="3618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sz="1200" b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제품 구매 시 보여주는 예상 배송 기간을 지연 확률을 포함하여 자세히</a:t>
            </a:r>
            <a:r>
              <a:rPr lang="en-US" altLang="ko-KR" sz="1200" b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1200" b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보여줌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D11625-DC0D-AD5B-6200-687D058ED970}"/>
              </a:ext>
            </a:extLst>
          </p:cNvPr>
          <p:cNvSpPr txBox="1"/>
          <p:nvPr/>
        </p:nvSpPr>
        <p:spPr>
          <a:xfrm>
            <a:off x="7747351" y="5269280"/>
            <a:ext cx="27424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en-US" altLang="ko-KR" sz="1300" b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[ </a:t>
            </a:r>
            <a:r>
              <a:rPr lang="ko-KR" altLang="en-US" sz="1300" b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멤버십 적립 </a:t>
            </a:r>
            <a:r>
              <a:rPr lang="en-US" altLang="ko-KR" sz="1300" b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]</a:t>
            </a:r>
            <a:endParaRPr lang="ko-KR" altLang="en-US" sz="1300" b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C1AB660-1C84-56F4-E9E0-110FEA59B866}"/>
              </a:ext>
            </a:extLst>
          </p:cNvPr>
          <p:cNvSpPr txBox="1"/>
          <p:nvPr/>
        </p:nvSpPr>
        <p:spPr>
          <a:xfrm>
            <a:off x="7787991" y="5554122"/>
            <a:ext cx="3618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sz="1200" b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일정 구매 금액 이상 구매한 고객에게 멤버십 포인트 </a:t>
            </a:r>
            <a:br>
              <a:rPr lang="en-US" altLang="ko-KR" sz="1200" b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</a:br>
            <a:r>
              <a:rPr lang="ko-KR" altLang="en-US" sz="1200" b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추가 적립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1939567-60AD-6008-CF3C-90FE75D5B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09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ko-KR" sz="120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24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291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496EB-3122-EBD7-8F91-3B41F00C7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679040B-D25C-7BA7-7EEA-79BA8E0531C2}"/>
              </a:ext>
            </a:extLst>
          </p:cNvPr>
          <p:cNvGrpSpPr/>
          <p:nvPr/>
        </p:nvGrpSpPr>
        <p:grpSpPr>
          <a:xfrm>
            <a:off x="186878" y="243245"/>
            <a:ext cx="2192620" cy="352980"/>
            <a:chOff x="186878" y="172125"/>
            <a:chExt cx="2192620" cy="3529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2AA7E0-0938-F199-4C40-D98E5A75DA3E}"/>
                </a:ext>
              </a:extLst>
            </p:cNvPr>
            <p:cNvSpPr/>
            <p:nvPr/>
          </p:nvSpPr>
          <p:spPr>
            <a:xfrm>
              <a:off x="186878" y="172125"/>
              <a:ext cx="45719" cy="176490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6036554-6B6B-61DF-B5BE-099D0DE941D6}"/>
                </a:ext>
              </a:extLst>
            </p:cNvPr>
            <p:cNvSpPr/>
            <p:nvPr/>
          </p:nvSpPr>
          <p:spPr>
            <a:xfrm>
              <a:off x="186878" y="348615"/>
              <a:ext cx="45719" cy="176490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8F67EE-FA7D-FB30-F591-3D33DAAE2F22}"/>
                </a:ext>
              </a:extLst>
            </p:cNvPr>
            <p:cNvSpPr txBox="1"/>
            <p:nvPr/>
          </p:nvSpPr>
          <p:spPr>
            <a:xfrm>
              <a:off x="281757" y="179338"/>
              <a:ext cx="2097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 b="1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ko-KR" altLang="en-US" sz="1400"/>
                <a:t>분석 한계</a:t>
              </a:r>
              <a:endParaRPr lang="en-US" altLang="ko-KR" sz="16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5F4CFBA-FDB7-A968-C10D-504A3B57AF4D}"/>
              </a:ext>
            </a:extLst>
          </p:cNvPr>
          <p:cNvSpPr txBox="1"/>
          <p:nvPr/>
        </p:nvSpPr>
        <p:spPr>
          <a:xfrm>
            <a:off x="299656" y="651783"/>
            <a:ext cx="11618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요약</a:t>
            </a:r>
            <a:endParaRPr kumimoji="1" lang="en-US" altLang="ko-KR" sz="2000" b="1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15FCE23-BF7C-799A-5A23-BFDF3DA3B862}"/>
              </a:ext>
            </a:extLst>
          </p:cNvPr>
          <p:cNvCxnSpPr>
            <a:cxnSpLocks/>
          </p:cNvCxnSpPr>
          <p:nvPr/>
        </p:nvCxnSpPr>
        <p:spPr>
          <a:xfrm flipH="1">
            <a:off x="209737" y="6424301"/>
            <a:ext cx="1170793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5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5">
            <a:extLst>
              <a:ext uri="{FF2B5EF4-FFF2-40B4-BE49-F238E27FC236}">
                <a16:creationId xmlns:a16="http://schemas.microsoft.com/office/drawing/2014/main" id="{7163AF0A-70C9-C6A1-19BB-6323872E1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57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 Final Project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C3D915C1-46CE-E585-CF1E-CEDD69888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93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GB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 E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64C5ABA-3E52-F4E5-C5B1-3595E03D4C25}"/>
              </a:ext>
            </a:extLst>
          </p:cNvPr>
          <p:cNvGrpSpPr/>
          <p:nvPr/>
        </p:nvGrpSpPr>
        <p:grpSpPr>
          <a:xfrm>
            <a:off x="0" y="-1705723"/>
            <a:ext cx="2995152" cy="1583640"/>
            <a:chOff x="0" y="-1705723"/>
            <a:chExt cx="2995152" cy="15836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970FB0E-3F23-E2F5-439F-99D964EA8387}"/>
                </a:ext>
              </a:extLst>
            </p:cNvPr>
            <p:cNvSpPr/>
            <p:nvPr/>
          </p:nvSpPr>
          <p:spPr>
            <a:xfrm>
              <a:off x="0" y="-1705723"/>
              <a:ext cx="2995152" cy="1583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3862748-F0A3-D6E9-5656-5EE2C49FD9D5}"/>
                </a:ext>
              </a:extLst>
            </p:cNvPr>
            <p:cNvSpPr/>
            <p:nvPr/>
          </p:nvSpPr>
          <p:spPr>
            <a:xfrm>
              <a:off x="829699" y="-1586759"/>
              <a:ext cx="630820" cy="636607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ABF39F5-0DA1-425A-7C06-DCE18032FC8F}"/>
                </a:ext>
              </a:extLst>
            </p:cNvPr>
            <p:cNvSpPr/>
            <p:nvPr/>
          </p:nvSpPr>
          <p:spPr>
            <a:xfrm>
              <a:off x="110091" y="-1586759"/>
              <a:ext cx="630820" cy="636607"/>
            </a:xfrm>
            <a:prstGeom prst="rect">
              <a:avLst/>
            </a:prstGeom>
            <a:solidFill>
              <a:srgbClr val="004E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93B7DF0-FC9A-5681-7B03-07733876960B}"/>
                </a:ext>
              </a:extLst>
            </p:cNvPr>
            <p:cNvSpPr/>
            <p:nvPr/>
          </p:nvSpPr>
          <p:spPr>
            <a:xfrm>
              <a:off x="1549307" y="-1586759"/>
              <a:ext cx="630820" cy="636607"/>
            </a:xfrm>
            <a:prstGeom prst="rect">
              <a:avLst/>
            </a:prstGeom>
            <a:solidFill>
              <a:srgbClr val="D1E9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A0EEDC5-F818-E487-4A5B-3CF5612D4B24}"/>
                </a:ext>
              </a:extLst>
            </p:cNvPr>
            <p:cNvSpPr/>
            <p:nvPr/>
          </p:nvSpPr>
          <p:spPr>
            <a:xfrm>
              <a:off x="2268915" y="-1586759"/>
              <a:ext cx="630820" cy="636607"/>
            </a:xfrm>
            <a:prstGeom prst="rect">
              <a:avLst/>
            </a:prstGeom>
            <a:solidFill>
              <a:srgbClr val="EF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99F982A-B9D1-EC0C-9DF3-31EF160CEE0C}"/>
                </a:ext>
              </a:extLst>
            </p:cNvPr>
            <p:cNvSpPr/>
            <p:nvPr/>
          </p:nvSpPr>
          <p:spPr>
            <a:xfrm>
              <a:off x="829699" y="-872067"/>
              <a:ext cx="630820" cy="636607"/>
            </a:xfrm>
            <a:prstGeom prst="rect">
              <a:avLst/>
            </a:prstGeom>
            <a:solidFill>
              <a:srgbClr val="B3B2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F844340-0D2A-BB6A-41D7-3FDB553F4CCA}"/>
                </a:ext>
              </a:extLst>
            </p:cNvPr>
            <p:cNvSpPr/>
            <p:nvPr/>
          </p:nvSpPr>
          <p:spPr>
            <a:xfrm>
              <a:off x="1549307" y="-872067"/>
              <a:ext cx="630820" cy="636607"/>
            </a:xfrm>
            <a:prstGeom prst="rect">
              <a:avLst/>
            </a:prstGeom>
            <a:solidFill>
              <a:srgbClr val="DEDD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2F16C1E-513A-BC67-8985-AAE3A9C650BB}"/>
                </a:ext>
              </a:extLst>
            </p:cNvPr>
            <p:cNvSpPr/>
            <p:nvPr/>
          </p:nvSpPr>
          <p:spPr>
            <a:xfrm>
              <a:off x="2268915" y="-872067"/>
              <a:ext cx="630820" cy="636607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B2738D-AD8D-2571-ADB4-3C1E0DF48506}"/>
              </a:ext>
            </a:extLst>
          </p:cNvPr>
          <p:cNvSpPr/>
          <p:nvPr/>
        </p:nvSpPr>
        <p:spPr>
          <a:xfrm>
            <a:off x="560115" y="1668374"/>
            <a:ext cx="10870380" cy="66852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15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</a:t>
            </a:r>
            <a:r>
              <a:rPr lang="ko-KR" altLang="en-US" sz="15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 </a:t>
            </a:r>
            <a:r>
              <a:rPr lang="ko-KR" sz="15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데이터를 확인해보니, 고객별 특징을 확인하기가 어려운 데이터였음.</a:t>
            </a:r>
            <a:endParaRPr lang="en-US" altLang="ko-KR" sz="150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sz="15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군집을 분류할 때, 고객별 뚜렷한 특성을 구분하기가 어려웠음.</a:t>
            </a:r>
            <a:endParaRPr lang="en-US" altLang="ko-KR" sz="150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7B39F9-DC57-F7E0-FD63-A0967763887C}"/>
              </a:ext>
            </a:extLst>
          </p:cNvPr>
          <p:cNvSpPr/>
          <p:nvPr/>
        </p:nvSpPr>
        <p:spPr>
          <a:xfrm>
            <a:off x="562037" y="4511498"/>
            <a:ext cx="10870380" cy="66852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5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4. 더 고도화된 모델을 사용하지 못했음.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sz="15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예측 성능에 대한 아쉬움이 남음.</a:t>
            </a:r>
            <a:endParaRPr lang="ko-KR" sz="150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D7077C-4C25-5A29-79E4-D4E9D97D6153}"/>
              </a:ext>
            </a:extLst>
          </p:cNvPr>
          <p:cNvSpPr/>
          <p:nvPr/>
        </p:nvSpPr>
        <p:spPr>
          <a:xfrm>
            <a:off x="560595" y="3574442"/>
            <a:ext cx="10870380" cy="66852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5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3. 지역별 입지 분석을 자세히 진행하지 못했음.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sz="15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고객의 거주지를 자세하게 고려하지 못했음.</a:t>
            </a:r>
            <a:endParaRPr lang="ko-KR" sz="150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DAD6060-57B9-31D8-91EB-00318033B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6261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ko-KR" sz="120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25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A2E907-D958-0A4B-AA65-3BF2DE2D510B}"/>
              </a:ext>
            </a:extLst>
          </p:cNvPr>
          <p:cNvSpPr/>
          <p:nvPr/>
        </p:nvSpPr>
        <p:spPr>
          <a:xfrm>
            <a:off x="562037" y="2612643"/>
            <a:ext cx="10870380" cy="66852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5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2. 데이터의 전반적인 재구매율이 매우 낮았음.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sz="15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재구매 고객 특성을 파악하는 과정이 어려웠음.</a:t>
            </a:r>
            <a:endParaRPr lang="ko-KR" sz="150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14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B286-9579-C99A-8033-B2A5A55EB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761C80D-DC97-AE34-95D0-3870FDF6F89C}"/>
              </a:ext>
            </a:extLst>
          </p:cNvPr>
          <p:cNvGrpSpPr/>
          <p:nvPr/>
        </p:nvGrpSpPr>
        <p:grpSpPr>
          <a:xfrm>
            <a:off x="186878" y="243245"/>
            <a:ext cx="2192620" cy="352980"/>
            <a:chOff x="186878" y="172125"/>
            <a:chExt cx="2192620" cy="3529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BF3EFA-15CC-A132-C0ED-1D03359353FA}"/>
                </a:ext>
              </a:extLst>
            </p:cNvPr>
            <p:cNvSpPr/>
            <p:nvPr/>
          </p:nvSpPr>
          <p:spPr>
            <a:xfrm>
              <a:off x="186878" y="172125"/>
              <a:ext cx="45719" cy="176490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405FE24-6F6A-0BB2-575C-9C5C9B3EFC8B}"/>
                </a:ext>
              </a:extLst>
            </p:cNvPr>
            <p:cNvSpPr/>
            <p:nvPr/>
          </p:nvSpPr>
          <p:spPr>
            <a:xfrm>
              <a:off x="186878" y="348615"/>
              <a:ext cx="45719" cy="176490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2402D6-4687-6716-E03C-1D0B9DAB44FB}"/>
                </a:ext>
              </a:extLst>
            </p:cNvPr>
            <p:cNvSpPr txBox="1"/>
            <p:nvPr/>
          </p:nvSpPr>
          <p:spPr>
            <a:xfrm>
              <a:off x="281757" y="179338"/>
              <a:ext cx="20977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 b="1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ko-KR" altLang="en-US" sz="1600"/>
                <a:t>프로젝트 주제 선정</a:t>
              </a:r>
              <a:endParaRPr lang="en-US" altLang="ko-KR" sz="16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F4FFCDA-C188-2967-E589-0EA1805EF313}"/>
              </a:ext>
            </a:extLst>
          </p:cNvPr>
          <p:cNvSpPr txBox="1"/>
          <p:nvPr/>
        </p:nvSpPr>
        <p:spPr>
          <a:xfrm>
            <a:off x="281757" y="691401"/>
            <a:ext cx="11618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성숙기에 진입한 국내 이커머스 시장은 투자 심리 위축과</a:t>
            </a:r>
            <a:r>
              <a:rPr lang="en-US" altLang="ko-KR" sz="2000" b="1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000" b="1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중국 이커머스의 진입으로 인해 시장 변화에 직면함</a:t>
            </a:r>
            <a:endParaRPr kumimoji="1" lang="en-US" altLang="ko-KR" sz="2000" b="1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C6916C9-7D07-D080-BDA7-B96D87112C9A}"/>
              </a:ext>
            </a:extLst>
          </p:cNvPr>
          <p:cNvCxnSpPr>
            <a:cxnSpLocks/>
          </p:cNvCxnSpPr>
          <p:nvPr/>
        </p:nvCxnSpPr>
        <p:spPr>
          <a:xfrm flipH="1">
            <a:off x="209737" y="6366427"/>
            <a:ext cx="1170793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5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5">
            <a:extLst>
              <a:ext uri="{FF2B5EF4-FFF2-40B4-BE49-F238E27FC236}">
                <a16:creationId xmlns:a16="http://schemas.microsoft.com/office/drawing/2014/main" id="{85C3718F-0126-6798-1185-9F46D4893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57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 Final Project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C7D6D02A-8D4F-4582-587A-27A7B9BB7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09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CFE20E8A-A006-AA54-6F18-6857E9922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93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GB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 E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CB572E2-5235-340D-616E-A03C8D4F14B0}"/>
              </a:ext>
            </a:extLst>
          </p:cNvPr>
          <p:cNvGrpSpPr/>
          <p:nvPr/>
        </p:nvGrpSpPr>
        <p:grpSpPr>
          <a:xfrm>
            <a:off x="0" y="-1705723"/>
            <a:ext cx="2995152" cy="1583640"/>
            <a:chOff x="0" y="-1705723"/>
            <a:chExt cx="2995152" cy="15836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2FBED8A-A03E-50D0-9BF4-BF773B127C90}"/>
                </a:ext>
              </a:extLst>
            </p:cNvPr>
            <p:cNvSpPr/>
            <p:nvPr/>
          </p:nvSpPr>
          <p:spPr>
            <a:xfrm>
              <a:off x="0" y="-1705723"/>
              <a:ext cx="2995152" cy="1583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83CAED1-90FA-582A-F8FB-091BC1FFB2BB}"/>
                </a:ext>
              </a:extLst>
            </p:cNvPr>
            <p:cNvSpPr/>
            <p:nvPr/>
          </p:nvSpPr>
          <p:spPr>
            <a:xfrm>
              <a:off x="829699" y="-1586759"/>
              <a:ext cx="630820" cy="636607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882DE7A-526F-376F-A1C0-71D2804960CE}"/>
                </a:ext>
              </a:extLst>
            </p:cNvPr>
            <p:cNvSpPr/>
            <p:nvPr/>
          </p:nvSpPr>
          <p:spPr>
            <a:xfrm>
              <a:off x="110091" y="-1586759"/>
              <a:ext cx="630820" cy="636607"/>
            </a:xfrm>
            <a:prstGeom prst="rect">
              <a:avLst/>
            </a:prstGeom>
            <a:solidFill>
              <a:srgbClr val="004E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794612D-6BEF-0451-15F2-B33F1795D700}"/>
                </a:ext>
              </a:extLst>
            </p:cNvPr>
            <p:cNvSpPr/>
            <p:nvPr/>
          </p:nvSpPr>
          <p:spPr>
            <a:xfrm>
              <a:off x="1549307" y="-1586759"/>
              <a:ext cx="630820" cy="636607"/>
            </a:xfrm>
            <a:prstGeom prst="rect">
              <a:avLst/>
            </a:prstGeom>
            <a:solidFill>
              <a:srgbClr val="D1E9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40E5C13-F608-F4D1-799B-2AC149ADA3B3}"/>
                </a:ext>
              </a:extLst>
            </p:cNvPr>
            <p:cNvSpPr/>
            <p:nvPr/>
          </p:nvSpPr>
          <p:spPr>
            <a:xfrm>
              <a:off x="2268915" y="-1586759"/>
              <a:ext cx="630820" cy="636607"/>
            </a:xfrm>
            <a:prstGeom prst="rect">
              <a:avLst/>
            </a:prstGeom>
            <a:solidFill>
              <a:srgbClr val="EF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7F687D7-534E-0D39-1736-F2FFA61256E5}"/>
                </a:ext>
              </a:extLst>
            </p:cNvPr>
            <p:cNvSpPr/>
            <p:nvPr/>
          </p:nvSpPr>
          <p:spPr>
            <a:xfrm>
              <a:off x="829699" y="-872067"/>
              <a:ext cx="630820" cy="636607"/>
            </a:xfrm>
            <a:prstGeom prst="rect">
              <a:avLst/>
            </a:prstGeom>
            <a:solidFill>
              <a:srgbClr val="B3B2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9E8D222-40A9-2857-69FD-7CE8355DD408}"/>
                </a:ext>
              </a:extLst>
            </p:cNvPr>
            <p:cNvSpPr/>
            <p:nvPr/>
          </p:nvSpPr>
          <p:spPr>
            <a:xfrm>
              <a:off x="1549307" y="-872067"/>
              <a:ext cx="630820" cy="636607"/>
            </a:xfrm>
            <a:prstGeom prst="rect">
              <a:avLst/>
            </a:prstGeom>
            <a:solidFill>
              <a:srgbClr val="DEDD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9A5022E-1DEC-F70F-FA70-E42228D2FF5D}"/>
                </a:ext>
              </a:extLst>
            </p:cNvPr>
            <p:cNvSpPr/>
            <p:nvPr/>
          </p:nvSpPr>
          <p:spPr>
            <a:xfrm>
              <a:off x="2268915" y="-872067"/>
              <a:ext cx="630820" cy="636607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D654B1B-9862-1638-EB15-17688D571A61}"/>
              </a:ext>
            </a:extLst>
          </p:cNvPr>
          <p:cNvSpPr/>
          <p:nvPr/>
        </p:nvSpPr>
        <p:spPr>
          <a:xfrm>
            <a:off x="505086" y="1461384"/>
            <a:ext cx="5278582" cy="360000"/>
          </a:xfrm>
          <a:prstGeom prst="rect">
            <a:avLst/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국내 이커머스 시장 추이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241156-351A-D6CF-4ED3-DD2E41D97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206" y="3259202"/>
            <a:ext cx="3849492" cy="2274912"/>
          </a:xfrm>
          <a:prstGeom prst="rect">
            <a:avLst/>
          </a:prstGeom>
        </p:spPr>
      </p:pic>
      <p:grpSp>
        <p:nvGrpSpPr>
          <p:cNvPr id="96" name="그룹 95">
            <a:extLst>
              <a:ext uri="{FF2B5EF4-FFF2-40B4-BE49-F238E27FC236}">
                <a16:creationId xmlns:a16="http://schemas.microsoft.com/office/drawing/2014/main" id="{CEB16DD2-0AD3-ED90-6B11-1A90D367AE70}"/>
              </a:ext>
            </a:extLst>
          </p:cNvPr>
          <p:cNvGrpSpPr/>
          <p:nvPr/>
        </p:nvGrpSpPr>
        <p:grpSpPr>
          <a:xfrm>
            <a:off x="515670" y="1893290"/>
            <a:ext cx="5407905" cy="2955069"/>
            <a:chOff x="515670" y="1974314"/>
            <a:chExt cx="5407905" cy="2955069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5B0D756-773F-3557-60FD-5CDD348B3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  <a14:imgEffect>
                        <a14:brightnessContrast contrast="-2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34771" y="2206961"/>
              <a:ext cx="4571950" cy="2523111"/>
            </a:xfrm>
            <a:prstGeom prst="rect">
              <a:avLst/>
            </a:prstGeom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E57C3647-06A5-344F-23FF-BD3E7B20736B}"/>
                </a:ext>
              </a:extLst>
            </p:cNvPr>
            <p:cNvSpPr/>
            <p:nvPr/>
          </p:nvSpPr>
          <p:spPr>
            <a:xfrm>
              <a:off x="1977390" y="2226566"/>
              <a:ext cx="533400" cy="210766"/>
            </a:xfrm>
            <a:prstGeom prst="roundRect">
              <a:avLst>
                <a:gd name="adj" fmla="val 50000"/>
              </a:avLst>
            </a:prstGeom>
            <a:solidFill>
              <a:srgbClr val="03877A"/>
            </a:solidFill>
            <a:ln>
              <a:solidFill>
                <a:srgbClr val="03877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27.1</a:t>
              </a:r>
              <a:endParaRPr lang="ko-KR" altLang="en-US" sz="100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B9A5996-D884-6120-65E1-F11E62542275}"/>
                </a:ext>
              </a:extLst>
            </p:cNvPr>
            <p:cNvSpPr/>
            <p:nvPr/>
          </p:nvSpPr>
          <p:spPr>
            <a:xfrm>
              <a:off x="881430" y="2808890"/>
              <a:ext cx="78486" cy="213349"/>
            </a:xfrm>
            <a:prstGeom prst="rect">
              <a:avLst/>
            </a:prstGeom>
            <a:solidFill>
              <a:srgbClr val="FEFEF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982E26E-53AF-85FE-4D41-BA7915809BE9}"/>
                </a:ext>
              </a:extLst>
            </p:cNvPr>
            <p:cNvGrpSpPr/>
            <p:nvPr/>
          </p:nvGrpSpPr>
          <p:grpSpPr>
            <a:xfrm>
              <a:off x="5476806" y="2206885"/>
              <a:ext cx="365760" cy="2552395"/>
              <a:chOff x="5473170" y="2192717"/>
              <a:chExt cx="365760" cy="2552395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F46E652-B0D7-1FB8-A154-615D5A3F580F}"/>
                  </a:ext>
                </a:extLst>
              </p:cNvPr>
              <p:cNvSpPr txBox="1"/>
              <p:nvPr/>
            </p:nvSpPr>
            <p:spPr>
              <a:xfrm>
                <a:off x="5473170" y="2192717"/>
                <a:ext cx="36576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>
                    <a:solidFill>
                      <a:srgbClr val="80808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30</a:t>
                </a:r>
                <a:endParaRPr lang="ko-KR" altLang="en-US" sz="900">
                  <a:solidFill>
                    <a:srgbClr val="80808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DF9A2E-8EFC-3285-B600-E796E3736FCE}"/>
                  </a:ext>
                </a:extLst>
              </p:cNvPr>
              <p:cNvSpPr txBox="1"/>
              <p:nvPr/>
            </p:nvSpPr>
            <p:spPr>
              <a:xfrm>
                <a:off x="5473170" y="2579644"/>
                <a:ext cx="36576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>
                    <a:solidFill>
                      <a:srgbClr val="80808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25</a:t>
                </a:r>
                <a:endParaRPr lang="ko-KR" altLang="en-US" sz="900">
                  <a:solidFill>
                    <a:srgbClr val="80808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7D6D71C-83B6-4864-A77C-CA49814A9478}"/>
                  </a:ext>
                </a:extLst>
              </p:cNvPr>
              <p:cNvSpPr txBox="1"/>
              <p:nvPr/>
            </p:nvSpPr>
            <p:spPr>
              <a:xfrm>
                <a:off x="5473170" y="3353498"/>
                <a:ext cx="36576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>
                    <a:solidFill>
                      <a:srgbClr val="80808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15</a:t>
                </a:r>
                <a:endParaRPr lang="ko-KR" altLang="en-US" sz="900">
                  <a:solidFill>
                    <a:srgbClr val="80808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3145D2B-B7F4-67C9-3E58-D0C5DBD8BB84}"/>
                  </a:ext>
                </a:extLst>
              </p:cNvPr>
              <p:cNvSpPr txBox="1"/>
              <p:nvPr/>
            </p:nvSpPr>
            <p:spPr>
              <a:xfrm>
                <a:off x="5473170" y="2966571"/>
                <a:ext cx="36576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>
                    <a:solidFill>
                      <a:srgbClr val="80808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20</a:t>
                </a:r>
                <a:endParaRPr lang="ko-KR" altLang="en-US" sz="900">
                  <a:solidFill>
                    <a:srgbClr val="80808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42A438-C63E-EFAB-6C12-63C9D9D99CDB}"/>
                  </a:ext>
                </a:extLst>
              </p:cNvPr>
              <p:cNvSpPr txBox="1"/>
              <p:nvPr/>
            </p:nvSpPr>
            <p:spPr>
              <a:xfrm>
                <a:off x="5473170" y="3740425"/>
                <a:ext cx="36576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>
                    <a:solidFill>
                      <a:srgbClr val="80808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10</a:t>
                </a:r>
                <a:endParaRPr lang="ko-KR" altLang="en-US" sz="900">
                  <a:solidFill>
                    <a:srgbClr val="80808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264547C-FCA5-AFE2-E11D-D27969E068E3}"/>
                  </a:ext>
                </a:extLst>
              </p:cNvPr>
              <p:cNvSpPr txBox="1"/>
              <p:nvPr/>
            </p:nvSpPr>
            <p:spPr>
              <a:xfrm>
                <a:off x="5473170" y="4127352"/>
                <a:ext cx="36576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>
                    <a:solidFill>
                      <a:srgbClr val="80808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5</a:t>
                </a:r>
                <a:endParaRPr lang="ko-KR" altLang="en-US" sz="900">
                  <a:solidFill>
                    <a:srgbClr val="80808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1B26D9E-4812-02D8-7BB8-9B433605F11B}"/>
                  </a:ext>
                </a:extLst>
              </p:cNvPr>
              <p:cNvSpPr txBox="1"/>
              <p:nvPr/>
            </p:nvSpPr>
            <p:spPr>
              <a:xfrm>
                <a:off x="5473170" y="4514280"/>
                <a:ext cx="36576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>
                    <a:solidFill>
                      <a:srgbClr val="80808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0</a:t>
                </a:r>
                <a:endParaRPr lang="ko-KR" altLang="en-US" sz="900">
                  <a:solidFill>
                    <a:srgbClr val="80808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AD34D00-C2D6-8196-D6FA-65140C66C712}"/>
                </a:ext>
              </a:extLst>
            </p:cNvPr>
            <p:cNvSpPr txBox="1"/>
            <p:nvPr/>
          </p:nvSpPr>
          <p:spPr>
            <a:xfrm>
              <a:off x="515670" y="2206885"/>
              <a:ext cx="3657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>
                  <a:solidFill>
                    <a:srgbClr val="80808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25</a:t>
              </a:r>
              <a:endParaRPr lang="ko-KR" altLang="en-US" sz="900">
                <a:solidFill>
                  <a:srgbClr val="80808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626BE6-0397-701C-4192-98558AD1254B}"/>
                </a:ext>
              </a:extLst>
            </p:cNvPr>
            <p:cNvSpPr txBox="1"/>
            <p:nvPr/>
          </p:nvSpPr>
          <p:spPr>
            <a:xfrm>
              <a:off x="515670" y="3135511"/>
              <a:ext cx="3657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>
                  <a:solidFill>
                    <a:srgbClr val="80808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15</a:t>
              </a:r>
              <a:endParaRPr lang="ko-KR" altLang="en-US" sz="900">
                <a:solidFill>
                  <a:srgbClr val="80808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DC79349-0D59-BA9D-85DD-478A9C70F649}"/>
                </a:ext>
              </a:extLst>
            </p:cNvPr>
            <p:cNvSpPr txBox="1"/>
            <p:nvPr/>
          </p:nvSpPr>
          <p:spPr>
            <a:xfrm>
              <a:off x="515670" y="2671198"/>
              <a:ext cx="3657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>
                  <a:solidFill>
                    <a:srgbClr val="80808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20</a:t>
              </a:r>
              <a:endParaRPr lang="ko-KR" altLang="en-US" sz="900">
                <a:solidFill>
                  <a:srgbClr val="80808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A5F1786-22C6-2EF0-4C43-7DE13337DA95}"/>
                </a:ext>
              </a:extLst>
            </p:cNvPr>
            <p:cNvSpPr txBox="1"/>
            <p:nvPr/>
          </p:nvSpPr>
          <p:spPr>
            <a:xfrm>
              <a:off x="515670" y="3599824"/>
              <a:ext cx="3657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>
                  <a:solidFill>
                    <a:srgbClr val="80808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10</a:t>
              </a:r>
              <a:endParaRPr lang="ko-KR" altLang="en-US" sz="900">
                <a:solidFill>
                  <a:srgbClr val="80808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CBB440F-5316-C61E-0581-55E98C7F21B3}"/>
                </a:ext>
              </a:extLst>
            </p:cNvPr>
            <p:cNvSpPr txBox="1"/>
            <p:nvPr/>
          </p:nvSpPr>
          <p:spPr>
            <a:xfrm>
              <a:off x="515670" y="4064137"/>
              <a:ext cx="3657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>
                  <a:solidFill>
                    <a:srgbClr val="80808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5</a:t>
              </a:r>
              <a:endParaRPr lang="ko-KR" altLang="en-US" sz="900">
                <a:solidFill>
                  <a:srgbClr val="80808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64B5075-26D4-33F2-D6C9-DD78C3780969}"/>
                </a:ext>
              </a:extLst>
            </p:cNvPr>
            <p:cNvSpPr txBox="1"/>
            <p:nvPr/>
          </p:nvSpPr>
          <p:spPr>
            <a:xfrm>
              <a:off x="515670" y="4528448"/>
              <a:ext cx="3657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>
                  <a:solidFill>
                    <a:srgbClr val="80808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0</a:t>
              </a:r>
              <a:endParaRPr lang="ko-KR" altLang="en-US" sz="900">
                <a:solidFill>
                  <a:srgbClr val="80808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3D5A5FE8-CC9E-427B-552F-D943D9EE3775}"/>
                </a:ext>
              </a:extLst>
            </p:cNvPr>
            <p:cNvSpPr/>
            <p:nvPr/>
          </p:nvSpPr>
          <p:spPr>
            <a:xfrm>
              <a:off x="4962456" y="4177586"/>
              <a:ext cx="533400" cy="210766"/>
            </a:xfrm>
            <a:prstGeom prst="roundRect">
              <a:avLst>
                <a:gd name="adj" fmla="val 50000"/>
              </a:avLst>
            </a:prstGeom>
            <a:solidFill>
              <a:srgbClr val="03877A"/>
            </a:solidFill>
            <a:ln>
              <a:solidFill>
                <a:srgbClr val="03877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7.8</a:t>
              </a:r>
              <a:endParaRPr lang="ko-KR" altLang="en-US" sz="100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080F896-4DA8-0975-FFEF-966F42496A79}"/>
                </a:ext>
              </a:extLst>
            </p:cNvPr>
            <p:cNvGrpSpPr/>
            <p:nvPr/>
          </p:nvGrpSpPr>
          <p:grpSpPr>
            <a:xfrm>
              <a:off x="4518025" y="3308495"/>
              <a:ext cx="558982" cy="288000"/>
              <a:chOff x="4507865" y="3296920"/>
              <a:chExt cx="558982" cy="28800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379974AD-AC0B-E2BC-A9C9-8079AE0FEACF}"/>
                  </a:ext>
                </a:extLst>
              </p:cNvPr>
              <p:cNvSpPr/>
              <p:nvPr/>
            </p:nvSpPr>
            <p:spPr>
              <a:xfrm>
                <a:off x="4507865" y="3296920"/>
                <a:ext cx="39600" cy="288000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4C4089C7-8029-30A0-92E9-0CBD266FC05A}"/>
                  </a:ext>
                </a:extLst>
              </p:cNvPr>
              <p:cNvSpPr/>
              <p:nvPr/>
            </p:nvSpPr>
            <p:spPr>
              <a:xfrm>
                <a:off x="4547465" y="3296920"/>
                <a:ext cx="39600" cy="288000"/>
              </a:xfrm>
              <a:prstGeom prst="rect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A76BB17-5646-054F-0DE0-18AACC98E1DD}"/>
                  </a:ext>
                </a:extLst>
              </p:cNvPr>
              <p:cNvSpPr/>
              <p:nvPr/>
            </p:nvSpPr>
            <p:spPr>
              <a:xfrm>
                <a:off x="4587065" y="3296920"/>
                <a:ext cx="39600" cy="288000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5D60207-5D79-F36D-A119-1A258263D08E}"/>
                  </a:ext>
                </a:extLst>
              </p:cNvPr>
              <p:cNvSpPr/>
              <p:nvPr/>
            </p:nvSpPr>
            <p:spPr>
              <a:xfrm>
                <a:off x="4626665" y="3296920"/>
                <a:ext cx="43200" cy="288000"/>
              </a:xfrm>
              <a:prstGeom prst="rect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2447697-93DF-D3F2-D068-2BB4E0573F90}"/>
                  </a:ext>
                </a:extLst>
              </p:cNvPr>
              <p:cNvSpPr/>
              <p:nvPr/>
            </p:nvSpPr>
            <p:spPr>
              <a:xfrm>
                <a:off x="4668170" y="3296920"/>
                <a:ext cx="39600" cy="288000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1DAC108-F801-107B-8765-0CFF0F17CBFA}"/>
                  </a:ext>
                </a:extLst>
              </p:cNvPr>
              <p:cNvSpPr/>
              <p:nvPr/>
            </p:nvSpPr>
            <p:spPr>
              <a:xfrm>
                <a:off x="4707414" y="3296920"/>
                <a:ext cx="39600" cy="288000"/>
              </a:xfrm>
              <a:prstGeom prst="rect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F4A8148A-3924-3AF6-5341-203659B984BD}"/>
                  </a:ext>
                </a:extLst>
              </p:cNvPr>
              <p:cNvSpPr/>
              <p:nvPr/>
            </p:nvSpPr>
            <p:spPr>
              <a:xfrm>
                <a:off x="4748049" y="3296920"/>
                <a:ext cx="39600" cy="288000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5518E187-751A-A6A6-65F6-A8F2283DB224}"/>
                  </a:ext>
                </a:extLst>
              </p:cNvPr>
              <p:cNvSpPr/>
              <p:nvPr/>
            </p:nvSpPr>
            <p:spPr>
              <a:xfrm>
                <a:off x="4825854" y="3296920"/>
                <a:ext cx="45719" cy="288000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687CC06F-064D-B877-FE62-83CF30D20A76}"/>
                  </a:ext>
                </a:extLst>
              </p:cNvPr>
              <p:cNvSpPr/>
              <p:nvPr/>
            </p:nvSpPr>
            <p:spPr>
              <a:xfrm>
                <a:off x="4866771" y="3296920"/>
                <a:ext cx="43200" cy="288000"/>
              </a:xfrm>
              <a:prstGeom prst="rect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33084777-5ED6-52AE-C02A-7B5DD3BE70D4}"/>
                  </a:ext>
                </a:extLst>
              </p:cNvPr>
              <p:cNvSpPr/>
              <p:nvPr/>
            </p:nvSpPr>
            <p:spPr>
              <a:xfrm>
                <a:off x="4908250" y="3296920"/>
                <a:ext cx="43200" cy="288000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B25A15A-3B44-802C-4477-25A27BDCE35F}"/>
                  </a:ext>
                </a:extLst>
              </p:cNvPr>
              <p:cNvSpPr/>
              <p:nvPr/>
            </p:nvSpPr>
            <p:spPr>
              <a:xfrm>
                <a:off x="4946859" y="3296920"/>
                <a:ext cx="43200" cy="288000"/>
              </a:xfrm>
              <a:prstGeom prst="rect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2653C795-30A9-0115-B70B-86B8BF1B23AE}"/>
                  </a:ext>
                </a:extLst>
              </p:cNvPr>
              <p:cNvSpPr/>
              <p:nvPr/>
            </p:nvSpPr>
            <p:spPr>
              <a:xfrm>
                <a:off x="4988638" y="3296920"/>
                <a:ext cx="43200" cy="288000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40D8736-AFFE-4D3D-38AA-E2B7C33E9F3E}"/>
                  </a:ext>
                </a:extLst>
              </p:cNvPr>
              <p:cNvSpPr/>
              <p:nvPr/>
            </p:nvSpPr>
            <p:spPr>
              <a:xfrm>
                <a:off x="5027247" y="3296920"/>
                <a:ext cx="39600" cy="288000"/>
              </a:xfrm>
              <a:prstGeom prst="rect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32D1234-11B6-E9A1-9BF0-208B36A579EC}"/>
                  </a:ext>
                </a:extLst>
              </p:cNvPr>
              <p:cNvSpPr/>
              <p:nvPr/>
            </p:nvSpPr>
            <p:spPr>
              <a:xfrm>
                <a:off x="4786658" y="3296920"/>
                <a:ext cx="39600" cy="288000"/>
              </a:xfrm>
              <a:prstGeom prst="rect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6970D9E3-A57F-80E7-0B3F-24333E55E468}"/>
                </a:ext>
              </a:extLst>
            </p:cNvPr>
            <p:cNvGrpSpPr/>
            <p:nvPr/>
          </p:nvGrpSpPr>
          <p:grpSpPr>
            <a:xfrm>
              <a:off x="3955708" y="4322311"/>
              <a:ext cx="558982" cy="288000"/>
              <a:chOff x="4507865" y="3296920"/>
              <a:chExt cx="558982" cy="288000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17AAE04-EFF3-CC7E-DBBD-6802594AE3BE}"/>
                  </a:ext>
                </a:extLst>
              </p:cNvPr>
              <p:cNvSpPr/>
              <p:nvPr/>
            </p:nvSpPr>
            <p:spPr>
              <a:xfrm>
                <a:off x="4507865" y="3296920"/>
                <a:ext cx="39600" cy="288000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1F59136B-2F86-B53A-9681-3F15784A21C2}"/>
                  </a:ext>
                </a:extLst>
              </p:cNvPr>
              <p:cNvSpPr/>
              <p:nvPr/>
            </p:nvSpPr>
            <p:spPr>
              <a:xfrm>
                <a:off x="4547465" y="3296920"/>
                <a:ext cx="39600" cy="288000"/>
              </a:xfrm>
              <a:prstGeom prst="rect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774F7AD7-9904-D0C3-ECCE-5B69FE7C7555}"/>
                  </a:ext>
                </a:extLst>
              </p:cNvPr>
              <p:cNvSpPr/>
              <p:nvPr/>
            </p:nvSpPr>
            <p:spPr>
              <a:xfrm>
                <a:off x="4587065" y="3296920"/>
                <a:ext cx="39600" cy="288000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714CF8D-ABBB-73C2-FCC9-6EB24C074B8B}"/>
                  </a:ext>
                </a:extLst>
              </p:cNvPr>
              <p:cNvSpPr/>
              <p:nvPr/>
            </p:nvSpPr>
            <p:spPr>
              <a:xfrm>
                <a:off x="4626665" y="3296920"/>
                <a:ext cx="43200" cy="288000"/>
              </a:xfrm>
              <a:prstGeom prst="rect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715BAA04-BF21-D76A-CB9C-B9B7576A68E4}"/>
                  </a:ext>
                </a:extLst>
              </p:cNvPr>
              <p:cNvSpPr/>
              <p:nvPr/>
            </p:nvSpPr>
            <p:spPr>
              <a:xfrm>
                <a:off x="4668170" y="3296920"/>
                <a:ext cx="39600" cy="288000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DDD427D8-94DA-E67C-37D2-01B24B691F15}"/>
                  </a:ext>
                </a:extLst>
              </p:cNvPr>
              <p:cNvSpPr/>
              <p:nvPr/>
            </p:nvSpPr>
            <p:spPr>
              <a:xfrm>
                <a:off x="4707414" y="3296920"/>
                <a:ext cx="39600" cy="288000"/>
              </a:xfrm>
              <a:prstGeom prst="rect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29CC9527-26EB-0F14-ADC3-92ED0542A790}"/>
                  </a:ext>
                </a:extLst>
              </p:cNvPr>
              <p:cNvSpPr/>
              <p:nvPr/>
            </p:nvSpPr>
            <p:spPr>
              <a:xfrm>
                <a:off x="4748049" y="3296920"/>
                <a:ext cx="39600" cy="288000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521E44FE-2B15-2B94-3689-D5595104D674}"/>
                  </a:ext>
                </a:extLst>
              </p:cNvPr>
              <p:cNvSpPr/>
              <p:nvPr/>
            </p:nvSpPr>
            <p:spPr>
              <a:xfrm>
                <a:off x="4825854" y="3296920"/>
                <a:ext cx="45719" cy="288000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3C4DF35-B7EA-4A85-FB91-C834E0DD083B}"/>
                  </a:ext>
                </a:extLst>
              </p:cNvPr>
              <p:cNvSpPr/>
              <p:nvPr/>
            </p:nvSpPr>
            <p:spPr>
              <a:xfrm>
                <a:off x="4866771" y="3296920"/>
                <a:ext cx="43200" cy="288000"/>
              </a:xfrm>
              <a:prstGeom prst="rect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F5713872-110D-2414-403B-2C8A034AD4E8}"/>
                  </a:ext>
                </a:extLst>
              </p:cNvPr>
              <p:cNvSpPr/>
              <p:nvPr/>
            </p:nvSpPr>
            <p:spPr>
              <a:xfrm>
                <a:off x="4908250" y="3296920"/>
                <a:ext cx="43200" cy="288000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215EF8DC-FEBF-51FA-3455-6C68F763CE28}"/>
                  </a:ext>
                </a:extLst>
              </p:cNvPr>
              <p:cNvSpPr/>
              <p:nvPr/>
            </p:nvSpPr>
            <p:spPr>
              <a:xfrm>
                <a:off x="4946859" y="3296920"/>
                <a:ext cx="43200" cy="288000"/>
              </a:xfrm>
              <a:prstGeom prst="rect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BB62C40F-C49B-93B5-D484-69F9B241F151}"/>
                  </a:ext>
                </a:extLst>
              </p:cNvPr>
              <p:cNvSpPr/>
              <p:nvPr/>
            </p:nvSpPr>
            <p:spPr>
              <a:xfrm>
                <a:off x="4988638" y="3296920"/>
                <a:ext cx="43200" cy="288000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95AE1B4C-07BA-704D-459A-54D82B99DD2E}"/>
                  </a:ext>
                </a:extLst>
              </p:cNvPr>
              <p:cNvSpPr/>
              <p:nvPr/>
            </p:nvSpPr>
            <p:spPr>
              <a:xfrm>
                <a:off x="5027247" y="3296920"/>
                <a:ext cx="39600" cy="288000"/>
              </a:xfrm>
              <a:prstGeom prst="rect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F74F9A78-17AD-7AA8-6670-7C08B0C3017C}"/>
                  </a:ext>
                </a:extLst>
              </p:cNvPr>
              <p:cNvSpPr/>
              <p:nvPr/>
            </p:nvSpPr>
            <p:spPr>
              <a:xfrm>
                <a:off x="4786658" y="3296920"/>
                <a:ext cx="39600" cy="288000"/>
              </a:xfrm>
              <a:prstGeom prst="rect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2B94144D-5043-F354-8C84-89BB2169C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19328" y="1984670"/>
              <a:ext cx="2219950" cy="225212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59C3A6-6CCF-382D-76D4-E01EBBBC95F6}"/>
                </a:ext>
              </a:extLst>
            </p:cNvPr>
            <p:cNvSpPr txBox="1"/>
            <p:nvPr/>
          </p:nvSpPr>
          <p:spPr>
            <a:xfrm>
              <a:off x="858007" y="4713939"/>
              <a:ext cx="4698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808080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20.01</a:t>
              </a:r>
              <a:endParaRPr lang="ko-KR" altLang="en-US" sz="800">
                <a:solidFill>
                  <a:srgbClr val="80808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B0A0C43-BF68-7E9F-7F94-4C60F7DB4817}"/>
                </a:ext>
              </a:extLst>
            </p:cNvPr>
            <p:cNvSpPr txBox="1"/>
            <p:nvPr/>
          </p:nvSpPr>
          <p:spPr>
            <a:xfrm>
              <a:off x="4642002" y="4713939"/>
              <a:ext cx="4698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808080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24.01</a:t>
              </a:r>
              <a:endParaRPr lang="ko-KR" altLang="en-US" sz="800">
                <a:solidFill>
                  <a:srgbClr val="80808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6E89EDF-E09E-E1EF-070E-6D30E5421E31}"/>
                </a:ext>
              </a:extLst>
            </p:cNvPr>
            <p:cNvSpPr txBox="1"/>
            <p:nvPr/>
          </p:nvSpPr>
          <p:spPr>
            <a:xfrm>
              <a:off x="1804006" y="4713939"/>
              <a:ext cx="4698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808080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21.01</a:t>
              </a:r>
              <a:endParaRPr lang="ko-KR" altLang="en-US" sz="800">
                <a:solidFill>
                  <a:srgbClr val="80808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BD14060-941C-C7B1-A470-AD1DBED9C696}"/>
                </a:ext>
              </a:extLst>
            </p:cNvPr>
            <p:cNvSpPr txBox="1"/>
            <p:nvPr/>
          </p:nvSpPr>
          <p:spPr>
            <a:xfrm>
              <a:off x="2750005" y="4713939"/>
              <a:ext cx="4698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808080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22.01</a:t>
              </a:r>
              <a:endParaRPr lang="ko-KR" altLang="en-US" sz="800">
                <a:solidFill>
                  <a:srgbClr val="80808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172DA16-FC12-6F28-91AE-CCA94A5AF694}"/>
                </a:ext>
              </a:extLst>
            </p:cNvPr>
            <p:cNvSpPr txBox="1"/>
            <p:nvPr/>
          </p:nvSpPr>
          <p:spPr>
            <a:xfrm>
              <a:off x="3696004" y="4713939"/>
              <a:ext cx="4698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808080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23.01</a:t>
              </a:r>
              <a:endParaRPr lang="ko-KR" altLang="en-US" sz="800">
                <a:solidFill>
                  <a:srgbClr val="80808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A1F40EB-1A12-287B-348C-01A4C1312DC7}"/>
                </a:ext>
              </a:extLst>
            </p:cNvPr>
            <p:cNvSpPr/>
            <p:nvPr/>
          </p:nvSpPr>
          <p:spPr>
            <a:xfrm>
              <a:off x="4609503" y="1984137"/>
              <a:ext cx="179793" cy="1881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5D5C8C7-6CC5-7708-A9A5-97404985986E}"/>
                </a:ext>
              </a:extLst>
            </p:cNvPr>
            <p:cNvSpPr/>
            <p:nvPr/>
          </p:nvSpPr>
          <p:spPr>
            <a:xfrm>
              <a:off x="5542499" y="1984137"/>
              <a:ext cx="179793" cy="1881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A67DE05-25CB-CDA0-3C1D-F059F48AE031}"/>
                </a:ext>
              </a:extLst>
            </p:cNvPr>
            <p:cNvSpPr txBox="1"/>
            <p:nvPr/>
          </p:nvSpPr>
          <p:spPr>
            <a:xfrm>
              <a:off x="4534113" y="1978124"/>
              <a:ext cx="4554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525252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</a:t>
              </a:r>
              <a:r>
                <a:rPr lang="ko-KR" altLang="en-US" sz="800">
                  <a:solidFill>
                    <a:srgbClr val="525252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조 원</a:t>
              </a:r>
              <a:r>
                <a:rPr lang="en-US" altLang="ko-KR" sz="800">
                  <a:solidFill>
                    <a:srgbClr val="525252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)</a:t>
              </a:r>
              <a:endParaRPr lang="ko-KR" altLang="en-US" sz="800">
                <a:solidFill>
                  <a:srgbClr val="52525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6CEA81E-56FD-2C3D-3536-12A0E21B77BC}"/>
                </a:ext>
              </a:extLst>
            </p:cNvPr>
            <p:cNvSpPr txBox="1"/>
            <p:nvPr/>
          </p:nvSpPr>
          <p:spPr>
            <a:xfrm>
              <a:off x="5468155" y="1974314"/>
              <a:ext cx="4554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525252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(%)</a:t>
              </a:r>
              <a:endParaRPr lang="ko-KR" altLang="en-US" sz="800">
                <a:solidFill>
                  <a:srgbClr val="52525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94" name="모서리가 둥근 직사각형 72">
            <a:extLst>
              <a:ext uri="{FF2B5EF4-FFF2-40B4-BE49-F238E27FC236}">
                <a16:creationId xmlns:a16="http://schemas.microsoft.com/office/drawing/2014/main" id="{0B851569-B3FC-918C-3E6C-71A3DB139BBD}"/>
              </a:ext>
            </a:extLst>
          </p:cNvPr>
          <p:cNvSpPr/>
          <p:nvPr/>
        </p:nvSpPr>
        <p:spPr>
          <a:xfrm>
            <a:off x="505087" y="5000031"/>
            <a:ext cx="5278581" cy="112065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1300"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F92175B-567C-58A9-C9BE-C98A60C95A7E}"/>
              </a:ext>
            </a:extLst>
          </p:cNvPr>
          <p:cNvSpPr/>
          <p:nvPr/>
        </p:nvSpPr>
        <p:spPr>
          <a:xfrm>
            <a:off x="6246129" y="1461384"/>
            <a:ext cx="5278582" cy="360000"/>
          </a:xfrm>
          <a:prstGeom prst="rect">
            <a:avLst/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이커머스 시장의 변화 요인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D518536-5381-F378-F258-DCD681FECEF6}"/>
              </a:ext>
            </a:extLst>
          </p:cNvPr>
          <p:cNvSpPr txBox="1"/>
          <p:nvPr/>
        </p:nvSpPr>
        <p:spPr>
          <a:xfrm>
            <a:off x="630432" y="5091286"/>
            <a:ext cx="50918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sz="13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2023</a:t>
            </a:r>
            <a:r>
              <a:rPr kumimoji="1" lang="ko-KR" altLang="en-US" sz="13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연간 온라인 쇼핑 거래액은 </a:t>
            </a:r>
            <a:r>
              <a:rPr kumimoji="1" lang="en-US" altLang="ko-KR" sz="13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228</a:t>
            </a:r>
            <a:r>
              <a:rPr kumimoji="1" lang="ko-KR" altLang="en-US" sz="13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조 </a:t>
            </a:r>
            <a:r>
              <a:rPr kumimoji="1" lang="en-US" altLang="ko-KR" sz="13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8,607</a:t>
            </a:r>
            <a:r>
              <a:rPr kumimoji="1" lang="ko-KR" altLang="en-US" sz="13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억</a:t>
            </a:r>
            <a:r>
              <a:rPr kumimoji="1" lang="en-US" altLang="ko-KR" sz="13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(+8.4%)</a:t>
            </a:r>
            <a:r>
              <a:rPr kumimoji="1" lang="ko-KR" altLang="en-US" sz="13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으로 성장세가 완화 됨</a:t>
            </a:r>
            <a:endParaRPr kumimoji="1" lang="en-US" altLang="ko-KR" sz="1300"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FA21F8-F8BF-C71D-E3B5-C18ED9A3772E}"/>
              </a:ext>
            </a:extLst>
          </p:cNvPr>
          <p:cNvSpPr txBox="1"/>
          <p:nvPr/>
        </p:nvSpPr>
        <p:spPr>
          <a:xfrm>
            <a:off x="611683" y="5541378"/>
            <a:ext cx="49308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13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전년 동월대비 증감률은 </a:t>
            </a:r>
            <a:r>
              <a:rPr kumimoji="1" lang="en-US" altLang="ko-KR" sz="13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2023</a:t>
            </a:r>
            <a:r>
              <a:rPr kumimoji="1" lang="ko-KR" altLang="en-US" sz="13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하반기부터 </a:t>
            </a:r>
            <a:r>
              <a:rPr kumimoji="1" lang="en-US" altLang="ko-KR" sz="13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10% </a:t>
            </a:r>
            <a:r>
              <a:rPr kumimoji="1" lang="ko-KR" altLang="en-US" sz="13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내외 유지하며 성숙기에 진입함</a:t>
            </a:r>
          </a:p>
        </p:txBody>
      </p: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A9920C69-C0E5-E690-3BC2-347BB33A9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478577"/>
              </p:ext>
            </p:extLst>
          </p:nvPr>
        </p:nvGraphicFramePr>
        <p:xfrm>
          <a:off x="13245461" y="2880287"/>
          <a:ext cx="5315440" cy="399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311">
                  <a:extLst>
                    <a:ext uri="{9D8B030D-6E8A-4147-A177-3AD203B41FA5}">
                      <a16:colId xmlns:a16="http://schemas.microsoft.com/office/drawing/2014/main" val="348087026"/>
                    </a:ext>
                  </a:extLst>
                </a:gridCol>
                <a:gridCol w="4231129">
                  <a:extLst>
                    <a:ext uri="{9D8B030D-6E8A-4147-A177-3AD203B41FA5}">
                      <a16:colId xmlns:a16="http://schemas.microsoft.com/office/drawing/2014/main" val="739184742"/>
                    </a:ext>
                  </a:extLst>
                </a:gridCol>
              </a:tblGrid>
              <a:tr h="371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원인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5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667215"/>
                  </a:ext>
                </a:extLst>
              </a:tr>
              <a:tr h="180679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763738"/>
                  </a:ext>
                </a:extLst>
              </a:tr>
              <a:tr h="181500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921896"/>
                  </a:ext>
                </a:extLst>
              </a:tr>
            </a:tbl>
          </a:graphicData>
        </a:graphic>
      </p:graphicFrame>
      <p:sp>
        <p:nvSpPr>
          <p:cNvPr id="102" name="모서리가 둥근 직사각형 72">
            <a:extLst>
              <a:ext uri="{FF2B5EF4-FFF2-40B4-BE49-F238E27FC236}">
                <a16:creationId xmlns:a16="http://schemas.microsoft.com/office/drawing/2014/main" id="{4B1D6E77-13E0-BE07-DACB-EF20509E93E7}"/>
              </a:ext>
            </a:extLst>
          </p:cNvPr>
          <p:cNvSpPr/>
          <p:nvPr/>
        </p:nvSpPr>
        <p:spPr>
          <a:xfrm>
            <a:off x="6259372" y="1928304"/>
            <a:ext cx="1355733" cy="435275"/>
          </a:xfrm>
          <a:prstGeom prst="roundRect">
            <a:avLst>
              <a:gd name="adj" fmla="val 0"/>
            </a:avLst>
          </a:prstGeom>
          <a:solidFill>
            <a:srgbClr val="E6E5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원인</a:t>
            </a:r>
          </a:p>
        </p:txBody>
      </p:sp>
      <p:sp>
        <p:nvSpPr>
          <p:cNvPr id="103" name="모서리가 둥근 직사각형 72">
            <a:extLst>
              <a:ext uri="{FF2B5EF4-FFF2-40B4-BE49-F238E27FC236}">
                <a16:creationId xmlns:a16="http://schemas.microsoft.com/office/drawing/2014/main" id="{AF357768-D922-65DD-6ADC-8AAC9E700F64}"/>
              </a:ext>
            </a:extLst>
          </p:cNvPr>
          <p:cNvSpPr/>
          <p:nvPr/>
        </p:nvSpPr>
        <p:spPr>
          <a:xfrm>
            <a:off x="7676646" y="1928304"/>
            <a:ext cx="3861308" cy="435275"/>
          </a:xfrm>
          <a:prstGeom prst="roundRect">
            <a:avLst>
              <a:gd name="adj" fmla="val 0"/>
            </a:avLst>
          </a:prstGeom>
          <a:solidFill>
            <a:srgbClr val="E6E5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원인</a:t>
            </a:r>
          </a:p>
        </p:txBody>
      </p:sp>
      <p:sp>
        <p:nvSpPr>
          <p:cNvPr id="104" name="모서리가 둥근 직사각형 72">
            <a:extLst>
              <a:ext uri="{FF2B5EF4-FFF2-40B4-BE49-F238E27FC236}">
                <a16:creationId xmlns:a16="http://schemas.microsoft.com/office/drawing/2014/main" id="{99B4CE2E-5390-0889-2EC0-D07DCCC613CA}"/>
              </a:ext>
            </a:extLst>
          </p:cNvPr>
          <p:cNvSpPr/>
          <p:nvPr/>
        </p:nvSpPr>
        <p:spPr>
          <a:xfrm>
            <a:off x="6259372" y="2430886"/>
            <a:ext cx="1355733" cy="179957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600"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35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투자 심리</a:t>
            </a:r>
            <a:endParaRPr kumimoji="1" lang="en-US" altLang="ko-KR" sz="1350"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35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위축</a:t>
            </a:r>
            <a:endParaRPr kumimoji="1" lang="en-US" altLang="ko-KR" sz="1350"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5" name="모서리가 둥근 직사각형 72">
            <a:extLst>
              <a:ext uri="{FF2B5EF4-FFF2-40B4-BE49-F238E27FC236}">
                <a16:creationId xmlns:a16="http://schemas.microsoft.com/office/drawing/2014/main" id="{F05323F1-0EAF-A65A-4818-2E9DABFB5F79}"/>
              </a:ext>
            </a:extLst>
          </p:cNvPr>
          <p:cNvSpPr/>
          <p:nvPr/>
        </p:nvSpPr>
        <p:spPr>
          <a:xfrm>
            <a:off x="6259372" y="4340405"/>
            <a:ext cx="1355733" cy="179957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600"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35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중국 이커머스의</a:t>
            </a:r>
            <a:endParaRPr kumimoji="1" lang="en-US" altLang="ko-KR" sz="1350"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35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국내 시장 진입</a:t>
            </a:r>
            <a:endParaRPr kumimoji="1" lang="en-US" altLang="ko-KR" sz="1350"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6" name="모서리가 둥근 직사각형 72">
            <a:extLst>
              <a:ext uri="{FF2B5EF4-FFF2-40B4-BE49-F238E27FC236}">
                <a16:creationId xmlns:a16="http://schemas.microsoft.com/office/drawing/2014/main" id="{F308ECC4-B6C2-64A3-AF5B-38638FC94725}"/>
              </a:ext>
            </a:extLst>
          </p:cNvPr>
          <p:cNvSpPr/>
          <p:nvPr/>
        </p:nvSpPr>
        <p:spPr>
          <a:xfrm>
            <a:off x="7682009" y="2430886"/>
            <a:ext cx="3842702" cy="179957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300"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7" name="모서리가 둥근 직사각형 72">
            <a:extLst>
              <a:ext uri="{FF2B5EF4-FFF2-40B4-BE49-F238E27FC236}">
                <a16:creationId xmlns:a16="http://schemas.microsoft.com/office/drawing/2014/main" id="{26A995A2-81DF-ED53-83EE-37610E9B6E8D}"/>
              </a:ext>
            </a:extLst>
          </p:cNvPr>
          <p:cNvSpPr/>
          <p:nvPr/>
        </p:nvSpPr>
        <p:spPr>
          <a:xfrm>
            <a:off x="7682008" y="4340405"/>
            <a:ext cx="3842702" cy="179957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300"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EF1C72-1E9B-C0F1-025B-1B5EE8727BB5}"/>
              </a:ext>
            </a:extLst>
          </p:cNvPr>
          <p:cNvSpPr txBox="1"/>
          <p:nvPr/>
        </p:nvSpPr>
        <p:spPr>
          <a:xfrm>
            <a:off x="7828150" y="2600815"/>
            <a:ext cx="3482420" cy="2923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13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- </a:t>
            </a:r>
            <a:r>
              <a:rPr kumimoji="1" lang="ko-KR" altLang="en-US" sz="1300" err="1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고금리고물가</a:t>
            </a:r>
            <a:r>
              <a:rPr kumimoji="1" lang="ko-KR" altLang="en-US" sz="13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 환경 지속</a:t>
            </a:r>
            <a:endParaRPr lang="en-US" altLang="ko-KR" sz="1300"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/>
              <a:cs typeface="Pretendard" panose="02000503000000020004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80CBCF0-4401-A99D-654F-C6FB1B34B3C7}"/>
              </a:ext>
            </a:extLst>
          </p:cNvPr>
          <p:cNvSpPr txBox="1"/>
          <p:nvPr/>
        </p:nvSpPr>
        <p:spPr>
          <a:xfrm>
            <a:off x="6710748" y="2806260"/>
            <a:ext cx="4529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solidFill>
                  <a:srgbClr val="004C4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4FA8D0C-54CA-163D-3C11-8D4DBC7C7068}"/>
              </a:ext>
            </a:extLst>
          </p:cNvPr>
          <p:cNvSpPr txBox="1"/>
          <p:nvPr/>
        </p:nvSpPr>
        <p:spPr>
          <a:xfrm>
            <a:off x="6710748" y="4740640"/>
            <a:ext cx="4529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solidFill>
                  <a:srgbClr val="004C4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5F67994-0523-0C7B-0EF4-77B614CCA714}"/>
              </a:ext>
            </a:extLst>
          </p:cNvPr>
          <p:cNvSpPr txBox="1"/>
          <p:nvPr/>
        </p:nvSpPr>
        <p:spPr>
          <a:xfrm>
            <a:off x="7828150" y="3380121"/>
            <a:ext cx="3482420" cy="2923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13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- </a:t>
            </a:r>
            <a:r>
              <a:rPr kumimoji="1" lang="ko-KR" altLang="en-US" sz="1300" err="1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티몬위메프</a:t>
            </a:r>
            <a:r>
              <a:rPr kumimoji="1" lang="ko-KR" altLang="en-US" sz="13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 </a:t>
            </a:r>
            <a:r>
              <a:rPr kumimoji="1" lang="ko-KR" altLang="en-US" sz="1300" err="1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미정산</a:t>
            </a:r>
            <a:r>
              <a:rPr kumimoji="1" lang="ko-KR" altLang="en-US" sz="13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/>
                <a:cs typeface="Pretendard" panose="02000503000000020004" pitchFamily="50" charset="-127"/>
              </a:rPr>
              <a:t> 사태</a:t>
            </a:r>
            <a:endParaRPr kumimoji="1" lang="en-US" altLang="ko-KR" sz="1300"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/>
              <a:cs typeface="Pretendard" panose="0200050300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AA4EB09-9BA5-3CF5-581D-01B28BC58AFF}"/>
              </a:ext>
            </a:extLst>
          </p:cNvPr>
          <p:cNvSpPr txBox="1"/>
          <p:nvPr/>
        </p:nvSpPr>
        <p:spPr>
          <a:xfrm>
            <a:off x="7828150" y="2841277"/>
            <a:ext cx="3482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>
                <a:solidFill>
                  <a:schemeClr val="bg2">
                    <a:lumMod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국내 불경기의 지속으로 투자 심리가 위축되어</a:t>
            </a:r>
            <a:r>
              <a:rPr kumimoji="1" lang="en-US" altLang="ko-KR" sz="1100">
                <a:solidFill>
                  <a:schemeClr val="bg2">
                    <a:lumMod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kumimoji="1" lang="ko-KR" altLang="en-US" sz="1100">
                <a:solidFill>
                  <a:schemeClr val="bg2">
                    <a:lumMod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이전처럼 지속적인 투자 유치가 어려운 상황</a:t>
            </a:r>
            <a:endParaRPr kumimoji="1" lang="en-US" altLang="ko-KR" sz="1100">
              <a:solidFill>
                <a:schemeClr val="bg2">
                  <a:lumMod val="2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E4F8E43-F881-28D5-36A6-F38DEE2568AC}"/>
              </a:ext>
            </a:extLst>
          </p:cNvPr>
          <p:cNvSpPr txBox="1"/>
          <p:nvPr/>
        </p:nvSpPr>
        <p:spPr>
          <a:xfrm>
            <a:off x="7828150" y="3608640"/>
            <a:ext cx="3482420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1100" err="1">
                <a:solidFill>
                  <a:schemeClr val="bg2">
                    <a:lumMod val="25000"/>
                  </a:schemeClr>
                </a:solidFill>
                <a:latin typeface="Pretendard Light" panose="02000403000000020004" pitchFamily="50" charset="-127"/>
                <a:ea typeface="Pretendard Light"/>
                <a:cs typeface="Pretendard Light" panose="02000403000000020004" pitchFamily="50" charset="-127"/>
              </a:rPr>
              <a:t>미정산</a:t>
            </a:r>
            <a:r>
              <a:rPr kumimoji="1" lang="ko-KR" altLang="en-US" sz="1100">
                <a:solidFill>
                  <a:schemeClr val="bg2">
                    <a:lumMod val="25000"/>
                  </a:schemeClr>
                </a:solidFill>
                <a:latin typeface="Pretendard Light" panose="02000403000000020004" pitchFamily="50" charset="-127"/>
                <a:ea typeface="Pretendard Light"/>
                <a:cs typeface="Pretendard Light" panose="02000403000000020004" pitchFamily="50" charset="-127"/>
              </a:rPr>
              <a:t> 금액이 </a:t>
            </a:r>
            <a:r>
              <a:rPr kumimoji="1" lang="en-US" altLang="ko-KR" sz="1100">
                <a:solidFill>
                  <a:schemeClr val="bg2">
                    <a:lumMod val="25000"/>
                  </a:schemeClr>
                </a:solidFill>
                <a:latin typeface="Pretendard Light" panose="02000403000000020004" pitchFamily="50" charset="-127"/>
                <a:ea typeface="Pretendard Light"/>
                <a:cs typeface="Pretendard Light" panose="02000403000000020004" pitchFamily="50" charset="-127"/>
              </a:rPr>
              <a:t>1</a:t>
            </a:r>
            <a:r>
              <a:rPr kumimoji="1" lang="ko-KR" altLang="en-US" sz="1100">
                <a:solidFill>
                  <a:schemeClr val="bg2">
                    <a:lumMod val="25000"/>
                  </a:schemeClr>
                </a:solidFill>
                <a:latin typeface="Pretendard Light" panose="02000403000000020004" pitchFamily="50" charset="-127"/>
                <a:ea typeface="Pretendard Light"/>
                <a:cs typeface="Pretendard Light" panose="02000403000000020004" pitchFamily="50" charset="-127"/>
              </a:rPr>
              <a:t>조 </a:t>
            </a:r>
            <a:r>
              <a:rPr kumimoji="1" lang="en-US" altLang="ko-KR" sz="1100">
                <a:solidFill>
                  <a:schemeClr val="bg2">
                    <a:lumMod val="25000"/>
                  </a:schemeClr>
                </a:solidFill>
                <a:latin typeface="Pretendard Light" panose="02000403000000020004" pitchFamily="50" charset="-127"/>
                <a:ea typeface="Pretendard Light"/>
                <a:cs typeface="Pretendard Light" panose="02000403000000020004" pitchFamily="50" charset="-127"/>
              </a:rPr>
              <a:t>2,789</a:t>
            </a:r>
            <a:r>
              <a:rPr kumimoji="1" lang="ko-KR" altLang="en-US" sz="1100">
                <a:solidFill>
                  <a:schemeClr val="bg2">
                    <a:lumMod val="25000"/>
                  </a:schemeClr>
                </a:solidFill>
                <a:latin typeface="Pretendard Light" panose="02000403000000020004" pitchFamily="50" charset="-127"/>
                <a:ea typeface="Pretendard Light"/>
                <a:cs typeface="Pretendard Light" panose="02000403000000020004" pitchFamily="50" charset="-127"/>
              </a:rPr>
              <a:t>원에 달하며 판매대금 지연 사태가 발생하였고</a:t>
            </a:r>
            <a:r>
              <a:rPr kumimoji="1" lang="en-US" altLang="ko-KR" sz="1100">
                <a:solidFill>
                  <a:schemeClr val="bg2">
                    <a:lumMod val="25000"/>
                  </a:schemeClr>
                </a:solidFill>
                <a:latin typeface="Pretendard Light" panose="02000403000000020004" pitchFamily="50" charset="-127"/>
                <a:ea typeface="Pretendard Light"/>
                <a:cs typeface="Pretendard Light" panose="02000403000000020004" pitchFamily="50" charset="-127"/>
              </a:rPr>
              <a:t>, </a:t>
            </a:r>
            <a:r>
              <a:rPr kumimoji="1" lang="ko-KR" altLang="en-US" sz="1100">
                <a:solidFill>
                  <a:schemeClr val="bg2">
                    <a:lumMod val="25000"/>
                  </a:schemeClr>
                </a:solidFill>
                <a:latin typeface="Pretendard Light" panose="02000403000000020004" pitchFamily="50" charset="-127"/>
                <a:ea typeface="Pretendard Light"/>
                <a:cs typeface="Pretendard Light" panose="02000403000000020004" pitchFamily="50" charset="-127"/>
              </a:rPr>
              <a:t>시장 시스템에 대한 신뢰도가 하락함</a:t>
            </a:r>
            <a:endParaRPr kumimoji="1" lang="en-US" altLang="ko-KR" sz="1100">
              <a:solidFill>
                <a:schemeClr val="bg2">
                  <a:lumMod val="25000"/>
                </a:schemeClr>
              </a:solidFill>
              <a:latin typeface="Pretendard Light" panose="02000403000000020004" pitchFamily="50" charset="-127"/>
              <a:ea typeface="Pretendard Light"/>
              <a:cs typeface="Pretendard Light" panose="02000403000000020004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78B9C67-F3B1-77CA-0404-D608CB0055CF}"/>
              </a:ext>
            </a:extLst>
          </p:cNvPr>
          <p:cNvSpPr txBox="1"/>
          <p:nvPr/>
        </p:nvSpPr>
        <p:spPr>
          <a:xfrm>
            <a:off x="7828150" y="4509175"/>
            <a:ext cx="34824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3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kumimoji="1" lang="ko-KR" altLang="en-US" sz="13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초저가 전략 중심의 빠른 성장</a:t>
            </a:r>
            <a:endParaRPr kumimoji="1" lang="en-US" altLang="ko-KR" sz="1300"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A9D2D54-DFCE-7DE6-87B1-2CDF8F1E76A3}"/>
              </a:ext>
            </a:extLst>
          </p:cNvPr>
          <p:cNvSpPr txBox="1"/>
          <p:nvPr/>
        </p:nvSpPr>
        <p:spPr>
          <a:xfrm>
            <a:off x="7828150" y="5288481"/>
            <a:ext cx="34824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3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kumimoji="1" lang="ko-KR" altLang="en-US" sz="13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국내 이커머스 시장 공략 가속화</a:t>
            </a:r>
            <a:endParaRPr kumimoji="1" lang="en-US" altLang="ko-KR" sz="1300"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9758C49-08E3-A3FC-76E9-EB81B0B3F3A0}"/>
              </a:ext>
            </a:extLst>
          </p:cNvPr>
          <p:cNvSpPr txBox="1"/>
          <p:nvPr/>
        </p:nvSpPr>
        <p:spPr>
          <a:xfrm>
            <a:off x="7828150" y="4749637"/>
            <a:ext cx="34824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>
                <a:solidFill>
                  <a:schemeClr val="bg2">
                    <a:lumMod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23</a:t>
            </a:r>
            <a:r>
              <a:rPr kumimoji="1" lang="ko-KR" altLang="en-US" sz="1100">
                <a:solidFill>
                  <a:schemeClr val="bg2">
                    <a:lumMod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년 가격 경쟁력을 바탕으로 중국의 이커머스가 국내 시장에 진입하였으며</a:t>
            </a:r>
            <a:r>
              <a:rPr kumimoji="1" lang="en-US" altLang="ko-KR" sz="1100">
                <a:solidFill>
                  <a:schemeClr val="bg2">
                    <a:lumMod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</a:t>
            </a:r>
            <a:r>
              <a:rPr kumimoji="1" lang="ko-KR" altLang="en-US" sz="1100">
                <a:solidFill>
                  <a:schemeClr val="bg2">
                    <a:lumMod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kumimoji="1" lang="en-US" altLang="ko-KR" sz="1100">
                <a:solidFill>
                  <a:schemeClr val="bg2">
                    <a:lumMod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CAGR</a:t>
            </a:r>
            <a:r>
              <a:rPr kumimoji="1" lang="ko-KR" altLang="en-US" sz="1100">
                <a:solidFill>
                  <a:schemeClr val="bg2">
                    <a:lumMod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연 </a:t>
            </a:r>
            <a:r>
              <a:rPr kumimoji="1" lang="en-US" altLang="ko-KR" sz="1100">
                <a:solidFill>
                  <a:schemeClr val="bg2">
                    <a:lumMod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41.0%</a:t>
            </a:r>
            <a:r>
              <a:rPr kumimoji="1" lang="ko-KR" altLang="en-US" sz="1100">
                <a:solidFill>
                  <a:schemeClr val="bg2">
                    <a:lumMod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로</a:t>
            </a:r>
            <a:r>
              <a:rPr kumimoji="1" lang="en-US" altLang="ko-KR" sz="1100">
                <a:solidFill>
                  <a:schemeClr val="bg2">
                    <a:lumMod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kumimoji="1" lang="ko-KR" altLang="en-US" sz="1100">
                <a:solidFill>
                  <a:schemeClr val="bg2">
                    <a:lumMod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빠르게 성장하고있음</a:t>
            </a:r>
            <a:r>
              <a:rPr kumimoji="1" lang="en-US" altLang="ko-KR" sz="1100">
                <a:solidFill>
                  <a:schemeClr val="bg2">
                    <a:lumMod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96354EB-3BEB-FB2C-5BBC-01091F807F85}"/>
              </a:ext>
            </a:extLst>
          </p:cNvPr>
          <p:cNvSpPr txBox="1"/>
          <p:nvPr/>
        </p:nvSpPr>
        <p:spPr>
          <a:xfrm>
            <a:off x="7828150" y="5517000"/>
            <a:ext cx="3482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>
                <a:solidFill>
                  <a:schemeClr val="bg2">
                    <a:lumMod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의류 뿐만 아니라 신선식품 등 카테고리를 확장하고</a:t>
            </a:r>
            <a:r>
              <a:rPr kumimoji="1" lang="en-US" altLang="ko-KR" sz="1100">
                <a:solidFill>
                  <a:schemeClr val="bg2">
                    <a:lumMod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kumimoji="1" lang="ko-KR" altLang="en-US" sz="1100">
                <a:solidFill>
                  <a:schemeClr val="bg2">
                    <a:lumMod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기존 </a:t>
            </a:r>
          </a:p>
          <a:p>
            <a:r>
              <a:rPr kumimoji="1" lang="ko-KR" altLang="en-US" sz="1100">
                <a:solidFill>
                  <a:schemeClr val="bg2">
                    <a:lumMod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문제점으로 언급되던 배송</a:t>
            </a:r>
            <a:r>
              <a:rPr kumimoji="1" lang="en-US" altLang="ko-KR" sz="1100">
                <a:solidFill>
                  <a:schemeClr val="bg2">
                    <a:lumMod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/</a:t>
            </a:r>
            <a:r>
              <a:rPr kumimoji="1" lang="ko-KR" altLang="en-US" sz="1100">
                <a:solidFill>
                  <a:schemeClr val="bg2">
                    <a:lumMod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물류 측면의 서비스를 강화함</a:t>
            </a:r>
            <a:endParaRPr kumimoji="1" lang="en-US" altLang="ko-KR" sz="1100">
              <a:solidFill>
                <a:schemeClr val="bg2">
                  <a:lumMod val="2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4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6968A-4EAC-70E9-41DE-4DC5C0B05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0E2E22B-9E1B-AFBC-E415-76B05F01B7EB}"/>
              </a:ext>
            </a:extLst>
          </p:cNvPr>
          <p:cNvSpPr/>
          <p:nvPr/>
        </p:nvSpPr>
        <p:spPr>
          <a:xfrm>
            <a:off x="8269378" y="2011781"/>
            <a:ext cx="3412159" cy="409384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5085815-6367-3A3B-9BAF-21C66EA21152}"/>
              </a:ext>
            </a:extLst>
          </p:cNvPr>
          <p:cNvGrpSpPr/>
          <p:nvPr/>
        </p:nvGrpSpPr>
        <p:grpSpPr>
          <a:xfrm>
            <a:off x="186878" y="243245"/>
            <a:ext cx="2192620" cy="352980"/>
            <a:chOff x="186878" y="172125"/>
            <a:chExt cx="2192620" cy="3529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C161A14-CD3D-8A98-5533-E4C59D313DFC}"/>
                </a:ext>
              </a:extLst>
            </p:cNvPr>
            <p:cNvSpPr/>
            <p:nvPr/>
          </p:nvSpPr>
          <p:spPr>
            <a:xfrm>
              <a:off x="186878" y="172125"/>
              <a:ext cx="45719" cy="176490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411C464-0EE1-F580-3065-56673A54678D}"/>
                </a:ext>
              </a:extLst>
            </p:cNvPr>
            <p:cNvSpPr/>
            <p:nvPr/>
          </p:nvSpPr>
          <p:spPr>
            <a:xfrm>
              <a:off x="186878" y="348615"/>
              <a:ext cx="45719" cy="176490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2EE323-5CB7-620E-56B3-332F6CB39771}"/>
                </a:ext>
              </a:extLst>
            </p:cNvPr>
            <p:cNvSpPr txBox="1"/>
            <p:nvPr/>
          </p:nvSpPr>
          <p:spPr>
            <a:xfrm>
              <a:off x="281757" y="179338"/>
              <a:ext cx="20977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 b="1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ko-KR" altLang="en-US" sz="1600"/>
                <a:t>프로젝트 주제 선정</a:t>
              </a:r>
              <a:endParaRPr lang="en-US" altLang="ko-KR" sz="16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469AA9-A560-887C-2C62-C1913A04B301}"/>
              </a:ext>
            </a:extLst>
          </p:cNvPr>
          <p:cNvSpPr txBox="1"/>
          <p:nvPr/>
        </p:nvSpPr>
        <p:spPr>
          <a:xfrm>
            <a:off x="281757" y="691401"/>
            <a:ext cx="1161801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이에 따라</a:t>
            </a:r>
            <a:r>
              <a:rPr lang="en-US" altLang="ko-KR" sz="2000" b="1"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 </a:t>
            </a:r>
            <a:r>
              <a:rPr lang="ko-KR" altLang="en-US" sz="2000" b="1"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대다수의 기업들이 충성고객 확보에 중점을 두고 있기에</a:t>
            </a:r>
            <a:r>
              <a:rPr lang="en-US" altLang="ko-KR" sz="2000" b="1"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,</a:t>
            </a:r>
            <a:r>
              <a:rPr lang="ko-KR" altLang="en-US" sz="2000" b="1"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 본 프로젝트에서는 </a:t>
            </a:r>
            <a:r>
              <a:rPr lang="ko-KR" altLang="en-US" sz="2000" b="1" err="1"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이커머스</a:t>
            </a:r>
            <a:r>
              <a:rPr lang="ko-KR" altLang="en-US" sz="2000" b="1"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 </a:t>
            </a:r>
            <a:r>
              <a:rPr lang="ko-KR" altLang="en-US" sz="2000" b="1" err="1"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종합몰</a:t>
            </a:r>
            <a:r>
              <a:rPr lang="ko-KR" altLang="en-US" sz="2000" b="1"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 데이터를 활용하여 재구매 유도 전략을 제안하고자 함</a:t>
            </a:r>
            <a:endParaRPr lang="en-US" altLang="ko-KR" sz="2000" b="1">
              <a:effectLst/>
              <a:latin typeface="Pretendard" panose="02000503000000020004" pitchFamily="2" charset="-127"/>
              <a:ea typeface="Pretendard"/>
              <a:cs typeface="Pretendard" panose="02000503000000020004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12FBD3C-A5FC-7EB3-CC7D-1AD13DC06E1D}"/>
              </a:ext>
            </a:extLst>
          </p:cNvPr>
          <p:cNvCxnSpPr>
            <a:cxnSpLocks/>
          </p:cNvCxnSpPr>
          <p:nvPr/>
        </p:nvCxnSpPr>
        <p:spPr>
          <a:xfrm flipH="1">
            <a:off x="209737" y="6424301"/>
            <a:ext cx="1170793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5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5">
            <a:extLst>
              <a:ext uri="{FF2B5EF4-FFF2-40B4-BE49-F238E27FC236}">
                <a16:creationId xmlns:a16="http://schemas.microsoft.com/office/drawing/2014/main" id="{F2182128-DF46-5CA2-CC02-890786253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57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 Final Project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5361F006-00EF-2D22-8249-90075158C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09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ko-KR" sz="120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D990AC41-EB67-1C1A-933E-C15E0B476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93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GB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 E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D4A7905-211A-1840-0516-13A30CEEB15D}"/>
              </a:ext>
            </a:extLst>
          </p:cNvPr>
          <p:cNvGrpSpPr/>
          <p:nvPr/>
        </p:nvGrpSpPr>
        <p:grpSpPr>
          <a:xfrm>
            <a:off x="0" y="-1705723"/>
            <a:ext cx="2995152" cy="1583640"/>
            <a:chOff x="0" y="-1705723"/>
            <a:chExt cx="2995152" cy="15836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950355D-4BDC-C53B-3CCD-905D4B03920F}"/>
                </a:ext>
              </a:extLst>
            </p:cNvPr>
            <p:cNvSpPr/>
            <p:nvPr/>
          </p:nvSpPr>
          <p:spPr>
            <a:xfrm>
              <a:off x="0" y="-1705723"/>
              <a:ext cx="2995152" cy="1583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CE437D2-7004-4FCE-A892-795A165F838F}"/>
                </a:ext>
              </a:extLst>
            </p:cNvPr>
            <p:cNvSpPr/>
            <p:nvPr/>
          </p:nvSpPr>
          <p:spPr>
            <a:xfrm>
              <a:off x="829699" y="-1586759"/>
              <a:ext cx="630820" cy="636607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B3462F8-4D9A-BB5C-6205-49EE19B40C4A}"/>
                </a:ext>
              </a:extLst>
            </p:cNvPr>
            <p:cNvSpPr/>
            <p:nvPr/>
          </p:nvSpPr>
          <p:spPr>
            <a:xfrm>
              <a:off x="110091" y="-1586759"/>
              <a:ext cx="630820" cy="636607"/>
            </a:xfrm>
            <a:prstGeom prst="rect">
              <a:avLst/>
            </a:prstGeom>
            <a:solidFill>
              <a:srgbClr val="004E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75E86A6-EDCA-788D-9A40-89BB50451989}"/>
                </a:ext>
              </a:extLst>
            </p:cNvPr>
            <p:cNvSpPr/>
            <p:nvPr/>
          </p:nvSpPr>
          <p:spPr>
            <a:xfrm>
              <a:off x="1549307" y="-1586759"/>
              <a:ext cx="630820" cy="636607"/>
            </a:xfrm>
            <a:prstGeom prst="rect">
              <a:avLst/>
            </a:prstGeom>
            <a:solidFill>
              <a:srgbClr val="D1E9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939BA02-5169-9A35-3B16-4EC3980730E0}"/>
                </a:ext>
              </a:extLst>
            </p:cNvPr>
            <p:cNvSpPr/>
            <p:nvPr/>
          </p:nvSpPr>
          <p:spPr>
            <a:xfrm>
              <a:off x="2268915" y="-1586759"/>
              <a:ext cx="630820" cy="636607"/>
            </a:xfrm>
            <a:prstGeom prst="rect">
              <a:avLst/>
            </a:prstGeom>
            <a:solidFill>
              <a:srgbClr val="EF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335EB8B-04F6-0FA3-27ED-4792E26AB9FE}"/>
                </a:ext>
              </a:extLst>
            </p:cNvPr>
            <p:cNvSpPr/>
            <p:nvPr/>
          </p:nvSpPr>
          <p:spPr>
            <a:xfrm>
              <a:off x="829699" y="-872067"/>
              <a:ext cx="630820" cy="636607"/>
            </a:xfrm>
            <a:prstGeom prst="rect">
              <a:avLst/>
            </a:prstGeom>
            <a:solidFill>
              <a:srgbClr val="B3B2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C28636C-CDBA-6F6F-98B3-572F10E394FB}"/>
                </a:ext>
              </a:extLst>
            </p:cNvPr>
            <p:cNvSpPr/>
            <p:nvPr/>
          </p:nvSpPr>
          <p:spPr>
            <a:xfrm>
              <a:off x="1549307" y="-872067"/>
              <a:ext cx="630820" cy="636607"/>
            </a:xfrm>
            <a:prstGeom prst="rect">
              <a:avLst/>
            </a:prstGeom>
            <a:solidFill>
              <a:srgbClr val="DEDD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AD7841E-9D90-AD71-C6FD-DD84A489FE37}"/>
                </a:ext>
              </a:extLst>
            </p:cNvPr>
            <p:cNvSpPr/>
            <p:nvPr/>
          </p:nvSpPr>
          <p:spPr>
            <a:xfrm>
              <a:off x="2268915" y="-872067"/>
              <a:ext cx="630820" cy="636607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4A66EA4-D544-6D66-E9FB-0D662187A1E1}"/>
              </a:ext>
            </a:extLst>
          </p:cNvPr>
          <p:cNvSpPr/>
          <p:nvPr/>
        </p:nvSpPr>
        <p:spPr>
          <a:xfrm>
            <a:off x="505085" y="1651780"/>
            <a:ext cx="6952985" cy="360000"/>
          </a:xfrm>
          <a:prstGeom prst="rect">
            <a:avLst/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국내 주요 </a:t>
            </a:r>
            <a:r>
              <a:rPr kumimoji="1" lang="ko-KR" altLang="en-US" sz="1500" err="1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이커머스</a:t>
            </a:r>
            <a:r>
              <a:rPr kumimoji="1" lang="ko-KR" altLang="en-US" sz="15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기업 동향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93D50C-CCDE-0F03-3799-191FC13E28FD}"/>
              </a:ext>
            </a:extLst>
          </p:cNvPr>
          <p:cNvSpPr/>
          <p:nvPr/>
        </p:nvSpPr>
        <p:spPr>
          <a:xfrm>
            <a:off x="8269378" y="1651780"/>
            <a:ext cx="3412159" cy="360000"/>
          </a:xfrm>
          <a:prstGeom prst="rect">
            <a:avLst/>
          </a:prstGeom>
          <a:solidFill>
            <a:srgbClr val="03877A"/>
          </a:solidFill>
          <a:ln>
            <a:solidFill>
              <a:srgbClr val="0387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프로젝트 주제</a:t>
            </a:r>
          </a:p>
        </p:txBody>
      </p:sp>
      <p:pic>
        <p:nvPicPr>
          <p:cNvPr id="20" name="그림 19" descr="SSG.COM - Apps on Google Play">
            <a:extLst>
              <a:ext uri="{FF2B5EF4-FFF2-40B4-BE49-F238E27FC236}">
                <a16:creationId xmlns:a16="http://schemas.microsoft.com/office/drawing/2014/main" id="{EF883933-875F-46F5-7A94-98FCF9661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4" r="23854"/>
          <a:stretch>
            <a:fillRect/>
          </a:stretch>
        </p:blipFill>
        <p:spPr bwMode="auto">
          <a:xfrm>
            <a:off x="6382093" y="-862640"/>
            <a:ext cx="705693" cy="674771"/>
          </a:xfrm>
          <a:custGeom>
            <a:avLst/>
            <a:gdLst>
              <a:gd name="connsiteX0" fmla="*/ 104758 w 705693"/>
              <a:gd name="connsiteY0" fmla="*/ 0 h 674771"/>
              <a:gd name="connsiteX1" fmla="*/ 600935 w 705693"/>
              <a:gd name="connsiteY1" fmla="*/ 0 h 674771"/>
              <a:gd name="connsiteX2" fmla="*/ 600978 w 705693"/>
              <a:gd name="connsiteY2" fmla="*/ 9 h 674771"/>
              <a:gd name="connsiteX3" fmla="*/ 705693 w 705693"/>
              <a:gd name="connsiteY3" fmla="*/ 157987 h 674771"/>
              <a:gd name="connsiteX4" fmla="*/ 705693 w 705693"/>
              <a:gd name="connsiteY4" fmla="*/ 508492 h 674771"/>
              <a:gd name="connsiteX5" fmla="*/ 600978 w 705693"/>
              <a:gd name="connsiteY5" fmla="*/ 666471 h 674771"/>
              <a:gd name="connsiteX6" fmla="*/ 559864 w 705693"/>
              <a:gd name="connsiteY6" fmla="*/ 674771 h 674771"/>
              <a:gd name="connsiteX7" fmla="*/ 145829 w 705693"/>
              <a:gd name="connsiteY7" fmla="*/ 674771 h 674771"/>
              <a:gd name="connsiteX8" fmla="*/ 104715 w 705693"/>
              <a:gd name="connsiteY8" fmla="*/ 666471 h 674771"/>
              <a:gd name="connsiteX9" fmla="*/ 0 w 705693"/>
              <a:gd name="connsiteY9" fmla="*/ 508492 h 674771"/>
              <a:gd name="connsiteX10" fmla="*/ 0 w 705693"/>
              <a:gd name="connsiteY10" fmla="*/ 157987 h 674771"/>
              <a:gd name="connsiteX11" fmla="*/ 104715 w 705693"/>
              <a:gd name="connsiteY11" fmla="*/ 9 h 67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5693" h="674771">
                <a:moveTo>
                  <a:pt x="104758" y="0"/>
                </a:moveTo>
                <a:lnTo>
                  <a:pt x="600935" y="0"/>
                </a:lnTo>
                <a:lnTo>
                  <a:pt x="600978" y="9"/>
                </a:lnTo>
                <a:cubicBezTo>
                  <a:pt x="662515" y="26037"/>
                  <a:pt x="705693" y="86970"/>
                  <a:pt x="705693" y="157987"/>
                </a:cubicBezTo>
                <a:lnTo>
                  <a:pt x="705693" y="508492"/>
                </a:lnTo>
                <a:cubicBezTo>
                  <a:pt x="705693" y="579510"/>
                  <a:pt x="662515" y="640443"/>
                  <a:pt x="600978" y="666471"/>
                </a:cubicBezTo>
                <a:lnTo>
                  <a:pt x="559864" y="674771"/>
                </a:lnTo>
                <a:lnTo>
                  <a:pt x="145829" y="674771"/>
                </a:lnTo>
                <a:lnTo>
                  <a:pt x="104715" y="666471"/>
                </a:lnTo>
                <a:cubicBezTo>
                  <a:pt x="43179" y="640443"/>
                  <a:pt x="0" y="579510"/>
                  <a:pt x="0" y="508492"/>
                </a:cubicBezTo>
                <a:lnTo>
                  <a:pt x="0" y="157987"/>
                </a:lnTo>
                <a:cubicBezTo>
                  <a:pt x="0" y="86970"/>
                  <a:pt x="43179" y="26037"/>
                  <a:pt x="104715" y="9"/>
                </a:cubicBezTo>
                <a:close/>
              </a:path>
            </a:pathLst>
          </a:custGeom>
          <a:noFill/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 descr="롯데ON - 라이프스타일 플랫폼 - Google Play 앱">
            <a:extLst>
              <a:ext uri="{FF2B5EF4-FFF2-40B4-BE49-F238E27FC236}">
                <a16:creationId xmlns:a16="http://schemas.microsoft.com/office/drawing/2014/main" id="{3243A244-0251-9D7C-0495-6D2FBFC1C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1"/>
          <a:stretch>
            <a:fillRect/>
          </a:stretch>
        </p:blipFill>
        <p:spPr bwMode="auto">
          <a:xfrm>
            <a:off x="7916532" y="-871959"/>
            <a:ext cx="705692" cy="693409"/>
          </a:xfrm>
          <a:custGeom>
            <a:avLst/>
            <a:gdLst>
              <a:gd name="connsiteX0" fmla="*/ 171451 w 705692"/>
              <a:gd name="connsiteY0" fmla="*/ 0 h 693409"/>
              <a:gd name="connsiteX1" fmla="*/ 534240 w 705692"/>
              <a:gd name="connsiteY1" fmla="*/ 0 h 693409"/>
              <a:gd name="connsiteX2" fmla="*/ 705692 w 705692"/>
              <a:gd name="connsiteY2" fmla="*/ 171452 h 693409"/>
              <a:gd name="connsiteX3" fmla="*/ 705692 w 705692"/>
              <a:gd name="connsiteY3" fmla="*/ 521957 h 693409"/>
              <a:gd name="connsiteX4" fmla="*/ 534240 w 705692"/>
              <a:gd name="connsiteY4" fmla="*/ 693409 h 693409"/>
              <a:gd name="connsiteX5" fmla="*/ 171451 w 705692"/>
              <a:gd name="connsiteY5" fmla="*/ 693409 h 693409"/>
              <a:gd name="connsiteX6" fmla="*/ 13473 w 705692"/>
              <a:gd name="connsiteY6" fmla="*/ 588694 h 693409"/>
              <a:gd name="connsiteX7" fmla="*/ 0 w 705692"/>
              <a:gd name="connsiteY7" fmla="*/ 521962 h 693409"/>
              <a:gd name="connsiteX8" fmla="*/ 0 w 705692"/>
              <a:gd name="connsiteY8" fmla="*/ 171447 h 693409"/>
              <a:gd name="connsiteX9" fmla="*/ 13473 w 705692"/>
              <a:gd name="connsiteY9" fmla="*/ 104715 h 693409"/>
              <a:gd name="connsiteX10" fmla="*/ 171451 w 705692"/>
              <a:gd name="connsiteY10" fmla="*/ 0 h 69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5692" h="693409">
                <a:moveTo>
                  <a:pt x="171451" y="0"/>
                </a:moveTo>
                <a:lnTo>
                  <a:pt x="534240" y="0"/>
                </a:lnTo>
                <a:cubicBezTo>
                  <a:pt x="628930" y="0"/>
                  <a:pt x="705692" y="76762"/>
                  <a:pt x="705692" y="171452"/>
                </a:cubicBezTo>
                <a:lnTo>
                  <a:pt x="705692" y="521957"/>
                </a:lnTo>
                <a:cubicBezTo>
                  <a:pt x="705692" y="616647"/>
                  <a:pt x="628930" y="693409"/>
                  <a:pt x="534240" y="693409"/>
                </a:cubicBezTo>
                <a:lnTo>
                  <a:pt x="171451" y="693409"/>
                </a:lnTo>
                <a:cubicBezTo>
                  <a:pt x="100434" y="693409"/>
                  <a:pt x="39501" y="650231"/>
                  <a:pt x="13473" y="588694"/>
                </a:cubicBezTo>
                <a:lnTo>
                  <a:pt x="0" y="521962"/>
                </a:lnTo>
                <a:lnTo>
                  <a:pt x="0" y="171447"/>
                </a:lnTo>
                <a:lnTo>
                  <a:pt x="13473" y="104715"/>
                </a:lnTo>
                <a:cubicBezTo>
                  <a:pt x="39501" y="43179"/>
                  <a:pt x="100434" y="0"/>
                  <a:pt x="171451" y="0"/>
                </a:cubicBezTo>
                <a:close/>
              </a:path>
            </a:pathLst>
          </a:custGeom>
          <a:noFill/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폰트, 그래픽, 그래픽 디자인, 로고이(가) 표시된 사진&#10;&#10;자동 생성된 설명">
            <a:extLst>
              <a:ext uri="{FF2B5EF4-FFF2-40B4-BE49-F238E27FC236}">
                <a16:creationId xmlns:a16="http://schemas.microsoft.com/office/drawing/2014/main" id="{08C0A6F8-5D36-2B36-78E6-0FE4C412E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516" y="2247039"/>
            <a:ext cx="1029350" cy="4159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FA0E1BF-C438-A9C0-8E8F-CD79504B5257}"/>
              </a:ext>
            </a:extLst>
          </p:cNvPr>
          <p:cNvSpPr/>
          <p:nvPr/>
        </p:nvSpPr>
        <p:spPr>
          <a:xfrm>
            <a:off x="3254764" y="-838195"/>
            <a:ext cx="569134" cy="561880"/>
          </a:xfrm>
          <a:prstGeom prst="roundRect">
            <a:avLst>
              <a:gd name="adj" fmla="val 247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72">
            <a:extLst>
              <a:ext uri="{FF2B5EF4-FFF2-40B4-BE49-F238E27FC236}">
                <a16:creationId xmlns:a16="http://schemas.microsoft.com/office/drawing/2014/main" id="{34D2F88C-3EAF-B1B2-65ED-64B0635D199F}"/>
              </a:ext>
            </a:extLst>
          </p:cNvPr>
          <p:cNvSpPr/>
          <p:nvPr/>
        </p:nvSpPr>
        <p:spPr>
          <a:xfrm>
            <a:off x="505085" y="5477343"/>
            <a:ext cx="6952986" cy="628289"/>
          </a:xfrm>
          <a:prstGeom prst="roundRect">
            <a:avLst>
              <a:gd name="adj" fmla="val 0"/>
            </a:avLst>
          </a:prstGeom>
          <a:solidFill>
            <a:srgbClr val="DEDD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적자를 감수한 시장 확대가 아닌 수익성 강화와 고객 </a:t>
            </a:r>
            <a:r>
              <a:rPr kumimoji="1" lang="ko-KR" altLang="en-US" sz="1300" err="1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락인에</a:t>
            </a:r>
            <a:r>
              <a:rPr kumimoji="1" lang="ko-KR" altLang="en-US" sz="13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주력하는 모습을 보임</a:t>
            </a:r>
          </a:p>
        </p:txBody>
      </p:sp>
      <p:sp>
        <p:nvSpPr>
          <p:cNvPr id="42" name="사다리꼴[T] 101">
            <a:extLst>
              <a:ext uri="{FF2B5EF4-FFF2-40B4-BE49-F238E27FC236}">
                <a16:creationId xmlns:a16="http://schemas.microsoft.com/office/drawing/2014/main" id="{2F93A415-D0EA-30BE-20B0-1BE24E4624A7}"/>
              </a:ext>
            </a:extLst>
          </p:cNvPr>
          <p:cNvSpPr/>
          <p:nvPr/>
        </p:nvSpPr>
        <p:spPr>
          <a:xfrm rot="16200000">
            <a:off x="5929828" y="3823864"/>
            <a:ext cx="3867793" cy="705692"/>
          </a:xfrm>
          <a:custGeom>
            <a:avLst/>
            <a:gdLst>
              <a:gd name="connsiteX0" fmla="*/ 0 w 3684153"/>
              <a:gd name="connsiteY0" fmla="*/ 989836 h 989836"/>
              <a:gd name="connsiteX1" fmla="*/ 447287 w 3684153"/>
              <a:gd name="connsiteY1" fmla="*/ 0 h 989836"/>
              <a:gd name="connsiteX2" fmla="*/ 3236866 w 3684153"/>
              <a:gd name="connsiteY2" fmla="*/ 0 h 989836"/>
              <a:gd name="connsiteX3" fmla="*/ 3684153 w 3684153"/>
              <a:gd name="connsiteY3" fmla="*/ 989836 h 989836"/>
              <a:gd name="connsiteX4" fmla="*/ 0 w 3684153"/>
              <a:gd name="connsiteY4" fmla="*/ 989836 h 989836"/>
              <a:gd name="connsiteX0" fmla="*/ 0 w 3684153"/>
              <a:gd name="connsiteY0" fmla="*/ 989836 h 989836"/>
              <a:gd name="connsiteX1" fmla="*/ 357834 w 3684153"/>
              <a:gd name="connsiteY1" fmla="*/ 3 h 989836"/>
              <a:gd name="connsiteX2" fmla="*/ 3236866 w 3684153"/>
              <a:gd name="connsiteY2" fmla="*/ 0 h 989836"/>
              <a:gd name="connsiteX3" fmla="*/ 3684153 w 3684153"/>
              <a:gd name="connsiteY3" fmla="*/ 989836 h 989836"/>
              <a:gd name="connsiteX4" fmla="*/ 0 w 3684153"/>
              <a:gd name="connsiteY4" fmla="*/ 989836 h 989836"/>
              <a:gd name="connsiteX0" fmla="*/ 0 w 3344943"/>
              <a:gd name="connsiteY0" fmla="*/ 999999 h 999999"/>
              <a:gd name="connsiteX1" fmla="*/ 18624 w 3344943"/>
              <a:gd name="connsiteY1" fmla="*/ 3 h 999999"/>
              <a:gd name="connsiteX2" fmla="*/ 2897656 w 3344943"/>
              <a:gd name="connsiteY2" fmla="*/ 0 h 999999"/>
              <a:gd name="connsiteX3" fmla="*/ 3344943 w 3344943"/>
              <a:gd name="connsiteY3" fmla="*/ 989836 h 999999"/>
              <a:gd name="connsiteX4" fmla="*/ 0 w 3344943"/>
              <a:gd name="connsiteY4" fmla="*/ 999999 h 999999"/>
              <a:gd name="connsiteX0" fmla="*/ 0 w 18014026"/>
              <a:gd name="connsiteY0" fmla="*/ 999999 h 999999"/>
              <a:gd name="connsiteX1" fmla="*/ 18624 w 18014026"/>
              <a:gd name="connsiteY1" fmla="*/ 3 h 999999"/>
              <a:gd name="connsiteX2" fmla="*/ 2897656 w 18014026"/>
              <a:gd name="connsiteY2" fmla="*/ 0 h 999999"/>
              <a:gd name="connsiteX3" fmla="*/ 18014026 w 18014026"/>
              <a:gd name="connsiteY3" fmla="*/ 949196 h 999999"/>
              <a:gd name="connsiteX4" fmla="*/ 0 w 18014026"/>
              <a:gd name="connsiteY4" fmla="*/ 999999 h 99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14026" h="999999">
                <a:moveTo>
                  <a:pt x="0" y="999999"/>
                </a:moveTo>
                <a:lnTo>
                  <a:pt x="18624" y="3"/>
                </a:lnTo>
                <a:lnTo>
                  <a:pt x="2897656" y="0"/>
                </a:lnTo>
                <a:lnTo>
                  <a:pt x="18014026" y="949196"/>
                </a:lnTo>
                <a:lnTo>
                  <a:pt x="0" y="999999"/>
                </a:lnTo>
                <a:close/>
              </a:path>
            </a:pathLst>
          </a:custGeom>
          <a:gradFill>
            <a:gsLst>
              <a:gs pos="13000">
                <a:schemeClr val="bg1">
                  <a:lumMod val="95000"/>
                </a:scheme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1AE9CC-1D9B-4EFF-D395-E136E3AB836C}"/>
              </a:ext>
            </a:extLst>
          </p:cNvPr>
          <p:cNvSpPr txBox="1"/>
          <p:nvPr/>
        </p:nvSpPr>
        <p:spPr>
          <a:xfrm>
            <a:off x="8351764" y="2561947"/>
            <a:ext cx="3247386" cy="67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algn="ctr"/>
            <a:r>
              <a:rPr lang="en-US" altLang="ko-KR" sz="1300" b="0"/>
              <a:t>KPI </a:t>
            </a:r>
            <a:r>
              <a:rPr lang="ko-KR" altLang="en-US" sz="1300" b="0"/>
              <a:t>도출 비즈니스 전략 아이디어 경진대회</a:t>
            </a:r>
            <a:endParaRPr lang="en-US" altLang="ko-KR" sz="1300" b="0"/>
          </a:p>
          <a:p>
            <a:pPr algn="ctr"/>
            <a:r>
              <a:rPr lang="en-US" altLang="ko-KR" sz="1300" b="0"/>
              <a:t>Brazilian e-commerce company Dataset</a:t>
            </a:r>
          </a:p>
          <a:p>
            <a:pPr algn="ctr">
              <a:lnSpc>
                <a:spcPct val="150000"/>
              </a:lnSpc>
            </a:pPr>
            <a:r>
              <a:rPr lang="en-US" altLang="ko-KR" sz="900" b="0">
                <a:solidFill>
                  <a:schemeClr val="bg2">
                    <a:lumMod val="50000"/>
                  </a:schemeClr>
                </a:solidFill>
              </a:rPr>
              <a:t>- DACON(</a:t>
            </a:r>
            <a:r>
              <a:rPr lang="ko-KR" altLang="en-US" sz="900" b="0">
                <a:solidFill>
                  <a:schemeClr val="bg2">
                    <a:lumMod val="50000"/>
                  </a:schemeClr>
                </a:solidFill>
              </a:rPr>
              <a:t>데이콘</a:t>
            </a:r>
            <a:r>
              <a:rPr lang="en-US" altLang="ko-KR" sz="900" b="0">
                <a:solidFill>
                  <a:schemeClr val="bg2">
                    <a:lumMod val="50000"/>
                  </a:schemeClr>
                </a:solidFill>
              </a:rPr>
              <a:t>) -</a:t>
            </a:r>
          </a:p>
        </p:txBody>
      </p:sp>
      <p:pic>
        <p:nvPicPr>
          <p:cNvPr id="1034" name="Picture 10" descr="네이버 로고 png, ai / 네이버 ci 공유">
            <a:extLst>
              <a:ext uri="{FF2B5EF4-FFF2-40B4-BE49-F238E27FC236}">
                <a16:creationId xmlns:a16="http://schemas.microsoft.com/office/drawing/2014/main" id="{BA011B0C-87E7-DF84-DD61-E5C64B18B7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6" t="26923" r="13324" b="28855"/>
          <a:stretch/>
        </p:blipFill>
        <p:spPr bwMode="auto">
          <a:xfrm>
            <a:off x="3089038" y="2221201"/>
            <a:ext cx="1216417" cy="47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SG닷컴 로고">
            <a:extLst>
              <a:ext uri="{FF2B5EF4-FFF2-40B4-BE49-F238E27FC236}">
                <a16:creationId xmlns:a16="http://schemas.microsoft.com/office/drawing/2014/main" id="{90DC7B39-62E2-AB3E-B479-AA768898A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627" y="2307810"/>
            <a:ext cx="1208352" cy="33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ABA4A68-2937-A6D1-121A-D076294F35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0"/>
          <a:stretch/>
        </p:blipFill>
        <p:spPr bwMode="auto">
          <a:xfrm>
            <a:off x="6100151" y="2212771"/>
            <a:ext cx="1225688" cy="47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DC43FDC-5C5F-0E90-B5E6-875990E10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73529"/>
              </p:ext>
            </p:extLst>
          </p:nvPr>
        </p:nvGraphicFramePr>
        <p:xfrm>
          <a:off x="529799" y="2852934"/>
          <a:ext cx="6947608" cy="2516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108">
                  <a:extLst>
                    <a:ext uri="{9D8B030D-6E8A-4147-A177-3AD203B41FA5}">
                      <a16:colId xmlns:a16="http://schemas.microsoft.com/office/drawing/2014/main" val="3657490368"/>
                    </a:ext>
                  </a:extLst>
                </a:gridCol>
                <a:gridCol w="1503172">
                  <a:extLst>
                    <a:ext uri="{9D8B030D-6E8A-4147-A177-3AD203B41FA5}">
                      <a16:colId xmlns:a16="http://schemas.microsoft.com/office/drawing/2014/main" val="2982884915"/>
                    </a:ext>
                  </a:extLst>
                </a:gridCol>
                <a:gridCol w="1552296">
                  <a:extLst>
                    <a:ext uri="{9D8B030D-6E8A-4147-A177-3AD203B41FA5}">
                      <a16:colId xmlns:a16="http://schemas.microsoft.com/office/drawing/2014/main" val="4285850210"/>
                    </a:ext>
                  </a:extLst>
                </a:gridCol>
                <a:gridCol w="1522821">
                  <a:extLst>
                    <a:ext uri="{9D8B030D-6E8A-4147-A177-3AD203B41FA5}">
                      <a16:colId xmlns:a16="http://schemas.microsoft.com/office/drawing/2014/main" val="3594375188"/>
                    </a:ext>
                  </a:extLst>
                </a:gridCol>
                <a:gridCol w="1518211">
                  <a:extLst>
                    <a:ext uri="{9D8B030D-6E8A-4147-A177-3AD203B41FA5}">
                      <a16:colId xmlns:a16="http://schemas.microsoft.com/office/drawing/2014/main" val="4134218503"/>
                    </a:ext>
                  </a:extLst>
                </a:gridCol>
              </a:tblGrid>
              <a:tr h="54047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매출액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(2024 3Q)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106,900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억 원 </a:t>
                      </a:r>
                      <a:r>
                        <a:rPr lang="en-US" altLang="ko-KR" sz="10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(+39.3%)</a:t>
                      </a:r>
                      <a:endParaRPr lang="ko-KR" altLang="en-US" sz="1200" b="0">
                        <a:solidFill>
                          <a:schemeClr val="bg2">
                            <a:lumMod val="50000"/>
                          </a:schemeClr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6,474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억 원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  <a:p>
                      <a:pPr lvl="0" algn="ctr" latinLnBrk="1"/>
                      <a:r>
                        <a:rPr lang="en-US" altLang="ko-KR" sz="1000" b="0" kern="1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(+2.3%)</a:t>
                      </a:r>
                      <a:endParaRPr lang="ko-KR" altLang="en-US" sz="1000" b="0" kern="1200">
                        <a:solidFill>
                          <a:schemeClr val="bg2">
                            <a:lumMod val="50000"/>
                          </a:schemeClr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4,295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억 원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  <a:p>
                      <a:pPr lvl="0" algn="ctr" latinLnBrk="1"/>
                      <a:r>
                        <a:rPr lang="en-US" altLang="ko-KR" sz="1000" b="0" kern="1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(-3.6%)</a:t>
                      </a:r>
                      <a:endParaRPr lang="ko-KR" altLang="en-US" sz="1000" b="0" kern="1200">
                        <a:solidFill>
                          <a:schemeClr val="bg2">
                            <a:lumMod val="50000"/>
                          </a:schemeClr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1,351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억 원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  <a:p>
                      <a:pPr lvl="0" algn="ctr" latinLnBrk="1"/>
                      <a:r>
                        <a:rPr lang="en-US" altLang="ko-KR" sz="1000" b="0" kern="1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(+13%)</a:t>
                      </a:r>
                      <a:endParaRPr lang="ko-KR" altLang="en-US" sz="1000" b="0" kern="1200">
                        <a:solidFill>
                          <a:schemeClr val="bg2">
                            <a:lumMod val="50000"/>
                          </a:schemeClr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587047"/>
                  </a:ext>
                </a:extLst>
              </a:tr>
              <a:tr h="1975756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주요</a:t>
                      </a:r>
                      <a:endParaRPr lang="en-US" altLang="ko-KR" sz="1100" b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사업 현황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-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물류 투자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(3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조원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)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로 로켓배송 권역 확대 예정</a:t>
                      </a:r>
                    </a:p>
                    <a:p>
                      <a:pPr lvl="0"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  <a:p>
                      <a:pPr lvl="0"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- 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쿠팡와우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멤버십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) </a:t>
                      </a:r>
                      <a:br>
                        <a:rPr lang="en-US" altLang="ko-KR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</a:b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가격 인상</a:t>
                      </a:r>
                    </a:p>
                    <a:p>
                      <a:pPr lvl="0"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  <a:p>
                      <a:pPr lvl="0"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- 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럭셔리 플랫폼 인수와 럭셔리 뷰티 버티컬 서비스 ‘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R,LUX’ 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론칭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ctr" latinLnBrk="1">
                        <a:buFontTx/>
                        <a:buChar char="-"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멤버십 및 페이 시스템 중심으로 소비자 락인</a:t>
                      </a:r>
                    </a:p>
                    <a:p>
                      <a:pPr lvl="0"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  <a:p>
                      <a:pPr lvl="0"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- 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판매자 대상 솔루션 </a:t>
                      </a:r>
                      <a:br>
                        <a:rPr lang="en-US" altLang="ko-KR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</a:b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서비스 확대 운영</a:t>
                      </a:r>
                      <a:endParaRPr lang="en-US" altLang="ko-KR" sz="1100" b="0"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  <a:p>
                      <a:pPr marL="171450" lvl="0" indent="-171450" algn="ctr" latinLnBrk="1">
                        <a:buFontTx/>
                        <a:buChar char="-"/>
                      </a:pPr>
                      <a:endParaRPr lang="ko-KR" altLang="en-US" sz="1100" b="0"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  <a:p>
                      <a:pPr lvl="0"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- 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당일 배송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무료배송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br>
                        <a:rPr lang="en-US" altLang="ko-KR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</a:b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일요일 배송 등 물류</a:t>
                      </a:r>
                      <a:br>
                        <a:rPr lang="en-US" altLang="ko-KR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</a:b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경쟁력 강화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-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멤버십 이원화 중심의 타깃 마켓팅으로</a:t>
                      </a:r>
                      <a:br>
                        <a:rPr lang="en-US" altLang="ko-KR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</a:b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소비자 락인 주력</a:t>
                      </a:r>
                    </a:p>
                    <a:p>
                      <a:pPr lvl="0"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  <a:p>
                      <a:pPr lvl="0"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- 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수익성 강화에 초점을 맞추고 지분 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30%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를 </a:t>
                      </a:r>
                      <a:br>
                        <a:rPr lang="en-US" altLang="ko-KR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</a:b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제 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3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자에게 매각 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-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영국 대형 유통업체의 물류센터 구축을 통한 </a:t>
                      </a:r>
                      <a:br>
                        <a:rPr lang="en-US" altLang="ko-KR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</a:b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효율성 강화</a:t>
                      </a:r>
                      <a:endParaRPr lang="en-US" altLang="ko-KR" sz="1100" b="0"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  <a:p>
                      <a:pPr lvl="0" algn="ctr" latinLnBrk="1"/>
                      <a:br>
                        <a:rPr lang="en-US" altLang="ko-KR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</a:b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-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조직개편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희망퇴직 </a:t>
                      </a:r>
                      <a:endParaRPr lang="en-US" altLang="ko-KR" sz="1100" b="0"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  <a:p>
                      <a:pPr lvl="0" algn="ctr" latinLnBrk="1"/>
                      <a:endParaRPr lang="en-US" altLang="ko-KR" sz="1100" b="0"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  <a:p>
                      <a:pPr lvl="0"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-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계열사 활용 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‘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월간롯데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’ 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이벤트를 통해 </a:t>
                      </a:r>
                      <a:br>
                        <a:rPr lang="en-US" altLang="ko-KR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</a:b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소비자 구매 유도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7458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62D28E7-7FD9-3871-AAAD-E63106D0917B}"/>
              </a:ext>
            </a:extLst>
          </p:cNvPr>
          <p:cNvSpPr txBox="1"/>
          <p:nvPr/>
        </p:nvSpPr>
        <p:spPr>
          <a:xfrm>
            <a:off x="8351764" y="2259624"/>
            <a:ext cx="3247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algn="ctr"/>
            <a:r>
              <a:rPr lang="en-US" altLang="ko-KR" sz="1400" b="0"/>
              <a:t>[ </a:t>
            </a:r>
            <a:r>
              <a:rPr lang="ko-KR" altLang="en-US" sz="1400" b="0"/>
              <a:t>프로젝트 선정 데이터 </a:t>
            </a:r>
            <a:r>
              <a:rPr lang="en-US" altLang="ko-KR" sz="1400" b="0"/>
              <a:t>]</a:t>
            </a:r>
            <a:endParaRPr lang="ko-KR" altLang="en-US" sz="1400" b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68B88-9F45-D6CA-5F0A-50AC6ED11164}"/>
              </a:ext>
            </a:extLst>
          </p:cNvPr>
          <p:cNvSpPr txBox="1"/>
          <p:nvPr/>
        </p:nvSpPr>
        <p:spPr>
          <a:xfrm>
            <a:off x="8351764" y="3427904"/>
            <a:ext cx="3247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algn="ctr"/>
            <a:r>
              <a:rPr lang="en-US" altLang="ko-KR" sz="1400" b="0"/>
              <a:t>[ </a:t>
            </a:r>
            <a:r>
              <a:rPr lang="ko-KR" altLang="en-US" sz="1400" b="0"/>
              <a:t>데이터 개요 </a:t>
            </a:r>
            <a:r>
              <a:rPr lang="en-US" altLang="ko-KR" sz="1400" b="0"/>
              <a:t>]</a:t>
            </a:r>
            <a:endParaRPr lang="ko-KR" altLang="en-US" sz="1400" b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2CC44F-EA8B-744B-11AD-ABDB35E90CFF}"/>
              </a:ext>
            </a:extLst>
          </p:cNvPr>
          <p:cNvSpPr txBox="1"/>
          <p:nvPr/>
        </p:nvSpPr>
        <p:spPr>
          <a:xfrm>
            <a:off x="8351764" y="3706343"/>
            <a:ext cx="3247386" cy="357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300" b="0"/>
              <a:t>정형</a:t>
            </a:r>
            <a:r>
              <a:rPr lang="en-US" altLang="ko-KR" sz="1300" b="0"/>
              <a:t> | </a:t>
            </a:r>
            <a:r>
              <a:rPr lang="ko-KR" altLang="en-US" sz="1300" b="0"/>
              <a:t>이커머스</a:t>
            </a:r>
            <a:r>
              <a:rPr lang="en-US" altLang="ko-KR" sz="1300" b="0"/>
              <a:t>(</a:t>
            </a:r>
            <a:r>
              <a:rPr lang="ko-KR" altLang="en-US" sz="1300" b="0"/>
              <a:t>종합몰</a:t>
            </a:r>
            <a:r>
              <a:rPr lang="en-US" altLang="ko-KR" sz="1300" b="0"/>
              <a:t>) | </a:t>
            </a:r>
            <a:r>
              <a:rPr lang="ko-KR" altLang="en-US" sz="1300" b="0"/>
              <a:t>시계열</a:t>
            </a:r>
            <a:endParaRPr lang="en-US" altLang="ko-KR" sz="1300" b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FF84F3-1A18-871E-118D-19623E8BE8D5}"/>
              </a:ext>
            </a:extLst>
          </p:cNvPr>
          <p:cNvSpPr txBox="1"/>
          <p:nvPr/>
        </p:nvSpPr>
        <p:spPr>
          <a:xfrm>
            <a:off x="8351764" y="4017688"/>
            <a:ext cx="3247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algn="ctr"/>
            <a:r>
              <a:rPr lang="en-US" altLang="ko-KR" sz="1200" b="0" i="0">
                <a:solidFill>
                  <a:schemeClr val="bg2">
                    <a:lumMod val="50000"/>
                  </a:schemeClr>
                </a:solidFill>
                <a:effectLst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Product_category_name</a:t>
            </a:r>
            <a:r>
              <a:rPr lang="ko-KR" altLang="en-US" sz="1200" b="0" i="0">
                <a:solidFill>
                  <a:schemeClr val="bg2">
                    <a:lumMod val="50000"/>
                  </a:schemeClr>
                </a:solidFill>
                <a:effectLst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을</a:t>
            </a: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1200" b="0">
                <a:solidFill>
                  <a:schemeClr val="bg2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통해</a:t>
            </a:r>
            <a:b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</a:br>
            <a:r>
              <a:rPr lang="ko-KR" altLang="en-US" sz="1200" b="0">
                <a:solidFill>
                  <a:schemeClr val="bg2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종합몰 이커머스 데이터임을 확인함</a:t>
            </a:r>
            <a:endParaRPr lang="en-US" altLang="ko-KR" sz="1200" b="0">
              <a:solidFill>
                <a:schemeClr val="bg2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5" name="모서리가 둥근 직사각형 72">
            <a:extLst>
              <a:ext uri="{FF2B5EF4-FFF2-40B4-BE49-F238E27FC236}">
                <a16:creationId xmlns:a16="http://schemas.microsoft.com/office/drawing/2014/main" id="{07118D58-1024-2CB0-86AD-EEDE4EBFE1F3}"/>
              </a:ext>
            </a:extLst>
          </p:cNvPr>
          <p:cNvSpPr/>
          <p:nvPr/>
        </p:nvSpPr>
        <p:spPr>
          <a:xfrm>
            <a:off x="8337048" y="4760230"/>
            <a:ext cx="3276818" cy="1271720"/>
          </a:xfrm>
          <a:prstGeom prst="roundRect">
            <a:avLst>
              <a:gd name="adj" fmla="val 0"/>
            </a:avLst>
          </a:prstGeom>
          <a:solidFill>
            <a:srgbClr val="D1E9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300"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E0E322-F086-7AEB-4D42-8778C32960F5}"/>
              </a:ext>
            </a:extLst>
          </p:cNvPr>
          <p:cNvSpPr txBox="1"/>
          <p:nvPr/>
        </p:nvSpPr>
        <p:spPr>
          <a:xfrm>
            <a:off x="8351764" y="4900217"/>
            <a:ext cx="3247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algn="ctr"/>
            <a:r>
              <a:rPr lang="en-US" altLang="ko-KR" sz="1400"/>
              <a:t>[ </a:t>
            </a:r>
            <a:r>
              <a:rPr lang="ko-KR" altLang="en-US" sz="1400"/>
              <a:t>프로젝트 목표 </a:t>
            </a:r>
            <a:r>
              <a:rPr lang="en-US" altLang="ko-KR" sz="1400"/>
              <a:t>]</a:t>
            </a:r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09216B-50DD-DC15-B3A4-C4F45CE68798}"/>
              </a:ext>
            </a:extLst>
          </p:cNvPr>
          <p:cNvSpPr txBox="1"/>
          <p:nvPr/>
        </p:nvSpPr>
        <p:spPr>
          <a:xfrm>
            <a:off x="8351764" y="5275817"/>
            <a:ext cx="32473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algn="ctr"/>
            <a:r>
              <a:rPr lang="ko-KR" altLang="en-US" sz="1300"/>
              <a:t>이커머스 재구매 요인 파악을 바탕으로 </a:t>
            </a:r>
            <a:endParaRPr lang="en-US" altLang="ko-KR" sz="1300"/>
          </a:p>
          <a:p>
            <a:pPr algn="ctr"/>
            <a:r>
              <a:rPr lang="ko-KR" altLang="en-US" sz="1300"/>
              <a:t>층성고객 확보를 위한 재구매 유도 전략</a:t>
            </a:r>
            <a:endParaRPr lang="en-US" altLang="ko-KR" sz="13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9AD378-7A33-D5CA-DD65-3007DBCC4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84" y="-881280"/>
            <a:ext cx="705693" cy="7120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87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4B588-A57A-9C8D-C1CE-9D99E7337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5EE00EF-5117-877E-7423-F2A0F63371D6}"/>
              </a:ext>
            </a:extLst>
          </p:cNvPr>
          <p:cNvGrpSpPr/>
          <p:nvPr/>
        </p:nvGrpSpPr>
        <p:grpSpPr>
          <a:xfrm>
            <a:off x="186878" y="243245"/>
            <a:ext cx="2192620" cy="352980"/>
            <a:chOff x="186878" y="172125"/>
            <a:chExt cx="2192620" cy="3529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65852D8-4771-9078-7E69-838A259D9B58}"/>
                </a:ext>
              </a:extLst>
            </p:cNvPr>
            <p:cNvSpPr/>
            <p:nvPr/>
          </p:nvSpPr>
          <p:spPr>
            <a:xfrm>
              <a:off x="186878" y="172125"/>
              <a:ext cx="45719" cy="176490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FAFEFF2-F9A2-26C5-0E6C-8973E2CB04DC}"/>
                </a:ext>
              </a:extLst>
            </p:cNvPr>
            <p:cNvSpPr/>
            <p:nvPr/>
          </p:nvSpPr>
          <p:spPr>
            <a:xfrm>
              <a:off x="186878" y="348615"/>
              <a:ext cx="45719" cy="176490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DCF7E2-F378-A262-6CE1-D126F62F14EB}"/>
                </a:ext>
              </a:extLst>
            </p:cNvPr>
            <p:cNvSpPr txBox="1"/>
            <p:nvPr/>
          </p:nvSpPr>
          <p:spPr>
            <a:xfrm>
              <a:off x="281757" y="179338"/>
              <a:ext cx="2097741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>
                <a:defRPr sz="2000" b="1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en-US" altLang="ko-KR" sz="1400">
                  <a:ea typeface="Pretendard"/>
                </a:rPr>
                <a:t>EDA</a:t>
              </a:r>
              <a:endParaRPr lang="ko-KR" altLang="en-US"/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DE26250-81B7-7CED-1711-35725610361C}"/>
              </a:ext>
            </a:extLst>
          </p:cNvPr>
          <p:cNvCxnSpPr>
            <a:cxnSpLocks/>
          </p:cNvCxnSpPr>
          <p:nvPr/>
        </p:nvCxnSpPr>
        <p:spPr>
          <a:xfrm flipH="1">
            <a:off x="209737" y="6369473"/>
            <a:ext cx="1170793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5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5">
            <a:extLst>
              <a:ext uri="{FF2B5EF4-FFF2-40B4-BE49-F238E27FC236}">
                <a16:creationId xmlns:a16="http://schemas.microsoft.com/office/drawing/2014/main" id="{C6001E25-158C-ABF8-8C79-84A420FCB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57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 Final Project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AA76C878-B8F6-59FB-9763-C799D9C3A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09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GB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69FB5832-4D26-DEFA-ACC4-FAFB30D40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93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GB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 E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2420368-0BCC-CE2C-98A2-E7BEBB3DD10E}"/>
              </a:ext>
            </a:extLst>
          </p:cNvPr>
          <p:cNvGrpSpPr/>
          <p:nvPr/>
        </p:nvGrpSpPr>
        <p:grpSpPr>
          <a:xfrm>
            <a:off x="0" y="-1705723"/>
            <a:ext cx="2995152" cy="1583640"/>
            <a:chOff x="0" y="-1705723"/>
            <a:chExt cx="2995152" cy="15836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54D3AA6-DABC-7689-C9ED-163D7F425DB1}"/>
                </a:ext>
              </a:extLst>
            </p:cNvPr>
            <p:cNvSpPr/>
            <p:nvPr/>
          </p:nvSpPr>
          <p:spPr>
            <a:xfrm>
              <a:off x="0" y="-1705723"/>
              <a:ext cx="2995152" cy="1583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DECF610-7ED5-6602-77A1-ED55AB43DDD2}"/>
                </a:ext>
              </a:extLst>
            </p:cNvPr>
            <p:cNvSpPr/>
            <p:nvPr/>
          </p:nvSpPr>
          <p:spPr>
            <a:xfrm>
              <a:off x="829699" y="-1586759"/>
              <a:ext cx="630820" cy="636607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F50ECF0-CDE8-954F-5D94-3A507E6C8C8C}"/>
                </a:ext>
              </a:extLst>
            </p:cNvPr>
            <p:cNvSpPr/>
            <p:nvPr/>
          </p:nvSpPr>
          <p:spPr>
            <a:xfrm>
              <a:off x="110091" y="-1586759"/>
              <a:ext cx="630820" cy="636607"/>
            </a:xfrm>
            <a:prstGeom prst="rect">
              <a:avLst/>
            </a:prstGeom>
            <a:solidFill>
              <a:srgbClr val="004E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517F027-FFA1-79B4-B099-4C855F53C3C4}"/>
                </a:ext>
              </a:extLst>
            </p:cNvPr>
            <p:cNvSpPr/>
            <p:nvPr/>
          </p:nvSpPr>
          <p:spPr>
            <a:xfrm>
              <a:off x="1549307" y="-1586759"/>
              <a:ext cx="630820" cy="636607"/>
            </a:xfrm>
            <a:prstGeom prst="rect">
              <a:avLst/>
            </a:prstGeom>
            <a:solidFill>
              <a:srgbClr val="D1E9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7275A7D-CFBF-B358-FC8B-6039383BF2C1}"/>
                </a:ext>
              </a:extLst>
            </p:cNvPr>
            <p:cNvSpPr/>
            <p:nvPr/>
          </p:nvSpPr>
          <p:spPr>
            <a:xfrm>
              <a:off x="2268915" y="-1586759"/>
              <a:ext cx="630820" cy="636607"/>
            </a:xfrm>
            <a:prstGeom prst="rect">
              <a:avLst/>
            </a:prstGeom>
            <a:solidFill>
              <a:srgbClr val="EF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51C281B-4844-609E-A30E-60FB6ECB306C}"/>
                </a:ext>
              </a:extLst>
            </p:cNvPr>
            <p:cNvSpPr/>
            <p:nvPr/>
          </p:nvSpPr>
          <p:spPr>
            <a:xfrm>
              <a:off x="829699" y="-872067"/>
              <a:ext cx="630820" cy="636607"/>
            </a:xfrm>
            <a:prstGeom prst="rect">
              <a:avLst/>
            </a:prstGeom>
            <a:solidFill>
              <a:srgbClr val="B3B2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AC56DFE-2EB8-176B-41AC-776F626009FA}"/>
                </a:ext>
              </a:extLst>
            </p:cNvPr>
            <p:cNvSpPr/>
            <p:nvPr/>
          </p:nvSpPr>
          <p:spPr>
            <a:xfrm>
              <a:off x="1549307" y="-872067"/>
              <a:ext cx="630820" cy="636607"/>
            </a:xfrm>
            <a:prstGeom prst="rect">
              <a:avLst/>
            </a:prstGeom>
            <a:solidFill>
              <a:srgbClr val="DEDD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4FBC7FC-0A3F-4164-8134-803FB0626488}"/>
                </a:ext>
              </a:extLst>
            </p:cNvPr>
            <p:cNvSpPr/>
            <p:nvPr/>
          </p:nvSpPr>
          <p:spPr>
            <a:xfrm>
              <a:off x="2268915" y="-872067"/>
              <a:ext cx="630820" cy="636607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DC88FED-928D-A9D3-FD0F-190D66CEB9B3}"/>
              </a:ext>
            </a:extLst>
          </p:cNvPr>
          <p:cNvSpPr txBox="1"/>
          <p:nvPr/>
        </p:nvSpPr>
        <p:spPr>
          <a:xfrm>
            <a:off x="281757" y="1142488"/>
            <a:ext cx="379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| customers.csv </a:t>
            </a:r>
            <a:r>
              <a:rPr lang="en-US" altLang="ko-KR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– </a:t>
            </a:r>
            <a:r>
              <a:rPr lang="ko-KR" altLang="en-US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고객과 관련된 정보</a:t>
            </a:r>
            <a:endParaRPr lang="ko-KR" altLang="en-US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2E0E315-AB5F-0903-B4FC-9FA69E187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763015"/>
              </p:ext>
            </p:extLst>
          </p:nvPr>
        </p:nvGraphicFramePr>
        <p:xfrm>
          <a:off x="374700" y="1588266"/>
          <a:ext cx="5522807" cy="16495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38976">
                  <a:extLst>
                    <a:ext uri="{9D8B030D-6E8A-4147-A177-3AD203B41FA5}">
                      <a16:colId xmlns:a16="http://schemas.microsoft.com/office/drawing/2014/main" val="1347261758"/>
                    </a:ext>
                  </a:extLst>
                </a:gridCol>
                <a:gridCol w="1455334">
                  <a:extLst>
                    <a:ext uri="{9D8B030D-6E8A-4147-A177-3AD203B41FA5}">
                      <a16:colId xmlns:a16="http://schemas.microsoft.com/office/drawing/2014/main" val="724970515"/>
                    </a:ext>
                  </a:extLst>
                </a:gridCol>
                <a:gridCol w="1828497">
                  <a:extLst>
                    <a:ext uri="{9D8B030D-6E8A-4147-A177-3AD203B41FA5}">
                      <a16:colId xmlns:a16="http://schemas.microsoft.com/office/drawing/2014/main" val="27761807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Column</a:t>
                      </a:r>
                      <a:endParaRPr lang="ko-KR" altLang="en-US" sz="1100" b="0" i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Description</a:t>
                      </a:r>
                      <a:endParaRPr lang="ko-KR" altLang="en-US" sz="1100" b="0" i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Range</a:t>
                      </a:r>
                      <a:endParaRPr lang="ko-KR" altLang="en-US" sz="1100" b="0" i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80852"/>
                  </a:ext>
                </a:extLst>
              </a:tr>
              <a:tr h="2723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Customer_id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고객 </a:t>
                      </a:r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ID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93010"/>
                  </a:ext>
                </a:extLst>
              </a:tr>
              <a:tr h="2723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Customer_unique_id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고객 고유 </a:t>
                      </a:r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ID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671315"/>
                  </a:ext>
                </a:extLst>
              </a:tr>
              <a:tr h="2723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Customer_zipcode_Prefix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고객 우편번호 앞부분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875503"/>
                  </a:ext>
                </a:extLst>
              </a:tr>
              <a:tr h="2723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Customer_city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고객 도시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“sou</a:t>
                      </a:r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paulo”,</a:t>
                      </a:r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“brasilia”, …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581553"/>
                  </a:ext>
                </a:extLst>
              </a:tr>
              <a:tr h="2723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Customer_state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고객 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“SP”, “SC”, “MG”, “PR”, …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892509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CAA101D0-3157-23A0-7187-670C8A7B9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945119"/>
              </p:ext>
            </p:extLst>
          </p:nvPr>
        </p:nvGraphicFramePr>
        <p:xfrm>
          <a:off x="6283959" y="3842757"/>
          <a:ext cx="5522807" cy="234498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38976">
                  <a:extLst>
                    <a:ext uri="{9D8B030D-6E8A-4147-A177-3AD203B41FA5}">
                      <a16:colId xmlns:a16="http://schemas.microsoft.com/office/drawing/2014/main" val="1347261758"/>
                    </a:ext>
                  </a:extLst>
                </a:gridCol>
                <a:gridCol w="1455334">
                  <a:extLst>
                    <a:ext uri="{9D8B030D-6E8A-4147-A177-3AD203B41FA5}">
                      <a16:colId xmlns:a16="http://schemas.microsoft.com/office/drawing/2014/main" val="724970515"/>
                    </a:ext>
                  </a:extLst>
                </a:gridCol>
                <a:gridCol w="1828497">
                  <a:extLst>
                    <a:ext uri="{9D8B030D-6E8A-4147-A177-3AD203B41FA5}">
                      <a16:colId xmlns:a16="http://schemas.microsoft.com/office/drawing/2014/main" val="2776180733"/>
                    </a:ext>
                  </a:extLst>
                </a:gridCol>
              </a:tblGrid>
              <a:tr h="314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Column</a:t>
                      </a:r>
                      <a:endParaRPr lang="ko-KR" altLang="en-US" sz="1100" b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3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Description</a:t>
                      </a:r>
                      <a:endParaRPr lang="ko-KR" altLang="en-US" sz="1100" b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3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Range</a:t>
                      </a:r>
                      <a:endParaRPr lang="ko-KR" altLang="en-US" sz="1100" b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3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80852"/>
                  </a:ext>
                </a:extLst>
              </a:tr>
              <a:tr h="2901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Order_id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주문 고유 </a:t>
                      </a:r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ID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93010"/>
                  </a:ext>
                </a:extLst>
              </a:tr>
              <a:tr h="2901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Customer_id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고객 </a:t>
                      </a:r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ID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872385"/>
                  </a:ext>
                </a:extLst>
              </a:tr>
              <a:tr h="2901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Order_status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주문 상태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“delivered”, “canceled”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536143"/>
                  </a:ext>
                </a:extLst>
              </a:tr>
              <a:tr h="2901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Order_purchase_timestamp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구매 시간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671315"/>
                  </a:ext>
                </a:extLst>
              </a:tr>
              <a:tr h="2901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Order_delivered_carrier_date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물류 처리 시간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875503"/>
                  </a:ext>
                </a:extLst>
              </a:tr>
              <a:tr h="2901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Order_delivered_customer_date 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실제 배송 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581553"/>
                  </a:ext>
                </a:extLst>
              </a:tr>
              <a:tr h="2901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Order_estimated_delivery_date 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기대 배송 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89250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1AD603A4-3B2F-6A42-C4FA-E1C83D08B401}"/>
              </a:ext>
            </a:extLst>
          </p:cNvPr>
          <p:cNvSpPr txBox="1"/>
          <p:nvPr/>
        </p:nvSpPr>
        <p:spPr>
          <a:xfrm>
            <a:off x="6167168" y="3431084"/>
            <a:ext cx="379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| orders.csv </a:t>
            </a:r>
            <a:r>
              <a:rPr lang="en-US" altLang="ko-KR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– </a:t>
            </a:r>
            <a:r>
              <a:rPr lang="ko-KR" altLang="en-US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주문과 관련된 정보</a:t>
            </a:r>
            <a:endParaRPr lang="ko-KR" altLang="en-US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26E068-4C7D-9173-C1CB-A48DBA30C201}"/>
              </a:ext>
            </a:extLst>
          </p:cNvPr>
          <p:cNvSpPr txBox="1"/>
          <p:nvPr/>
        </p:nvSpPr>
        <p:spPr>
          <a:xfrm>
            <a:off x="6167168" y="1142488"/>
            <a:ext cx="379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| locations.csv </a:t>
            </a:r>
            <a:r>
              <a:rPr lang="en-US" altLang="ko-KR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– </a:t>
            </a:r>
            <a:r>
              <a:rPr lang="ko-KR" altLang="en-US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지역과 관련된 정보</a:t>
            </a:r>
            <a:endParaRPr lang="ko-KR" altLang="en-US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AB5F23-52BE-E446-C4E2-B67543E2B177}"/>
              </a:ext>
            </a:extLst>
          </p:cNvPr>
          <p:cNvSpPr txBox="1"/>
          <p:nvPr/>
        </p:nvSpPr>
        <p:spPr>
          <a:xfrm>
            <a:off x="281757" y="3435838"/>
            <a:ext cx="3797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| order_items.csv </a:t>
            </a:r>
            <a:r>
              <a:rPr lang="en-US" altLang="ko-KR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– </a:t>
            </a:r>
            <a:r>
              <a:rPr lang="ko-KR" altLang="en-US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주문 아이템과 관련된 정보</a:t>
            </a:r>
            <a:endParaRPr lang="ko-KR" altLang="en-US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E412E001-C11E-1FC9-7BFA-CD2CB21E9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132413"/>
              </p:ext>
            </p:extLst>
          </p:nvPr>
        </p:nvGraphicFramePr>
        <p:xfrm>
          <a:off x="385233" y="3846691"/>
          <a:ext cx="5512273" cy="234104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49420">
                  <a:extLst>
                    <a:ext uri="{9D8B030D-6E8A-4147-A177-3AD203B41FA5}">
                      <a16:colId xmlns:a16="http://schemas.microsoft.com/office/drawing/2014/main" val="1347261758"/>
                    </a:ext>
                  </a:extLst>
                </a:gridCol>
                <a:gridCol w="1551210">
                  <a:extLst>
                    <a:ext uri="{9D8B030D-6E8A-4147-A177-3AD203B41FA5}">
                      <a16:colId xmlns:a16="http://schemas.microsoft.com/office/drawing/2014/main" val="724970515"/>
                    </a:ext>
                  </a:extLst>
                </a:gridCol>
                <a:gridCol w="1811643">
                  <a:extLst>
                    <a:ext uri="{9D8B030D-6E8A-4147-A177-3AD203B41FA5}">
                      <a16:colId xmlns:a16="http://schemas.microsoft.com/office/drawing/2014/main" val="2776180733"/>
                    </a:ext>
                  </a:extLst>
                </a:gridCol>
              </a:tblGrid>
              <a:tr h="323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Column</a:t>
                      </a:r>
                      <a:endParaRPr lang="ko-KR" altLang="en-US" sz="1100" b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3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Description</a:t>
                      </a:r>
                      <a:endParaRPr lang="ko-KR" altLang="en-US" sz="1100" b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3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Range</a:t>
                      </a:r>
                      <a:endParaRPr lang="ko-KR" altLang="en-US" sz="1100" b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3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80852"/>
                  </a:ext>
                </a:extLst>
              </a:tr>
              <a:tr h="2694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Order_id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주문 고유 </a:t>
                      </a:r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ID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93010"/>
                  </a:ext>
                </a:extLst>
              </a:tr>
              <a:tr h="440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Order_item_id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같은 주문에 포함된 품목 수를 식별하는 일련 번호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1-21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671315"/>
                  </a:ext>
                </a:extLst>
              </a:tr>
              <a:tr h="3268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Product_id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제품 고유 </a:t>
                      </a:r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ID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875503"/>
                  </a:ext>
                </a:extLst>
              </a:tr>
              <a:tr h="3268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Seller_id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판매자 고유 </a:t>
                      </a:r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ID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581553"/>
                  </a:ext>
                </a:extLst>
              </a:tr>
              <a:tr h="3268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Price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판매 가격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0.85-6735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892509"/>
                  </a:ext>
                </a:extLst>
              </a:tr>
              <a:tr h="3268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Freight_value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품목 화물 가격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0-409.68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523496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65D22E50-C61F-6E2D-7B5D-2DD72475B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945767"/>
              </p:ext>
            </p:extLst>
          </p:nvPr>
        </p:nvGraphicFramePr>
        <p:xfrm>
          <a:off x="6294493" y="1590257"/>
          <a:ext cx="5522807" cy="16495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38976">
                  <a:extLst>
                    <a:ext uri="{9D8B030D-6E8A-4147-A177-3AD203B41FA5}">
                      <a16:colId xmlns:a16="http://schemas.microsoft.com/office/drawing/2014/main" val="1347261758"/>
                    </a:ext>
                  </a:extLst>
                </a:gridCol>
                <a:gridCol w="1455334">
                  <a:extLst>
                    <a:ext uri="{9D8B030D-6E8A-4147-A177-3AD203B41FA5}">
                      <a16:colId xmlns:a16="http://schemas.microsoft.com/office/drawing/2014/main" val="724970515"/>
                    </a:ext>
                  </a:extLst>
                </a:gridCol>
                <a:gridCol w="1828497">
                  <a:extLst>
                    <a:ext uri="{9D8B030D-6E8A-4147-A177-3AD203B41FA5}">
                      <a16:colId xmlns:a16="http://schemas.microsoft.com/office/drawing/2014/main" val="27761807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Column</a:t>
                      </a:r>
                      <a:endParaRPr lang="ko-KR" altLang="en-US" sz="1100" b="0" i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Description</a:t>
                      </a:r>
                      <a:endParaRPr lang="ko-KR" altLang="en-US" sz="1100" b="0" i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Range</a:t>
                      </a:r>
                      <a:endParaRPr lang="ko-KR" altLang="en-US" sz="1100" b="0" i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80852"/>
                  </a:ext>
                </a:extLst>
              </a:tr>
              <a:tr h="2723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Geolocation_zipcode_prefix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우편번호 앞부분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93010"/>
                  </a:ext>
                </a:extLst>
              </a:tr>
              <a:tr h="2723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Geolocation_lat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위도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671315"/>
                  </a:ext>
                </a:extLst>
              </a:tr>
              <a:tr h="2723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Geolocation_lng 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경도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875503"/>
                  </a:ext>
                </a:extLst>
              </a:tr>
              <a:tr h="2723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Geolocation_city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도시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“sou</a:t>
                      </a:r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paulo”,</a:t>
                      </a:r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“brasilia”, …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581553"/>
                  </a:ext>
                </a:extLst>
              </a:tr>
              <a:tr h="2723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Geolocation_state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“SP”, “SC”, “MG”, “PR”, …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8925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E3CD4D9-81F7-5746-60D2-B3E308DD9857}"/>
              </a:ext>
            </a:extLst>
          </p:cNvPr>
          <p:cNvSpPr txBox="1"/>
          <p:nvPr/>
        </p:nvSpPr>
        <p:spPr>
          <a:xfrm>
            <a:off x="281757" y="691401"/>
            <a:ext cx="1161801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선정 데이터의 변수 설명</a:t>
            </a:r>
            <a:endParaRPr lang="ko-KR" altLang="en-US" sz="2000" b="1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158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6188C-85FE-4043-CEC2-1102E6A00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A7DF3B4-D1C9-D7BC-B576-E7DD1FA87BE0}"/>
              </a:ext>
            </a:extLst>
          </p:cNvPr>
          <p:cNvGrpSpPr/>
          <p:nvPr/>
        </p:nvGrpSpPr>
        <p:grpSpPr>
          <a:xfrm>
            <a:off x="186878" y="243245"/>
            <a:ext cx="2192620" cy="352980"/>
            <a:chOff x="186878" y="172125"/>
            <a:chExt cx="2192620" cy="3529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4B3EF76-99D6-BB0B-33CC-4C18D62DB600}"/>
                </a:ext>
              </a:extLst>
            </p:cNvPr>
            <p:cNvSpPr/>
            <p:nvPr/>
          </p:nvSpPr>
          <p:spPr>
            <a:xfrm>
              <a:off x="186878" y="172125"/>
              <a:ext cx="45719" cy="176490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69EA531-3834-BE72-D8F2-1A8865FACA49}"/>
                </a:ext>
              </a:extLst>
            </p:cNvPr>
            <p:cNvSpPr/>
            <p:nvPr/>
          </p:nvSpPr>
          <p:spPr>
            <a:xfrm>
              <a:off x="186878" y="348615"/>
              <a:ext cx="45719" cy="176490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B3CBCA-D393-7F75-1DC4-E05CE36176F6}"/>
                </a:ext>
              </a:extLst>
            </p:cNvPr>
            <p:cNvSpPr txBox="1"/>
            <p:nvPr/>
          </p:nvSpPr>
          <p:spPr>
            <a:xfrm>
              <a:off x="281757" y="179338"/>
              <a:ext cx="2097741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>
                <a:defRPr sz="2000" b="1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en-US" altLang="ko-KR" sz="1400">
                  <a:ea typeface="Pretendard"/>
                </a:rPr>
                <a:t>EDA</a:t>
              </a:r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0698D3F-F1E3-2170-A51B-6B1BABC48633}"/>
              </a:ext>
            </a:extLst>
          </p:cNvPr>
          <p:cNvSpPr txBox="1"/>
          <p:nvPr/>
        </p:nvSpPr>
        <p:spPr>
          <a:xfrm>
            <a:off x="281757" y="691401"/>
            <a:ext cx="1161801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선정 데이터의 변수 설명</a:t>
            </a:r>
            <a:endParaRPr lang="ko-KR" altLang="en-US" sz="2000" b="1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A55161E2-DE02-D8A5-2B91-6436D8AFA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57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 Final Project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563764EC-DAAF-6084-6397-52876031F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09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231D6AF8-20CB-9B9C-B5C1-8FECD8473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93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GB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 E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2E844A0-C618-2B37-AC56-12D4C0804DA3}"/>
              </a:ext>
            </a:extLst>
          </p:cNvPr>
          <p:cNvGrpSpPr/>
          <p:nvPr/>
        </p:nvGrpSpPr>
        <p:grpSpPr>
          <a:xfrm>
            <a:off x="0" y="-1705723"/>
            <a:ext cx="2995152" cy="1583640"/>
            <a:chOff x="0" y="-1705723"/>
            <a:chExt cx="2995152" cy="15836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700388C-C217-576E-0E95-8341B1DC00AF}"/>
                </a:ext>
              </a:extLst>
            </p:cNvPr>
            <p:cNvSpPr/>
            <p:nvPr/>
          </p:nvSpPr>
          <p:spPr>
            <a:xfrm>
              <a:off x="0" y="-1705723"/>
              <a:ext cx="2995152" cy="1583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6AC48F4-9F00-8ECB-A7AD-BB2907877C8A}"/>
                </a:ext>
              </a:extLst>
            </p:cNvPr>
            <p:cNvSpPr/>
            <p:nvPr/>
          </p:nvSpPr>
          <p:spPr>
            <a:xfrm>
              <a:off x="829699" y="-1586759"/>
              <a:ext cx="630820" cy="636607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5431B76-A533-D08A-748A-5570A6AAAC8C}"/>
                </a:ext>
              </a:extLst>
            </p:cNvPr>
            <p:cNvSpPr/>
            <p:nvPr/>
          </p:nvSpPr>
          <p:spPr>
            <a:xfrm>
              <a:off x="110091" y="-1586759"/>
              <a:ext cx="630820" cy="636607"/>
            </a:xfrm>
            <a:prstGeom prst="rect">
              <a:avLst/>
            </a:prstGeom>
            <a:solidFill>
              <a:srgbClr val="004E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535FA3-E9AB-50C7-F0AF-6D9CA5B6E94F}"/>
                </a:ext>
              </a:extLst>
            </p:cNvPr>
            <p:cNvSpPr/>
            <p:nvPr/>
          </p:nvSpPr>
          <p:spPr>
            <a:xfrm>
              <a:off x="1549307" y="-1586759"/>
              <a:ext cx="630820" cy="636607"/>
            </a:xfrm>
            <a:prstGeom prst="rect">
              <a:avLst/>
            </a:prstGeom>
            <a:solidFill>
              <a:srgbClr val="D1E9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5E505F9-833C-41AF-C99C-D6DD75A43596}"/>
                </a:ext>
              </a:extLst>
            </p:cNvPr>
            <p:cNvSpPr/>
            <p:nvPr/>
          </p:nvSpPr>
          <p:spPr>
            <a:xfrm>
              <a:off x="2268915" y="-1586759"/>
              <a:ext cx="630820" cy="636607"/>
            </a:xfrm>
            <a:prstGeom prst="rect">
              <a:avLst/>
            </a:prstGeom>
            <a:solidFill>
              <a:srgbClr val="EF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F9244A5-610C-4021-9EA8-C5F66F0EFC6E}"/>
                </a:ext>
              </a:extLst>
            </p:cNvPr>
            <p:cNvSpPr/>
            <p:nvPr/>
          </p:nvSpPr>
          <p:spPr>
            <a:xfrm>
              <a:off x="829699" y="-872067"/>
              <a:ext cx="630820" cy="636607"/>
            </a:xfrm>
            <a:prstGeom prst="rect">
              <a:avLst/>
            </a:prstGeom>
            <a:solidFill>
              <a:srgbClr val="B3B2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9D89090-DD1E-6ECC-D7D4-75441DD13EF9}"/>
                </a:ext>
              </a:extLst>
            </p:cNvPr>
            <p:cNvSpPr/>
            <p:nvPr/>
          </p:nvSpPr>
          <p:spPr>
            <a:xfrm>
              <a:off x="1549307" y="-872067"/>
              <a:ext cx="630820" cy="636607"/>
            </a:xfrm>
            <a:prstGeom prst="rect">
              <a:avLst/>
            </a:prstGeom>
            <a:solidFill>
              <a:srgbClr val="DEDD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11A7830-2DCF-6D4F-4734-D7BFFDD29D83}"/>
                </a:ext>
              </a:extLst>
            </p:cNvPr>
            <p:cNvSpPr/>
            <p:nvPr/>
          </p:nvSpPr>
          <p:spPr>
            <a:xfrm>
              <a:off x="2268915" y="-872067"/>
              <a:ext cx="630820" cy="636607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5B30FAC-F31A-24B9-E905-4859B990D460}"/>
              </a:ext>
            </a:extLst>
          </p:cNvPr>
          <p:cNvSpPr txBox="1"/>
          <p:nvPr/>
        </p:nvSpPr>
        <p:spPr>
          <a:xfrm>
            <a:off x="285243" y="1292044"/>
            <a:ext cx="379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| payments.csv </a:t>
            </a:r>
            <a:r>
              <a:rPr lang="en-US" altLang="ko-KR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– </a:t>
            </a:r>
            <a:r>
              <a:rPr lang="ko-KR" altLang="en-US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지불과 관련된 정보</a:t>
            </a:r>
            <a:endParaRPr lang="ko-KR" altLang="en-US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89ADAD-6A38-641A-0C0D-22EAAA335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466097"/>
              </p:ext>
            </p:extLst>
          </p:nvPr>
        </p:nvGraphicFramePr>
        <p:xfrm>
          <a:off x="385235" y="1748175"/>
          <a:ext cx="5512272" cy="189971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97460">
                  <a:extLst>
                    <a:ext uri="{9D8B030D-6E8A-4147-A177-3AD203B41FA5}">
                      <a16:colId xmlns:a16="http://schemas.microsoft.com/office/drawing/2014/main" val="1347261758"/>
                    </a:ext>
                  </a:extLst>
                </a:gridCol>
                <a:gridCol w="1489803">
                  <a:extLst>
                    <a:ext uri="{9D8B030D-6E8A-4147-A177-3AD203B41FA5}">
                      <a16:colId xmlns:a16="http://schemas.microsoft.com/office/drawing/2014/main" val="724970515"/>
                    </a:ext>
                  </a:extLst>
                </a:gridCol>
                <a:gridCol w="1825009">
                  <a:extLst>
                    <a:ext uri="{9D8B030D-6E8A-4147-A177-3AD203B41FA5}">
                      <a16:colId xmlns:a16="http://schemas.microsoft.com/office/drawing/2014/main" val="27761807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0" i="0" kern="120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Column</a:t>
                      </a:r>
                      <a:endParaRPr lang="ko-KR" altLang="en-US" sz="1100" b="0" i="0" kern="120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387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0" i="0" kern="120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Description</a:t>
                      </a:r>
                      <a:endParaRPr lang="ko-KR" altLang="en-US" sz="1100" b="0" i="0" kern="120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387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0" i="0" kern="120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Range</a:t>
                      </a:r>
                      <a:endParaRPr lang="ko-KR" altLang="en-US" sz="1100" b="0" i="0" kern="120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3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80852"/>
                  </a:ext>
                </a:extLst>
              </a:tr>
              <a:tr h="322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Order_id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주문 고유 </a:t>
                      </a:r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ID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93010"/>
                  </a:ext>
                </a:extLst>
              </a:tr>
              <a:tr h="322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Payment_sequential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결제 시퀀스</a:t>
                      </a:r>
                      <a:endParaRPr lang="en-US" altLang="ko-KR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1-26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671315"/>
                  </a:ext>
                </a:extLst>
              </a:tr>
              <a:tr h="322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Payment_type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지불 방법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“credit_card”,</a:t>
                      </a:r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“boleto”,</a:t>
                      </a:r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…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875503"/>
                  </a:ext>
                </a:extLst>
              </a:tr>
              <a:tr h="322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Payment_installments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할부 횟수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1-24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581553"/>
                  </a:ext>
                </a:extLst>
              </a:tr>
              <a:tr h="322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Payment_value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거래 가치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0-13664.08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89250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445C3FD-2F60-CBA2-0592-6B15FDA94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386570"/>
              </p:ext>
            </p:extLst>
          </p:nvPr>
        </p:nvGraphicFramePr>
        <p:xfrm>
          <a:off x="6289614" y="1750996"/>
          <a:ext cx="5512272" cy="189689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97460">
                  <a:extLst>
                    <a:ext uri="{9D8B030D-6E8A-4147-A177-3AD203B41FA5}">
                      <a16:colId xmlns:a16="http://schemas.microsoft.com/office/drawing/2014/main" val="1347261758"/>
                    </a:ext>
                  </a:extLst>
                </a:gridCol>
                <a:gridCol w="1489803">
                  <a:extLst>
                    <a:ext uri="{9D8B030D-6E8A-4147-A177-3AD203B41FA5}">
                      <a16:colId xmlns:a16="http://schemas.microsoft.com/office/drawing/2014/main" val="724970515"/>
                    </a:ext>
                  </a:extLst>
                </a:gridCol>
                <a:gridCol w="1825009">
                  <a:extLst>
                    <a:ext uri="{9D8B030D-6E8A-4147-A177-3AD203B41FA5}">
                      <a16:colId xmlns:a16="http://schemas.microsoft.com/office/drawing/2014/main" val="27761807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Column</a:t>
                      </a:r>
                      <a:endParaRPr lang="ko-KR" altLang="en-US" sz="1100" b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E6E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Description</a:t>
                      </a:r>
                      <a:endParaRPr lang="ko-KR" altLang="en-US" sz="1100" b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rgbClr val="E6E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Range</a:t>
                      </a:r>
                      <a:endParaRPr lang="ko-KR" altLang="en-US" sz="1100" b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6E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80852"/>
                  </a:ext>
                </a:extLst>
              </a:tr>
              <a:tr h="268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Product_id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제품 고유 </a:t>
                      </a:r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ID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93010"/>
                  </a:ext>
                </a:extLst>
              </a:tr>
              <a:tr h="268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Product_category_name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카테고리 이름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“perfumery”, “arts”, …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671315"/>
                  </a:ext>
                </a:extLst>
              </a:tr>
              <a:tr h="268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Product_weight_g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제품 무게</a:t>
                      </a:r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(g)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50-40425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875503"/>
                  </a:ext>
                </a:extLst>
              </a:tr>
              <a:tr h="268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Product_length_cm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제품 길이 </a:t>
                      </a:r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(cm)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7-105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581553"/>
                  </a:ext>
                </a:extLst>
              </a:tr>
              <a:tr h="268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Product_height_cm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제품 높이 </a:t>
                      </a:r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(cm)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2-105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892509"/>
                  </a:ext>
                </a:extLst>
              </a:tr>
              <a:tr h="268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Product_width_cm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제품 너비</a:t>
                      </a:r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(cm)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7-118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64366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00C48BD-F1A0-9EE5-F79D-8A87BDB33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903444"/>
              </p:ext>
            </p:extLst>
          </p:nvPr>
        </p:nvGraphicFramePr>
        <p:xfrm>
          <a:off x="6289614" y="4344838"/>
          <a:ext cx="5512272" cy="16467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97460">
                  <a:extLst>
                    <a:ext uri="{9D8B030D-6E8A-4147-A177-3AD203B41FA5}">
                      <a16:colId xmlns:a16="http://schemas.microsoft.com/office/drawing/2014/main" val="1347261758"/>
                    </a:ext>
                  </a:extLst>
                </a:gridCol>
                <a:gridCol w="1489803">
                  <a:extLst>
                    <a:ext uri="{9D8B030D-6E8A-4147-A177-3AD203B41FA5}">
                      <a16:colId xmlns:a16="http://schemas.microsoft.com/office/drawing/2014/main" val="724970515"/>
                    </a:ext>
                  </a:extLst>
                </a:gridCol>
                <a:gridCol w="1825009">
                  <a:extLst>
                    <a:ext uri="{9D8B030D-6E8A-4147-A177-3AD203B41FA5}">
                      <a16:colId xmlns:a16="http://schemas.microsoft.com/office/drawing/2014/main" val="27761807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Column</a:t>
                      </a:r>
                      <a:endParaRPr lang="ko-KR" altLang="en-US" sz="1100" b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Description</a:t>
                      </a:r>
                      <a:endParaRPr lang="ko-KR" altLang="en-US" sz="1100" b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Range</a:t>
                      </a:r>
                      <a:endParaRPr lang="ko-KR" altLang="en-US" sz="1100" b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80852"/>
                  </a:ext>
                </a:extLst>
              </a:tr>
              <a:tr h="339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Seller_id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판매자 고유 </a:t>
                      </a:r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ID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93010"/>
                  </a:ext>
                </a:extLst>
              </a:tr>
              <a:tr h="339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Seller_zipcode_prefix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판매자 우편번호 앞자리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872385"/>
                  </a:ext>
                </a:extLst>
              </a:tr>
              <a:tr h="339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Seller_city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판매자 도시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“sou</a:t>
                      </a:r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paulo”,</a:t>
                      </a:r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“brasilia”, …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536143"/>
                  </a:ext>
                </a:extLst>
              </a:tr>
              <a:tr h="339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Seller_state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판매자 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“SP”, “SC”, “MG”, “PR”, …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67131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5F517A3-C348-A42D-E0ED-CF63FE4E6E49}"/>
              </a:ext>
            </a:extLst>
          </p:cNvPr>
          <p:cNvSpPr txBox="1"/>
          <p:nvPr/>
        </p:nvSpPr>
        <p:spPr>
          <a:xfrm>
            <a:off x="6167168" y="3904928"/>
            <a:ext cx="379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| sellers.csv </a:t>
            </a:r>
            <a:r>
              <a:rPr lang="en-US" altLang="ko-KR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– </a:t>
            </a:r>
            <a:r>
              <a:rPr lang="ko-KR" altLang="en-US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판매자와 관련된 정보</a:t>
            </a:r>
            <a:endParaRPr lang="ko-KR" altLang="en-US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0E62AA-61E7-43A9-0B53-7729F1305D27}"/>
              </a:ext>
            </a:extLst>
          </p:cNvPr>
          <p:cNvSpPr txBox="1"/>
          <p:nvPr/>
        </p:nvSpPr>
        <p:spPr>
          <a:xfrm>
            <a:off x="6167168" y="1292044"/>
            <a:ext cx="379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| products.csv </a:t>
            </a:r>
            <a:r>
              <a:rPr lang="en-US" altLang="ko-KR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– </a:t>
            </a:r>
            <a:r>
              <a:rPr lang="ko-KR" altLang="en-US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제품과 관련된 정보</a:t>
            </a:r>
            <a:endParaRPr lang="ko-KR" altLang="en-US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01372C-F725-5CC4-78E2-88F787DFF8B8}"/>
              </a:ext>
            </a:extLst>
          </p:cNvPr>
          <p:cNvSpPr txBox="1"/>
          <p:nvPr/>
        </p:nvSpPr>
        <p:spPr>
          <a:xfrm>
            <a:off x="285243" y="3862002"/>
            <a:ext cx="379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| reviews.csv </a:t>
            </a:r>
            <a:r>
              <a:rPr lang="en-US" altLang="ko-KR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– </a:t>
            </a:r>
            <a:r>
              <a:rPr lang="ko-KR" altLang="en-US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리뷰와 관련된 정보</a:t>
            </a:r>
            <a:endParaRPr lang="ko-KR" altLang="en-US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279E6AC7-7567-F26F-297A-6DCA636EE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994381"/>
              </p:ext>
            </p:extLst>
          </p:nvPr>
        </p:nvGraphicFramePr>
        <p:xfrm>
          <a:off x="385235" y="4344838"/>
          <a:ext cx="5512272" cy="163628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97460">
                  <a:extLst>
                    <a:ext uri="{9D8B030D-6E8A-4147-A177-3AD203B41FA5}">
                      <a16:colId xmlns:a16="http://schemas.microsoft.com/office/drawing/2014/main" val="1347261758"/>
                    </a:ext>
                  </a:extLst>
                </a:gridCol>
                <a:gridCol w="1489803">
                  <a:extLst>
                    <a:ext uri="{9D8B030D-6E8A-4147-A177-3AD203B41FA5}">
                      <a16:colId xmlns:a16="http://schemas.microsoft.com/office/drawing/2014/main" val="724970515"/>
                    </a:ext>
                  </a:extLst>
                </a:gridCol>
                <a:gridCol w="1825009">
                  <a:extLst>
                    <a:ext uri="{9D8B030D-6E8A-4147-A177-3AD203B41FA5}">
                      <a16:colId xmlns:a16="http://schemas.microsoft.com/office/drawing/2014/main" val="27761807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Column</a:t>
                      </a:r>
                      <a:endParaRPr lang="ko-KR" altLang="en-US" sz="1100" b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Description</a:t>
                      </a:r>
                      <a:endParaRPr lang="ko-KR" altLang="en-US" sz="1100" b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Range</a:t>
                      </a:r>
                      <a:endParaRPr lang="ko-KR" altLang="en-US" sz="1100" b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80852"/>
                  </a:ext>
                </a:extLst>
              </a:tr>
              <a:tr h="269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Review_id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리뷰 고유 </a:t>
                      </a:r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ID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93010"/>
                  </a:ext>
                </a:extLst>
              </a:tr>
              <a:tr h="269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Order_id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주문 고유 </a:t>
                      </a:r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ID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671315"/>
                  </a:ext>
                </a:extLst>
              </a:tr>
              <a:tr h="269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Review_score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리뷰 점수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1-5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875503"/>
                  </a:ext>
                </a:extLst>
              </a:tr>
              <a:tr h="269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Review_creation_date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리뷰 생성 기간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581553"/>
                  </a:ext>
                </a:extLst>
              </a:tr>
              <a:tr h="269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Review_answer_timestamp</a:t>
                      </a:r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리뷰 답변 시간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E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892509"/>
                  </a:ext>
                </a:extLst>
              </a:tr>
            </a:tbl>
          </a:graphicData>
        </a:graphic>
      </p:graphicFrame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8B258F2-E2D3-8C48-45D0-AA7E3FCB7670}"/>
              </a:ext>
            </a:extLst>
          </p:cNvPr>
          <p:cNvCxnSpPr>
            <a:cxnSpLocks/>
          </p:cNvCxnSpPr>
          <p:nvPr/>
        </p:nvCxnSpPr>
        <p:spPr>
          <a:xfrm flipH="1">
            <a:off x="209737" y="6369473"/>
            <a:ext cx="1170793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5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27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68AE1-C2EA-767D-C159-7CA80ADB4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95D39C9-8D38-03F7-BB64-F1E42A93E83B}"/>
              </a:ext>
            </a:extLst>
          </p:cNvPr>
          <p:cNvCxnSpPr>
            <a:cxnSpLocks/>
          </p:cNvCxnSpPr>
          <p:nvPr/>
        </p:nvCxnSpPr>
        <p:spPr>
          <a:xfrm>
            <a:off x="1690270" y="2171632"/>
            <a:ext cx="2236" cy="970898"/>
          </a:xfrm>
          <a:prstGeom prst="line">
            <a:avLst/>
          </a:prstGeom>
          <a:ln>
            <a:solidFill>
              <a:srgbClr val="B3B2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FD92CF1-1E3F-2E69-A0BC-9315E2B07F15}"/>
              </a:ext>
            </a:extLst>
          </p:cNvPr>
          <p:cNvCxnSpPr>
            <a:cxnSpLocks/>
          </p:cNvCxnSpPr>
          <p:nvPr/>
        </p:nvCxnSpPr>
        <p:spPr>
          <a:xfrm flipH="1">
            <a:off x="5713515" y="5596459"/>
            <a:ext cx="2688" cy="177778"/>
          </a:xfrm>
          <a:prstGeom prst="line">
            <a:avLst/>
          </a:prstGeom>
          <a:ln>
            <a:solidFill>
              <a:srgbClr val="B3B2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36960BF-DCC1-35DF-F9EC-D1D5C019EC29}"/>
              </a:ext>
            </a:extLst>
          </p:cNvPr>
          <p:cNvCxnSpPr>
            <a:cxnSpLocks/>
          </p:cNvCxnSpPr>
          <p:nvPr/>
        </p:nvCxnSpPr>
        <p:spPr>
          <a:xfrm flipH="1">
            <a:off x="4275804" y="3574116"/>
            <a:ext cx="2883485" cy="0"/>
          </a:xfrm>
          <a:prstGeom prst="line">
            <a:avLst/>
          </a:prstGeom>
          <a:ln>
            <a:solidFill>
              <a:srgbClr val="B3B2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47BA2AB-2586-2142-3344-89FB9D772840}"/>
              </a:ext>
            </a:extLst>
          </p:cNvPr>
          <p:cNvCxnSpPr>
            <a:cxnSpLocks/>
          </p:cNvCxnSpPr>
          <p:nvPr/>
        </p:nvCxnSpPr>
        <p:spPr>
          <a:xfrm>
            <a:off x="4272689" y="3574122"/>
            <a:ext cx="0" cy="2009402"/>
          </a:xfrm>
          <a:prstGeom prst="line">
            <a:avLst/>
          </a:prstGeom>
          <a:ln>
            <a:solidFill>
              <a:srgbClr val="B3B2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F97A7FD-6CA5-79D7-72C9-52C45C1296EC}"/>
              </a:ext>
            </a:extLst>
          </p:cNvPr>
          <p:cNvCxnSpPr>
            <a:cxnSpLocks/>
          </p:cNvCxnSpPr>
          <p:nvPr/>
        </p:nvCxnSpPr>
        <p:spPr>
          <a:xfrm>
            <a:off x="7159289" y="3574122"/>
            <a:ext cx="0" cy="2009402"/>
          </a:xfrm>
          <a:prstGeom prst="line">
            <a:avLst/>
          </a:prstGeom>
          <a:ln>
            <a:solidFill>
              <a:srgbClr val="B3B2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78C7EA0-2F1A-48CD-161A-EFBAC83BA06A}"/>
              </a:ext>
            </a:extLst>
          </p:cNvPr>
          <p:cNvCxnSpPr>
            <a:cxnSpLocks/>
          </p:cNvCxnSpPr>
          <p:nvPr/>
        </p:nvCxnSpPr>
        <p:spPr>
          <a:xfrm flipH="1">
            <a:off x="4266824" y="5583524"/>
            <a:ext cx="2883485" cy="0"/>
          </a:xfrm>
          <a:prstGeom prst="line">
            <a:avLst/>
          </a:prstGeom>
          <a:ln>
            <a:solidFill>
              <a:srgbClr val="B3B2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13BE214-579E-4372-FF58-288B0BFC8A27}"/>
              </a:ext>
            </a:extLst>
          </p:cNvPr>
          <p:cNvCxnSpPr>
            <a:cxnSpLocks/>
          </p:cNvCxnSpPr>
          <p:nvPr/>
        </p:nvCxnSpPr>
        <p:spPr>
          <a:xfrm flipH="1">
            <a:off x="5708567" y="2168951"/>
            <a:ext cx="2688" cy="1405165"/>
          </a:xfrm>
          <a:prstGeom prst="line">
            <a:avLst/>
          </a:prstGeom>
          <a:ln>
            <a:solidFill>
              <a:srgbClr val="B3B2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3E81ED3E-4EF4-39E0-5CA8-D72DEFE6C877}"/>
              </a:ext>
            </a:extLst>
          </p:cNvPr>
          <p:cNvGrpSpPr/>
          <p:nvPr/>
        </p:nvGrpSpPr>
        <p:grpSpPr>
          <a:xfrm>
            <a:off x="186878" y="243245"/>
            <a:ext cx="2192620" cy="352980"/>
            <a:chOff x="186878" y="172125"/>
            <a:chExt cx="2192620" cy="3529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1A124AF-ED91-1D70-F734-71D41A6D0952}"/>
                </a:ext>
              </a:extLst>
            </p:cNvPr>
            <p:cNvSpPr/>
            <p:nvPr/>
          </p:nvSpPr>
          <p:spPr>
            <a:xfrm>
              <a:off x="186878" y="172125"/>
              <a:ext cx="45719" cy="176490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0A0D6BD-9510-198D-A60B-259B03C7976B}"/>
                </a:ext>
              </a:extLst>
            </p:cNvPr>
            <p:cNvSpPr/>
            <p:nvPr/>
          </p:nvSpPr>
          <p:spPr>
            <a:xfrm>
              <a:off x="186878" y="348615"/>
              <a:ext cx="45719" cy="176490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E57D70-25B4-8170-1FE6-160B7DBE1835}"/>
                </a:ext>
              </a:extLst>
            </p:cNvPr>
            <p:cNvSpPr txBox="1"/>
            <p:nvPr/>
          </p:nvSpPr>
          <p:spPr>
            <a:xfrm>
              <a:off x="281757" y="179338"/>
              <a:ext cx="2097741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>
                <a:defRPr sz="2000" b="1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en-US" altLang="ko-KR" sz="1400">
                  <a:ea typeface="Pretendard"/>
                </a:rPr>
                <a:t>EDA</a:t>
              </a:r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0853F10-6680-872E-53D6-074D55D5A460}"/>
              </a:ext>
            </a:extLst>
          </p:cNvPr>
          <p:cNvSpPr txBox="1"/>
          <p:nvPr/>
        </p:nvSpPr>
        <p:spPr>
          <a:xfrm>
            <a:off x="281757" y="691401"/>
            <a:ext cx="1161801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선정 데이터의 주요 구성 설명</a:t>
            </a:r>
            <a:endParaRPr lang="ko-KR" altLang="en-US" sz="2000" b="1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E3732B26-69F9-E1D0-3E64-822F68AE1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57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 Final Project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4011295E-465F-F277-C13B-6532C66A1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09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0A8FE79C-43A2-B920-8A08-8431F8B97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93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GB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 E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A4E50C9-DE30-F040-5160-4B7AAD7A9928}"/>
              </a:ext>
            </a:extLst>
          </p:cNvPr>
          <p:cNvGrpSpPr/>
          <p:nvPr/>
        </p:nvGrpSpPr>
        <p:grpSpPr>
          <a:xfrm>
            <a:off x="0" y="-1705723"/>
            <a:ext cx="2995152" cy="1583640"/>
            <a:chOff x="0" y="-1705723"/>
            <a:chExt cx="2995152" cy="15836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B66574E-D9BF-E032-8C77-C82FAFC4AB99}"/>
                </a:ext>
              </a:extLst>
            </p:cNvPr>
            <p:cNvSpPr/>
            <p:nvPr/>
          </p:nvSpPr>
          <p:spPr>
            <a:xfrm>
              <a:off x="0" y="-1705723"/>
              <a:ext cx="2995152" cy="1583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D141E87-F728-44E6-BEC5-5A5A4EEB6BB1}"/>
                </a:ext>
              </a:extLst>
            </p:cNvPr>
            <p:cNvSpPr/>
            <p:nvPr/>
          </p:nvSpPr>
          <p:spPr>
            <a:xfrm>
              <a:off x="829699" y="-1586759"/>
              <a:ext cx="630820" cy="636607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FF1EA26-BFAC-B808-AD4E-4E5C1B8AF17E}"/>
                </a:ext>
              </a:extLst>
            </p:cNvPr>
            <p:cNvSpPr/>
            <p:nvPr/>
          </p:nvSpPr>
          <p:spPr>
            <a:xfrm>
              <a:off x="110091" y="-1586759"/>
              <a:ext cx="630820" cy="636607"/>
            </a:xfrm>
            <a:prstGeom prst="rect">
              <a:avLst/>
            </a:prstGeom>
            <a:solidFill>
              <a:srgbClr val="004E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4B7A524-5185-B848-1F6F-608819BEEB54}"/>
                </a:ext>
              </a:extLst>
            </p:cNvPr>
            <p:cNvSpPr/>
            <p:nvPr/>
          </p:nvSpPr>
          <p:spPr>
            <a:xfrm>
              <a:off x="1549307" y="-1586759"/>
              <a:ext cx="630820" cy="636607"/>
            </a:xfrm>
            <a:prstGeom prst="rect">
              <a:avLst/>
            </a:prstGeom>
            <a:solidFill>
              <a:srgbClr val="D1E9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7DE577A-9217-E73B-CE75-B6FA7E0C91A5}"/>
                </a:ext>
              </a:extLst>
            </p:cNvPr>
            <p:cNvSpPr/>
            <p:nvPr/>
          </p:nvSpPr>
          <p:spPr>
            <a:xfrm>
              <a:off x="2268915" y="-1586759"/>
              <a:ext cx="630820" cy="636607"/>
            </a:xfrm>
            <a:prstGeom prst="rect">
              <a:avLst/>
            </a:prstGeom>
            <a:solidFill>
              <a:srgbClr val="EF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03AEDB8-39C1-B7A7-EF12-24BF673B90D9}"/>
                </a:ext>
              </a:extLst>
            </p:cNvPr>
            <p:cNvSpPr/>
            <p:nvPr/>
          </p:nvSpPr>
          <p:spPr>
            <a:xfrm>
              <a:off x="829699" y="-872067"/>
              <a:ext cx="630820" cy="636607"/>
            </a:xfrm>
            <a:prstGeom prst="rect">
              <a:avLst/>
            </a:prstGeom>
            <a:solidFill>
              <a:srgbClr val="B3B2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A2DF14E-DA21-59C3-8EA0-DF7637C99BA0}"/>
                </a:ext>
              </a:extLst>
            </p:cNvPr>
            <p:cNvSpPr/>
            <p:nvPr/>
          </p:nvSpPr>
          <p:spPr>
            <a:xfrm>
              <a:off x="1549307" y="-872067"/>
              <a:ext cx="630820" cy="636607"/>
            </a:xfrm>
            <a:prstGeom prst="rect">
              <a:avLst/>
            </a:prstGeom>
            <a:solidFill>
              <a:srgbClr val="DEDD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7216513-F4FD-2A0E-76B0-72B11E831E75}"/>
                </a:ext>
              </a:extLst>
            </p:cNvPr>
            <p:cNvSpPr/>
            <p:nvPr/>
          </p:nvSpPr>
          <p:spPr>
            <a:xfrm>
              <a:off x="2268915" y="-872067"/>
              <a:ext cx="630820" cy="636607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2FB6172-683F-D91A-628A-67D4AFA7EAB4}"/>
              </a:ext>
            </a:extLst>
          </p:cNvPr>
          <p:cNvCxnSpPr>
            <a:cxnSpLocks/>
          </p:cNvCxnSpPr>
          <p:nvPr/>
        </p:nvCxnSpPr>
        <p:spPr>
          <a:xfrm flipH="1">
            <a:off x="209737" y="6369473"/>
            <a:ext cx="1170793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5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C40C75-B84D-26D5-7D92-1404D8015ABB}"/>
              </a:ext>
            </a:extLst>
          </p:cNvPr>
          <p:cNvSpPr/>
          <p:nvPr/>
        </p:nvSpPr>
        <p:spPr>
          <a:xfrm>
            <a:off x="2268061" y="1528108"/>
            <a:ext cx="2864949" cy="471943"/>
          </a:xfrm>
          <a:prstGeom prst="rect">
            <a:avLst/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Customer_unique_id</a:t>
            </a:r>
            <a:endParaRPr lang="ko-KR" altLang="en-US" sz="120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2FD2CF-85B6-4E04-F1B6-C7C36E1AF14F}"/>
              </a:ext>
            </a:extLst>
          </p:cNvPr>
          <p:cNvSpPr/>
          <p:nvPr/>
        </p:nvSpPr>
        <p:spPr>
          <a:xfrm>
            <a:off x="774717" y="2401023"/>
            <a:ext cx="1837879" cy="4719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Customer_id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8FFAB6-36AD-5B3D-8D1C-E808A0DB9CBC}"/>
              </a:ext>
            </a:extLst>
          </p:cNvPr>
          <p:cNvSpPr/>
          <p:nvPr/>
        </p:nvSpPr>
        <p:spPr>
          <a:xfrm>
            <a:off x="774716" y="3004875"/>
            <a:ext cx="1837879" cy="4719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Customer_city</a:t>
            </a:r>
            <a:endParaRPr lang="en-US" altLang="ko-KR" sz="120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1AA0E3-5923-2742-F589-13E23842B2F0}"/>
              </a:ext>
            </a:extLst>
          </p:cNvPr>
          <p:cNvSpPr/>
          <p:nvPr/>
        </p:nvSpPr>
        <p:spPr>
          <a:xfrm>
            <a:off x="4792316" y="2372226"/>
            <a:ext cx="1837879" cy="471943"/>
          </a:xfrm>
          <a:prstGeom prst="rect">
            <a:avLst/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Customer_id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955D9F-5630-E933-D8C9-6D5D8CA4CC30}"/>
              </a:ext>
            </a:extLst>
          </p:cNvPr>
          <p:cNvSpPr/>
          <p:nvPr/>
        </p:nvSpPr>
        <p:spPr>
          <a:xfrm>
            <a:off x="4792316" y="2976078"/>
            <a:ext cx="1837879" cy="471943"/>
          </a:xfrm>
          <a:prstGeom prst="rect">
            <a:avLst/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Order_id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AA090A-3AD1-1A10-3F7B-6C7422E8CC60}"/>
              </a:ext>
            </a:extLst>
          </p:cNvPr>
          <p:cNvSpPr/>
          <p:nvPr/>
        </p:nvSpPr>
        <p:spPr>
          <a:xfrm>
            <a:off x="6240350" y="3753358"/>
            <a:ext cx="1837879" cy="471943"/>
          </a:xfrm>
          <a:prstGeom prst="rect">
            <a:avLst/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Product_id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A7BEC4-8CA8-610F-E520-A76E3A5C500C}"/>
              </a:ext>
            </a:extLst>
          </p:cNvPr>
          <p:cNvSpPr/>
          <p:nvPr/>
        </p:nvSpPr>
        <p:spPr>
          <a:xfrm>
            <a:off x="3356865" y="3755975"/>
            <a:ext cx="1837879" cy="4719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Product_id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8F4688-3437-1944-7553-AF8B4214BA97}"/>
              </a:ext>
            </a:extLst>
          </p:cNvPr>
          <p:cNvSpPr txBox="1"/>
          <p:nvPr/>
        </p:nvSpPr>
        <p:spPr>
          <a:xfrm>
            <a:off x="3122743" y="2413473"/>
            <a:ext cx="9733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……..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0AA89C-2D07-DD68-2975-A6D7B982374A}"/>
              </a:ext>
            </a:extLst>
          </p:cNvPr>
          <p:cNvSpPr txBox="1"/>
          <p:nvPr/>
        </p:nvSpPr>
        <p:spPr>
          <a:xfrm>
            <a:off x="3139502" y="2990748"/>
            <a:ext cx="9733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……..</a:t>
            </a:r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BA06D9C-0F48-DA11-27EF-4BD865E10FC7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700536" y="2000051"/>
            <a:ext cx="0" cy="177251"/>
          </a:xfrm>
          <a:prstGeom prst="line">
            <a:avLst/>
          </a:prstGeom>
          <a:ln>
            <a:solidFill>
              <a:srgbClr val="B3B2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4FCA508-6047-89EA-D665-1B384A4B4E4B}"/>
              </a:ext>
            </a:extLst>
          </p:cNvPr>
          <p:cNvCxnSpPr>
            <a:cxnSpLocks/>
          </p:cNvCxnSpPr>
          <p:nvPr/>
        </p:nvCxnSpPr>
        <p:spPr>
          <a:xfrm flipH="1">
            <a:off x="1683527" y="2177302"/>
            <a:ext cx="4034017" cy="0"/>
          </a:xfrm>
          <a:prstGeom prst="line">
            <a:avLst/>
          </a:prstGeom>
          <a:ln>
            <a:solidFill>
              <a:srgbClr val="B3B2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0EDB157-240A-D239-40C1-8E2F86FD18A7}"/>
              </a:ext>
            </a:extLst>
          </p:cNvPr>
          <p:cNvSpPr txBox="1"/>
          <p:nvPr/>
        </p:nvSpPr>
        <p:spPr>
          <a:xfrm>
            <a:off x="5230850" y="3769046"/>
            <a:ext cx="9733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……..</a:t>
            </a:r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245488B-B56E-C640-0858-47636A553693}"/>
              </a:ext>
            </a:extLst>
          </p:cNvPr>
          <p:cNvSpPr/>
          <p:nvPr/>
        </p:nvSpPr>
        <p:spPr>
          <a:xfrm>
            <a:off x="6240350" y="4378771"/>
            <a:ext cx="1837879" cy="471943"/>
          </a:xfrm>
          <a:prstGeom prst="rect">
            <a:avLst/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Product_category_name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00FF4C-3025-0CDF-AFB4-7C80BCECEEC0}"/>
              </a:ext>
            </a:extLst>
          </p:cNvPr>
          <p:cNvSpPr/>
          <p:nvPr/>
        </p:nvSpPr>
        <p:spPr>
          <a:xfrm>
            <a:off x="3356865" y="4381388"/>
            <a:ext cx="1837879" cy="4719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Product_category_name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323328B-7ADF-5B19-BC42-DBBADFAC3B72}"/>
              </a:ext>
            </a:extLst>
          </p:cNvPr>
          <p:cNvSpPr/>
          <p:nvPr/>
        </p:nvSpPr>
        <p:spPr>
          <a:xfrm>
            <a:off x="6240350" y="4979839"/>
            <a:ext cx="1837879" cy="471943"/>
          </a:xfrm>
          <a:prstGeom prst="rect">
            <a:avLst/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Price , </a:t>
            </a:r>
            <a:r>
              <a:rPr lang="en-US" altLang="ko-KR" sz="12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Freight_value</a:t>
            </a:r>
            <a:endParaRPr lang="ko-KR" altLang="en-US" sz="120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F6347EE-EFC1-86E0-1C18-B9371E74F77B}"/>
              </a:ext>
            </a:extLst>
          </p:cNvPr>
          <p:cNvSpPr/>
          <p:nvPr/>
        </p:nvSpPr>
        <p:spPr>
          <a:xfrm>
            <a:off x="3356865" y="4982456"/>
            <a:ext cx="1837879" cy="4719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Price , Freight_value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D82D612-AA65-870D-779E-A29FB7B7AB83}"/>
              </a:ext>
            </a:extLst>
          </p:cNvPr>
          <p:cNvSpPr/>
          <p:nvPr/>
        </p:nvSpPr>
        <p:spPr>
          <a:xfrm>
            <a:off x="3356865" y="5751262"/>
            <a:ext cx="4721364" cy="471943"/>
          </a:xfrm>
          <a:prstGeom prst="rect">
            <a:avLst/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reviews.csv</a:t>
            </a:r>
            <a:r>
              <a:rPr lang="en-US" altLang="ko-KR" sz="12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, </a:t>
            </a:r>
            <a:r>
              <a:rPr lang="en-US" altLang="ko-KR" sz="120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payments.csv</a:t>
            </a:r>
            <a:r>
              <a:rPr lang="en-US" altLang="ko-KR" sz="12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, </a:t>
            </a:r>
            <a:r>
              <a:rPr lang="en-US" altLang="ko-KR" sz="120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orders.csv</a:t>
            </a:r>
            <a:r>
              <a:rPr lang="en-US" altLang="ko-KR" sz="12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en-US" altLang="ko-KR" sz="120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order_items.csv</a:t>
            </a:r>
            <a:r>
              <a:rPr lang="en-US" altLang="ko-KR" sz="12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424E60-8586-4ABD-4A20-E7BB8794636A}"/>
              </a:ext>
            </a:extLst>
          </p:cNvPr>
          <p:cNvSpPr txBox="1"/>
          <p:nvPr/>
        </p:nvSpPr>
        <p:spPr>
          <a:xfrm>
            <a:off x="5230849" y="4409615"/>
            <a:ext cx="9733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……..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37CA5C-0B6E-1C0A-FA3D-6C5A9E3E8CCD}"/>
              </a:ext>
            </a:extLst>
          </p:cNvPr>
          <p:cNvSpPr txBox="1"/>
          <p:nvPr/>
        </p:nvSpPr>
        <p:spPr>
          <a:xfrm>
            <a:off x="5230848" y="4996751"/>
            <a:ext cx="9733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……..</a:t>
            </a:r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628AA00-EDDD-8579-01C6-827ED8D60C2B}"/>
              </a:ext>
            </a:extLst>
          </p:cNvPr>
          <p:cNvSpPr txBox="1"/>
          <p:nvPr/>
        </p:nvSpPr>
        <p:spPr>
          <a:xfrm>
            <a:off x="5287550" y="1598288"/>
            <a:ext cx="268529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동일 고객인지 확인할 수 있는 변수</a:t>
            </a:r>
            <a:endParaRPr lang="ko-KR" altLang="en-US" sz="140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093E5F-6D00-EDD0-3518-3C9EC2DD7CB6}"/>
              </a:ext>
            </a:extLst>
          </p:cNvPr>
          <p:cNvSpPr txBox="1"/>
          <p:nvPr/>
        </p:nvSpPr>
        <p:spPr>
          <a:xfrm>
            <a:off x="7208866" y="2755961"/>
            <a:ext cx="268529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고객의 주문마다 생성되는 변수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6993D81-0769-8B4D-1448-304262CF27C9}"/>
              </a:ext>
            </a:extLst>
          </p:cNvPr>
          <p:cNvSpPr txBox="1"/>
          <p:nvPr/>
        </p:nvSpPr>
        <p:spPr>
          <a:xfrm>
            <a:off x="8667941" y="4440392"/>
            <a:ext cx="268529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한 주문 안에 들어 있는 변수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71F835-0521-1EE9-6FCE-A332C6D6746F}"/>
              </a:ext>
            </a:extLst>
          </p:cNvPr>
          <p:cNvSpPr txBox="1"/>
          <p:nvPr/>
        </p:nvSpPr>
        <p:spPr>
          <a:xfrm>
            <a:off x="8667941" y="5839204"/>
            <a:ext cx="33728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주문</a:t>
            </a:r>
            <a:r>
              <a:rPr lang="en-US" altLang="ko-KR" sz="14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(Order_id)</a:t>
            </a:r>
            <a:r>
              <a:rPr lang="ko-KR" altLang="en-US" sz="14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대응되는 각종 변수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FB73EEB-9DF4-2CD3-8494-D92DFAF95857}"/>
              </a:ext>
            </a:extLst>
          </p:cNvPr>
          <p:cNvSpPr txBox="1"/>
          <p:nvPr/>
        </p:nvSpPr>
        <p:spPr>
          <a:xfrm rot="5400000">
            <a:off x="1251604" y="3839450"/>
            <a:ext cx="9733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……..</a:t>
            </a:r>
            <a:endParaRPr lang="ko-KR" altLang="en-US"/>
          </a:p>
        </p:txBody>
      </p:sp>
      <p:sp>
        <p:nvSpPr>
          <p:cNvPr id="84" name="오른쪽 중괄호 83">
            <a:extLst>
              <a:ext uri="{FF2B5EF4-FFF2-40B4-BE49-F238E27FC236}">
                <a16:creationId xmlns:a16="http://schemas.microsoft.com/office/drawing/2014/main" id="{E4E08140-4BB0-E268-ACE2-25A6A12B9BE8}"/>
              </a:ext>
            </a:extLst>
          </p:cNvPr>
          <p:cNvSpPr/>
          <p:nvPr/>
        </p:nvSpPr>
        <p:spPr>
          <a:xfrm>
            <a:off x="6834236" y="2436708"/>
            <a:ext cx="309782" cy="937738"/>
          </a:xfrm>
          <a:prstGeom prst="rightBrace">
            <a:avLst/>
          </a:prstGeom>
          <a:ln>
            <a:solidFill>
              <a:srgbClr val="0387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오른쪽 중괄호 84">
            <a:extLst>
              <a:ext uri="{FF2B5EF4-FFF2-40B4-BE49-F238E27FC236}">
                <a16:creationId xmlns:a16="http://schemas.microsoft.com/office/drawing/2014/main" id="{AD8E111B-CCDB-B7D2-EAC4-70A200404C4A}"/>
              </a:ext>
            </a:extLst>
          </p:cNvPr>
          <p:cNvSpPr/>
          <p:nvPr/>
        </p:nvSpPr>
        <p:spPr>
          <a:xfrm>
            <a:off x="8227916" y="3813770"/>
            <a:ext cx="309782" cy="1563151"/>
          </a:xfrm>
          <a:prstGeom prst="rightBrace">
            <a:avLst/>
          </a:prstGeom>
          <a:ln>
            <a:solidFill>
              <a:srgbClr val="0387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28BA55A-7045-9DA8-0EC5-BDC94A7B4502}"/>
              </a:ext>
            </a:extLst>
          </p:cNvPr>
          <p:cNvSpPr txBox="1"/>
          <p:nvPr/>
        </p:nvSpPr>
        <p:spPr>
          <a:xfrm>
            <a:off x="774716" y="1490276"/>
            <a:ext cx="9733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……..</a:t>
            </a:r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724572C-5CB3-C190-7A50-F65BB2CD3799}"/>
              </a:ext>
            </a:extLst>
          </p:cNvPr>
          <p:cNvSpPr/>
          <p:nvPr/>
        </p:nvSpPr>
        <p:spPr>
          <a:xfrm>
            <a:off x="0" y="1528107"/>
            <a:ext cx="519282" cy="4719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266064-3D96-DC77-51FD-0D18CB0A5C74}"/>
              </a:ext>
            </a:extLst>
          </p:cNvPr>
          <p:cNvSpPr txBox="1"/>
          <p:nvPr/>
        </p:nvSpPr>
        <p:spPr>
          <a:xfrm>
            <a:off x="2992670" y="1183802"/>
            <a:ext cx="138428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Customer.csv</a:t>
            </a:r>
            <a:endParaRPr lang="ko-KR" altLang="en-US" sz="1400" b="1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C6EB269-A71B-1940-D1D1-7D2063054175}"/>
              </a:ext>
            </a:extLst>
          </p:cNvPr>
          <p:cNvSpPr txBox="1"/>
          <p:nvPr/>
        </p:nvSpPr>
        <p:spPr>
          <a:xfrm rot="5400000">
            <a:off x="-336387" y="2361271"/>
            <a:ext cx="9733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……..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B85B6-5FDE-BB01-C604-58AE23E03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EADBF2A-D243-B1DB-D468-8E067B231DBD}"/>
              </a:ext>
            </a:extLst>
          </p:cNvPr>
          <p:cNvGrpSpPr/>
          <p:nvPr/>
        </p:nvGrpSpPr>
        <p:grpSpPr>
          <a:xfrm>
            <a:off x="186878" y="243245"/>
            <a:ext cx="2192620" cy="352980"/>
            <a:chOff x="186878" y="172125"/>
            <a:chExt cx="2192620" cy="3529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93FA81D-62D6-4325-7866-5156B952CCE5}"/>
                </a:ext>
              </a:extLst>
            </p:cNvPr>
            <p:cNvSpPr/>
            <p:nvPr/>
          </p:nvSpPr>
          <p:spPr>
            <a:xfrm>
              <a:off x="186878" y="172125"/>
              <a:ext cx="45719" cy="176490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DC5210A-B4EB-8EC0-62FF-3D795D9367A7}"/>
                </a:ext>
              </a:extLst>
            </p:cNvPr>
            <p:cNvSpPr/>
            <p:nvPr/>
          </p:nvSpPr>
          <p:spPr>
            <a:xfrm>
              <a:off x="186878" y="348615"/>
              <a:ext cx="45719" cy="176490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C1ACC9-82C2-AF74-7EA7-39AB8FDF297F}"/>
                </a:ext>
              </a:extLst>
            </p:cNvPr>
            <p:cNvSpPr txBox="1"/>
            <p:nvPr/>
          </p:nvSpPr>
          <p:spPr>
            <a:xfrm>
              <a:off x="281757" y="179338"/>
              <a:ext cx="2097741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>
                <a:defRPr sz="2000" b="1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en-US" altLang="ko-KR" sz="1400">
                  <a:ea typeface="Pretendard"/>
                </a:rPr>
                <a:t>EDA</a:t>
              </a:r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ABC37AC-4B35-7BBE-DA42-C4E115D5DC2A}"/>
              </a:ext>
            </a:extLst>
          </p:cNvPr>
          <p:cNvSpPr txBox="1"/>
          <p:nvPr/>
        </p:nvSpPr>
        <p:spPr>
          <a:xfrm>
            <a:off x="281757" y="691401"/>
            <a:ext cx="1161801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시각화를 통한 분석과 도메인 지식을 바탕으로 이상치를 제거하지 않음</a:t>
            </a:r>
            <a:endParaRPr lang="en-US" altLang="ko-KR" sz="2000" b="1" err="1">
              <a:latin typeface="Pretendard" panose="02000503000000020004" pitchFamily="2" charset="-127"/>
              <a:ea typeface="Pretendard"/>
              <a:cs typeface="Pretendard" panose="02000503000000020004" pitchFamily="2" charset="-127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8F8D91FC-3C82-6284-EC95-BF79F1446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57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 Final Project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7372802-FEED-D492-8E5A-EDF23AE27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09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ko-KR" sz="120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00DF8AC5-E282-2AF7-CEA8-BA3AB50BC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93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GB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 E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8668695-E136-7473-31D1-E9412A61D3B5}"/>
              </a:ext>
            </a:extLst>
          </p:cNvPr>
          <p:cNvGrpSpPr/>
          <p:nvPr/>
        </p:nvGrpSpPr>
        <p:grpSpPr>
          <a:xfrm>
            <a:off x="0" y="-1705723"/>
            <a:ext cx="2995152" cy="1583640"/>
            <a:chOff x="0" y="-1705723"/>
            <a:chExt cx="2995152" cy="15836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8947064-F714-BDAC-C076-BCB731BD9652}"/>
                </a:ext>
              </a:extLst>
            </p:cNvPr>
            <p:cNvSpPr/>
            <p:nvPr/>
          </p:nvSpPr>
          <p:spPr>
            <a:xfrm>
              <a:off x="0" y="-1705723"/>
              <a:ext cx="2995152" cy="1583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BC52031-A346-5961-96E6-E0C572C6A9B3}"/>
                </a:ext>
              </a:extLst>
            </p:cNvPr>
            <p:cNvSpPr/>
            <p:nvPr/>
          </p:nvSpPr>
          <p:spPr>
            <a:xfrm>
              <a:off x="829699" y="-1586759"/>
              <a:ext cx="630820" cy="636607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67DCEAB-C08F-0396-6199-64DED40A3323}"/>
                </a:ext>
              </a:extLst>
            </p:cNvPr>
            <p:cNvSpPr/>
            <p:nvPr/>
          </p:nvSpPr>
          <p:spPr>
            <a:xfrm>
              <a:off x="110091" y="-1586759"/>
              <a:ext cx="630820" cy="636607"/>
            </a:xfrm>
            <a:prstGeom prst="rect">
              <a:avLst/>
            </a:prstGeom>
            <a:solidFill>
              <a:srgbClr val="004E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C740827-6E49-2D2F-B3F7-0F92610C180F}"/>
                </a:ext>
              </a:extLst>
            </p:cNvPr>
            <p:cNvSpPr/>
            <p:nvPr/>
          </p:nvSpPr>
          <p:spPr>
            <a:xfrm>
              <a:off x="1549307" y="-1586759"/>
              <a:ext cx="630820" cy="636607"/>
            </a:xfrm>
            <a:prstGeom prst="rect">
              <a:avLst/>
            </a:prstGeom>
            <a:solidFill>
              <a:srgbClr val="D1E9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4F87707-96C2-EA7F-6F68-8DB37B56E2CA}"/>
                </a:ext>
              </a:extLst>
            </p:cNvPr>
            <p:cNvSpPr/>
            <p:nvPr/>
          </p:nvSpPr>
          <p:spPr>
            <a:xfrm>
              <a:off x="2268915" y="-1586759"/>
              <a:ext cx="630820" cy="636607"/>
            </a:xfrm>
            <a:prstGeom prst="rect">
              <a:avLst/>
            </a:prstGeom>
            <a:solidFill>
              <a:srgbClr val="EF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557944B-ACE6-AB3F-73C6-22EC12891C87}"/>
                </a:ext>
              </a:extLst>
            </p:cNvPr>
            <p:cNvSpPr/>
            <p:nvPr/>
          </p:nvSpPr>
          <p:spPr>
            <a:xfrm>
              <a:off x="829699" y="-872067"/>
              <a:ext cx="630820" cy="636607"/>
            </a:xfrm>
            <a:prstGeom prst="rect">
              <a:avLst/>
            </a:prstGeom>
            <a:solidFill>
              <a:srgbClr val="B3B2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E9AE179-66EE-3FED-AADF-F190A45E98F0}"/>
                </a:ext>
              </a:extLst>
            </p:cNvPr>
            <p:cNvSpPr/>
            <p:nvPr/>
          </p:nvSpPr>
          <p:spPr>
            <a:xfrm>
              <a:off x="1549307" y="-872067"/>
              <a:ext cx="630820" cy="636607"/>
            </a:xfrm>
            <a:prstGeom prst="rect">
              <a:avLst/>
            </a:prstGeom>
            <a:solidFill>
              <a:srgbClr val="DEDD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6DA392B-06D9-141F-B1B5-A11071761632}"/>
                </a:ext>
              </a:extLst>
            </p:cNvPr>
            <p:cNvSpPr/>
            <p:nvPr/>
          </p:nvSpPr>
          <p:spPr>
            <a:xfrm>
              <a:off x="2268915" y="-872067"/>
              <a:ext cx="630820" cy="636607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2C48E9B-9CA5-7CD6-BFE2-88C74EACEA6C}"/>
              </a:ext>
            </a:extLst>
          </p:cNvPr>
          <p:cNvCxnSpPr>
            <a:cxnSpLocks/>
          </p:cNvCxnSpPr>
          <p:nvPr/>
        </p:nvCxnSpPr>
        <p:spPr>
          <a:xfrm flipH="1">
            <a:off x="209737" y="6369473"/>
            <a:ext cx="1170793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5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72">
            <a:extLst>
              <a:ext uri="{FF2B5EF4-FFF2-40B4-BE49-F238E27FC236}">
                <a16:creationId xmlns:a16="http://schemas.microsoft.com/office/drawing/2014/main" id="{6AC6BE69-B99B-A792-BE47-D069776DFF45}"/>
              </a:ext>
            </a:extLst>
          </p:cNvPr>
          <p:cNvSpPr/>
          <p:nvPr/>
        </p:nvSpPr>
        <p:spPr>
          <a:xfrm>
            <a:off x="281757" y="5364528"/>
            <a:ext cx="11558571" cy="43405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err="1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Outlier가</a:t>
            </a:r>
            <a:r>
              <a:rPr kumimoji="1" lang="ko-KR" altLang="en-US" sz="13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있을만한 변수인 </a:t>
            </a:r>
            <a:r>
              <a:rPr kumimoji="1" lang="ko-KR" altLang="en-US" sz="1300" err="1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Price와</a:t>
            </a:r>
            <a:r>
              <a:rPr kumimoji="1" lang="ko-KR" altLang="en-US" sz="13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err="1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Payment_value</a:t>
            </a:r>
            <a:r>
              <a:rPr kumimoji="1" lang="ko-KR" altLang="en-US" sz="13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 확인 결과, 분포가 밀집되어 있음</a:t>
            </a:r>
          </a:p>
        </p:txBody>
      </p:sp>
      <p:pic>
        <p:nvPicPr>
          <p:cNvPr id="3" name="그림 2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49B950A9-33CF-446A-D9DA-035F7BCD4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817" y="1106242"/>
            <a:ext cx="5711785" cy="4231897"/>
          </a:xfrm>
          <a:prstGeom prst="rect">
            <a:avLst/>
          </a:prstGeom>
        </p:spPr>
      </p:pic>
      <p:pic>
        <p:nvPicPr>
          <p:cNvPr id="4" name="그림 3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7BC5E299-9745-EFF4-6C66-76A3F5845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91" y="1122777"/>
            <a:ext cx="5716493" cy="4222060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08F78E8-A9D3-10B1-B0F0-85B7E2487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0834"/>
              </p:ext>
            </p:extLst>
          </p:nvPr>
        </p:nvGraphicFramePr>
        <p:xfrm>
          <a:off x="3473337" y="4152698"/>
          <a:ext cx="23721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063">
                  <a:extLst>
                    <a:ext uri="{9D8B030D-6E8A-4147-A177-3AD203B41FA5}">
                      <a16:colId xmlns:a16="http://schemas.microsoft.com/office/drawing/2014/main" val="4059277240"/>
                    </a:ext>
                  </a:extLst>
                </a:gridCol>
                <a:gridCol w="1186063">
                  <a:extLst>
                    <a:ext uri="{9D8B030D-6E8A-4147-A177-3AD203B41FA5}">
                      <a16:colId xmlns:a16="http://schemas.microsoft.com/office/drawing/2014/main" val="934475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X축</a:t>
                      </a:r>
                      <a:endParaRPr lang="ko-KR" altLang="en-US" sz="1000" b="0" err="1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Range</a:t>
                      </a:r>
                      <a:endParaRPr lang="ko-KR" altLang="en-US" sz="1000" b="0" err="1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02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Price</a:t>
                      </a:r>
                      <a:endParaRPr lang="ko-KR" altLang="en-US" sz="1000" b="0" err="1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0.8 ~ 6735</a:t>
                      </a:r>
                      <a:endParaRPr lang="ko-KR" sz="1000" b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0880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99005FF-3D56-9F57-FDD8-8127379BE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649093"/>
              </p:ext>
            </p:extLst>
          </p:nvPr>
        </p:nvGraphicFramePr>
        <p:xfrm>
          <a:off x="9432417" y="4152698"/>
          <a:ext cx="22548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48">
                  <a:extLst>
                    <a:ext uri="{9D8B030D-6E8A-4147-A177-3AD203B41FA5}">
                      <a16:colId xmlns:a16="http://schemas.microsoft.com/office/drawing/2014/main" val="4059277240"/>
                    </a:ext>
                  </a:extLst>
                </a:gridCol>
                <a:gridCol w="1127448">
                  <a:extLst>
                    <a:ext uri="{9D8B030D-6E8A-4147-A177-3AD203B41FA5}">
                      <a16:colId xmlns:a16="http://schemas.microsoft.com/office/drawing/2014/main" val="934475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X축</a:t>
                      </a:r>
                      <a:endParaRPr lang="ko-KR" altLang="en-US" sz="1000" b="0" err="1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Range</a:t>
                      </a:r>
                      <a:endParaRPr lang="ko-KR" altLang="en-US" sz="1000" b="0" err="1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02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Payment_value</a:t>
                      </a:r>
                      <a:endParaRPr lang="ko-KR" altLang="en-US" sz="1000" b="0" err="1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</a:t>
                      </a:r>
                      <a:r>
                        <a:rPr lang="en-US" altLang="en-US" sz="1000" b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~13664.08</a:t>
                      </a:r>
                      <a:endParaRPr lang="ko-KR" sz="1000" b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08808"/>
                  </a:ext>
                </a:extLst>
              </a:tr>
            </a:tbl>
          </a:graphicData>
        </a:graphic>
      </p:graphicFrame>
      <p:sp>
        <p:nvSpPr>
          <p:cNvPr id="2" name="모서리가 둥근 직사각형 72">
            <a:extLst>
              <a:ext uri="{FF2B5EF4-FFF2-40B4-BE49-F238E27FC236}">
                <a16:creationId xmlns:a16="http://schemas.microsoft.com/office/drawing/2014/main" id="{409623D0-C80E-D030-A14D-1C458E89E07F}"/>
              </a:ext>
            </a:extLst>
          </p:cNvPr>
          <p:cNvSpPr/>
          <p:nvPr/>
        </p:nvSpPr>
        <p:spPr>
          <a:xfrm>
            <a:off x="290671" y="5844883"/>
            <a:ext cx="11558571" cy="462844"/>
          </a:xfrm>
          <a:prstGeom prst="roundRect">
            <a:avLst>
              <a:gd name="adj" fmla="val 0"/>
            </a:avLst>
          </a:prstGeom>
          <a:solidFill>
            <a:srgbClr val="D1E9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하지만</a:t>
            </a:r>
            <a:r>
              <a:rPr kumimoji="1" lang="en-US" altLang="ko-KR" sz="13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Outlier</a:t>
            </a:r>
            <a:r>
              <a:rPr kumimoji="1" lang="ko-KR" altLang="en-US" sz="1300" err="1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</a:t>
            </a:r>
            <a:r>
              <a:rPr kumimoji="1" lang="ko-KR" altLang="en-US" sz="13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수를 무시할 수 없을 뿐만 아니라 많은 금액을 지불하는 고객이 이커머스내 주요 타깃층이 될 수 있다는 판단하에 이상치를 제거하지 않음.</a:t>
            </a:r>
          </a:p>
        </p:txBody>
      </p:sp>
    </p:spTree>
    <p:extLst>
      <p:ext uri="{BB962C8B-B14F-4D97-AF65-F5344CB8AC3E}">
        <p14:creationId xmlns:p14="http://schemas.microsoft.com/office/powerpoint/2010/main" val="188473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F7FA4-3A1D-BC09-7800-7DD080560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32A09A07-0BE8-2ECE-9255-3D3164C19BB9}"/>
              </a:ext>
            </a:extLst>
          </p:cNvPr>
          <p:cNvSpPr/>
          <p:nvPr/>
        </p:nvSpPr>
        <p:spPr>
          <a:xfrm>
            <a:off x="379531" y="2666231"/>
            <a:ext cx="780864" cy="771131"/>
          </a:xfrm>
          <a:prstGeom prst="roundRect">
            <a:avLst>
              <a:gd name="adj" fmla="val 0"/>
            </a:avLst>
          </a:prstGeom>
          <a:solidFill>
            <a:srgbClr val="D1E9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제거</a:t>
            </a:r>
            <a:r>
              <a:rPr kumimoji="1" lang="en-US" altLang="ko-KR" sz="12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2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이유</a:t>
            </a:r>
          </a:p>
        </p:txBody>
      </p:sp>
      <p:sp>
        <p:nvSpPr>
          <p:cNvPr id="58" name="모서리가 둥근 직사각형 72">
            <a:extLst>
              <a:ext uri="{FF2B5EF4-FFF2-40B4-BE49-F238E27FC236}">
                <a16:creationId xmlns:a16="http://schemas.microsoft.com/office/drawing/2014/main" id="{DE0E3820-EDF4-B7AA-EDF9-33685D6B11D1}"/>
              </a:ext>
            </a:extLst>
          </p:cNvPr>
          <p:cNvSpPr/>
          <p:nvPr/>
        </p:nvSpPr>
        <p:spPr>
          <a:xfrm>
            <a:off x="1197615" y="1268742"/>
            <a:ext cx="2651454" cy="478225"/>
          </a:xfrm>
          <a:prstGeom prst="roundRect">
            <a:avLst>
              <a:gd name="adj" fmla="val 0"/>
            </a:avLst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9" name="모서리가 둥근 직사각형 72">
            <a:extLst>
              <a:ext uri="{FF2B5EF4-FFF2-40B4-BE49-F238E27FC236}">
                <a16:creationId xmlns:a16="http://schemas.microsoft.com/office/drawing/2014/main" id="{F4ED6363-F13A-7461-B332-DC9850A3C7CC}"/>
              </a:ext>
            </a:extLst>
          </p:cNvPr>
          <p:cNvSpPr/>
          <p:nvPr/>
        </p:nvSpPr>
        <p:spPr>
          <a:xfrm>
            <a:off x="3887150" y="1268742"/>
            <a:ext cx="2651454" cy="478225"/>
          </a:xfrm>
          <a:prstGeom prst="roundRect">
            <a:avLst>
              <a:gd name="adj" fmla="val 0"/>
            </a:avLst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0" name="모서리가 둥근 직사각형 72">
            <a:extLst>
              <a:ext uri="{FF2B5EF4-FFF2-40B4-BE49-F238E27FC236}">
                <a16:creationId xmlns:a16="http://schemas.microsoft.com/office/drawing/2014/main" id="{FD049887-232F-FB69-79F6-EA578DE377F2}"/>
              </a:ext>
            </a:extLst>
          </p:cNvPr>
          <p:cNvSpPr/>
          <p:nvPr/>
        </p:nvSpPr>
        <p:spPr>
          <a:xfrm>
            <a:off x="6576685" y="1268742"/>
            <a:ext cx="2651454" cy="478225"/>
          </a:xfrm>
          <a:prstGeom prst="roundRect">
            <a:avLst>
              <a:gd name="adj" fmla="val 0"/>
            </a:avLst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2" name="모서리가 둥근 직사각형 72">
            <a:extLst>
              <a:ext uri="{FF2B5EF4-FFF2-40B4-BE49-F238E27FC236}">
                <a16:creationId xmlns:a16="http://schemas.microsoft.com/office/drawing/2014/main" id="{D37A2B63-9E4D-F5BC-27E6-A99F4A81B393}"/>
              </a:ext>
            </a:extLst>
          </p:cNvPr>
          <p:cNvSpPr/>
          <p:nvPr/>
        </p:nvSpPr>
        <p:spPr>
          <a:xfrm>
            <a:off x="9266219" y="1268742"/>
            <a:ext cx="2651454" cy="478225"/>
          </a:xfrm>
          <a:prstGeom prst="roundRect">
            <a:avLst>
              <a:gd name="adj" fmla="val 0"/>
            </a:avLst>
          </a:prstGeom>
          <a:solidFill>
            <a:srgbClr val="038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25C3E2-F972-9941-4353-6AC48C47C9C5}"/>
              </a:ext>
            </a:extLst>
          </p:cNvPr>
          <p:cNvSpPr/>
          <p:nvPr/>
        </p:nvSpPr>
        <p:spPr>
          <a:xfrm>
            <a:off x="3871810" y="4184083"/>
            <a:ext cx="2619133" cy="2034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583070-2E89-C265-8DB9-848D78DB3661}"/>
              </a:ext>
            </a:extLst>
          </p:cNvPr>
          <p:cNvSpPr txBox="1"/>
          <p:nvPr/>
        </p:nvSpPr>
        <p:spPr>
          <a:xfrm>
            <a:off x="281757" y="691401"/>
            <a:ext cx="1161801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프로젝트 진행에 불필요한 변수 제거 및 결측치 확인</a:t>
            </a:r>
            <a:endParaRPr lang="ko-KR" altLang="en-US" sz="2000" b="1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D812CC2F-0261-99B6-3A07-5B600EF26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86539"/>
              </p:ext>
            </p:extLst>
          </p:nvPr>
        </p:nvGraphicFramePr>
        <p:xfrm>
          <a:off x="1206237" y="4660030"/>
          <a:ext cx="2619133" cy="1579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133">
                  <a:extLst>
                    <a:ext uri="{9D8B030D-6E8A-4147-A177-3AD203B41FA5}">
                      <a16:colId xmlns:a16="http://schemas.microsoft.com/office/drawing/2014/main" val="1160414787"/>
                    </a:ext>
                  </a:extLst>
                </a:gridCol>
              </a:tblGrid>
              <a:tr h="15798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949901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79E8F89A-B9C9-3EF2-8D6E-045AF515A49B}"/>
              </a:ext>
            </a:extLst>
          </p:cNvPr>
          <p:cNvGrpSpPr/>
          <p:nvPr/>
        </p:nvGrpSpPr>
        <p:grpSpPr>
          <a:xfrm>
            <a:off x="186878" y="243245"/>
            <a:ext cx="2192620" cy="352980"/>
            <a:chOff x="186878" y="172125"/>
            <a:chExt cx="2192620" cy="3529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BCF20D-CCC3-85F1-CFCA-A2E3E96748A1}"/>
                </a:ext>
              </a:extLst>
            </p:cNvPr>
            <p:cNvSpPr/>
            <p:nvPr/>
          </p:nvSpPr>
          <p:spPr>
            <a:xfrm>
              <a:off x="186878" y="172125"/>
              <a:ext cx="45719" cy="176490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B4E74AA-22D1-5265-1A1B-213F8B61B471}"/>
                </a:ext>
              </a:extLst>
            </p:cNvPr>
            <p:cNvSpPr/>
            <p:nvPr/>
          </p:nvSpPr>
          <p:spPr>
            <a:xfrm>
              <a:off x="186878" y="348615"/>
              <a:ext cx="45719" cy="176490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836737-0A66-E35A-3620-1A0811169878}"/>
                </a:ext>
              </a:extLst>
            </p:cNvPr>
            <p:cNvSpPr txBox="1"/>
            <p:nvPr/>
          </p:nvSpPr>
          <p:spPr>
            <a:xfrm>
              <a:off x="281757" y="179338"/>
              <a:ext cx="2097741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>
                <a:defRPr sz="2000" b="1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en-US" altLang="ko-KR" sz="1400">
                  <a:ea typeface="Pretendard"/>
                </a:rPr>
                <a:t>EDA</a:t>
              </a:r>
              <a:endParaRPr lang="ko-KR" altLang="en-US"/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023311A-AA28-465B-3E70-965F48118CDD}"/>
              </a:ext>
            </a:extLst>
          </p:cNvPr>
          <p:cNvCxnSpPr>
            <a:cxnSpLocks/>
          </p:cNvCxnSpPr>
          <p:nvPr/>
        </p:nvCxnSpPr>
        <p:spPr>
          <a:xfrm flipH="1">
            <a:off x="209737" y="6424301"/>
            <a:ext cx="1170793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5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5">
            <a:extLst>
              <a:ext uri="{FF2B5EF4-FFF2-40B4-BE49-F238E27FC236}">
                <a16:creationId xmlns:a16="http://schemas.microsoft.com/office/drawing/2014/main" id="{44C25FB6-7346-8742-35D4-6132FCE00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57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 Final Project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5F05768F-9FD8-C8F1-45AC-8D2A70089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93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GB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 E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1CCC07C-DFCE-5354-C71A-8FA6AD040257}"/>
              </a:ext>
            </a:extLst>
          </p:cNvPr>
          <p:cNvGrpSpPr/>
          <p:nvPr/>
        </p:nvGrpSpPr>
        <p:grpSpPr>
          <a:xfrm>
            <a:off x="0" y="-1705723"/>
            <a:ext cx="2995152" cy="1583640"/>
            <a:chOff x="0" y="-1705723"/>
            <a:chExt cx="2995152" cy="15836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5F99E64-A4B0-75AA-021A-FF31D40B2C4F}"/>
                </a:ext>
              </a:extLst>
            </p:cNvPr>
            <p:cNvSpPr/>
            <p:nvPr/>
          </p:nvSpPr>
          <p:spPr>
            <a:xfrm>
              <a:off x="0" y="-1705723"/>
              <a:ext cx="2995152" cy="1583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0ADE5A2-01D0-8E58-0866-EAA08BD45648}"/>
                </a:ext>
              </a:extLst>
            </p:cNvPr>
            <p:cNvSpPr/>
            <p:nvPr/>
          </p:nvSpPr>
          <p:spPr>
            <a:xfrm>
              <a:off x="829699" y="-1586759"/>
              <a:ext cx="630820" cy="636607"/>
            </a:xfrm>
            <a:prstGeom prst="rect">
              <a:avLst/>
            </a:prstGeom>
            <a:solidFill>
              <a:srgbClr val="0387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E109321-2312-0C01-9C5B-363EF6AF8334}"/>
                </a:ext>
              </a:extLst>
            </p:cNvPr>
            <p:cNvSpPr/>
            <p:nvPr/>
          </p:nvSpPr>
          <p:spPr>
            <a:xfrm>
              <a:off x="110091" y="-1586759"/>
              <a:ext cx="630820" cy="636607"/>
            </a:xfrm>
            <a:prstGeom prst="rect">
              <a:avLst/>
            </a:prstGeom>
            <a:solidFill>
              <a:srgbClr val="004E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3B2A4A9-6F27-FB54-6B13-1366A2921197}"/>
                </a:ext>
              </a:extLst>
            </p:cNvPr>
            <p:cNvSpPr/>
            <p:nvPr/>
          </p:nvSpPr>
          <p:spPr>
            <a:xfrm>
              <a:off x="1549307" y="-1586759"/>
              <a:ext cx="630820" cy="636607"/>
            </a:xfrm>
            <a:prstGeom prst="rect">
              <a:avLst/>
            </a:prstGeom>
            <a:solidFill>
              <a:srgbClr val="D1E9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CD0A1D7-F6CB-55A2-4A99-136AA59447D2}"/>
                </a:ext>
              </a:extLst>
            </p:cNvPr>
            <p:cNvSpPr/>
            <p:nvPr/>
          </p:nvSpPr>
          <p:spPr>
            <a:xfrm>
              <a:off x="2268915" y="-1586759"/>
              <a:ext cx="630820" cy="636607"/>
            </a:xfrm>
            <a:prstGeom prst="rect">
              <a:avLst/>
            </a:prstGeom>
            <a:solidFill>
              <a:srgbClr val="EF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F0D6698-D0DF-8B38-5972-A5117F32284B}"/>
                </a:ext>
              </a:extLst>
            </p:cNvPr>
            <p:cNvSpPr/>
            <p:nvPr/>
          </p:nvSpPr>
          <p:spPr>
            <a:xfrm>
              <a:off x="829699" y="-872067"/>
              <a:ext cx="630820" cy="636607"/>
            </a:xfrm>
            <a:prstGeom prst="rect">
              <a:avLst/>
            </a:prstGeom>
            <a:solidFill>
              <a:srgbClr val="B3B2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BB8F97C-FC5A-F4BD-4596-A24F4AE0ECC4}"/>
                </a:ext>
              </a:extLst>
            </p:cNvPr>
            <p:cNvSpPr/>
            <p:nvPr/>
          </p:nvSpPr>
          <p:spPr>
            <a:xfrm>
              <a:off x="1549307" y="-872067"/>
              <a:ext cx="630820" cy="636607"/>
            </a:xfrm>
            <a:prstGeom prst="rect">
              <a:avLst/>
            </a:prstGeom>
            <a:solidFill>
              <a:srgbClr val="DEDD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BEFDCE3-77C5-55E7-5048-9FB3DD07B8C8}"/>
                </a:ext>
              </a:extLst>
            </p:cNvPr>
            <p:cNvSpPr/>
            <p:nvPr/>
          </p:nvSpPr>
          <p:spPr>
            <a:xfrm>
              <a:off x="2268915" y="-872067"/>
              <a:ext cx="630820" cy="636607"/>
            </a:xfrm>
            <a:prstGeom prst="rect">
              <a:avLst/>
            </a:prstGeom>
            <a:solidFill>
              <a:srgbClr val="E6E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439E8A7-7DEA-8BA1-9058-B476FD41F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623115"/>
              </p:ext>
            </p:extLst>
          </p:nvPr>
        </p:nvGraphicFramePr>
        <p:xfrm>
          <a:off x="1355608" y="4915002"/>
          <a:ext cx="2285369" cy="864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6233">
                  <a:extLst>
                    <a:ext uri="{9D8B030D-6E8A-4147-A177-3AD203B41FA5}">
                      <a16:colId xmlns:a16="http://schemas.microsoft.com/office/drawing/2014/main" val="1153818440"/>
                    </a:ext>
                  </a:extLst>
                </a:gridCol>
                <a:gridCol w="299136">
                  <a:extLst>
                    <a:ext uri="{9D8B030D-6E8A-4147-A177-3AD203B41FA5}">
                      <a16:colId xmlns:a16="http://schemas.microsoft.com/office/drawing/2014/main" val="2968691127"/>
                    </a:ext>
                  </a:extLst>
                </a:gridCol>
              </a:tblGrid>
              <a:tr h="288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Customer_id 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0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023250"/>
                  </a:ext>
                </a:extLst>
              </a:tr>
              <a:tr h="288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Customer_unique_id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 noProof="0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0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480973"/>
                  </a:ext>
                </a:extLst>
              </a:tr>
              <a:tr h="288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Customer_city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0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2945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8F1EB06-1F9F-2694-F4D0-0F5D7AC0BF40}"/>
              </a:ext>
            </a:extLst>
          </p:cNvPr>
          <p:cNvSpPr txBox="1"/>
          <p:nvPr/>
        </p:nvSpPr>
        <p:spPr>
          <a:xfrm>
            <a:off x="1265301" y="1338577"/>
            <a:ext cx="243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customers.csv</a:t>
            </a:r>
            <a:endParaRPr lang="ko-KR" altLang="en-US" sz="160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479DA1-4442-6D4E-FBCC-4DBCDCACD4C6}"/>
              </a:ext>
            </a:extLst>
          </p:cNvPr>
          <p:cNvSpPr txBox="1"/>
          <p:nvPr/>
        </p:nvSpPr>
        <p:spPr>
          <a:xfrm>
            <a:off x="1231478" y="1991156"/>
            <a:ext cx="243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→ </a:t>
            </a:r>
            <a:r>
              <a:rPr lang="en-US" altLang="ko-KR" sz="110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Customer_zipcode_prefix</a:t>
            </a:r>
            <a:br>
              <a:rPr lang="en-US" altLang="ko-KR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</a:br>
            <a:r>
              <a:rPr lang="ko-KR" altLang="en-US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→ </a:t>
            </a:r>
            <a:r>
              <a:rPr lang="en-US" altLang="ko-KR" sz="110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Customer_state</a:t>
            </a:r>
            <a:endParaRPr lang="en-US" altLang="ko-KR" sz="110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5EAF516-3A5C-4AFC-90E4-1916CDD629E4}"/>
              </a:ext>
            </a:extLst>
          </p:cNvPr>
          <p:cNvSpPr txBox="1"/>
          <p:nvPr/>
        </p:nvSpPr>
        <p:spPr>
          <a:xfrm>
            <a:off x="6689701" y="2068100"/>
            <a:ext cx="243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모든 변수 사용</a:t>
            </a:r>
            <a:endParaRPr lang="en-US" altLang="ko-KR" sz="120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E24012-3BE7-CD50-3BCD-D2C09E6FACA9}"/>
              </a:ext>
            </a:extLst>
          </p:cNvPr>
          <p:cNvSpPr txBox="1"/>
          <p:nvPr/>
        </p:nvSpPr>
        <p:spPr>
          <a:xfrm>
            <a:off x="9372545" y="2075794"/>
            <a:ext cx="243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→ </a:t>
            </a:r>
            <a:r>
              <a:rPr lang="en-US" altLang="ko-KR" sz="110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Order_status</a:t>
            </a:r>
            <a:endParaRPr lang="en-US" altLang="ko-KR" sz="110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39F6FE-368C-C2BA-44D2-7C84535507AE}"/>
              </a:ext>
            </a:extLst>
          </p:cNvPr>
          <p:cNvSpPr txBox="1"/>
          <p:nvPr/>
        </p:nvSpPr>
        <p:spPr>
          <a:xfrm>
            <a:off x="3949670" y="1338577"/>
            <a:ext cx="243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locations.csv</a:t>
            </a:r>
            <a:endParaRPr lang="ko-KR" altLang="en-US" sz="160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A396BB-EE17-67AC-42E9-C1980252E9CB}"/>
              </a:ext>
            </a:extLst>
          </p:cNvPr>
          <p:cNvSpPr txBox="1"/>
          <p:nvPr/>
        </p:nvSpPr>
        <p:spPr>
          <a:xfrm>
            <a:off x="6689701" y="1338577"/>
            <a:ext cx="243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order_items.csv</a:t>
            </a:r>
            <a:endParaRPr lang="ko-KR" altLang="en-US" sz="160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4A356B-A8C3-C8B1-D5B2-A10CAF1ED767}"/>
              </a:ext>
            </a:extLst>
          </p:cNvPr>
          <p:cNvSpPr txBox="1"/>
          <p:nvPr/>
        </p:nvSpPr>
        <p:spPr>
          <a:xfrm>
            <a:off x="9383065" y="1338577"/>
            <a:ext cx="243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orders.csv</a:t>
            </a:r>
            <a:endParaRPr lang="ko-KR" altLang="en-US" sz="160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54179D2-7024-7856-B61B-B02E23DB9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240006"/>
              </p:ext>
            </p:extLst>
          </p:nvPr>
        </p:nvGraphicFramePr>
        <p:xfrm>
          <a:off x="1136264" y="4057811"/>
          <a:ext cx="2620428" cy="430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0428">
                  <a:extLst>
                    <a:ext uri="{9D8B030D-6E8A-4147-A177-3AD203B41FA5}">
                      <a16:colId xmlns:a16="http://schemas.microsoft.com/office/drawing/2014/main" val="1222105603"/>
                    </a:ext>
                  </a:extLst>
                </a:gridCol>
              </a:tblGrid>
              <a:tr h="430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 customers.isnull().sum()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87982"/>
                  </a:ext>
                </a:extLst>
              </a:tr>
            </a:tbl>
          </a:graphicData>
        </a:graphic>
      </p:graphicFrame>
      <p:sp>
        <p:nvSpPr>
          <p:cNvPr id="9" name="Rectangle 5">
            <a:extLst>
              <a:ext uri="{FF2B5EF4-FFF2-40B4-BE49-F238E27FC236}">
                <a16:creationId xmlns:a16="http://schemas.microsoft.com/office/drawing/2014/main" id="{BA1C761A-9DE7-EB5A-0070-1A0AC443A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093" y="6564398"/>
            <a:ext cx="3191580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912813">
              <a:lnSpc>
                <a:spcPct val="90000"/>
              </a:lnSpc>
              <a:spcBef>
                <a:spcPct val="90000"/>
              </a:spcBef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1pPr>
            <a:lvl2pPr marL="460375" indent="-190500" defTabSz="912813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2pPr>
            <a:lvl3pPr marL="912813" indent="-163513" defTabSz="912813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3pPr>
            <a:lvl4pPr marL="795338" indent="-168275" defTabSz="912813">
              <a:lnSpc>
                <a:spcPct val="90000"/>
              </a:lnSpc>
              <a:spcBef>
                <a:spcPct val="10000"/>
              </a:spcBef>
              <a:buClr>
                <a:schemeClr val="bg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4pPr>
            <a:lvl5pPr marL="957263" indent="-160338" defTabSz="912813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5pPr>
            <a:lvl6pPr marL="14144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6pPr>
            <a:lvl7pPr marL="18716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7pPr>
            <a:lvl8pPr marL="23288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8pPr>
            <a:lvl9pPr marL="2786063" indent="-160338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­"/>
              <a:defRPr sz="16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endParaRPr lang="en-GB" altLang="ko-KR" sz="1200" b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" name="모서리가 둥근 직사각형 72">
            <a:extLst>
              <a:ext uri="{FF2B5EF4-FFF2-40B4-BE49-F238E27FC236}">
                <a16:creationId xmlns:a16="http://schemas.microsoft.com/office/drawing/2014/main" id="{45D0875B-4036-3942-DE95-9315DA410267}"/>
              </a:ext>
            </a:extLst>
          </p:cNvPr>
          <p:cNvSpPr/>
          <p:nvPr/>
        </p:nvSpPr>
        <p:spPr>
          <a:xfrm>
            <a:off x="377378" y="3992586"/>
            <a:ext cx="780864" cy="22290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결측치</a:t>
            </a:r>
            <a:endParaRPr kumimoji="1" lang="en-US" altLang="ko-KR" sz="1200"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2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확인</a:t>
            </a:r>
          </a:p>
        </p:txBody>
      </p:sp>
      <p:sp>
        <p:nvSpPr>
          <p:cNvPr id="17" name="모서리가 둥근 직사각형 72">
            <a:extLst>
              <a:ext uri="{FF2B5EF4-FFF2-40B4-BE49-F238E27FC236}">
                <a16:creationId xmlns:a16="http://schemas.microsoft.com/office/drawing/2014/main" id="{9DEA1ACA-3A36-4D98-EE15-E80CB832A765}"/>
              </a:ext>
            </a:extLst>
          </p:cNvPr>
          <p:cNvSpPr/>
          <p:nvPr/>
        </p:nvSpPr>
        <p:spPr>
          <a:xfrm>
            <a:off x="379531" y="1793562"/>
            <a:ext cx="780864" cy="8260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변수제거</a:t>
            </a:r>
            <a:endParaRPr kumimoji="1" lang="en-US" altLang="ko-KR" sz="1200"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4" name="모서리가 둥근 직사각형 72">
            <a:extLst>
              <a:ext uri="{FF2B5EF4-FFF2-40B4-BE49-F238E27FC236}">
                <a16:creationId xmlns:a16="http://schemas.microsoft.com/office/drawing/2014/main" id="{8C12C54B-A9B8-6567-F1AF-E48FCE2D9D12}"/>
              </a:ext>
            </a:extLst>
          </p:cNvPr>
          <p:cNvSpPr/>
          <p:nvPr/>
        </p:nvSpPr>
        <p:spPr>
          <a:xfrm>
            <a:off x="379531" y="1268742"/>
            <a:ext cx="780864" cy="4782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파일명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31E76010-2B44-B9F4-B2DA-20F28E5AF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671255"/>
              </p:ext>
            </p:extLst>
          </p:nvPr>
        </p:nvGraphicFramePr>
        <p:xfrm>
          <a:off x="6538808" y="4648695"/>
          <a:ext cx="2619133" cy="1579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133">
                  <a:extLst>
                    <a:ext uri="{9D8B030D-6E8A-4147-A177-3AD203B41FA5}">
                      <a16:colId xmlns:a16="http://schemas.microsoft.com/office/drawing/2014/main" val="1160414787"/>
                    </a:ext>
                  </a:extLst>
                </a:gridCol>
              </a:tblGrid>
              <a:tr h="15798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9499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823CB72-A72B-8E73-E878-B11E9A042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192140"/>
              </p:ext>
            </p:extLst>
          </p:nvPr>
        </p:nvGraphicFramePr>
        <p:xfrm>
          <a:off x="6537383" y="4022348"/>
          <a:ext cx="2620428" cy="430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0428">
                  <a:extLst>
                    <a:ext uri="{9D8B030D-6E8A-4147-A177-3AD203B41FA5}">
                      <a16:colId xmlns:a16="http://schemas.microsoft.com/office/drawing/2014/main" val="1222105603"/>
                    </a:ext>
                  </a:extLst>
                </a:gridCol>
              </a:tblGrid>
              <a:tr h="430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 o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rder_items.isnull().sum()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87982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917D5AE-5F22-C5FA-CA66-347C343D2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275934"/>
              </p:ext>
            </p:extLst>
          </p:nvPr>
        </p:nvGraphicFramePr>
        <p:xfrm>
          <a:off x="9211794" y="4638806"/>
          <a:ext cx="2619133" cy="1579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133">
                  <a:extLst>
                    <a:ext uri="{9D8B030D-6E8A-4147-A177-3AD203B41FA5}">
                      <a16:colId xmlns:a16="http://schemas.microsoft.com/office/drawing/2014/main" val="1160414787"/>
                    </a:ext>
                  </a:extLst>
                </a:gridCol>
              </a:tblGrid>
              <a:tr h="15798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9499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6C4B06C4-6375-C754-C8C3-141ED1BC8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204747"/>
              </p:ext>
            </p:extLst>
          </p:nvPr>
        </p:nvGraphicFramePr>
        <p:xfrm>
          <a:off x="9210369" y="4012459"/>
          <a:ext cx="2620428" cy="430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0428">
                  <a:extLst>
                    <a:ext uri="{9D8B030D-6E8A-4147-A177-3AD203B41FA5}">
                      <a16:colId xmlns:a16="http://schemas.microsoft.com/office/drawing/2014/main" val="1222105603"/>
                    </a:ext>
                  </a:extLst>
                </a:gridCol>
              </a:tblGrid>
              <a:tr h="430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 orders.isnull().sum()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87982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41D5C540-F79A-ACFE-3845-BB5E4A864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486670"/>
              </p:ext>
            </p:extLst>
          </p:nvPr>
        </p:nvGraphicFramePr>
        <p:xfrm>
          <a:off x="6821559" y="4529799"/>
          <a:ext cx="2081224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4755">
                  <a:extLst>
                    <a:ext uri="{9D8B030D-6E8A-4147-A177-3AD203B41FA5}">
                      <a16:colId xmlns:a16="http://schemas.microsoft.com/office/drawing/2014/main" val="1153818440"/>
                    </a:ext>
                  </a:extLst>
                </a:gridCol>
                <a:gridCol w="376469">
                  <a:extLst>
                    <a:ext uri="{9D8B030D-6E8A-4147-A177-3AD203B41FA5}">
                      <a16:colId xmlns:a16="http://schemas.microsoft.com/office/drawing/2014/main" val="2968691127"/>
                    </a:ext>
                  </a:extLst>
                </a:gridCol>
              </a:tblGrid>
              <a:tr h="21887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Order_id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0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023250"/>
                  </a:ext>
                </a:extLst>
              </a:tr>
              <a:tr h="21887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Order_item_id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 noProof="0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0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480973"/>
                  </a:ext>
                </a:extLst>
              </a:tr>
              <a:tr h="21887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Product_id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0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294534"/>
                  </a:ext>
                </a:extLst>
              </a:tr>
              <a:tr h="218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Seller_id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0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073633"/>
                  </a:ext>
                </a:extLst>
              </a:tr>
              <a:tr h="218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Price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0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296016"/>
                  </a:ext>
                </a:extLst>
              </a:tr>
              <a:tr h="218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Freight_value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0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82193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B1ECDB0-026E-DB0F-9304-72FD958B7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67050"/>
              </p:ext>
            </p:extLst>
          </p:nvPr>
        </p:nvGraphicFramePr>
        <p:xfrm>
          <a:off x="9253241" y="4520986"/>
          <a:ext cx="2561382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5352">
                  <a:extLst>
                    <a:ext uri="{9D8B030D-6E8A-4147-A177-3AD203B41FA5}">
                      <a16:colId xmlns:a16="http://schemas.microsoft.com/office/drawing/2014/main" val="1153818440"/>
                    </a:ext>
                  </a:extLst>
                </a:gridCol>
                <a:gridCol w="286030">
                  <a:extLst>
                    <a:ext uri="{9D8B030D-6E8A-4147-A177-3AD203B41FA5}">
                      <a16:colId xmlns:a16="http://schemas.microsoft.com/office/drawing/2014/main" val="2968691127"/>
                    </a:ext>
                  </a:extLst>
                </a:gridCol>
              </a:tblGrid>
              <a:tr h="218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Order_id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>
                          <a:solidFill>
                            <a:schemeClr val="tx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0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023250"/>
                  </a:ext>
                </a:extLst>
              </a:tr>
              <a:tr h="218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Customer_id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0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480973"/>
                  </a:ext>
                </a:extLst>
              </a:tr>
              <a:tr h="218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Order_purchase_timestamp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>
                          <a:solidFill>
                            <a:schemeClr val="tx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0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294534"/>
                  </a:ext>
                </a:extLst>
              </a:tr>
              <a:tr h="218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Order_delivered_carrier_date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0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073633"/>
                  </a:ext>
                </a:extLst>
              </a:tr>
              <a:tr h="218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Order_delivered_customer_date</a:t>
                      </a:r>
                      <a:endParaRPr lang="en-US" altLang="ko-KR" sz="1100" b="0">
                        <a:solidFill>
                          <a:schemeClr val="tx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0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296016"/>
                  </a:ext>
                </a:extLst>
              </a:tr>
              <a:tr h="218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>
                          <a:solidFill>
                            <a:schemeClr val="tx1"/>
                          </a:solidFill>
                          <a:effectLst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Order_estimated_delivery_date</a:t>
                      </a:r>
                      <a:endParaRPr lang="en-US" altLang="ko-KR" sz="1100" b="0">
                        <a:solidFill>
                          <a:schemeClr val="tx1"/>
                        </a:solidFill>
                        <a:effectLst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0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821937"/>
                  </a:ext>
                </a:extLst>
              </a:tr>
            </a:tbl>
          </a:graphicData>
        </a:graphic>
      </p:graphicFrame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0E4EBD8-C8AD-2F96-4A4D-62F07035FD6A}"/>
              </a:ext>
            </a:extLst>
          </p:cNvPr>
          <p:cNvCxnSpPr>
            <a:cxnSpLocks/>
          </p:cNvCxnSpPr>
          <p:nvPr/>
        </p:nvCxnSpPr>
        <p:spPr>
          <a:xfrm flipH="1" flipV="1">
            <a:off x="355185" y="3992587"/>
            <a:ext cx="11431381" cy="200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C9757BF-B3B9-F0A4-82C2-8E5C56B782CB}"/>
              </a:ext>
            </a:extLst>
          </p:cNvPr>
          <p:cNvCxnSpPr>
            <a:cxnSpLocks/>
          </p:cNvCxnSpPr>
          <p:nvPr/>
        </p:nvCxnSpPr>
        <p:spPr>
          <a:xfrm flipH="1" flipV="1">
            <a:off x="371164" y="6229730"/>
            <a:ext cx="11431381" cy="200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4866945-0BD3-E341-FA23-FC2F00AEFEBF}"/>
              </a:ext>
            </a:extLst>
          </p:cNvPr>
          <p:cNvSpPr txBox="1"/>
          <p:nvPr/>
        </p:nvSpPr>
        <p:spPr>
          <a:xfrm>
            <a:off x="1247999" y="2751714"/>
            <a:ext cx="25405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고객 관련 지역 데이터는 </a:t>
            </a:r>
            <a:r>
              <a:rPr lang="en-US" altLang="ko-KR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Customer_city</a:t>
            </a:r>
            <a:r>
              <a:rPr lang="ko-KR" altLang="en-US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대체하여</a:t>
            </a:r>
            <a:r>
              <a:rPr lang="en-US" altLang="ko-KR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우변번호 앞부분과 </a:t>
            </a:r>
            <a:r>
              <a:rPr lang="en-US" altLang="ko-KR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state</a:t>
            </a:r>
            <a:r>
              <a:rPr lang="ko-KR" altLang="en-US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는 </a:t>
            </a:r>
            <a:endParaRPr lang="en-US" altLang="ko-KR" sz="110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r>
              <a:rPr lang="ko-KR" altLang="en-US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제거함</a:t>
            </a:r>
            <a:endParaRPr lang="en-US" altLang="ko-KR" sz="110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1D71A66-7ECD-EFF1-60AA-BE5BFE3FE89A}"/>
              </a:ext>
            </a:extLst>
          </p:cNvPr>
          <p:cNvSpPr txBox="1"/>
          <p:nvPr/>
        </p:nvSpPr>
        <p:spPr>
          <a:xfrm>
            <a:off x="3838943" y="2152738"/>
            <a:ext cx="26514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고객의 지역 정보는</a:t>
            </a:r>
            <a:endParaRPr lang="en-US" altLang="ko-KR" sz="1200">
              <a:solidFill>
                <a:schemeClr val="tx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customers.csv</a:t>
            </a:r>
            <a:r>
              <a:rPr lang="ko-KR" altLang="en-US" sz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의 데이터로</a:t>
            </a:r>
            <a:endParaRPr lang="en-US" altLang="ko-KR" sz="1200">
              <a:solidFill>
                <a:schemeClr val="tx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확인하기로 결정하여</a:t>
            </a:r>
            <a:endParaRPr lang="en-US" altLang="ko-KR" sz="1200">
              <a:solidFill>
                <a:schemeClr val="tx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사용하지 않음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ADA53353-C164-F1E4-DDF3-3B7E3533AD25}"/>
              </a:ext>
            </a:extLst>
          </p:cNvPr>
          <p:cNvCxnSpPr/>
          <p:nvPr/>
        </p:nvCxnSpPr>
        <p:spPr>
          <a:xfrm>
            <a:off x="3849069" y="1936628"/>
            <a:ext cx="22741" cy="4223954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741F377-1050-9581-BA0E-4005876AC315}"/>
              </a:ext>
            </a:extLst>
          </p:cNvPr>
          <p:cNvCxnSpPr/>
          <p:nvPr/>
        </p:nvCxnSpPr>
        <p:spPr>
          <a:xfrm>
            <a:off x="6546036" y="1864320"/>
            <a:ext cx="22741" cy="4223954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17E8B1F-57C3-1878-8B90-425608350EA1}"/>
              </a:ext>
            </a:extLst>
          </p:cNvPr>
          <p:cNvCxnSpPr/>
          <p:nvPr/>
        </p:nvCxnSpPr>
        <p:spPr>
          <a:xfrm>
            <a:off x="9231484" y="1910807"/>
            <a:ext cx="22741" cy="4223954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C85CA7C-6FAB-F030-3EFC-A5EB91DD7734}"/>
              </a:ext>
            </a:extLst>
          </p:cNvPr>
          <p:cNvSpPr txBox="1"/>
          <p:nvPr/>
        </p:nvSpPr>
        <p:spPr>
          <a:xfrm>
            <a:off x="9314703" y="2751714"/>
            <a:ext cx="243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주문상태는 </a:t>
            </a:r>
            <a:r>
              <a:rPr lang="en-US" altLang="ko-KR" sz="11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delivered, canceled</a:t>
            </a:r>
            <a:r>
              <a:rPr lang="ko-KR" altLang="en-US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endParaRPr lang="en-US" altLang="ko-KR" sz="110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r>
              <a:rPr lang="ko-KR" altLang="en-US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두 가지이며</a:t>
            </a:r>
            <a:r>
              <a:rPr lang="en-US" altLang="ko-KR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canceled</a:t>
            </a:r>
            <a:r>
              <a:rPr lang="ko-KR" altLang="en-US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의 수가 </a:t>
            </a:r>
            <a:endParaRPr lang="en-US" altLang="ko-KR" sz="110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r>
              <a:rPr lang="ko-KR" altLang="en-US" sz="11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유의미하지 않아 제거함</a:t>
            </a:r>
            <a:endParaRPr lang="en-US" altLang="ko-KR" sz="110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53E27AE9-CB11-283D-82A3-13D8252F57BD}"/>
              </a:ext>
            </a:extLst>
          </p:cNvPr>
          <p:cNvSpPr/>
          <p:nvPr/>
        </p:nvSpPr>
        <p:spPr>
          <a:xfrm rot="5400000">
            <a:off x="5090652" y="3619715"/>
            <a:ext cx="148036" cy="284298"/>
          </a:xfrm>
          <a:prstGeom prst="chevron">
            <a:avLst>
              <a:gd name="adj" fmla="val 85147"/>
            </a:avLst>
          </a:prstGeom>
          <a:solidFill>
            <a:srgbClr val="03877A"/>
          </a:solidFill>
          <a:ln>
            <a:solidFill>
              <a:srgbClr val="0387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C61C291-5087-109D-2748-DF29882325D6}"/>
              </a:ext>
            </a:extLst>
          </p:cNvPr>
          <p:cNvCxnSpPr>
            <a:cxnSpLocks/>
          </p:cNvCxnSpPr>
          <p:nvPr/>
        </p:nvCxnSpPr>
        <p:spPr>
          <a:xfrm flipH="1" flipV="1">
            <a:off x="0" y="-66905"/>
            <a:ext cx="11431381" cy="200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화살표: 갈매기형 수장 24">
            <a:extLst>
              <a:ext uri="{FF2B5EF4-FFF2-40B4-BE49-F238E27FC236}">
                <a16:creationId xmlns:a16="http://schemas.microsoft.com/office/drawing/2014/main" id="{7E6D6448-1353-DCEB-5931-0CD09817733B}"/>
              </a:ext>
            </a:extLst>
          </p:cNvPr>
          <p:cNvSpPr/>
          <p:nvPr/>
        </p:nvSpPr>
        <p:spPr>
          <a:xfrm rot="5400000">
            <a:off x="2337046" y="3610478"/>
            <a:ext cx="148036" cy="284298"/>
          </a:xfrm>
          <a:prstGeom prst="chevron">
            <a:avLst>
              <a:gd name="adj" fmla="val 85147"/>
            </a:avLst>
          </a:prstGeom>
          <a:solidFill>
            <a:srgbClr val="03877A"/>
          </a:solidFill>
          <a:ln>
            <a:solidFill>
              <a:srgbClr val="0387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화살표: 갈매기형 수장 34">
            <a:extLst>
              <a:ext uri="{FF2B5EF4-FFF2-40B4-BE49-F238E27FC236}">
                <a16:creationId xmlns:a16="http://schemas.microsoft.com/office/drawing/2014/main" id="{C3983006-DBBD-728C-E494-B33D3F5E5298}"/>
              </a:ext>
            </a:extLst>
          </p:cNvPr>
          <p:cNvSpPr/>
          <p:nvPr/>
        </p:nvSpPr>
        <p:spPr>
          <a:xfrm rot="5400000">
            <a:off x="7830683" y="3619715"/>
            <a:ext cx="148037" cy="284298"/>
          </a:xfrm>
          <a:prstGeom prst="chevron">
            <a:avLst>
              <a:gd name="adj" fmla="val 85147"/>
            </a:avLst>
          </a:prstGeom>
          <a:solidFill>
            <a:srgbClr val="03877A"/>
          </a:solidFill>
          <a:ln>
            <a:solidFill>
              <a:srgbClr val="0387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화살표: 갈매기형 수장 35">
            <a:extLst>
              <a:ext uri="{FF2B5EF4-FFF2-40B4-BE49-F238E27FC236}">
                <a16:creationId xmlns:a16="http://schemas.microsoft.com/office/drawing/2014/main" id="{E054ECF3-54CF-C2AF-4C40-7B41CEF57F29}"/>
              </a:ext>
            </a:extLst>
          </p:cNvPr>
          <p:cNvSpPr/>
          <p:nvPr/>
        </p:nvSpPr>
        <p:spPr>
          <a:xfrm rot="5400000">
            <a:off x="10524047" y="3626913"/>
            <a:ext cx="148036" cy="284298"/>
          </a:xfrm>
          <a:prstGeom prst="chevron">
            <a:avLst>
              <a:gd name="adj" fmla="val 85147"/>
            </a:avLst>
          </a:prstGeom>
          <a:solidFill>
            <a:srgbClr val="03877A"/>
          </a:solidFill>
          <a:ln>
            <a:solidFill>
              <a:srgbClr val="0387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ADD6C26-C8A2-6E5C-3A53-1A7AD2E9A5BC}"/>
              </a:ext>
            </a:extLst>
          </p:cNvPr>
          <p:cNvCxnSpPr>
            <a:cxnSpLocks/>
          </p:cNvCxnSpPr>
          <p:nvPr/>
        </p:nvCxnSpPr>
        <p:spPr>
          <a:xfrm flipH="1" flipV="1">
            <a:off x="378935" y="3447044"/>
            <a:ext cx="11431381" cy="2008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2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F7880A96356614E94504D905C49DE96" ma:contentTypeVersion="6" ma:contentTypeDescription="새 문서를 만듭니다." ma:contentTypeScope="" ma:versionID="777bb11c5adf3a8ceaa9a46a7526511d">
  <xsd:schema xmlns:xsd="http://www.w3.org/2001/XMLSchema" xmlns:xs="http://www.w3.org/2001/XMLSchema" xmlns:p="http://schemas.microsoft.com/office/2006/metadata/properties" xmlns:ns3="9768e069-1fbd-4fd6-8ea1-191929976356" targetNamespace="http://schemas.microsoft.com/office/2006/metadata/properties" ma:root="true" ma:fieldsID="449684df93cca821ecdf213bc955094e" ns3:_="">
    <xsd:import namespace="9768e069-1fbd-4fd6-8ea1-1919299763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68e069-1fbd-4fd6-8ea1-1919299763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768e069-1fbd-4fd6-8ea1-191929976356" xsi:nil="true"/>
  </documentManagement>
</p:properties>
</file>

<file path=customXml/itemProps1.xml><?xml version="1.0" encoding="utf-8"?>
<ds:datastoreItem xmlns:ds="http://schemas.openxmlformats.org/officeDocument/2006/customXml" ds:itemID="{3321DF06-7BB4-4079-902A-DA4B09DF82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3E60BF-6A29-4756-960C-1E498B165C6E}">
  <ds:schemaRefs>
    <ds:schemaRef ds:uri="9768e069-1fbd-4fd6-8ea1-19192997635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0A9C991-39BB-4553-8BD1-61936849EA34}">
  <ds:schemaRefs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9768e069-1fbd-4fd6-8ea1-1919299763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3606</Words>
  <Application>Microsoft Macintosh PowerPoint</Application>
  <PresentationFormat>와이드스크린</PresentationFormat>
  <Paragraphs>993</Paragraphs>
  <Slides>27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41" baseType="lpstr">
      <vt:lpstr>Malgun Gothic</vt:lpstr>
      <vt:lpstr>Malgun Gothic</vt:lpstr>
      <vt:lpstr>Courier New,monospace</vt:lpstr>
      <vt:lpstr>Pretendard</vt:lpstr>
      <vt:lpstr>Pretendard Light</vt:lpstr>
      <vt:lpstr>Pretendard Medium</vt:lpstr>
      <vt:lpstr>Pretendard SemiBold</vt:lpstr>
      <vt:lpstr>Pretendard Variable SemiBold</vt:lpstr>
      <vt:lpstr>Segoe WPC</vt:lpstr>
      <vt:lpstr>Arial</vt:lpstr>
      <vt:lpstr>Calibri</vt:lpstr>
      <vt:lpstr>Consolas</vt:lpstr>
      <vt:lpstr>Menlo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혜원 정</dc:creator>
  <cp:lastModifiedBy>배아람</cp:lastModifiedBy>
  <cp:revision>2</cp:revision>
  <dcterms:created xsi:type="dcterms:W3CDTF">2024-12-06T05:34:34Z</dcterms:created>
  <dcterms:modified xsi:type="dcterms:W3CDTF">2025-03-09T13:38:21Z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0x0101002F7880A96356614E94504D905C49DE96</vt:lpwstr>
  </property>
</Properties>
</file>