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6" r:id="rId1"/>
  </p:sldMasterIdLst>
  <p:sldIdLst>
    <p:sldId id="256" r:id="rId2"/>
    <p:sldId id="261" r:id="rId3"/>
    <p:sldId id="262" r:id="rId4"/>
    <p:sldId id="282" r:id="rId5"/>
    <p:sldId id="280" r:id="rId6"/>
    <p:sldId id="285" r:id="rId7"/>
    <p:sldId id="284" r:id="rId8"/>
    <p:sldId id="290" r:id="rId9"/>
    <p:sldId id="291" r:id="rId10"/>
    <p:sldId id="286" r:id="rId11"/>
    <p:sldId id="289" r:id="rId12"/>
    <p:sldId id="283" r:id="rId13"/>
    <p:sldId id="281" r:id="rId14"/>
    <p:sldId id="277" r:id="rId15"/>
    <p:sldId id="288" r:id="rId16"/>
    <p:sldId id="287" r:id="rId17"/>
    <p:sldId id="275" r:id="rId18"/>
    <p:sldId id="260" r:id="rId19"/>
    <p:sldId id="272" r:id="rId20"/>
    <p:sldId id="266" r:id="rId21"/>
    <p:sldId id="265" r:id="rId22"/>
    <p:sldId id="276" r:id="rId23"/>
    <p:sldId id="267" r:id="rId24"/>
    <p:sldId id="273" r:id="rId25"/>
    <p:sldId id="271" r:id="rId26"/>
    <p:sldId id="279" r:id="rId27"/>
    <p:sldId id="268" r:id="rId28"/>
    <p:sldId id="269" r:id="rId29"/>
    <p:sldId id="270" r:id="rId30"/>
    <p:sldId id="278"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D81F306-5C39-4073-B011-31D1DAD70005}">
          <p14:sldIdLst>
            <p14:sldId id="256"/>
            <p14:sldId id="261"/>
            <p14:sldId id="262"/>
            <p14:sldId id="282"/>
            <p14:sldId id="280"/>
            <p14:sldId id="285"/>
            <p14:sldId id="284"/>
            <p14:sldId id="290"/>
            <p14:sldId id="291"/>
            <p14:sldId id="286"/>
            <p14:sldId id="289"/>
            <p14:sldId id="283"/>
            <p14:sldId id="281"/>
            <p14:sldId id="277"/>
            <p14:sldId id="288"/>
            <p14:sldId id="287"/>
          </p14:sldIdLst>
        </p14:section>
        <p14:section name="キャラクター" id="{9EEAD9E9-D6C7-40DC-BE1F-1416FB30CBC2}">
          <p14:sldIdLst>
            <p14:sldId id="275"/>
            <p14:sldId id="260"/>
            <p14:sldId id="272"/>
            <p14:sldId id="266"/>
            <p14:sldId id="265"/>
          </p14:sldIdLst>
        </p14:section>
        <p14:section name="スキル" id="{821C1260-68B4-4EC2-B347-573C776005A0}">
          <p14:sldIdLst>
            <p14:sldId id="276"/>
            <p14:sldId id="267"/>
            <p14:sldId id="273"/>
            <p14:sldId id="271"/>
            <p14:sldId id="279"/>
            <p14:sldId id="268"/>
            <p14:sldId id="269"/>
            <p14:sldId id="270"/>
            <p14:sldId id="278"/>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FFE8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7AC3CCA-C797-4891-BE02-D94E43425B78}">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18" autoAdjust="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38629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83315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93041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137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2005953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73791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848771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276704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902897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298624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423948" y="993929"/>
            <a:ext cx="11371811" cy="518679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378576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lgn="ct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57309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36808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6425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68699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29784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825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747FBD-B66D-4E29-9D14-09E2E569B078}" type="datetimeFigureOut">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84427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49560" y="156077"/>
            <a:ext cx="11928833" cy="68177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23323" y="993931"/>
            <a:ext cx="11355811" cy="51867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6336798"/>
            <a:ext cx="2743200" cy="365125"/>
          </a:xfrm>
          <a:prstGeom prst="rect">
            <a:avLst/>
          </a:prstGeom>
        </p:spPr>
        <p:txBody>
          <a:bodyPr vert="horz" lIns="91440" tIns="45720" rIns="91440" bIns="45720" rtlCol="0" anchor="ctr"/>
          <a:lstStyle>
            <a:lvl1pPr algn="r">
              <a:defRPr sz="1000">
                <a:solidFill>
                  <a:schemeClr val="tx1"/>
                </a:solidFill>
              </a:defRPr>
            </a:lvl1pPr>
          </a:lstStyle>
          <a:p>
            <a:fld id="{0A747FBD-B66D-4E29-9D14-09E2E569B078}" type="datetimeFigureOut">
              <a:rPr kumimoji="1" lang="ja-JP" altLang="en-US" smtClean="0"/>
              <a:t>2021/6/11</a:t>
            </a:fld>
            <a:endParaRPr kumimoji="1" lang="ja-JP" altLang="en-US"/>
          </a:p>
        </p:txBody>
      </p:sp>
      <p:sp>
        <p:nvSpPr>
          <p:cNvPr id="5" name="Footer Placeholder 4"/>
          <p:cNvSpPr>
            <a:spLocks noGrp="1"/>
          </p:cNvSpPr>
          <p:nvPr>
            <p:ph type="ftr" sz="quarter" idx="3"/>
          </p:nvPr>
        </p:nvSpPr>
        <p:spPr>
          <a:xfrm>
            <a:off x="913774" y="6336798"/>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6336798"/>
            <a:ext cx="764215" cy="365125"/>
          </a:xfrm>
          <a:prstGeom prst="rect">
            <a:avLst/>
          </a:prstGeom>
        </p:spPr>
        <p:txBody>
          <a:bodyPr vert="horz" lIns="91440" tIns="45720" rIns="91440" bIns="45720" rtlCol="0" anchor="ctr"/>
          <a:lstStyle>
            <a:lvl1pPr algn="r">
              <a:defRPr sz="1000">
                <a:solidFill>
                  <a:schemeClr val="tx1"/>
                </a:solidFill>
              </a:defRPr>
            </a:lvl1pPr>
          </a:lstStyle>
          <a:p>
            <a:fld id="{2E4C9D9C-028B-425D-AF08-045AD6172FF5}" type="slidenum">
              <a:rPr kumimoji="1" lang="ja-JP" altLang="en-US" smtClean="0"/>
              <a:t>‹#›</a:t>
            </a:fld>
            <a:endParaRPr kumimoji="1" lang="ja-JP" altLang="en-US"/>
          </a:p>
        </p:txBody>
      </p:sp>
    </p:spTree>
    <p:extLst>
      <p:ext uri="{BB962C8B-B14F-4D97-AF65-F5344CB8AC3E}">
        <p14:creationId xmlns:p14="http://schemas.microsoft.com/office/powerpoint/2010/main" val="1070020189"/>
      </p:ext>
    </p:extLst>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 id="2147484600" r:id="rId14"/>
    <p:sldLayoutId id="2147484601" r:id="rId15"/>
    <p:sldLayoutId id="2147484602" r:id="rId16"/>
    <p:sldLayoutId id="2147484603" r:id="rId17"/>
    <p:sldLayoutId id="2147484604" r:id="rId18"/>
  </p:sldLayoutIdLst>
  <p:txStyles>
    <p:titleStyle>
      <a:lvl1pPr algn="l" defTabSz="914400" rtl="0" eaLnBrk="1" latinLnBrk="0" hangingPunct="1">
        <a:lnSpc>
          <a:spcPct val="90000"/>
        </a:lnSpc>
        <a:spcBef>
          <a:spcPct val="0"/>
        </a:spcBef>
        <a:buNone/>
        <a:defRPr kumimoji="1" sz="36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04かんじゅくゴシック" panose="02000600000000000000" pitchFamily="50" charset="-128"/>
          <a:ea typeface="04かんじゅくゴシック" panose="02000600000000000000" pitchFamily="50" charset="-128"/>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otogame-net.com/agreement/"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B2DD0-E0CE-4799-B2FD-C0A6E1E93068}"/>
              </a:ext>
            </a:extLst>
          </p:cNvPr>
          <p:cNvSpPr>
            <a:spLocks noGrp="1"/>
          </p:cNvSpPr>
          <p:nvPr>
            <p:ph type="ctrTitle"/>
          </p:nvPr>
        </p:nvSpPr>
        <p:spPr/>
        <p:txBody>
          <a:bodyPr/>
          <a:lstStyle/>
          <a:p>
            <a:r>
              <a:rPr kumimoji="1" lang="en-US" altLang="ja-JP"/>
              <a:t>CHUNITHM DATA Viewer</a:t>
            </a:r>
            <a:endParaRPr kumimoji="1" lang="ja-JP" altLang="en-US"/>
          </a:p>
        </p:txBody>
      </p:sp>
      <p:sp>
        <p:nvSpPr>
          <p:cNvPr id="3" name="字幕 2">
            <a:extLst>
              <a:ext uri="{FF2B5EF4-FFF2-40B4-BE49-F238E27FC236}">
                <a16:creationId xmlns:a16="http://schemas.microsoft.com/office/drawing/2014/main" id="{4FF62CC5-77F8-4DF6-9B0E-EEE17977A717}"/>
              </a:ext>
            </a:extLst>
          </p:cNvPr>
          <p:cNvSpPr>
            <a:spLocks noGrp="1"/>
          </p:cNvSpPr>
          <p:nvPr>
            <p:ph type="subTitle" idx="1"/>
          </p:nvPr>
        </p:nvSpPr>
        <p:spPr/>
        <p:txBody>
          <a:bodyPr/>
          <a:lstStyle/>
          <a:p>
            <a:r>
              <a:rPr kumimoji="1" lang="en-US" altLang="ja-JP"/>
              <a:t>Requirements</a:t>
            </a:r>
            <a:endParaRPr kumimoji="1" lang="ja-JP" altLang="en-US"/>
          </a:p>
        </p:txBody>
      </p:sp>
    </p:spTree>
    <p:extLst>
      <p:ext uri="{BB962C8B-B14F-4D97-AF65-F5344CB8AC3E}">
        <p14:creationId xmlns:p14="http://schemas.microsoft.com/office/powerpoint/2010/main" val="73753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A86DAC-89AF-49F0-B892-90ED3C5134E5}"/>
              </a:ext>
            </a:extLst>
          </p:cNvPr>
          <p:cNvSpPr>
            <a:spLocks noGrp="1"/>
          </p:cNvSpPr>
          <p:nvPr>
            <p:ph type="title"/>
          </p:nvPr>
        </p:nvSpPr>
        <p:spPr/>
        <p:txBody>
          <a:bodyPr/>
          <a:lstStyle/>
          <a:p>
            <a:r>
              <a:rPr lang="ja-JP" altLang="en-US"/>
              <a:t>ターゲットユーザー</a:t>
            </a:r>
          </a:p>
        </p:txBody>
      </p:sp>
      <p:sp>
        <p:nvSpPr>
          <p:cNvPr id="5" name="コンテンツ プレースホルダー 4">
            <a:extLst>
              <a:ext uri="{FF2B5EF4-FFF2-40B4-BE49-F238E27FC236}">
                <a16:creationId xmlns:a16="http://schemas.microsoft.com/office/drawing/2014/main" id="{3F4AEE19-1770-4FE9-8D7E-E1699C94630B}"/>
              </a:ext>
            </a:extLst>
          </p:cNvPr>
          <p:cNvSpPr>
            <a:spLocks noGrp="1"/>
          </p:cNvSpPr>
          <p:nvPr>
            <p:ph idx="1"/>
          </p:nvPr>
        </p:nvSpPr>
        <p:spPr/>
        <p:txBody>
          <a:bodyPr/>
          <a:lstStyle/>
          <a:p>
            <a:r>
              <a:rPr lang="en-US" altLang="ja-JP"/>
              <a:t>Wiki</a:t>
            </a:r>
            <a:r>
              <a:rPr lang="ja-JP" altLang="en-US"/>
              <a:t>や公式コンテンツでは情報を調べにくいと感じているユーザー</a:t>
            </a:r>
            <a:endParaRPr lang="en-US" altLang="ja-JP"/>
          </a:p>
          <a:p>
            <a:pPr lvl="1"/>
            <a:r>
              <a:rPr lang="ja-JP" altLang="en-US"/>
              <a:t>情報収集に時間がかかっている</a:t>
            </a:r>
            <a:endParaRPr lang="en-US" altLang="ja-JP"/>
          </a:p>
          <a:p>
            <a:pPr lvl="1"/>
            <a:r>
              <a:rPr lang="ja-JP" altLang="en-US"/>
              <a:t>目的の情報に到達できない</a:t>
            </a:r>
            <a:endParaRPr lang="en-US" altLang="ja-JP"/>
          </a:p>
          <a:p>
            <a:pPr lvl="1"/>
            <a:r>
              <a:rPr lang="ja-JP" altLang="en-US"/>
              <a:t>画面レイアウトが見にくい</a:t>
            </a:r>
            <a:endParaRPr lang="en-US" altLang="ja-JP"/>
          </a:p>
          <a:p>
            <a:r>
              <a:rPr lang="ja-JP" altLang="en-US"/>
              <a:t>ゲーム開始前の短時間で情報収集したいと考えているユーザー</a:t>
            </a:r>
            <a:endParaRPr lang="en-US" altLang="ja-JP"/>
          </a:p>
          <a:p>
            <a:pPr lvl="1"/>
            <a:r>
              <a:rPr lang="ja-JP" altLang="en-US"/>
              <a:t>ゲーム内の時間制限により、調査に時間をかけられない</a:t>
            </a:r>
            <a:endParaRPr lang="en-US" altLang="ja-JP"/>
          </a:p>
          <a:p>
            <a:pPr lvl="1"/>
            <a:r>
              <a:rPr lang="ja-JP" altLang="en-US"/>
              <a:t>外出先で調査のための複雑な作業をしたくない</a:t>
            </a:r>
            <a:endParaRPr lang="en-US" altLang="ja-JP"/>
          </a:p>
        </p:txBody>
      </p:sp>
    </p:spTree>
    <p:extLst>
      <p:ext uri="{BB962C8B-B14F-4D97-AF65-F5344CB8AC3E}">
        <p14:creationId xmlns:p14="http://schemas.microsoft.com/office/powerpoint/2010/main" val="361127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ADBF0670-FCD2-494C-BFA8-1DD35C5BD333}"/>
              </a:ext>
            </a:extLst>
          </p:cNvPr>
          <p:cNvSpPr/>
          <p:nvPr/>
        </p:nvSpPr>
        <p:spPr>
          <a:xfrm>
            <a:off x="3676261" y="837853"/>
            <a:ext cx="2304661" cy="5864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7" name="正方形/長方形 16">
            <a:extLst>
              <a:ext uri="{FF2B5EF4-FFF2-40B4-BE49-F238E27FC236}">
                <a16:creationId xmlns:a16="http://schemas.microsoft.com/office/drawing/2014/main" id="{D3C65DB5-E276-4382-B807-F83EA160F6E4}"/>
              </a:ext>
            </a:extLst>
          </p:cNvPr>
          <p:cNvSpPr/>
          <p:nvPr/>
        </p:nvSpPr>
        <p:spPr>
          <a:xfrm>
            <a:off x="1371600" y="837853"/>
            <a:ext cx="2304661" cy="5864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 name="タイトル 1">
            <a:extLst>
              <a:ext uri="{FF2B5EF4-FFF2-40B4-BE49-F238E27FC236}">
                <a16:creationId xmlns:a16="http://schemas.microsoft.com/office/drawing/2014/main" id="{A3A28C15-7456-4A53-A269-540A79EC0742}"/>
              </a:ext>
            </a:extLst>
          </p:cNvPr>
          <p:cNvSpPr>
            <a:spLocks noGrp="1"/>
          </p:cNvSpPr>
          <p:nvPr>
            <p:ph type="title"/>
          </p:nvPr>
        </p:nvSpPr>
        <p:spPr/>
        <p:txBody>
          <a:bodyPr/>
          <a:lstStyle/>
          <a:p>
            <a:r>
              <a:rPr kumimoji="1" lang="ja-JP" altLang="en-US"/>
              <a:t>業務フロー</a:t>
            </a:r>
          </a:p>
        </p:txBody>
      </p:sp>
      <p:sp>
        <p:nvSpPr>
          <p:cNvPr id="4" name="楕円 3">
            <a:extLst>
              <a:ext uri="{FF2B5EF4-FFF2-40B4-BE49-F238E27FC236}">
                <a16:creationId xmlns:a16="http://schemas.microsoft.com/office/drawing/2014/main" id="{91E260BF-0EC1-4196-89EB-E706F4C43B9F}"/>
              </a:ext>
            </a:extLst>
          </p:cNvPr>
          <p:cNvSpPr/>
          <p:nvPr/>
        </p:nvSpPr>
        <p:spPr>
          <a:xfrm>
            <a:off x="4725952" y="1291779"/>
            <a:ext cx="195944" cy="195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grpSp>
        <p:nvGrpSpPr>
          <p:cNvPr id="7" name="グループ化 6">
            <a:extLst>
              <a:ext uri="{FF2B5EF4-FFF2-40B4-BE49-F238E27FC236}">
                <a16:creationId xmlns:a16="http://schemas.microsoft.com/office/drawing/2014/main" id="{ACD9B9EB-BBBE-47D7-967F-D4A95817AA95}"/>
              </a:ext>
            </a:extLst>
          </p:cNvPr>
          <p:cNvGrpSpPr/>
          <p:nvPr/>
        </p:nvGrpSpPr>
        <p:grpSpPr>
          <a:xfrm>
            <a:off x="2425960" y="6263627"/>
            <a:ext cx="195944" cy="195944"/>
            <a:chOff x="4217436" y="1616981"/>
            <a:chExt cx="265793" cy="265793"/>
          </a:xfrm>
        </p:grpSpPr>
        <p:sp>
          <p:nvSpPr>
            <p:cNvPr id="5" name="楕円 4">
              <a:extLst>
                <a:ext uri="{FF2B5EF4-FFF2-40B4-BE49-F238E27FC236}">
                  <a16:creationId xmlns:a16="http://schemas.microsoft.com/office/drawing/2014/main" id="{E6DFE9BD-6072-4967-9264-88490721B61E}"/>
                </a:ext>
              </a:extLst>
            </p:cNvPr>
            <p:cNvSpPr/>
            <p:nvPr/>
          </p:nvSpPr>
          <p:spPr>
            <a:xfrm>
              <a:off x="4217436" y="1616981"/>
              <a:ext cx="265793" cy="2657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6" name="楕円 5">
              <a:extLst>
                <a:ext uri="{FF2B5EF4-FFF2-40B4-BE49-F238E27FC236}">
                  <a16:creationId xmlns:a16="http://schemas.microsoft.com/office/drawing/2014/main" id="{0CA5258C-6E31-4AE4-93C1-083435FCAAA6}"/>
                </a:ext>
              </a:extLst>
            </p:cNvPr>
            <p:cNvSpPr/>
            <p:nvPr/>
          </p:nvSpPr>
          <p:spPr>
            <a:xfrm>
              <a:off x="4255881" y="1655425"/>
              <a:ext cx="188904" cy="1889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grpSp>
      <p:sp>
        <p:nvSpPr>
          <p:cNvPr id="12" name="ひし形 11">
            <a:extLst>
              <a:ext uri="{FF2B5EF4-FFF2-40B4-BE49-F238E27FC236}">
                <a16:creationId xmlns:a16="http://schemas.microsoft.com/office/drawing/2014/main" id="{515CC037-043F-42B2-9C08-ED2E9DABE8F4}"/>
              </a:ext>
            </a:extLst>
          </p:cNvPr>
          <p:cNvSpPr/>
          <p:nvPr/>
        </p:nvSpPr>
        <p:spPr>
          <a:xfrm>
            <a:off x="9353935" y="4627098"/>
            <a:ext cx="195944" cy="1959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18" name="正方形/長方形 17">
            <a:extLst>
              <a:ext uri="{FF2B5EF4-FFF2-40B4-BE49-F238E27FC236}">
                <a16:creationId xmlns:a16="http://schemas.microsoft.com/office/drawing/2014/main" id="{B1B1DE54-8B8E-484A-AD34-6D3A3DAF0EDE}"/>
              </a:ext>
            </a:extLst>
          </p:cNvPr>
          <p:cNvSpPr/>
          <p:nvPr/>
        </p:nvSpPr>
        <p:spPr>
          <a:xfrm>
            <a:off x="1371600" y="837853"/>
            <a:ext cx="2304661" cy="2724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利用者</a:t>
            </a:r>
          </a:p>
        </p:txBody>
      </p:sp>
      <p:sp>
        <p:nvSpPr>
          <p:cNvPr id="20" name="正方形/長方形 19">
            <a:extLst>
              <a:ext uri="{FF2B5EF4-FFF2-40B4-BE49-F238E27FC236}">
                <a16:creationId xmlns:a16="http://schemas.microsoft.com/office/drawing/2014/main" id="{E8E23D21-7B6D-40C2-905D-C11847C8404A}"/>
              </a:ext>
            </a:extLst>
          </p:cNvPr>
          <p:cNvSpPr/>
          <p:nvPr/>
        </p:nvSpPr>
        <p:spPr>
          <a:xfrm>
            <a:off x="3678685" y="837853"/>
            <a:ext cx="2304661" cy="2724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ゲーム運営チーム</a:t>
            </a:r>
          </a:p>
        </p:txBody>
      </p:sp>
      <p:sp>
        <p:nvSpPr>
          <p:cNvPr id="22" name="正方形/長方形 21">
            <a:extLst>
              <a:ext uri="{FF2B5EF4-FFF2-40B4-BE49-F238E27FC236}">
                <a16:creationId xmlns:a16="http://schemas.microsoft.com/office/drawing/2014/main" id="{3DA21EEC-050A-4692-8205-7A9074529616}"/>
              </a:ext>
            </a:extLst>
          </p:cNvPr>
          <p:cNvSpPr/>
          <p:nvPr/>
        </p:nvSpPr>
        <p:spPr>
          <a:xfrm>
            <a:off x="5980922" y="837853"/>
            <a:ext cx="2304661" cy="5864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3" name="正方形/長方形 22">
            <a:extLst>
              <a:ext uri="{FF2B5EF4-FFF2-40B4-BE49-F238E27FC236}">
                <a16:creationId xmlns:a16="http://schemas.microsoft.com/office/drawing/2014/main" id="{DC0210E6-02C5-4090-8813-C36343380C96}"/>
              </a:ext>
            </a:extLst>
          </p:cNvPr>
          <p:cNvSpPr/>
          <p:nvPr/>
        </p:nvSpPr>
        <p:spPr>
          <a:xfrm>
            <a:off x="5983346" y="837853"/>
            <a:ext cx="2304661" cy="2724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ゲーム筐体</a:t>
            </a:r>
          </a:p>
        </p:txBody>
      </p:sp>
      <p:sp>
        <p:nvSpPr>
          <p:cNvPr id="24" name="正方形/長方形 23">
            <a:extLst>
              <a:ext uri="{FF2B5EF4-FFF2-40B4-BE49-F238E27FC236}">
                <a16:creationId xmlns:a16="http://schemas.microsoft.com/office/drawing/2014/main" id="{2DA97705-7FC9-4F87-B710-B71F78CFDDD4}"/>
              </a:ext>
            </a:extLst>
          </p:cNvPr>
          <p:cNvSpPr/>
          <p:nvPr/>
        </p:nvSpPr>
        <p:spPr>
          <a:xfrm>
            <a:off x="8285583" y="837853"/>
            <a:ext cx="2304661" cy="586407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5" name="正方形/長方形 24">
            <a:extLst>
              <a:ext uri="{FF2B5EF4-FFF2-40B4-BE49-F238E27FC236}">
                <a16:creationId xmlns:a16="http://schemas.microsoft.com/office/drawing/2014/main" id="{BD5E38E4-C3A1-451A-ADDC-9AEB62976447}"/>
              </a:ext>
            </a:extLst>
          </p:cNvPr>
          <p:cNvSpPr/>
          <p:nvPr/>
        </p:nvSpPr>
        <p:spPr>
          <a:xfrm>
            <a:off x="8288007" y="837853"/>
            <a:ext cx="2304661" cy="27249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システム</a:t>
            </a:r>
          </a:p>
        </p:txBody>
      </p:sp>
      <p:sp>
        <p:nvSpPr>
          <p:cNvPr id="14" name="四角形: 角を丸くする 13">
            <a:extLst>
              <a:ext uri="{FF2B5EF4-FFF2-40B4-BE49-F238E27FC236}">
                <a16:creationId xmlns:a16="http://schemas.microsoft.com/office/drawing/2014/main" id="{0C5FB82A-6B3B-438B-9EE2-A0C5C180CDB7}"/>
              </a:ext>
            </a:extLst>
          </p:cNvPr>
          <p:cNvSpPr/>
          <p:nvPr/>
        </p:nvSpPr>
        <p:spPr>
          <a:xfrm>
            <a:off x="3895529" y="1703719"/>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新マップ告知</a:t>
            </a:r>
          </a:p>
        </p:txBody>
      </p:sp>
      <p:sp>
        <p:nvSpPr>
          <p:cNvPr id="26" name="四角形: 角を丸くする 25">
            <a:extLst>
              <a:ext uri="{FF2B5EF4-FFF2-40B4-BE49-F238E27FC236}">
                <a16:creationId xmlns:a16="http://schemas.microsoft.com/office/drawing/2014/main" id="{7ECF195A-9440-4677-B1AF-04D6BDDAEC1C}"/>
              </a:ext>
            </a:extLst>
          </p:cNvPr>
          <p:cNvSpPr/>
          <p:nvPr/>
        </p:nvSpPr>
        <p:spPr>
          <a:xfrm>
            <a:off x="1590868" y="2177058"/>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ゲームセンターに行く</a:t>
            </a:r>
          </a:p>
        </p:txBody>
      </p:sp>
      <p:cxnSp>
        <p:nvCxnSpPr>
          <p:cNvPr id="28" name="コネクタ: カギ線 27">
            <a:extLst>
              <a:ext uri="{FF2B5EF4-FFF2-40B4-BE49-F238E27FC236}">
                <a16:creationId xmlns:a16="http://schemas.microsoft.com/office/drawing/2014/main" id="{9AF9BF5F-A541-4995-97EB-5EBA4377B347}"/>
              </a:ext>
            </a:extLst>
          </p:cNvPr>
          <p:cNvCxnSpPr>
            <a:stCxn id="14" idx="2"/>
            <a:endCxn id="26" idx="3"/>
          </p:cNvCxnSpPr>
          <p:nvPr/>
        </p:nvCxnSpPr>
        <p:spPr>
          <a:xfrm rot="5400000">
            <a:off x="3978434" y="1471525"/>
            <a:ext cx="328715" cy="137160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CBB31DE-C613-4EA1-985A-9B961716C421}"/>
              </a:ext>
            </a:extLst>
          </p:cNvPr>
          <p:cNvCxnSpPr>
            <a:stCxn id="4" idx="4"/>
            <a:endCxn id="14" idx="0"/>
          </p:cNvCxnSpPr>
          <p:nvPr/>
        </p:nvCxnSpPr>
        <p:spPr>
          <a:xfrm>
            <a:off x="4823924" y="1487723"/>
            <a:ext cx="4667" cy="2159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0DE06E2D-302B-4436-B922-E72B98DD7CA8}"/>
              </a:ext>
            </a:extLst>
          </p:cNvPr>
          <p:cNvSpPr/>
          <p:nvPr/>
        </p:nvSpPr>
        <p:spPr>
          <a:xfrm>
            <a:off x="1590868" y="2649893"/>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ゲームをプレイする</a:t>
            </a:r>
          </a:p>
        </p:txBody>
      </p:sp>
      <p:cxnSp>
        <p:nvCxnSpPr>
          <p:cNvPr id="35" name="直線矢印コネクタ 34">
            <a:extLst>
              <a:ext uri="{FF2B5EF4-FFF2-40B4-BE49-F238E27FC236}">
                <a16:creationId xmlns:a16="http://schemas.microsoft.com/office/drawing/2014/main" id="{12CD9DC7-FA92-4153-A072-81F2B301B4DE}"/>
              </a:ext>
            </a:extLst>
          </p:cNvPr>
          <p:cNvCxnSpPr>
            <a:stCxn id="26" idx="2"/>
            <a:endCxn id="33" idx="0"/>
          </p:cNvCxnSpPr>
          <p:nvPr/>
        </p:nvCxnSpPr>
        <p:spPr>
          <a:xfrm>
            <a:off x="2523930" y="2466307"/>
            <a:ext cx="0" cy="1835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四角形: 角を丸くする 36">
            <a:extLst>
              <a:ext uri="{FF2B5EF4-FFF2-40B4-BE49-F238E27FC236}">
                <a16:creationId xmlns:a16="http://schemas.microsoft.com/office/drawing/2014/main" id="{FD8CC463-800B-4827-A1E3-FB42E93F9217}"/>
              </a:ext>
            </a:extLst>
          </p:cNvPr>
          <p:cNvSpPr/>
          <p:nvPr/>
        </p:nvSpPr>
        <p:spPr>
          <a:xfrm>
            <a:off x="6200190" y="2995125"/>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マップボーナスの表示</a:t>
            </a:r>
          </a:p>
        </p:txBody>
      </p:sp>
      <p:cxnSp>
        <p:nvCxnSpPr>
          <p:cNvPr id="39" name="コネクタ: カギ線 38">
            <a:extLst>
              <a:ext uri="{FF2B5EF4-FFF2-40B4-BE49-F238E27FC236}">
                <a16:creationId xmlns:a16="http://schemas.microsoft.com/office/drawing/2014/main" id="{D78B720D-93FB-4447-A8E9-684974035CD5}"/>
              </a:ext>
            </a:extLst>
          </p:cNvPr>
          <p:cNvCxnSpPr>
            <a:stCxn id="33" idx="3"/>
            <a:endCxn id="37" idx="0"/>
          </p:cNvCxnSpPr>
          <p:nvPr/>
        </p:nvCxnSpPr>
        <p:spPr>
          <a:xfrm>
            <a:off x="3456991" y="2794518"/>
            <a:ext cx="3676261" cy="20060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2F8E2C91-300A-4F8B-8A72-E79FF085F44D}"/>
              </a:ext>
            </a:extLst>
          </p:cNvPr>
          <p:cNvSpPr/>
          <p:nvPr/>
        </p:nvSpPr>
        <p:spPr>
          <a:xfrm>
            <a:off x="1590868" y="3428116"/>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ボーナス対象の調査</a:t>
            </a:r>
          </a:p>
        </p:txBody>
      </p:sp>
      <p:cxnSp>
        <p:nvCxnSpPr>
          <p:cNvPr id="44" name="コネクタ: カギ線 43">
            <a:extLst>
              <a:ext uri="{FF2B5EF4-FFF2-40B4-BE49-F238E27FC236}">
                <a16:creationId xmlns:a16="http://schemas.microsoft.com/office/drawing/2014/main" id="{9C49C9BF-8712-4125-911C-EC9E4B99BD88}"/>
              </a:ext>
            </a:extLst>
          </p:cNvPr>
          <p:cNvCxnSpPr>
            <a:stCxn id="37" idx="2"/>
            <a:endCxn id="42" idx="3"/>
          </p:cNvCxnSpPr>
          <p:nvPr/>
        </p:nvCxnSpPr>
        <p:spPr>
          <a:xfrm rot="5400000">
            <a:off x="5150939" y="1590427"/>
            <a:ext cx="288367" cy="367626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四角形: 角を丸くする 46">
            <a:extLst>
              <a:ext uri="{FF2B5EF4-FFF2-40B4-BE49-F238E27FC236}">
                <a16:creationId xmlns:a16="http://schemas.microsoft.com/office/drawing/2014/main" id="{7752A385-D5F0-4B6A-8AAD-533FBABB337E}"/>
              </a:ext>
            </a:extLst>
          </p:cNvPr>
          <p:cNvSpPr/>
          <p:nvPr/>
        </p:nvSpPr>
        <p:spPr>
          <a:xfrm>
            <a:off x="8504851" y="3761508"/>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情報表示</a:t>
            </a:r>
          </a:p>
        </p:txBody>
      </p:sp>
      <p:sp>
        <p:nvSpPr>
          <p:cNvPr id="56" name="ひし形 55">
            <a:extLst>
              <a:ext uri="{FF2B5EF4-FFF2-40B4-BE49-F238E27FC236}">
                <a16:creationId xmlns:a16="http://schemas.microsoft.com/office/drawing/2014/main" id="{5675DF27-E932-489C-9403-2DEACA2BB7D5}"/>
              </a:ext>
            </a:extLst>
          </p:cNvPr>
          <p:cNvSpPr/>
          <p:nvPr/>
        </p:nvSpPr>
        <p:spPr>
          <a:xfrm>
            <a:off x="2425960" y="5060970"/>
            <a:ext cx="195944" cy="1959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cxnSp>
        <p:nvCxnSpPr>
          <p:cNvPr id="60" name="コネクタ: カギ線 59">
            <a:extLst>
              <a:ext uri="{FF2B5EF4-FFF2-40B4-BE49-F238E27FC236}">
                <a16:creationId xmlns:a16="http://schemas.microsoft.com/office/drawing/2014/main" id="{236066AD-C7BA-4CA0-AACA-93996070DCE5}"/>
              </a:ext>
            </a:extLst>
          </p:cNvPr>
          <p:cNvCxnSpPr>
            <a:cxnSpLocks/>
            <a:stCxn id="80" idx="2"/>
            <a:endCxn id="64" idx="3"/>
          </p:cNvCxnSpPr>
          <p:nvPr/>
        </p:nvCxnSpPr>
        <p:spPr>
          <a:xfrm rot="5400000">
            <a:off x="8603186" y="3961509"/>
            <a:ext cx="297855" cy="137160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四角形: 角を丸くする 63">
            <a:extLst>
              <a:ext uri="{FF2B5EF4-FFF2-40B4-BE49-F238E27FC236}">
                <a16:creationId xmlns:a16="http://schemas.microsoft.com/office/drawing/2014/main" id="{1E9082D7-EF84-4617-8F4A-F91276CE6A6D}"/>
              </a:ext>
            </a:extLst>
          </p:cNvPr>
          <p:cNvSpPr/>
          <p:nvPr/>
        </p:nvSpPr>
        <p:spPr>
          <a:xfrm>
            <a:off x="6200190" y="4651612"/>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情報の反映</a:t>
            </a:r>
          </a:p>
        </p:txBody>
      </p:sp>
      <p:sp>
        <p:nvSpPr>
          <p:cNvPr id="68" name="四角形: 角を丸くする 67">
            <a:extLst>
              <a:ext uri="{FF2B5EF4-FFF2-40B4-BE49-F238E27FC236}">
                <a16:creationId xmlns:a16="http://schemas.microsoft.com/office/drawing/2014/main" id="{0BDE988A-F248-47CC-90FC-16B9B966560B}"/>
              </a:ext>
            </a:extLst>
          </p:cNvPr>
          <p:cNvSpPr/>
          <p:nvPr/>
        </p:nvSpPr>
        <p:spPr>
          <a:xfrm>
            <a:off x="1590868" y="5592197"/>
            <a:ext cx="1866123" cy="28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楽曲プレイ</a:t>
            </a:r>
          </a:p>
        </p:txBody>
      </p:sp>
      <p:cxnSp>
        <p:nvCxnSpPr>
          <p:cNvPr id="77" name="コネクタ: カギ線 76">
            <a:extLst>
              <a:ext uri="{FF2B5EF4-FFF2-40B4-BE49-F238E27FC236}">
                <a16:creationId xmlns:a16="http://schemas.microsoft.com/office/drawing/2014/main" id="{5FBC5DED-CC29-49D3-B9C2-613BF19C26C0}"/>
              </a:ext>
            </a:extLst>
          </p:cNvPr>
          <p:cNvCxnSpPr>
            <a:stCxn id="42" idx="2"/>
            <a:endCxn id="47" idx="1"/>
          </p:cNvCxnSpPr>
          <p:nvPr/>
        </p:nvCxnSpPr>
        <p:spPr>
          <a:xfrm rot="16200000" flipH="1">
            <a:off x="5420006" y="821288"/>
            <a:ext cx="188768" cy="5980921"/>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ひし形 79">
            <a:extLst>
              <a:ext uri="{FF2B5EF4-FFF2-40B4-BE49-F238E27FC236}">
                <a16:creationId xmlns:a16="http://schemas.microsoft.com/office/drawing/2014/main" id="{E0697561-6AFB-4D3F-AD0A-B3BA26998630}"/>
              </a:ext>
            </a:extLst>
          </p:cNvPr>
          <p:cNvSpPr/>
          <p:nvPr/>
        </p:nvSpPr>
        <p:spPr>
          <a:xfrm>
            <a:off x="9339941" y="4302438"/>
            <a:ext cx="195944" cy="1959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cxnSp>
        <p:nvCxnSpPr>
          <p:cNvPr id="83" name="直線矢印コネクタ 82">
            <a:extLst>
              <a:ext uri="{FF2B5EF4-FFF2-40B4-BE49-F238E27FC236}">
                <a16:creationId xmlns:a16="http://schemas.microsoft.com/office/drawing/2014/main" id="{E19CCD40-D061-423B-9D13-25C564160B37}"/>
              </a:ext>
            </a:extLst>
          </p:cNvPr>
          <p:cNvCxnSpPr>
            <a:stCxn id="47" idx="2"/>
            <a:endCxn id="80" idx="0"/>
          </p:cNvCxnSpPr>
          <p:nvPr/>
        </p:nvCxnSpPr>
        <p:spPr>
          <a:xfrm>
            <a:off x="9437913" y="4050757"/>
            <a:ext cx="0" cy="2516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カギ線 87">
            <a:extLst>
              <a:ext uri="{FF2B5EF4-FFF2-40B4-BE49-F238E27FC236}">
                <a16:creationId xmlns:a16="http://schemas.microsoft.com/office/drawing/2014/main" id="{93E90689-0F3E-41D2-A561-EF8918160623}"/>
              </a:ext>
            </a:extLst>
          </p:cNvPr>
          <p:cNvCxnSpPr>
            <a:stCxn id="64" idx="2"/>
            <a:endCxn id="56" idx="3"/>
          </p:cNvCxnSpPr>
          <p:nvPr/>
        </p:nvCxnSpPr>
        <p:spPr>
          <a:xfrm rot="5400000">
            <a:off x="4768538" y="2794227"/>
            <a:ext cx="218081" cy="451134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8F7A83C1-9050-4CCE-A211-D3CEB8671526}"/>
              </a:ext>
            </a:extLst>
          </p:cNvPr>
          <p:cNvCxnSpPr>
            <a:stCxn id="80" idx="1"/>
            <a:endCxn id="56" idx="0"/>
          </p:cNvCxnSpPr>
          <p:nvPr/>
        </p:nvCxnSpPr>
        <p:spPr>
          <a:xfrm rot="10800000" flipV="1">
            <a:off x="2523933" y="4400410"/>
            <a:ext cx="6816009" cy="66056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03ADDDD-9AA3-4923-96A8-EDD54CB6A3FA}"/>
              </a:ext>
            </a:extLst>
          </p:cNvPr>
          <p:cNvCxnSpPr>
            <a:stCxn id="56" idx="2"/>
            <a:endCxn id="68" idx="0"/>
          </p:cNvCxnSpPr>
          <p:nvPr/>
        </p:nvCxnSpPr>
        <p:spPr>
          <a:xfrm flipH="1">
            <a:off x="2523930" y="5256914"/>
            <a:ext cx="2" cy="3352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EBED20A3-4A5F-4B41-8B03-23B7A8735266}"/>
              </a:ext>
            </a:extLst>
          </p:cNvPr>
          <p:cNvCxnSpPr>
            <a:cxnSpLocks/>
            <a:stCxn id="68" idx="2"/>
            <a:endCxn id="5" idx="0"/>
          </p:cNvCxnSpPr>
          <p:nvPr/>
        </p:nvCxnSpPr>
        <p:spPr>
          <a:xfrm>
            <a:off x="2523930" y="5881446"/>
            <a:ext cx="2" cy="3821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A2EB1937-62F7-485C-899F-1434D6EDBAAE}"/>
              </a:ext>
            </a:extLst>
          </p:cNvPr>
          <p:cNvSpPr txBox="1"/>
          <p:nvPr/>
        </p:nvSpPr>
        <p:spPr>
          <a:xfrm>
            <a:off x="9535885" y="4538867"/>
            <a:ext cx="935119" cy="257369"/>
          </a:xfrm>
          <a:prstGeom prst="rect">
            <a:avLst/>
          </a:prstGeom>
          <a:noFill/>
        </p:spPr>
        <p:txBody>
          <a:bodyPr wrap="none" lIns="36000" tIns="36000" rIns="36000" bIns="36000" rtlCol="0">
            <a:spAutoFit/>
          </a:bodyPr>
          <a:lstStyle/>
          <a:p>
            <a:pPr algn="l"/>
            <a:r>
              <a:rPr kumimoji="1" lang="en-US" altLang="ja-JP" sz="1200">
                <a:latin typeface="04かんじゅくゴシック" panose="02000600000000000000" pitchFamily="50" charset="-128"/>
                <a:ea typeface="04かんじゅくゴシック" panose="02000600000000000000" pitchFamily="50" charset="-128"/>
              </a:rPr>
              <a:t>[</a:t>
            </a:r>
            <a:r>
              <a:rPr kumimoji="1" lang="ja-JP" altLang="en-US" sz="1200">
                <a:latin typeface="04かんじゅくゴシック" panose="02000600000000000000" pitchFamily="50" charset="-128"/>
                <a:ea typeface="04かんじゅくゴシック" panose="02000600000000000000" pitchFamily="50" charset="-128"/>
              </a:rPr>
              <a:t>間に合った</a:t>
            </a:r>
            <a:r>
              <a:rPr kumimoji="1" lang="en-US" altLang="ja-JP" sz="1200">
                <a:latin typeface="04かんじゅくゴシック" panose="02000600000000000000" pitchFamily="50" charset="-128"/>
                <a:ea typeface="04かんじゅくゴシック" panose="02000600000000000000" pitchFamily="50" charset="-128"/>
              </a:rPr>
              <a:t>]</a:t>
            </a:r>
            <a:endParaRPr kumimoji="1" lang="ja-JP" altLang="en-US" sz="1200">
              <a:latin typeface="04かんじゅくゴシック" panose="02000600000000000000" pitchFamily="50" charset="-128"/>
              <a:ea typeface="04かんじゅくゴシック" panose="02000600000000000000" pitchFamily="50" charset="-128"/>
            </a:endParaRPr>
          </a:p>
        </p:txBody>
      </p:sp>
      <p:sp>
        <p:nvSpPr>
          <p:cNvPr id="100" name="テキスト ボックス 99">
            <a:extLst>
              <a:ext uri="{FF2B5EF4-FFF2-40B4-BE49-F238E27FC236}">
                <a16:creationId xmlns:a16="http://schemas.microsoft.com/office/drawing/2014/main" id="{4164689A-FD3B-4025-AD49-06817C5CE826}"/>
              </a:ext>
            </a:extLst>
          </p:cNvPr>
          <p:cNvSpPr txBox="1"/>
          <p:nvPr/>
        </p:nvSpPr>
        <p:spPr>
          <a:xfrm>
            <a:off x="8219271" y="4104962"/>
            <a:ext cx="1089007" cy="257369"/>
          </a:xfrm>
          <a:prstGeom prst="rect">
            <a:avLst/>
          </a:prstGeom>
          <a:noFill/>
        </p:spPr>
        <p:txBody>
          <a:bodyPr wrap="none" lIns="36000" tIns="36000" rIns="36000" bIns="36000" rtlCol="0">
            <a:spAutoFit/>
          </a:bodyPr>
          <a:lstStyle/>
          <a:p>
            <a:pPr algn="l"/>
            <a:r>
              <a:rPr kumimoji="1" lang="en-US" altLang="ja-JP" sz="1200">
                <a:latin typeface="04かんじゅくゴシック" panose="02000600000000000000" pitchFamily="50" charset="-128"/>
                <a:ea typeface="04かんじゅくゴシック" panose="02000600000000000000" pitchFamily="50" charset="-128"/>
              </a:rPr>
              <a:t>[</a:t>
            </a:r>
            <a:r>
              <a:rPr kumimoji="1" lang="ja-JP" altLang="en-US" sz="1200">
                <a:latin typeface="04かんじゅくゴシック" panose="02000600000000000000" pitchFamily="50" charset="-128"/>
                <a:ea typeface="04かんじゅくゴシック" panose="02000600000000000000" pitchFamily="50" charset="-128"/>
              </a:rPr>
              <a:t>間に合わない</a:t>
            </a:r>
            <a:r>
              <a:rPr kumimoji="1" lang="en-US" altLang="ja-JP" sz="1200">
                <a:latin typeface="04かんじゅくゴシック" panose="02000600000000000000" pitchFamily="50" charset="-128"/>
                <a:ea typeface="04かんじゅくゴシック" panose="02000600000000000000" pitchFamily="50" charset="-128"/>
              </a:rPr>
              <a:t>]</a:t>
            </a:r>
            <a:endParaRPr kumimoji="1" lang="ja-JP" altLang="en-US" sz="1200">
              <a:latin typeface="04かんじゅくゴシック" panose="02000600000000000000" pitchFamily="50" charset="-128"/>
              <a:ea typeface="04かんじゅくゴシック" panose="02000600000000000000" pitchFamily="50" charset="-128"/>
            </a:endParaRPr>
          </a:p>
        </p:txBody>
      </p:sp>
    </p:spTree>
    <p:extLst>
      <p:ext uri="{BB962C8B-B14F-4D97-AF65-F5344CB8AC3E}">
        <p14:creationId xmlns:p14="http://schemas.microsoft.com/office/powerpoint/2010/main" val="373672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4E839-57EA-49E8-BE79-FDBC47070AB6}"/>
              </a:ext>
            </a:extLst>
          </p:cNvPr>
          <p:cNvSpPr>
            <a:spLocks noGrp="1"/>
          </p:cNvSpPr>
          <p:nvPr>
            <p:ph type="title"/>
          </p:nvPr>
        </p:nvSpPr>
        <p:spPr/>
        <p:txBody>
          <a:bodyPr/>
          <a:lstStyle/>
          <a:p>
            <a:r>
              <a:rPr kumimoji="1" lang="ja-JP" altLang="en-US"/>
              <a:t>やること</a:t>
            </a:r>
            <a:r>
              <a:rPr kumimoji="1" lang="en-US" altLang="ja-JP"/>
              <a:t>/</a:t>
            </a:r>
            <a:r>
              <a:rPr kumimoji="1" lang="ja-JP" altLang="en-US"/>
              <a:t>やらないこと</a:t>
            </a:r>
            <a:r>
              <a:rPr kumimoji="1" lang="en-US" altLang="ja-JP"/>
              <a:t>(</a:t>
            </a:r>
            <a:r>
              <a:rPr kumimoji="1" lang="ja-JP" altLang="en-US"/>
              <a:t>システム化範囲</a:t>
            </a:r>
            <a:r>
              <a:rPr kumimoji="1" lang="en-US" altLang="ja-JP"/>
              <a:t>)</a:t>
            </a:r>
            <a:endParaRPr kumimoji="1" lang="ja-JP" altLang="en-US"/>
          </a:p>
        </p:txBody>
      </p:sp>
      <p:sp>
        <p:nvSpPr>
          <p:cNvPr id="3" name="コンテンツ プレースホルダー 2">
            <a:extLst>
              <a:ext uri="{FF2B5EF4-FFF2-40B4-BE49-F238E27FC236}">
                <a16:creationId xmlns:a16="http://schemas.microsoft.com/office/drawing/2014/main" id="{0B158088-CE49-4577-9208-EF85AA96A526}"/>
              </a:ext>
            </a:extLst>
          </p:cNvPr>
          <p:cNvSpPr>
            <a:spLocks noGrp="1"/>
          </p:cNvSpPr>
          <p:nvPr>
            <p:ph idx="1"/>
          </p:nvPr>
        </p:nvSpPr>
        <p:spPr/>
        <p:txBody>
          <a:bodyPr/>
          <a:lstStyle/>
          <a:p>
            <a:r>
              <a:rPr kumimoji="1" lang="ja-JP" altLang="en-US"/>
              <a:t>やること</a:t>
            </a:r>
            <a:endParaRPr kumimoji="1" lang="en-US" altLang="ja-JP"/>
          </a:p>
          <a:p>
            <a:pPr lvl="1"/>
            <a:r>
              <a:rPr lang="ja-JP" altLang="en-US"/>
              <a:t>利用者がデータの検索・表示を行えること。</a:t>
            </a:r>
            <a:endParaRPr lang="en-US" altLang="ja-JP"/>
          </a:p>
          <a:p>
            <a:pPr lvl="1"/>
            <a:r>
              <a:rPr lang="ja-JP" altLang="en-US"/>
              <a:t>利用者が</a:t>
            </a:r>
            <a:r>
              <a:rPr kumimoji="1" lang="ja-JP" altLang="en-US"/>
              <a:t>データ</a:t>
            </a:r>
            <a:r>
              <a:rPr lang="ja-JP" altLang="en-US"/>
              <a:t>どうしの繋がりを認識できること。</a:t>
            </a:r>
            <a:endParaRPr lang="en-US" altLang="ja-JP"/>
          </a:p>
          <a:p>
            <a:pPr lvl="1"/>
            <a:r>
              <a:rPr kumimoji="1" lang="ja-JP" altLang="en-US"/>
              <a:t>管理者がデータを登録できること。</a:t>
            </a:r>
            <a:endParaRPr kumimoji="1" lang="en-US" altLang="ja-JP"/>
          </a:p>
          <a:p>
            <a:pPr lvl="1"/>
            <a:r>
              <a:rPr lang="ja-JP" altLang="en-US"/>
              <a:t>利用者の</a:t>
            </a:r>
            <a:r>
              <a:rPr lang="en-US" altLang="ja-JP"/>
              <a:t>UX(</a:t>
            </a:r>
            <a:r>
              <a:rPr lang="ja-JP" altLang="en-US"/>
              <a:t>利用性・高速性・信頼性</a:t>
            </a:r>
            <a:r>
              <a:rPr lang="en-US" altLang="ja-JP"/>
              <a:t>)</a:t>
            </a:r>
            <a:r>
              <a:rPr lang="ja-JP" altLang="en-US"/>
              <a:t>の改善。</a:t>
            </a:r>
            <a:endParaRPr kumimoji="1" lang="en-US" altLang="ja-JP"/>
          </a:p>
          <a:p>
            <a:r>
              <a:rPr lang="ja-JP" altLang="en-US"/>
              <a:t>やらないこと</a:t>
            </a:r>
            <a:endParaRPr lang="en-US" altLang="ja-JP"/>
          </a:p>
          <a:p>
            <a:pPr lvl="1"/>
            <a:r>
              <a:rPr lang="ja-JP" altLang="en-US"/>
              <a:t>スコア計算機・レート計算機等、ユーザー個別のゲーム進行状況に関するデータの管理</a:t>
            </a:r>
            <a:endParaRPr lang="en-US" altLang="ja-JP"/>
          </a:p>
          <a:p>
            <a:pPr lvl="2"/>
            <a:r>
              <a:rPr lang="ja-JP" altLang="en-US"/>
              <a:t>すでに利用者に浸透しているサービスが存在し、それらに対して優位性を持つシステムを開発できないため。</a:t>
            </a:r>
            <a:endParaRPr lang="en-US" altLang="ja-JP"/>
          </a:p>
          <a:p>
            <a:pPr lvl="1"/>
            <a:r>
              <a:rPr kumimoji="1" lang="ja-JP" altLang="en-US"/>
              <a:t>データの自動取得</a:t>
            </a:r>
            <a:endParaRPr kumimoji="1" lang="en-US" altLang="ja-JP"/>
          </a:p>
          <a:p>
            <a:pPr lvl="2"/>
            <a:r>
              <a:rPr kumimoji="1" lang="ja-JP" altLang="en-US"/>
              <a:t>ゲキチュウマイ</a:t>
            </a:r>
            <a:r>
              <a:rPr kumimoji="1" lang="en-US" altLang="ja-JP"/>
              <a:t>-NET</a:t>
            </a:r>
            <a:r>
              <a:rPr kumimoji="1" lang="ja-JP" altLang="en-US"/>
              <a:t>利用規約　第</a:t>
            </a:r>
            <a:r>
              <a:rPr kumimoji="1" lang="en-US" altLang="ja-JP"/>
              <a:t>10</a:t>
            </a:r>
            <a:r>
              <a:rPr kumimoji="1" lang="ja-JP" altLang="en-US"/>
              <a:t>条　</a:t>
            </a:r>
            <a:r>
              <a:rPr kumimoji="1" lang="en-US" altLang="ja-JP"/>
              <a:t>1-(7)</a:t>
            </a:r>
            <a:r>
              <a:rPr kumimoji="1" lang="ja-JP" altLang="en-US"/>
              <a:t>に抵触するため。</a:t>
            </a:r>
            <a:endParaRPr kumimoji="1" lang="en-US" altLang="ja-JP"/>
          </a:p>
          <a:p>
            <a:pPr lvl="1"/>
            <a:r>
              <a:rPr lang="ja-JP" altLang="en-US"/>
              <a:t>ゲームへの反映機能の提供</a:t>
            </a:r>
            <a:endParaRPr lang="en-US" altLang="ja-JP"/>
          </a:p>
          <a:p>
            <a:pPr lvl="2"/>
            <a:r>
              <a:rPr kumimoji="1" lang="ja-JP" altLang="en-US"/>
              <a:t>ゲキチュウマイ</a:t>
            </a:r>
            <a:r>
              <a:rPr kumimoji="1" lang="en-US" altLang="ja-JP"/>
              <a:t>-NET</a:t>
            </a:r>
            <a:r>
              <a:rPr kumimoji="1" lang="ja-JP" altLang="en-US"/>
              <a:t>利用規約　第</a:t>
            </a:r>
            <a:r>
              <a:rPr kumimoji="1" lang="en-US" altLang="ja-JP"/>
              <a:t>10</a:t>
            </a:r>
            <a:r>
              <a:rPr kumimoji="1" lang="ja-JP" altLang="en-US"/>
              <a:t>条　</a:t>
            </a:r>
            <a:r>
              <a:rPr kumimoji="1" lang="en-US" altLang="ja-JP"/>
              <a:t>1-(7)</a:t>
            </a:r>
            <a:r>
              <a:rPr kumimoji="1" lang="ja-JP" altLang="en-US"/>
              <a:t>に抵触するため。</a:t>
            </a:r>
            <a:endParaRPr kumimoji="1" lang="en-US" altLang="ja-JP"/>
          </a:p>
        </p:txBody>
      </p:sp>
      <p:sp>
        <p:nvSpPr>
          <p:cNvPr id="4" name="テキスト ボックス 3">
            <a:extLst>
              <a:ext uri="{FF2B5EF4-FFF2-40B4-BE49-F238E27FC236}">
                <a16:creationId xmlns:a16="http://schemas.microsoft.com/office/drawing/2014/main" id="{D01B1DB2-D9D6-41D6-B1FE-796D94D74EC1}"/>
              </a:ext>
            </a:extLst>
          </p:cNvPr>
          <p:cNvSpPr txBox="1"/>
          <p:nvPr/>
        </p:nvSpPr>
        <p:spPr>
          <a:xfrm>
            <a:off x="4301683" y="5738686"/>
            <a:ext cx="3044671" cy="442035"/>
          </a:xfrm>
          <a:prstGeom prst="rect">
            <a:avLst/>
          </a:prstGeom>
          <a:solidFill>
            <a:schemeClr val="accent3">
              <a:lumMod val="20000"/>
              <a:lumOff val="80000"/>
            </a:schemeClr>
          </a:solidFill>
        </p:spPr>
        <p:txBody>
          <a:bodyPr wrap="none" lIns="36000" tIns="36000" rIns="36000" bIns="36000" rtlCol="0">
            <a:spAutoFit/>
          </a:bodyPr>
          <a:lstStyle/>
          <a:p>
            <a:pPr marL="171450" indent="-171450" algn="l">
              <a:buFont typeface="Arial" panose="020B0604020202020204" pitchFamily="34" charset="0"/>
              <a:buChar char="•"/>
            </a:pPr>
            <a:r>
              <a:rPr kumimoji="1" lang="ja-JP" altLang="en-US" sz="1200">
                <a:latin typeface="04かんじゅくゴシック" panose="02000600000000000000" pitchFamily="50" charset="-128"/>
                <a:ea typeface="04かんじゅくゴシック" panose="02000600000000000000" pitchFamily="50" charset="-128"/>
              </a:rPr>
              <a:t>ゲキチュウマイ</a:t>
            </a:r>
            <a:r>
              <a:rPr kumimoji="1" lang="en-US" altLang="ja-JP" sz="1200">
                <a:latin typeface="04かんじゅくゴシック" panose="02000600000000000000" pitchFamily="50" charset="-128"/>
                <a:ea typeface="04かんじゅくゴシック" panose="02000600000000000000" pitchFamily="50" charset="-128"/>
              </a:rPr>
              <a:t>-NET</a:t>
            </a:r>
            <a:r>
              <a:rPr kumimoji="1" lang="ja-JP" altLang="en-US" sz="1200">
                <a:latin typeface="04かんじゅくゴシック" panose="02000600000000000000" pitchFamily="50" charset="-128"/>
                <a:ea typeface="04かんじゅくゴシック" panose="02000600000000000000" pitchFamily="50" charset="-128"/>
              </a:rPr>
              <a:t>利用規約</a:t>
            </a:r>
            <a:br>
              <a:rPr kumimoji="1" lang="en-US" altLang="ja-JP" sz="1200">
                <a:latin typeface="04かんじゅくゴシック" panose="02000600000000000000" pitchFamily="50" charset="-128"/>
                <a:ea typeface="04かんじゅくゴシック" panose="02000600000000000000" pitchFamily="50" charset="-128"/>
              </a:rPr>
            </a:br>
            <a:r>
              <a:rPr kumimoji="1" lang="en-US" altLang="ja-JP" sz="1200">
                <a:latin typeface="04かんじゅくゴシック" panose="02000600000000000000" pitchFamily="50" charset="-128"/>
                <a:ea typeface="04かんじゅくゴシック" panose="02000600000000000000" pitchFamily="50" charset="-128"/>
                <a:hlinkClick r:id="rId2"/>
              </a:rPr>
              <a:t>http://otogame-net.com/agreement/</a:t>
            </a:r>
            <a:endParaRPr kumimoji="1" lang="ja-JP" altLang="en-US" sz="1200">
              <a:latin typeface="04かんじゅくゴシック" panose="02000600000000000000" pitchFamily="50" charset="-128"/>
              <a:ea typeface="04かんじゅくゴシック" panose="02000600000000000000" pitchFamily="50" charset="-128"/>
            </a:endParaRPr>
          </a:p>
        </p:txBody>
      </p:sp>
    </p:spTree>
    <p:extLst>
      <p:ext uri="{BB962C8B-B14F-4D97-AF65-F5344CB8AC3E}">
        <p14:creationId xmlns:p14="http://schemas.microsoft.com/office/powerpoint/2010/main" val="137636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8D1F-DFE9-4EF8-99A8-CB71F30253EA}"/>
              </a:ext>
            </a:extLst>
          </p:cNvPr>
          <p:cNvSpPr>
            <a:spLocks noGrp="1"/>
          </p:cNvSpPr>
          <p:nvPr>
            <p:ph type="title"/>
          </p:nvPr>
        </p:nvSpPr>
        <p:spPr/>
        <p:txBody>
          <a:bodyPr/>
          <a:lstStyle/>
          <a:p>
            <a:r>
              <a:rPr lang="ja-JP" altLang="en-US"/>
              <a:t>妥当性検証</a:t>
            </a:r>
            <a:r>
              <a:rPr kumimoji="1" lang="ja-JP" altLang="en-US"/>
              <a:t>指標</a:t>
            </a:r>
          </a:p>
        </p:txBody>
      </p:sp>
      <p:sp>
        <p:nvSpPr>
          <p:cNvPr id="3" name="コンテンツ プレースホルダー 2">
            <a:extLst>
              <a:ext uri="{FF2B5EF4-FFF2-40B4-BE49-F238E27FC236}">
                <a16:creationId xmlns:a16="http://schemas.microsoft.com/office/drawing/2014/main" id="{40846777-EC86-49FD-8F4F-72A12748EC69}"/>
              </a:ext>
            </a:extLst>
          </p:cNvPr>
          <p:cNvSpPr>
            <a:spLocks noGrp="1"/>
          </p:cNvSpPr>
          <p:nvPr>
            <p:ph idx="1"/>
          </p:nvPr>
        </p:nvSpPr>
        <p:spPr/>
        <p:txBody>
          <a:bodyPr/>
          <a:lstStyle/>
          <a:p>
            <a:r>
              <a:rPr lang="ja-JP" altLang="en-US"/>
              <a:t>利用者が必要としている情報が全て含まれていることが、複数の</a:t>
            </a:r>
            <a:r>
              <a:rPr lang="en-US" altLang="ja-JP"/>
              <a:t>CHUNITHM</a:t>
            </a:r>
            <a:r>
              <a:rPr lang="ja-JP" altLang="en-US"/>
              <a:t>プレイヤーへのインタビューにより確認済みである。</a:t>
            </a:r>
            <a:endParaRPr lang="en-US" altLang="ja-JP"/>
          </a:p>
          <a:p>
            <a:r>
              <a:rPr lang="ja-JP" altLang="en-US"/>
              <a:t>利用者が必要とする情報のリストアップ動作を、システムにアクセスしてから</a:t>
            </a:r>
            <a:r>
              <a:rPr lang="en-US" altLang="ja-JP"/>
              <a:t>15</a:t>
            </a:r>
            <a:r>
              <a:rPr lang="ja-JP" altLang="en-US"/>
              <a:t>秒以内に完了する。</a:t>
            </a:r>
            <a:endParaRPr lang="en-US" altLang="ja-JP"/>
          </a:p>
        </p:txBody>
      </p:sp>
    </p:spTree>
    <p:extLst>
      <p:ext uri="{BB962C8B-B14F-4D97-AF65-F5344CB8AC3E}">
        <p14:creationId xmlns:p14="http://schemas.microsoft.com/office/powerpoint/2010/main" val="51813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システム要件</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232580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20FA0D-C002-4A7E-A091-17E943850C11}"/>
              </a:ext>
            </a:extLst>
          </p:cNvPr>
          <p:cNvSpPr>
            <a:spLocks noGrp="1"/>
          </p:cNvSpPr>
          <p:nvPr>
            <p:ph type="title"/>
          </p:nvPr>
        </p:nvSpPr>
        <p:spPr/>
        <p:txBody>
          <a:bodyPr/>
          <a:lstStyle/>
          <a:p>
            <a:r>
              <a:rPr lang="ja-JP" altLang="en-US"/>
              <a:t>ハードウェア構成</a:t>
            </a:r>
          </a:p>
        </p:txBody>
      </p:sp>
      <p:sp>
        <p:nvSpPr>
          <p:cNvPr id="7" name="コンテンツ プレースホルダー 6">
            <a:extLst>
              <a:ext uri="{FF2B5EF4-FFF2-40B4-BE49-F238E27FC236}">
                <a16:creationId xmlns:a16="http://schemas.microsoft.com/office/drawing/2014/main" id="{952B775A-4E9F-4D41-81A5-9EBC4EAAF25C}"/>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6468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機能要件</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26072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ソフトウェア要件定義</a:t>
            </a:r>
            <a:br>
              <a:rPr lang="en-US" altLang="ja-JP"/>
            </a:br>
            <a:r>
              <a:rPr lang="ja-JP" altLang="en-US"/>
              <a:t>キャラクター</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1382680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キャラクターリスト表示</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リスト</a:t>
            </a:r>
            <a:endParaRPr lang="en-US" altLang="ja-JP"/>
          </a:p>
          <a:p>
            <a:pPr lvl="1"/>
            <a:r>
              <a:rPr lang="en-US" altLang="ja-JP"/>
              <a:t>1</a:t>
            </a:r>
            <a:r>
              <a:rPr lang="ja-JP" altLang="en-US"/>
              <a:t>体のキャラクターにつき、名前、進化有無、習得スキル、お気に入りボタンを表示する。</a:t>
            </a:r>
            <a:endParaRPr lang="en-US" altLang="ja-JP"/>
          </a:p>
          <a:p>
            <a:pPr lvl="2"/>
            <a:r>
              <a:rPr lang="ja-JP" altLang="en-US"/>
              <a:t>習得スキルは、レベルアップで覚えるスキルのうち「限界突破の証」「真・限界突破の証」を除いたスキル。</a:t>
            </a:r>
            <a:endParaRPr lang="en-US" altLang="ja-JP"/>
          </a:p>
          <a:p>
            <a:pPr lvl="1"/>
            <a:r>
              <a:rPr lang="ja-JP" altLang="en-US"/>
              <a:t>絞り込み・ソート・お気に入り抽出などを行えるボタンを用意する。</a:t>
            </a:r>
            <a:endParaRPr lang="en-US" altLang="ja-JP"/>
          </a:p>
          <a:p>
            <a:pPr lvl="1"/>
            <a:r>
              <a:rPr lang="ja-JP" altLang="en-US"/>
              <a:t>別のビュー</a:t>
            </a:r>
            <a:r>
              <a:rPr lang="en-US" altLang="ja-JP"/>
              <a:t>(</a:t>
            </a:r>
            <a:r>
              <a:rPr lang="ja-JP" altLang="en-US"/>
              <a:t>スキルリスト・楽曲リスト等</a:t>
            </a:r>
            <a:r>
              <a:rPr lang="en-US" altLang="ja-JP"/>
              <a:t>)</a:t>
            </a:r>
            <a:r>
              <a:rPr lang="ja-JP" altLang="en-US"/>
              <a:t>に移動できる機能を用意する。</a:t>
            </a:r>
            <a:endParaRPr lang="en-US" altLang="ja-JP"/>
          </a:p>
          <a:p>
            <a:pPr lvl="1"/>
            <a:r>
              <a:rPr lang="ja-JP" altLang="en-US"/>
              <a:t>リストのキャラクターをタップすると「キャラクター単体表示」に遷移する。</a:t>
            </a:r>
            <a:endParaRPr lang="en-US" altLang="ja-JP"/>
          </a:p>
          <a:p>
            <a:pPr lvl="1"/>
            <a:r>
              <a:rPr lang="ja-JP" altLang="en-US"/>
              <a:t>リスト画面からお気に入りキャラクターに登録できる。</a:t>
            </a:r>
            <a:endParaRPr lang="en-US" altLang="ja-JP"/>
          </a:p>
          <a:p>
            <a:pPr lvl="1"/>
            <a:r>
              <a:rPr lang="ja-JP" altLang="en-US"/>
              <a:t>適用中の</a:t>
            </a:r>
            <a:r>
              <a:rPr lang="en-US" altLang="ja-JP"/>
              <a:t>1</a:t>
            </a:r>
            <a:r>
              <a:rPr lang="ja-JP" altLang="en-US"/>
              <a:t>番目のソート基準について、フィルタ項目</a:t>
            </a:r>
            <a:r>
              <a:rPr lang="en-US" altLang="ja-JP"/>
              <a:t>(</a:t>
            </a:r>
            <a:r>
              <a:rPr lang="ja-JP" altLang="en-US"/>
              <a:t>「名前順」なら「あ～お」「か～こ」</a:t>
            </a:r>
            <a:r>
              <a:rPr lang="en-US" altLang="ja-JP"/>
              <a:t>…</a:t>
            </a:r>
            <a:r>
              <a:rPr lang="ja-JP" altLang="en-US"/>
              <a:t>など</a:t>
            </a:r>
            <a:r>
              <a:rPr lang="en-US" altLang="ja-JP"/>
              <a:t>)</a:t>
            </a:r>
            <a:r>
              <a:rPr lang="ja-JP" altLang="en-US"/>
              <a:t>を表示する。</a:t>
            </a:r>
            <a:endParaRPr lang="en-US" altLang="ja-JP"/>
          </a:p>
          <a:p>
            <a:pPr lvl="2"/>
            <a:r>
              <a:rPr lang="ja-JP" altLang="en-US"/>
              <a:t>次のフィルタの先頭・前のフィルタの末尾にジャンプする機能を提供。</a:t>
            </a:r>
            <a:r>
              <a:rPr lang="en-US" altLang="ja-JP"/>
              <a:t>※</a:t>
            </a:r>
            <a:r>
              <a:rPr lang="ja-JP" altLang="en-US"/>
              <a:t>ゲーム内のソート機能と同じ。</a:t>
            </a:r>
            <a:endParaRPr lang="en-US" altLang="ja-JP"/>
          </a:p>
        </p:txBody>
      </p:sp>
    </p:spTree>
    <p:extLst>
      <p:ext uri="{BB962C8B-B14F-4D97-AF65-F5344CB8AC3E}">
        <p14:creationId xmlns:p14="http://schemas.microsoft.com/office/powerpoint/2010/main" val="316392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キャラクターリスト表示</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絞り込み</a:t>
            </a:r>
            <a:endParaRPr lang="en-US" altLang="ja-JP"/>
          </a:p>
          <a:p>
            <a:pPr lvl="1"/>
            <a:r>
              <a:rPr lang="ja-JP" altLang="en-US"/>
              <a:t>レーベル・作品・追加バージョン</a:t>
            </a:r>
            <a:r>
              <a:rPr lang="en-US" altLang="ja-JP"/>
              <a:t>(</a:t>
            </a:r>
            <a:r>
              <a:rPr lang="ja-JP" altLang="en-US"/>
              <a:t>無印・</a:t>
            </a:r>
            <a:r>
              <a:rPr lang="en-US" altLang="ja-JP"/>
              <a:t>AMAZON</a:t>
            </a:r>
            <a:r>
              <a:rPr lang="ja-JP" altLang="en-US"/>
              <a:t>等</a:t>
            </a:r>
            <a:r>
              <a:rPr lang="en-US" altLang="ja-JP"/>
              <a:t>)</a:t>
            </a:r>
            <a:r>
              <a:rPr lang="ja-JP" altLang="en-US"/>
              <a:t>別に絞り込み。</a:t>
            </a:r>
            <a:endParaRPr lang="en-US" altLang="ja-JP"/>
          </a:p>
          <a:p>
            <a:pPr lvl="1"/>
            <a:r>
              <a:rPr lang="ja-JP" altLang="en-US"/>
              <a:t>キャラクター属性</a:t>
            </a:r>
            <a:r>
              <a:rPr lang="en-US" altLang="ja-JP"/>
              <a:t>(</a:t>
            </a:r>
            <a:r>
              <a:rPr lang="ja-JP" altLang="en-US"/>
              <a:t>高校生・ドラゴン・ロボット・妖怪等</a:t>
            </a:r>
            <a:r>
              <a:rPr lang="en-US" altLang="ja-JP"/>
              <a:t>)</a:t>
            </a:r>
            <a:r>
              <a:rPr lang="ja-JP" altLang="en-US"/>
              <a:t>による絞り込み。</a:t>
            </a:r>
            <a:endParaRPr lang="en-US" altLang="ja-JP"/>
          </a:p>
          <a:p>
            <a:pPr lvl="1"/>
            <a:r>
              <a:rPr lang="ja-JP" altLang="en-US"/>
              <a:t>汎用スキル・</a:t>
            </a:r>
            <a:r>
              <a:rPr lang="en-US" altLang="ja-JP"/>
              <a:t>SP</a:t>
            </a:r>
            <a:r>
              <a:rPr lang="ja-JP" altLang="en-US"/>
              <a:t>スキル所持有無による絞り込み。</a:t>
            </a:r>
            <a:endParaRPr lang="en-US" altLang="ja-JP"/>
          </a:p>
          <a:p>
            <a:pPr lvl="1"/>
            <a:r>
              <a:rPr lang="ja-JP" altLang="en-US"/>
              <a:t>進化キャラクター</a:t>
            </a:r>
            <a:r>
              <a:rPr lang="en-US" altLang="ja-JP"/>
              <a:t>(SP</a:t>
            </a:r>
            <a:r>
              <a:rPr lang="ja-JP" altLang="en-US"/>
              <a:t>スキル装備でグラフィック変化</a:t>
            </a:r>
            <a:r>
              <a:rPr lang="en-US" altLang="ja-JP"/>
              <a:t>)</a:t>
            </a:r>
            <a:r>
              <a:rPr lang="ja-JP" altLang="en-US"/>
              <a:t>であるかどうかによる絞り込み。</a:t>
            </a:r>
            <a:endParaRPr lang="en-US" altLang="ja-JP"/>
          </a:p>
          <a:p>
            <a:pPr lvl="1"/>
            <a:r>
              <a:rPr lang="ja-JP" altLang="en-US"/>
              <a:t>所有スキル</a:t>
            </a:r>
            <a:r>
              <a:rPr lang="en-US" altLang="ja-JP"/>
              <a:t>(</a:t>
            </a:r>
            <a:r>
              <a:rPr lang="ja-JP" altLang="en-US"/>
              <a:t>レベルアップ習得または装備可能</a:t>
            </a:r>
            <a:r>
              <a:rPr lang="en-US" altLang="ja-JP"/>
              <a:t>SP</a:t>
            </a:r>
            <a:r>
              <a:rPr lang="ja-JP" altLang="en-US"/>
              <a:t>スキル</a:t>
            </a:r>
            <a:r>
              <a:rPr lang="en-US" altLang="ja-JP"/>
              <a:t>)</a:t>
            </a:r>
            <a:r>
              <a:rPr lang="ja-JP" altLang="en-US"/>
              <a:t>の分類</a:t>
            </a:r>
            <a:r>
              <a:rPr lang="en-US" altLang="ja-JP"/>
              <a:t>(BOOST</a:t>
            </a:r>
            <a:r>
              <a:rPr lang="ja-JP" altLang="en-US"/>
              <a:t>・</a:t>
            </a:r>
            <a:r>
              <a:rPr lang="en-US" altLang="ja-JP"/>
              <a:t>ABSOLUTE</a:t>
            </a:r>
            <a:r>
              <a:rPr lang="ja-JP" altLang="en-US"/>
              <a:t>等</a:t>
            </a:r>
            <a:r>
              <a:rPr lang="en-US" altLang="ja-JP"/>
              <a:t>)</a:t>
            </a:r>
            <a:r>
              <a:rPr lang="ja-JP" altLang="en-US"/>
              <a:t>による絞り込み。</a:t>
            </a:r>
            <a:endParaRPr lang="en-US" altLang="ja-JP"/>
          </a:p>
          <a:p>
            <a:pPr lvl="1"/>
            <a:r>
              <a:rPr lang="ja-JP" altLang="en-US"/>
              <a:t>キャラクター名・イラストレーター名・職業に含まれる語句をテキストで指定し、部分一致検索が行える。</a:t>
            </a:r>
            <a:endParaRPr lang="en-US" altLang="ja-JP"/>
          </a:p>
          <a:p>
            <a:pPr lvl="1"/>
            <a:r>
              <a:rPr lang="ja-JP" altLang="en-US"/>
              <a:t>お気に入り設定ができ、それによるフィルタリングができる。</a:t>
            </a:r>
            <a:endParaRPr lang="en-US" altLang="ja-JP"/>
          </a:p>
          <a:p>
            <a:pPr lvl="2"/>
            <a:r>
              <a:rPr lang="ja-JP" altLang="en-US"/>
              <a:t>指定したお気に入りはブラウザを閉じてもデータを保持する。</a:t>
            </a:r>
            <a:endParaRPr lang="en-US" altLang="ja-JP"/>
          </a:p>
        </p:txBody>
      </p:sp>
    </p:spTree>
    <p:extLst>
      <p:ext uri="{BB962C8B-B14F-4D97-AF65-F5344CB8AC3E}">
        <p14:creationId xmlns:p14="http://schemas.microsoft.com/office/powerpoint/2010/main" val="391123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概要</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1988375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キャラクターリスト表示</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ソート</a:t>
            </a:r>
            <a:endParaRPr lang="en-US" altLang="ja-JP"/>
          </a:p>
          <a:p>
            <a:pPr lvl="1"/>
            <a:r>
              <a:rPr lang="ja-JP" altLang="en-US"/>
              <a:t>ソート基準を</a:t>
            </a:r>
            <a:r>
              <a:rPr lang="en-US" altLang="ja-JP"/>
              <a:t>2</a:t>
            </a:r>
            <a:r>
              <a:rPr lang="ja-JP" altLang="en-US"/>
              <a:t>段階に設定できる</a:t>
            </a:r>
            <a:r>
              <a:rPr lang="en-US" altLang="ja-JP"/>
              <a:t>(</a:t>
            </a:r>
            <a:r>
              <a:rPr lang="ja-JP" altLang="en-US"/>
              <a:t>作品順→名前順など</a:t>
            </a:r>
            <a:r>
              <a:rPr lang="en-US" altLang="ja-JP"/>
              <a:t>)</a:t>
            </a:r>
            <a:r>
              <a:rPr lang="ja-JP" altLang="en-US"/>
              <a:t>。</a:t>
            </a:r>
            <a:r>
              <a:rPr lang="en-US" altLang="ja-JP"/>
              <a:t>※</a:t>
            </a:r>
            <a:r>
              <a:rPr lang="ja-JP" altLang="en-US"/>
              <a:t>オンゲキ方式</a:t>
            </a:r>
            <a:endParaRPr lang="en-US" altLang="ja-JP"/>
          </a:p>
          <a:p>
            <a:pPr lvl="1"/>
            <a:r>
              <a:rPr lang="ja-JP" altLang="en-US"/>
              <a:t>ソート基準は、名前順・バージョン順</a:t>
            </a:r>
            <a:r>
              <a:rPr lang="en-US" altLang="ja-JP"/>
              <a:t>(</a:t>
            </a:r>
            <a:r>
              <a:rPr lang="ja-JP" altLang="en-US"/>
              <a:t>追加順</a:t>
            </a:r>
            <a:r>
              <a:rPr lang="en-US" altLang="ja-JP"/>
              <a:t>)</a:t>
            </a:r>
            <a:r>
              <a:rPr lang="ja-JP" altLang="en-US"/>
              <a:t>・レーベル順・作品順・汎用スキル所持順</a:t>
            </a:r>
            <a:r>
              <a:rPr lang="en-US" altLang="ja-JP"/>
              <a:t>(※)</a:t>
            </a:r>
            <a:r>
              <a:rPr lang="ja-JP" altLang="en-US"/>
              <a:t>・</a:t>
            </a:r>
            <a:r>
              <a:rPr lang="en-US" altLang="ja-JP"/>
              <a:t>SP</a:t>
            </a:r>
            <a:r>
              <a:rPr lang="ja-JP" altLang="en-US"/>
              <a:t>スキル所持順・進化キャラクター順・イラストレーター順・お気に入り登録順の計</a:t>
            </a:r>
            <a:r>
              <a:rPr lang="en-US" altLang="ja-JP"/>
              <a:t>9</a:t>
            </a:r>
            <a:r>
              <a:rPr lang="ja-JP" altLang="en-US"/>
              <a:t>種類とする。</a:t>
            </a:r>
            <a:endParaRPr lang="en-US" altLang="ja-JP"/>
          </a:p>
          <a:p>
            <a:pPr lvl="2"/>
            <a:r>
              <a:rPr lang="ja-JP" altLang="en-US"/>
              <a:t>汎用スキル所持順は「限界突破の証」「真・限界突破の証」は含まない。</a:t>
            </a:r>
            <a:endParaRPr lang="en-US" altLang="ja-JP"/>
          </a:p>
        </p:txBody>
      </p:sp>
    </p:spTree>
    <p:extLst>
      <p:ext uri="{BB962C8B-B14F-4D97-AF65-F5344CB8AC3E}">
        <p14:creationId xmlns:p14="http://schemas.microsoft.com/office/powerpoint/2010/main" val="340650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キャラクター単体表示</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fontScale="92500" lnSpcReduction="10000"/>
          </a:bodyPr>
          <a:lstStyle/>
          <a:p>
            <a:r>
              <a:rPr lang="ja-JP" altLang="en-US"/>
              <a:t>情報確認</a:t>
            </a:r>
            <a:endParaRPr lang="en-US" altLang="ja-JP"/>
          </a:p>
          <a:p>
            <a:pPr lvl="1"/>
            <a:r>
              <a:rPr lang="ja-JP" altLang="en-US"/>
              <a:t>名前・年齢・職業・イラストレーター・入手方法が確認できる。</a:t>
            </a:r>
            <a:endParaRPr lang="en-US" altLang="ja-JP"/>
          </a:p>
          <a:p>
            <a:pPr lvl="2"/>
            <a:r>
              <a:rPr lang="ja-JP" altLang="en-US"/>
              <a:t>進化キャラクターである場合は、進化キャラクターの名前とその条件を表示する。</a:t>
            </a:r>
            <a:endParaRPr lang="en-US" altLang="ja-JP"/>
          </a:p>
          <a:p>
            <a:pPr lvl="1"/>
            <a:r>
              <a:rPr lang="ja-JP" altLang="en-US"/>
              <a:t>データ上は別キャラクターだが、同一であるキャラクターを調べられる</a:t>
            </a:r>
            <a:r>
              <a:rPr lang="en-US" altLang="ja-JP"/>
              <a:t>(</a:t>
            </a:r>
            <a:r>
              <a:rPr lang="ja-JP" altLang="en-US"/>
              <a:t>イロドリミドリのキャラなど</a:t>
            </a:r>
            <a:r>
              <a:rPr lang="en-US" altLang="ja-JP"/>
              <a:t>)</a:t>
            </a:r>
            <a:r>
              <a:rPr lang="ja-JP" altLang="en-US"/>
              <a:t>。</a:t>
            </a:r>
            <a:endParaRPr lang="en-US" altLang="ja-JP"/>
          </a:p>
          <a:p>
            <a:pPr lvl="1"/>
            <a:r>
              <a:rPr lang="ja-JP" altLang="en-US"/>
              <a:t>そのキャラクターが含まれるグループを表したキャラクター、またはグループを表したキャラクターに含まれる個別キャラクターを調べられる。</a:t>
            </a:r>
            <a:endParaRPr lang="en-US" altLang="ja-JP"/>
          </a:p>
          <a:p>
            <a:pPr lvl="1"/>
            <a:r>
              <a:rPr lang="ja-JP" altLang="en-US"/>
              <a:t>キャラクターが属するグループ</a:t>
            </a:r>
            <a:r>
              <a:rPr lang="en-US" altLang="ja-JP"/>
              <a:t>(</a:t>
            </a:r>
            <a:r>
              <a:rPr lang="ja-JP" altLang="en-US"/>
              <a:t>シンセ研・</a:t>
            </a:r>
            <a:r>
              <a:rPr lang="en-US" altLang="ja-JP"/>
              <a:t>MIA</a:t>
            </a:r>
            <a:r>
              <a:rPr lang="ja-JP" altLang="en-US"/>
              <a:t>等</a:t>
            </a:r>
            <a:r>
              <a:rPr lang="en-US" altLang="ja-JP"/>
              <a:t>)</a:t>
            </a:r>
            <a:r>
              <a:rPr lang="ja-JP" altLang="en-US"/>
              <a:t>を調べられる。</a:t>
            </a:r>
            <a:endParaRPr lang="en-US" altLang="ja-JP"/>
          </a:p>
          <a:p>
            <a:pPr lvl="1"/>
            <a:r>
              <a:rPr lang="ja-JP" altLang="en-US"/>
              <a:t>レベルアップで習得するスキルを確認できる。</a:t>
            </a:r>
            <a:endParaRPr lang="en-US" altLang="ja-JP"/>
          </a:p>
          <a:p>
            <a:pPr lvl="1"/>
            <a:r>
              <a:rPr lang="ja-JP" altLang="en-US"/>
              <a:t>装備可能な</a:t>
            </a:r>
            <a:r>
              <a:rPr lang="en-US" altLang="ja-JP"/>
              <a:t>SP</a:t>
            </a:r>
            <a:r>
              <a:rPr lang="ja-JP" altLang="en-US"/>
              <a:t>スキルを確認できる。</a:t>
            </a:r>
            <a:endParaRPr lang="en-US" altLang="ja-JP"/>
          </a:p>
          <a:p>
            <a:pPr lvl="1"/>
            <a:r>
              <a:rPr lang="ja-JP" altLang="en-US"/>
              <a:t>対応楽曲・所属レーベル・所属作品があれば、それを確認できる。</a:t>
            </a:r>
            <a:endParaRPr lang="en-US" altLang="ja-JP"/>
          </a:p>
          <a:p>
            <a:r>
              <a:rPr lang="ja-JP" altLang="en-US"/>
              <a:t>ジャンプ</a:t>
            </a:r>
            <a:endParaRPr lang="en-US" altLang="ja-JP"/>
          </a:p>
          <a:p>
            <a:pPr lvl="1"/>
            <a:r>
              <a:rPr lang="ja-JP" altLang="en-US"/>
              <a:t>関連キャラクター・楽曲・スキル・イラストレーターをタップすると、それらの単体表示にジャンプできる。</a:t>
            </a:r>
            <a:endParaRPr lang="en-US" altLang="ja-JP"/>
          </a:p>
          <a:p>
            <a:pPr lvl="1"/>
            <a:r>
              <a:rPr lang="ja-JP" altLang="en-US"/>
              <a:t>レーベル・作品をタップすると、それらで絞り込みを行った楽曲またはキャラクターのリスト画面にジャンプする。</a:t>
            </a:r>
            <a:endParaRPr lang="en-US" altLang="ja-JP"/>
          </a:p>
        </p:txBody>
      </p:sp>
    </p:spTree>
    <p:extLst>
      <p:ext uri="{BB962C8B-B14F-4D97-AF65-F5344CB8AC3E}">
        <p14:creationId xmlns:p14="http://schemas.microsoft.com/office/powerpoint/2010/main" val="42810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ソフトウェア要件定義</a:t>
            </a:r>
            <a:br>
              <a:rPr lang="en-US" altLang="ja-JP"/>
            </a:br>
            <a:r>
              <a:rPr lang="ja-JP" altLang="en-US"/>
              <a:t>スキル</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1072095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スキルリスト表示</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リスト</a:t>
            </a:r>
            <a:endParaRPr lang="en-US" altLang="ja-JP"/>
          </a:p>
          <a:p>
            <a:pPr lvl="1"/>
            <a:r>
              <a:rPr lang="en-US" altLang="ja-JP"/>
              <a:t>1</a:t>
            </a:r>
            <a:r>
              <a:rPr lang="ja-JP" altLang="en-US"/>
              <a:t>つのスキルにつき、スキル名、スキルタイプ、最大達成ゲージ本数、お気に入りボタンを表示する。</a:t>
            </a:r>
            <a:endParaRPr lang="en-US" altLang="ja-JP"/>
          </a:p>
          <a:p>
            <a:pPr lvl="1"/>
            <a:r>
              <a:rPr lang="ja-JP" altLang="en-US"/>
              <a:t>絞り込み・ソート・お気に入り抽出などを行えるボタンを用意する。</a:t>
            </a:r>
            <a:endParaRPr lang="en-US" altLang="ja-JP"/>
          </a:p>
          <a:p>
            <a:pPr lvl="1"/>
            <a:r>
              <a:rPr lang="ja-JP" altLang="en-US"/>
              <a:t>別のビュー</a:t>
            </a:r>
            <a:r>
              <a:rPr lang="en-US" altLang="ja-JP"/>
              <a:t>(</a:t>
            </a:r>
            <a:r>
              <a:rPr lang="ja-JP" altLang="en-US"/>
              <a:t>スキルリスト・楽曲リスト等</a:t>
            </a:r>
            <a:r>
              <a:rPr lang="en-US" altLang="ja-JP"/>
              <a:t>)</a:t>
            </a:r>
            <a:r>
              <a:rPr lang="ja-JP" altLang="en-US"/>
              <a:t>に移動できる機能を用意する。</a:t>
            </a:r>
            <a:endParaRPr lang="en-US" altLang="ja-JP"/>
          </a:p>
          <a:p>
            <a:pPr lvl="1"/>
            <a:r>
              <a:rPr lang="ja-JP" altLang="en-US"/>
              <a:t>リストのスキルをタップすると「スキル単体表示」に遷移する。</a:t>
            </a:r>
            <a:endParaRPr lang="en-US" altLang="ja-JP"/>
          </a:p>
          <a:p>
            <a:pPr lvl="1"/>
            <a:r>
              <a:rPr lang="ja-JP" altLang="en-US"/>
              <a:t>リスト画面からお気に入りスキルを登録できる。</a:t>
            </a:r>
            <a:endParaRPr lang="en-US" altLang="ja-JP"/>
          </a:p>
          <a:p>
            <a:pPr lvl="1"/>
            <a:r>
              <a:rPr lang="ja-JP" altLang="en-US"/>
              <a:t>適用中の</a:t>
            </a:r>
            <a:r>
              <a:rPr lang="en-US" altLang="ja-JP"/>
              <a:t>1</a:t>
            </a:r>
            <a:r>
              <a:rPr lang="ja-JP" altLang="en-US"/>
              <a:t>番目のソート基準について、フィルタ項目</a:t>
            </a:r>
            <a:r>
              <a:rPr lang="en-US" altLang="ja-JP"/>
              <a:t>(</a:t>
            </a:r>
            <a:r>
              <a:rPr lang="ja-JP" altLang="en-US"/>
              <a:t>「名前順」なら「あ～お」「か～こ」</a:t>
            </a:r>
            <a:r>
              <a:rPr lang="en-US" altLang="ja-JP"/>
              <a:t>…</a:t>
            </a:r>
            <a:r>
              <a:rPr lang="ja-JP" altLang="en-US"/>
              <a:t>など</a:t>
            </a:r>
            <a:r>
              <a:rPr lang="en-US" altLang="ja-JP"/>
              <a:t>)</a:t>
            </a:r>
            <a:r>
              <a:rPr lang="ja-JP" altLang="en-US"/>
              <a:t>を表示する。</a:t>
            </a:r>
            <a:endParaRPr lang="en-US" altLang="ja-JP"/>
          </a:p>
          <a:p>
            <a:pPr lvl="2"/>
            <a:r>
              <a:rPr lang="ja-JP" altLang="en-US"/>
              <a:t>次のフィルタの先頭・前のフィルタの末尾にジャンプする機能を提供。</a:t>
            </a:r>
            <a:r>
              <a:rPr lang="en-US" altLang="ja-JP"/>
              <a:t>※</a:t>
            </a:r>
            <a:r>
              <a:rPr lang="ja-JP" altLang="en-US"/>
              <a:t>ゲーム内のソート機能と同じ。</a:t>
            </a:r>
            <a:endParaRPr lang="en-US" altLang="ja-JP"/>
          </a:p>
          <a:p>
            <a:pPr lvl="1"/>
            <a:endParaRPr lang="en-US" altLang="ja-JP"/>
          </a:p>
        </p:txBody>
      </p:sp>
    </p:spTree>
    <p:extLst>
      <p:ext uri="{BB962C8B-B14F-4D97-AF65-F5344CB8AC3E}">
        <p14:creationId xmlns:p14="http://schemas.microsoft.com/office/powerpoint/2010/main" val="1273758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スキルリスト表示</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絞り込み</a:t>
            </a:r>
            <a:endParaRPr lang="en-US" altLang="ja-JP"/>
          </a:p>
          <a:p>
            <a:pPr lvl="1"/>
            <a:r>
              <a:rPr lang="ja-JP" altLang="en-US"/>
              <a:t>スキルタイプ</a:t>
            </a:r>
            <a:r>
              <a:rPr lang="en-US" altLang="ja-JP"/>
              <a:t>(BOOST</a:t>
            </a:r>
            <a:r>
              <a:rPr lang="ja-JP" altLang="en-US"/>
              <a:t>・</a:t>
            </a:r>
            <a:r>
              <a:rPr lang="en-US" altLang="ja-JP"/>
              <a:t>ABSOLUTE</a:t>
            </a:r>
            <a:r>
              <a:rPr lang="ja-JP" altLang="en-US"/>
              <a:t>等</a:t>
            </a:r>
            <a:r>
              <a:rPr lang="en-US" altLang="ja-JP"/>
              <a:t>)</a:t>
            </a:r>
            <a:r>
              <a:rPr lang="ja-JP" altLang="en-US"/>
              <a:t>による絞り込み。</a:t>
            </a:r>
            <a:endParaRPr lang="en-US" altLang="ja-JP"/>
          </a:p>
          <a:p>
            <a:pPr lvl="1"/>
            <a:r>
              <a:rPr lang="ja-JP" altLang="en-US"/>
              <a:t>汎用スキルまたは</a:t>
            </a:r>
            <a:r>
              <a:rPr lang="en-US" altLang="ja-JP"/>
              <a:t>SP</a:t>
            </a:r>
            <a:r>
              <a:rPr lang="ja-JP" altLang="en-US"/>
              <a:t>スキルの絞り込み。</a:t>
            </a:r>
            <a:endParaRPr lang="en-US" altLang="ja-JP"/>
          </a:p>
          <a:p>
            <a:pPr lvl="1"/>
            <a:r>
              <a:rPr lang="ja-JP" altLang="en-US"/>
              <a:t>最大達成ゲージ本数</a:t>
            </a:r>
            <a:r>
              <a:rPr lang="en-US" altLang="ja-JP"/>
              <a:t>(4</a:t>
            </a:r>
            <a:r>
              <a:rPr lang="ja-JP" altLang="en-US"/>
              <a:t>本～</a:t>
            </a:r>
            <a:r>
              <a:rPr lang="en-US" altLang="ja-JP"/>
              <a:t>10</a:t>
            </a:r>
            <a:r>
              <a:rPr lang="ja-JP" altLang="en-US"/>
              <a:t>本</a:t>
            </a:r>
            <a:r>
              <a:rPr lang="en-US" altLang="ja-JP"/>
              <a:t>)</a:t>
            </a:r>
            <a:r>
              <a:rPr lang="ja-JP" altLang="en-US"/>
              <a:t>による絞り込み。</a:t>
            </a:r>
            <a:endParaRPr lang="en-US" altLang="ja-JP"/>
          </a:p>
          <a:p>
            <a:pPr lvl="1"/>
            <a:r>
              <a:rPr lang="ja-JP" altLang="en-US"/>
              <a:t>スキル効果分類</a:t>
            </a:r>
            <a:r>
              <a:rPr lang="en-US" altLang="ja-JP"/>
              <a:t>(</a:t>
            </a:r>
            <a:r>
              <a:rPr lang="ja-JP" altLang="en-US"/>
              <a:t>別表</a:t>
            </a:r>
            <a:r>
              <a:rPr lang="en-US" altLang="ja-JP"/>
              <a:t>)</a:t>
            </a:r>
            <a:r>
              <a:rPr lang="ja-JP" altLang="en-US"/>
              <a:t>による絞り込み。</a:t>
            </a:r>
            <a:endParaRPr lang="en-US" altLang="ja-JP"/>
          </a:p>
          <a:p>
            <a:pPr lvl="2"/>
            <a:r>
              <a:rPr lang="ja-JP" altLang="en-US"/>
              <a:t>複数の効果分類を同時に選択でき、その場合は</a:t>
            </a:r>
            <a:r>
              <a:rPr lang="en-US" altLang="ja-JP"/>
              <a:t>AND</a:t>
            </a:r>
            <a:r>
              <a:rPr lang="ja-JP" altLang="en-US"/>
              <a:t>検索になる。</a:t>
            </a:r>
            <a:endParaRPr lang="en-US" altLang="ja-JP"/>
          </a:p>
          <a:p>
            <a:pPr lvl="1"/>
            <a:r>
              <a:rPr lang="ja-JP" altLang="en-US"/>
              <a:t>お気に入り設定ができ、それによるフィルタリングができる。</a:t>
            </a:r>
            <a:endParaRPr lang="en-US" altLang="ja-JP"/>
          </a:p>
          <a:p>
            <a:pPr lvl="2"/>
            <a:r>
              <a:rPr lang="ja-JP" altLang="en-US"/>
              <a:t>指定したお気に入りはブラウザを閉じてもデータを保持する。</a:t>
            </a:r>
            <a:endParaRPr lang="en-US" altLang="ja-JP"/>
          </a:p>
        </p:txBody>
      </p:sp>
    </p:spTree>
    <p:extLst>
      <p:ext uri="{BB962C8B-B14F-4D97-AF65-F5344CB8AC3E}">
        <p14:creationId xmlns:p14="http://schemas.microsoft.com/office/powerpoint/2010/main" val="397994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スキルリスト表示</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normAutofit/>
          </a:bodyPr>
          <a:lstStyle/>
          <a:p>
            <a:r>
              <a:rPr lang="ja-JP" altLang="en-US"/>
              <a:t>ソート</a:t>
            </a:r>
            <a:endParaRPr lang="en-US" altLang="ja-JP"/>
          </a:p>
          <a:p>
            <a:pPr lvl="1"/>
            <a:r>
              <a:rPr lang="ja-JP" altLang="en-US"/>
              <a:t>ソート基準を</a:t>
            </a:r>
            <a:r>
              <a:rPr lang="en-US" altLang="ja-JP"/>
              <a:t>2</a:t>
            </a:r>
            <a:r>
              <a:rPr lang="ja-JP" altLang="en-US"/>
              <a:t>段階に設定できる</a:t>
            </a:r>
            <a:r>
              <a:rPr lang="en-US" altLang="ja-JP"/>
              <a:t>(</a:t>
            </a:r>
            <a:r>
              <a:rPr lang="ja-JP" altLang="en-US"/>
              <a:t>作品順→名前順など</a:t>
            </a:r>
            <a:r>
              <a:rPr lang="en-US" altLang="ja-JP"/>
              <a:t>)</a:t>
            </a:r>
            <a:r>
              <a:rPr lang="ja-JP" altLang="en-US"/>
              <a:t>。</a:t>
            </a:r>
            <a:r>
              <a:rPr lang="en-US" altLang="ja-JP"/>
              <a:t>※</a:t>
            </a:r>
            <a:r>
              <a:rPr lang="ja-JP" altLang="en-US"/>
              <a:t>オンゲキ方式</a:t>
            </a:r>
            <a:endParaRPr lang="en-US" altLang="ja-JP"/>
          </a:p>
          <a:p>
            <a:pPr lvl="1"/>
            <a:r>
              <a:rPr lang="ja-JP" altLang="en-US"/>
              <a:t>ソート基準は、名前順・スキルタイプ順・最大達成ゲージ本数順・汎用</a:t>
            </a:r>
            <a:r>
              <a:rPr lang="en-US" altLang="ja-JP"/>
              <a:t>/SP</a:t>
            </a:r>
            <a:r>
              <a:rPr lang="ja-JP" altLang="en-US"/>
              <a:t>順・お気に入り登録順の計</a:t>
            </a:r>
            <a:r>
              <a:rPr lang="en-US" altLang="ja-JP"/>
              <a:t>5</a:t>
            </a:r>
            <a:r>
              <a:rPr lang="ja-JP" altLang="en-US"/>
              <a:t>種類とする。</a:t>
            </a:r>
            <a:endParaRPr lang="en-US" altLang="ja-JP"/>
          </a:p>
        </p:txBody>
      </p:sp>
    </p:spTree>
    <p:extLst>
      <p:ext uri="{BB962C8B-B14F-4D97-AF65-F5344CB8AC3E}">
        <p14:creationId xmlns:p14="http://schemas.microsoft.com/office/powerpoint/2010/main" val="3827213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5CBA86-C7AF-42C6-A307-BB3A1696A3FA}"/>
              </a:ext>
            </a:extLst>
          </p:cNvPr>
          <p:cNvSpPr>
            <a:spLocks noGrp="1"/>
          </p:cNvSpPr>
          <p:nvPr>
            <p:ph type="title"/>
          </p:nvPr>
        </p:nvSpPr>
        <p:spPr/>
        <p:txBody>
          <a:bodyPr/>
          <a:lstStyle/>
          <a:p>
            <a:r>
              <a:rPr kumimoji="1" lang="ja-JP" altLang="en-US"/>
              <a:t>スキル単体表示</a:t>
            </a:r>
          </a:p>
        </p:txBody>
      </p:sp>
      <p:sp>
        <p:nvSpPr>
          <p:cNvPr id="3" name="コンテンツ プレースホルダー 2">
            <a:extLst>
              <a:ext uri="{FF2B5EF4-FFF2-40B4-BE49-F238E27FC236}">
                <a16:creationId xmlns:a16="http://schemas.microsoft.com/office/drawing/2014/main" id="{5FC1FF94-4070-4B46-8747-8F833F3BAAC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62874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5DE3-D55A-4414-B01A-065662E62983}"/>
              </a:ext>
            </a:extLst>
          </p:cNvPr>
          <p:cNvSpPr>
            <a:spLocks noGrp="1"/>
          </p:cNvSpPr>
          <p:nvPr>
            <p:ph type="title"/>
          </p:nvPr>
        </p:nvSpPr>
        <p:spPr/>
        <p:txBody>
          <a:bodyPr/>
          <a:lstStyle/>
          <a:p>
            <a:r>
              <a:rPr kumimoji="1" lang="ja-JP" altLang="en-US"/>
              <a:t>スキル効果分類</a:t>
            </a:r>
          </a:p>
        </p:txBody>
      </p:sp>
      <p:graphicFrame>
        <p:nvGraphicFramePr>
          <p:cNvPr id="4" name="表 4">
            <a:extLst>
              <a:ext uri="{FF2B5EF4-FFF2-40B4-BE49-F238E27FC236}">
                <a16:creationId xmlns:a16="http://schemas.microsoft.com/office/drawing/2014/main" id="{802F930F-FF32-4112-B00A-79D5AB39F3C1}"/>
              </a:ext>
            </a:extLst>
          </p:cNvPr>
          <p:cNvGraphicFramePr>
            <a:graphicFrameLocks noGrp="1"/>
          </p:cNvGraphicFramePr>
          <p:nvPr>
            <p:ph idx="1"/>
            <p:extLst>
              <p:ext uri="{D42A27DB-BD31-4B8C-83A1-F6EECF244321}">
                <p14:modId xmlns:p14="http://schemas.microsoft.com/office/powerpoint/2010/main" val="2561836142"/>
              </p:ext>
            </p:extLst>
          </p:nvPr>
        </p:nvGraphicFramePr>
        <p:xfrm>
          <a:off x="423863" y="993775"/>
          <a:ext cx="11355385" cy="5097600"/>
        </p:xfrm>
        <a:graphic>
          <a:graphicData uri="http://schemas.openxmlformats.org/drawingml/2006/table">
            <a:tbl>
              <a:tblPr firstRow="1" bandRow="1">
                <a:tableStyleId>{D7AC3CCA-C797-4891-BE02-D94E43425B78}</a:tableStyleId>
              </a:tblPr>
              <a:tblGrid>
                <a:gridCol w="1261709">
                  <a:extLst>
                    <a:ext uri="{9D8B030D-6E8A-4147-A177-3AD203B41FA5}">
                      <a16:colId xmlns:a16="http://schemas.microsoft.com/office/drawing/2014/main" val="3568198475"/>
                    </a:ext>
                  </a:extLst>
                </a:gridCol>
                <a:gridCol w="3511579">
                  <a:extLst>
                    <a:ext uri="{9D8B030D-6E8A-4147-A177-3AD203B41FA5}">
                      <a16:colId xmlns:a16="http://schemas.microsoft.com/office/drawing/2014/main" val="3535404216"/>
                    </a:ext>
                  </a:extLst>
                </a:gridCol>
                <a:gridCol w="6582097">
                  <a:extLst>
                    <a:ext uri="{9D8B030D-6E8A-4147-A177-3AD203B41FA5}">
                      <a16:colId xmlns:a16="http://schemas.microsoft.com/office/drawing/2014/main" val="452322934"/>
                    </a:ext>
                  </a:extLst>
                </a:gridCol>
              </a:tblGrid>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カテゴリ</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分類名</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備考</a:t>
                      </a:r>
                    </a:p>
                  </a:txBody>
                  <a:tcPr marL="36000" marR="36000" marT="36000" marB="36000"/>
                </a:tc>
                <a:extLst>
                  <a:ext uri="{0D108BD9-81ED-4DB2-BD59-A6C34878D82A}">
                    <a16:rowId xmlns:a16="http://schemas.microsoft.com/office/drawing/2014/main" val="628153720"/>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カウント</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カウントダウン</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「一定回数～」を含む。</a:t>
                      </a:r>
                    </a:p>
                  </a:txBody>
                  <a:tcPr marL="36000" marR="36000" marT="36000" marB="36000"/>
                </a:tc>
                <a:extLst>
                  <a:ext uri="{0D108BD9-81ED-4DB2-BD59-A6C34878D82A}">
                    <a16:rowId xmlns:a16="http://schemas.microsoft.com/office/drawing/2014/main" val="3343033948"/>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カウントアップ</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715052307"/>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タイミング</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ゲーム開始時</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05164453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ゲーム終了時</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44959142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一定時間経過時</a:t>
                      </a: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1/3</a:t>
                      </a:r>
                      <a:r>
                        <a:rPr kumimoji="1" lang="ja-JP" altLang="en-US" sz="1200">
                          <a:latin typeface="04かんじゅくゴシック" panose="02000600000000000000" pitchFamily="50" charset="-128"/>
                          <a:ea typeface="04かんじゅくゴシック" panose="02000600000000000000" pitchFamily="50" charset="-128"/>
                        </a:rPr>
                        <a:t>経過時・</a:t>
                      </a:r>
                      <a:r>
                        <a:rPr kumimoji="1" lang="en-US" altLang="ja-JP" sz="1200">
                          <a:latin typeface="04かんじゅくゴシック" panose="02000600000000000000" pitchFamily="50" charset="-128"/>
                          <a:ea typeface="04かんじゅくゴシック" panose="02000600000000000000" pitchFamily="50" charset="-128"/>
                        </a:rPr>
                        <a:t>1/2</a:t>
                      </a:r>
                      <a:r>
                        <a:rPr kumimoji="1" lang="ja-JP" altLang="en-US" sz="1200">
                          <a:latin typeface="04かんじゅくゴシック" panose="02000600000000000000" pitchFamily="50" charset="-128"/>
                          <a:ea typeface="04かんじゅくゴシック" panose="02000600000000000000" pitchFamily="50" charset="-128"/>
                        </a:rPr>
                        <a:t>経過時など</a:t>
                      </a:r>
                    </a:p>
                  </a:txBody>
                  <a:tcPr marL="36000" marR="36000" marT="36000" marB="36000"/>
                </a:tc>
                <a:extLst>
                  <a:ext uri="{0D108BD9-81ED-4DB2-BD59-A6C34878D82A}">
                    <a16:rowId xmlns:a16="http://schemas.microsoft.com/office/drawing/2014/main" val="89519079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一定時間ごと</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949532864"/>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a:t>
                      </a: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JUSTICE-CRITICAL</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JUSTICE</a:t>
                      </a:r>
                      <a:r>
                        <a:rPr kumimoji="1" lang="ja-JP" altLang="en-US" sz="1200">
                          <a:latin typeface="04かんじゅくゴシック" panose="02000600000000000000" pitchFamily="50" charset="-128"/>
                          <a:ea typeface="04かんじゅくゴシック" panose="02000600000000000000" pitchFamily="50" charset="-128"/>
                        </a:rPr>
                        <a:t>以上」などは対象外。</a:t>
                      </a:r>
                    </a:p>
                  </a:txBody>
                  <a:tcPr marL="36000" marR="36000" marT="36000" marB="36000"/>
                </a:tc>
                <a:extLst>
                  <a:ext uri="{0D108BD9-81ED-4DB2-BD59-A6C34878D82A}">
                    <a16:rowId xmlns:a16="http://schemas.microsoft.com/office/drawing/2014/main" val="2814636521"/>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JUSTICE</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ATTACK</a:t>
                      </a:r>
                      <a:r>
                        <a:rPr kumimoji="1" lang="ja-JP" altLang="en-US" sz="1200">
                          <a:latin typeface="04かんじゅくゴシック" panose="02000600000000000000" pitchFamily="50" charset="-128"/>
                          <a:ea typeface="04かんじゅくゴシック" panose="02000600000000000000" pitchFamily="50" charset="-128"/>
                        </a:rPr>
                        <a:t>以上」などは対象外。</a:t>
                      </a:r>
                    </a:p>
                  </a:txBody>
                  <a:tcPr marL="36000" marR="36000" marT="36000" marB="36000"/>
                </a:tc>
                <a:extLst>
                  <a:ext uri="{0D108BD9-81ED-4DB2-BD59-A6C34878D82A}">
                    <a16:rowId xmlns:a16="http://schemas.microsoft.com/office/drawing/2014/main" val="2263352025"/>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ATTACK</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JUSTICE</a:t>
                      </a:r>
                      <a:r>
                        <a:rPr kumimoji="1" lang="ja-JP" altLang="en-US" sz="1200">
                          <a:latin typeface="04かんじゅくゴシック" panose="02000600000000000000" pitchFamily="50" charset="-128"/>
                          <a:ea typeface="04かんじゅくゴシック" panose="02000600000000000000" pitchFamily="50" charset="-128"/>
                        </a:rPr>
                        <a:t>以下」などは対象外。</a:t>
                      </a:r>
                    </a:p>
                  </a:txBody>
                  <a:tcPr marL="36000" marR="36000" marT="36000" marB="36000"/>
                </a:tc>
                <a:extLst>
                  <a:ext uri="{0D108BD9-81ED-4DB2-BD59-A6C34878D82A}">
                    <a16:rowId xmlns:a16="http://schemas.microsoft.com/office/drawing/2014/main" val="367060038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MISS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判定名がスキルに記載されているものが対象。「</a:t>
                      </a:r>
                      <a:r>
                        <a:rPr kumimoji="1" lang="en-US" altLang="ja-JP" sz="1200">
                          <a:latin typeface="04かんじゅくゴシック" panose="02000600000000000000" pitchFamily="50" charset="-128"/>
                          <a:ea typeface="04かんじゅくゴシック" panose="02000600000000000000" pitchFamily="50" charset="-128"/>
                        </a:rPr>
                        <a:t>ATTACK</a:t>
                      </a:r>
                      <a:r>
                        <a:rPr kumimoji="1" lang="ja-JP" altLang="en-US" sz="1200">
                          <a:latin typeface="04かんじゅくゴシック" panose="02000600000000000000" pitchFamily="50" charset="-128"/>
                          <a:ea typeface="04かんじゅくゴシック" panose="02000600000000000000" pitchFamily="50" charset="-128"/>
                        </a:rPr>
                        <a:t>以下」などは対象外。</a:t>
                      </a:r>
                    </a:p>
                  </a:txBody>
                  <a:tcPr marL="36000" marR="36000" marT="36000" marB="36000"/>
                </a:tc>
                <a:extLst>
                  <a:ext uri="{0D108BD9-81ED-4DB2-BD59-A6C34878D82A}">
                    <a16:rowId xmlns:a16="http://schemas.microsoft.com/office/drawing/2014/main" val="401460967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成功時</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228700783"/>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スコア</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ランク</a:t>
                      </a:r>
                      <a:r>
                        <a:rPr kumimoji="1" lang="en-US" altLang="ja-JP" sz="1200">
                          <a:latin typeface="04かんじゅくゴシック" panose="02000600000000000000" pitchFamily="50" charset="-128"/>
                          <a:ea typeface="04かんじゅくゴシック" panose="02000600000000000000" pitchFamily="50" charset="-128"/>
                        </a:rPr>
                        <a:t>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S</a:t>
                      </a:r>
                      <a:r>
                        <a:rPr kumimoji="1" lang="ja-JP" altLang="en-US" sz="1200">
                          <a:latin typeface="04かんじゅくゴシック" panose="02000600000000000000" pitchFamily="50" charset="-128"/>
                          <a:ea typeface="04かんじゅくゴシック" panose="02000600000000000000" pitchFamily="50" charset="-128"/>
                        </a:rPr>
                        <a:t>を達成した場合」「</a:t>
                      </a:r>
                      <a:r>
                        <a:rPr kumimoji="1" lang="en-US" altLang="ja-JP" sz="1200">
                          <a:latin typeface="04かんじゅくゴシック" panose="02000600000000000000" pitchFamily="50" charset="-128"/>
                          <a:ea typeface="04かんじゅくゴシック" panose="02000600000000000000" pitchFamily="50" charset="-128"/>
                        </a:rPr>
                        <a:t>S</a:t>
                      </a:r>
                      <a:r>
                        <a:rPr kumimoji="1" lang="ja-JP" altLang="en-US" sz="1200">
                          <a:latin typeface="04かんじゅくゴシック" panose="02000600000000000000" pitchFamily="50" charset="-128"/>
                          <a:ea typeface="04かんじゅくゴシック" panose="02000600000000000000" pitchFamily="50" charset="-128"/>
                        </a:rPr>
                        <a:t>達成不可になった場合」の両方がマッチする。</a:t>
                      </a:r>
                    </a:p>
                  </a:txBody>
                  <a:tcPr marL="36000" marR="36000" marT="36000" marB="36000"/>
                </a:tc>
                <a:extLst>
                  <a:ext uri="{0D108BD9-81ED-4DB2-BD59-A6C34878D82A}">
                    <a16:rowId xmlns:a16="http://schemas.microsoft.com/office/drawing/2014/main" val="382844086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ランク</a:t>
                      </a:r>
                      <a:r>
                        <a:rPr kumimoji="1" lang="en-US" altLang="ja-JP" sz="1200">
                          <a:latin typeface="04かんじゅくゴシック" panose="02000600000000000000" pitchFamily="50" charset="-128"/>
                          <a:ea typeface="04かんじゅくゴシック" panose="02000600000000000000" pitchFamily="50" charset="-128"/>
                        </a:rPr>
                        <a:t>SS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SS</a:t>
                      </a:r>
                      <a:r>
                        <a:rPr kumimoji="1" lang="ja-JP" altLang="en-US" sz="1200">
                          <a:latin typeface="04かんじゅくゴシック" panose="02000600000000000000" pitchFamily="50" charset="-128"/>
                          <a:ea typeface="04かんじゅくゴシック" panose="02000600000000000000" pitchFamily="50" charset="-128"/>
                        </a:rPr>
                        <a:t>を達成した場合」「</a:t>
                      </a:r>
                      <a:r>
                        <a:rPr kumimoji="1" lang="en-US" altLang="ja-JP" sz="1200">
                          <a:latin typeface="04かんじゅくゴシック" panose="02000600000000000000" pitchFamily="50" charset="-128"/>
                          <a:ea typeface="04かんじゅくゴシック" panose="02000600000000000000" pitchFamily="50" charset="-128"/>
                        </a:rPr>
                        <a:t>SS</a:t>
                      </a:r>
                      <a:r>
                        <a:rPr kumimoji="1" lang="ja-JP" altLang="en-US" sz="1200">
                          <a:latin typeface="04かんじゅくゴシック" panose="02000600000000000000" pitchFamily="50" charset="-128"/>
                          <a:ea typeface="04かんじゅくゴシック" panose="02000600000000000000" pitchFamily="50" charset="-128"/>
                        </a:rPr>
                        <a:t>達成不可になった場合」の両方がマッチする。</a:t>
                      </a:r>
                    </a:p>
                  </a:txBody>
                  <a:tcPr marL="36000" marR="36000" marT="36000" marB="36000"/>
                </a:tc>
                <a:extLst>
                  <a:ext uri="{0D108BD9-81ED-4DB2-BD59-A6C34878D82A}">
                    <a16:rowId xmlns:a16="http://schemas.microsoft.com/office/drawing/2014/main" val="3370891575"/>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ランク</a:t>
                      </a:r>
                      <a:r>
                        <a:rPr kumimoji="1" lang="en-US" altLang="ja-JP" sz="1200">
                          <a:latin typeface="04かんじゅくゴシック" panose="02000600000000000000" pitchFamily="50" charset="-128"/>
                          <a:ea typeface="04かんじゅくゴシック" panose="02000600000000000000" pitchFamily="50" charset="-128"/>
                        </a:rPr>
                        <a:t>SSS</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SSS</a:t>
                      </a:r>
                      <a:r>
                        <a:rPr kumimoji="1" lang="ja-JP" altLang="en-US" sz="1200">
                          <a:latin typeface="04かんじゅくゴシック" panose="02000600000000000000" pitchFamily="50" charset="-128"/>
                          <a:ea typeface="04かんじゅくゴシック" panose="02000600000000000000" pitchFamily="50" charset="-128"/>
                        </a:rPr>
                        <a:t>を達成した場合」「</a:t>
                      </a:r>
                      <a:r>
                        <a:rPr kumimoji="1" lang="en-US" altLang="ja-JP" sz="1200">
                          <a:latin typeface="04かんじゅくゴシック" panose="02000600000000000000" pitchFamily="50" charset="-128"/>
                          <a:ea typeface="04かんじゅくゴシック" panose="02000600000000000000" pitchFamily="50" charset="-128"/>
                        </a:rPr>
                        <a:t>SSS</a:t>
                      </a:r>
                      <a:r>
                        <a:rPr kumimoji="1" lang="ja-JP" altLang="en-US" sz="1200">
                          <a:latin typeface="04かんじゅくゴシック" panose="02000600000000000000" pitchFamily="50" charset="-128"/>
                          <a:ea typeface="04かんじゅくゴシック" panose="02000600000000000000" pitchFamily="50" charset="-128"/>
                        </a:rPr>
                        <a:t>達成不可になった場合」の両方がマッチする。</a:t>
                      </a:r>
                    </a:p>
                  </a:txBody>
                  <a:tcPr marL="36000" marR="36000" marT="36000" marB="36000"/>
                </a:tc>
                <a:extLst>
                  <a:ext uri="{0D108BD9-81ED-4DB2-BD59-A6C34878D82A}">
                    <a16:rowId xmlns:a16="http://schemas.microsoft.com/office/drawing/2014/main" val="16796276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理論値</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スキル効果に「</a:t>
                      </a:r>
                      <a:r>
                        <a:rPr kumimoji="1" lang="en-US" altLang="ja-JP" sz="1200">
                          <a:latin typeface="04かんじゅくゴシック" panose="02000600000000000000" pitchFamily="50" charset="-128"/>
                          <a:ea typeface="04かんじゅくゴシック" panose="02000600000000000000" pitchFamily="50" charset="-128"/>
                        </a:rPr>
                        <a:t>1010000</a:t>
                      </a:r>
                      <a:r>
                        <a:rPr kumimoji="1" lang="ja-JP" altLang="en-US" sz="1200">
                          <a:latin typeface="04かんじゅくゴシック" panose="02000600000000000000" pitchFamily="50" charset="-128"/>
                          <a:ea typeface="04かんじゅくゴシック" panose="02000600000000000000" pitchFamily="50" charset="-128"/>
                        </a:rPr>
                        <a:t>点」と記載されているもの。</a:t>
                      </a:r>
                    </a:p>
                  </a:txBody>
                  <a:tcPr marL="36000" marR="36000" marT="36000" marB="36000"/>
                </a:tc>
                <a:extLst>
                  <a:ext uri="{0D108BD9-81ED-4DB2-BD59-A6C34878D82A}">
                    <a16:rowId xmlns:a16="http://schemas.microsoft.com/office/drawing/2014/main" val="614216037"/>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コンボ</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一定コンボ達成</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ゲーム終了時に特定のコンボ数達成を条件に効果を発揮するもの。</a:t>
                      </a:r>
                    </a:p>
                  </a:txBody>
                  <a:tcPr marL="36000" marR="36000" marT="36000" marB="36000"/>
                </a:tc>
                <a:extLst>
                  <a:ext uri="{0D108BD9-81ED-4DB2-BD59-A6C34878D82A}">
                    <a16:rowId xmlns:a16="http://schemas.microsoft.com/office/drawing/2014/main" val="414609094"/>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一定コンボごと</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ゲーム中に特定のコンボ数になった時に即座に発動するもの。</a:t>
                      </a:r>
                    </a:p>
                  </a:txBody>
                  <a:tcPr marL="36000" marR="36000" marT="36000" marB="36000"/>
                </a:tc>
                <a:extLst>
                  <a:ext uri="{0D108BD9-81ED-4DB2-BD59-A6C34878D82A}">
                    <a16:rowId xmlns:a16="http://schemas.microsoft.com/office/drawing/2014/main" val="350413606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FULL COMBO</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FULL COMBO</a:t>
                      </a:r>
                      <a:r>
                        <a:rPr kumimoji="1" lang="ja-JP" altLang="en-US" sz="1200">
                          <a:latin typeface="04かんじゅくゴシック" panose="02000600000000000000" pitchFamily="50" charset="-128"/>
                          <a:ea typeface="04かんじゅくゴシック" panose="02000600000000000000" pitchFamily="50" charset="-128"/>
                        </a:rPr>
                        <a:t>達成時に発動するもの。</a:t>
                      </a:r>
                    </a:p>
                  </a:txBody>
                  <a:tcPr marL="36000" marR="36000" marT="36000" marB="36000"/>
                </a:tc>
                <a:extLst>
                  <a:ext uri="{0D108BD9-81ED-4DB2-BD59-A6C34878D82A}">
                    <a16:rowId xmlns:a16="http://schemas.microsoft.com/office/drawing/2014/main" val="291334189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ALL JUSTICE</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ALL JUSTICE</a:t>
                      </a:r>
                      <a:r>
                        <a:rPr kumimoji="1" lang="ja-JP" altLang="en-US" sz="1200">
                          <a:latin typeface="04かんじゅくゴシック" panose="02000600000000000000" pitchFamily="50" charset="-128"/>
                          <a:ea typeface="04かんじゅくゴシック" panose="02000600000000000000" pitchFamily="50" charset="-128"/>
                        </a:rPr>
                        <a:t>達成時に発動するもの。</a:t>
                      </a:r>
                    </a:p>
                  </a:txBody>
                  <a:tcPr marL="36000" marR="36000" marT="36000" marB="36000"/>
                </a:tc>
                <a:extLst>
                  <a:ext uri="{0D108BD9-81ED-4DB2-BD59-A6C34878D82A}">
                    <a16:rowId xmlns:a16="http://schemas.microsoft.com/office/drawing/2014/main" val="2045168364"/>
                  </a:ext>
                </a:extLst>
              </a:tr>
            </a:tbl>
          </a:graphicData>
        </a:graphic>
      </p:graphicFrame>
    </p:spTree>
    <p:extLst>
      <p:ext uri="{BB962C8B-B14F-4D97-AF65-F5344CB8AC3E}">
        <p14:creationId xmlns:p14="http://schemas.microsoft.com/office/powerpoint/2010/main" val="253860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5DE3-D55A-4414-B01A-065662E62983}"/>
              </a:ext>
            </a:extLst>
          </p:cNvPr>
          <p:cNvSpPr>
            <a:spLocks noGrp="1"/>
          </p:cNvSpPr>
          <p:nvPr>
            <p:ph type="title"/>
          </p:nvPr>
        </p:nvSpPr>
        <p:spPr/>
        <p:txBody>
          <a:bodyPr/>
          <a:lstStyle/>
          <a:p>
            <a:r>
              <a:rPr kumimoji="1" lang="ja-JP" altLang="en-US"/>
              <a:t>スキル効果分類</a:t>
            </a:r>
          </a:p>
        </p:txBody>
      </p:sp>
      <p:graphicFrame>
        <p:nvGraphicFramePr>
          <p:cNvPr id="4" name="表 4">
            <a:extLst>
              <a:ext uri="{FF2B5EF4-FFF2-40B4-BE49-F238E27FC236}">
                <a16:creationId xmlns:a16="http://schemas.microsoft.com/office/drawing/2014/main" id="{802F930F-FF32-4112-B00A-79D5AB39F3C1}"/>
              </a:ext>
            </a:extLst>
          </p:cNvPr>
          <p:cNvGraphicFramePr>
            <a:graphicFrameLocks noGrp="1"/>
          </p:cNvGraphicFramePr>
          <p:nvPr>
            <p:ph idx="1"/>
            <p:extLst>
              <p:ext uri="{D42A27DB-BD31-4B8C-83A1-F6EECF244321}">
                <p14:modId xmlns:p14="http://schemas.microsoft.com/office/powerpoint/2010/main" val="2472810781"/>
              </p:ext>
            </p:extLst>
          </p:nvPr>
        </p:nvGraphicFramePr>
        <p:xfrm>
          <a:off x="423863" y="993775"/>
          <a:ext cx="11355385" cy="3313440"/>
        </p:xfrm>
        <a:graphic>
          <a:graphicData uri="http://schemas.openxmlformats.org/drawingml/2006/table">
            <a:tbl>
              <a:tblPr firstRow="1" bandRow="1">
                <a:tableStyleId>{D7AC3CCA-C797-4891-BE02-D94E43425B78}</a:tableStyleId>
              </a:tblPr>
              <a:tblGrid>
                <a:gridCol w="1261709">
                  <a:extLst>
                    <a:ext uri="{9D8B030D-6E8A-4147-A177-3AD203B41FA5}">
                      <a16:colId xmlns:a16="http://schemas.microsoft.com/office/drawing/2014/main" val="3568198475"/>
                    </a:ext>
                  </a:extLst>
                </a:gridCol>
                <a:gridCol w="3511579">
                  <a:extLst>
                    <a:ext uri="{9D8B030D-6E8A-4147-A177-3AD203B41FA5}">
                      <a16:colId xmlns:a16="http://schemas.microsoft.com/office/drawing/2014/main" val="3535404216"/>
                    </a:ext>
                  </a:extLst>
                </a:gridCol>
                <a:gridCol w="6582097">
                  <a:extLst>
                    <a:ext uri="{9D8B030D-6E8A-4147-A177-3AD203B41FA5}">
                      <a16:colId xmlns:a16="http://schemas.microsoft.com/office/drawing/2014/main" val="452322934"/>
                    </a:ext>
                  </a:extLst>
                </a:gridCol>
              </a:tblGrid>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カテゴリ</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分類名</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備考</a:t>
                      </a:r>
                    </a:p>
                  </a:txBody>
                  <a:tcPr marL="36000" marR="36000" marT="36000" marB="36000"/>
                </a:tc>
                <a:extLst>
                  <a:ext uri="{0D108BD9-81ED-4DB2-BD59-A6C34878D82A}">
                    <a16:rowId xmlns:a16="http://schemas.microsoft.com/office/drawing/2014/main" val="628153720"/>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チェイン</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一定チェイン達成</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ゲーム終了時に特定のチェイン数達成を条件に効果を発揮するもの。</a:t>
                      </a:r>
                    </a:p>
                  </a:txBody>
                  <a:tcPr marL="36000" marR="36000" marT="36000" marB="36000"/>
                </a:tc>
                <a:extLst>
                  <a:ext uri="{0D108BD9-81ED-4DB2-BD59-A6C34878D82A}">
                    <a16:rowId xmlns:a16="http://schemas.microsoft.com/office/drawing/2014/main" val="1049234576"/>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一定チェインごと</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ゲーム中に特定のチェイン数になった時に即座に効果を発動するもの。</a:t>
                      </a:r>
                    </a:p>
                  </a:txBody>
                  <a:tcPr marL="36000" marR="36000" marT="36000" marB="36000"/>
                </a:tc>
                <a:extLst>
                  <a:ext uri="{0D108BD9-81ED-4DB2-BD59-A6C34878D82A}">
                    <a16:rowId xmlns:a16="http://schemas.microsoft.com/office/drawing/2014/main" val="204246938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チェインを切った時</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チェインを切った時に発動するもの。</a:t>
                      </a:r>
                    </a:p>
                  </a:txBody>
                  <a:tcPr marL="36000" marR="36000" marT="36000" marB="36000"/>
                </a:tc>
                <a:extLst>
                  <a:ext uri="{0D108BD9-81ED-4DB2-BD59-A6C34878D82A}">
                    <a16:rowId xmlns:a16="http://schemas.microsoft.com/office/drawing/2014/main" val="145639585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FULL CHAIN</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330386041"/>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ノーツ</a:t>
                      </a: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TAP</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05500313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EX-TAP</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20273267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FLICK</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425619664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HOLD</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08204946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SLIDE</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24136445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AIR</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5708353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AIR-ACTION</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42972419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ダメージノーツ</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356224245"/>
                  </a:ext>
                </a:extLst>
              </a:tr>
            </a:tbl>
          </a:graphicData>
        </a:graphic>
      </p:graphicFrame>
    </p:spTree>
    <p:extLst>
      <p:ext uri="{BB962C8B-B14F-4D97-AF65-F5344CB8AC3E}">
        <p14:creationId xmlns:p14="http://schemas.microsoft.com/office/powerpoint/2010/main" val="1570298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5DE3-D55A-4414-B01A-065662E62983}"/>
              </a:ext>
            </a:extLst>
          </p:cNvPr>
          <p:cNvSpPr>
            <a:spLocks noGrp="1"/>
          </p:cNvSpPr>
          <p:nvPr>
            <p:ph type="title"/>
          </p:nvPr>
        </p:nvSpPr>
        <p:spPr/>
        <p:txBody>
          <a:bodyPr/>
          <a:lstStyle/>
          <a:p>
            <a:r>
              <a:rPr kumimoji="1" lang="ja-JP" altLang="en-US"/>
              <a:t>スキル効果分類</a:t>
            </a:r>
          </a:p>
        </p:txBody>
      </p:sp>
      <p:graphicFrame>
        <p:nvGraphicFramePr>
          <p:cNvPr id="4" name="表 4">
            <a:extLst>
              <a:ext uri="{FF2B5EF4-FFF2-40B4-BE49-F238E27FC236}">
                <a16:creationId xmlns:a16="http://schemas.microsoft.com/office/drawing/2014/main" id="{802F930F-FF32-4112-B00A-79D5AB39F3C1}"/>
              </a:ext>
            </a:extLst>
          </p:cNvPr>
          <p:cNvGraphicFramePr>
            <a:graphicFrameLocks noGrp="1"/>
          </p:cNvGraphicFramePr>
          <p:nvPr>
            <p:ph idx="1"/>
            <p:extLst>
              <p:ext uri="{D42A27DB-BD31-4B8C-83A1-F6EECF244321}">
                <p14:modId xmlns:p14="http://schemas.microsoft.com/office/powerpoint/2010/main" val="2354224463"/>
              </p:ext>
            </p:extLst>
          </p:nvPr>
        </p:nvGraphicFramePr>
        <p:xfrm>
          <a:off x="423863" y="993775"/>
          <a:ext cx="11355385" cy="4078080"/>
        </p:xfrm>
        <a:graphic>
          <a:graphicData uri="http://schemas.openxmlformats.org/drawingml/2006/table">
            <a:tbl>
              <a:tblPr firstRow="1" bandRow="1">
                <a:tableStyleId>{D7AC3CCA-C797-4891-BE02-D94E43425B78}</a:tableStyleId>
              </a:tblPr>
              <a:tblGrid>
                <a:gridCol w="1261709">
                  <a:extLst>
                    <a:ext uri="{9D8B030D-6E8A-4147-A177-3AD203B41FA5}">
                      <a16:colId xmlns:a16="http://schemas.microsoft.com/office/drawing/2014/main" val="3568198475"/>
                    </a:ext>
                  </a:extLst>
                </a:gridCol>
                <a:gridCol w="3511579">
                  <a:extLst>
                    <a:ext uri="{9D8B030D-6E8A-4147-A177-3AD203B41FA5}">
                      <a16:colId xmlns:a16="http://schemas.microsoft.com/office/drawing/2014/main" val="3535404216"/>
                    </a:ext>
                  </a:extLst>
                </a:gridCol>
                <a:gridCol w="6582097">
                  <a:extLst>
                    <a:ext uri="{9D8B030D-6E8A-4147-A177-3AD203B41FA5}">
                      <a16:colId xmlns:a16="http://schemas.microsoft.com/office/drawing/2014/main" val="452322934"/>
                    </a:ext>
                  </a:extLst>
                </a:gridCol>
              </a:tblGrid>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カテゴリ</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分類名</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備考</a:t>
                      </a:r>
                    </a:p>
                  </a:txBody>
                  <a:tcPr marL="36000" marR="36000" marT="36000" marB="36000"/>
                </a:tc>
                <a:extLst>
                  <a:ext uri="{0D108BD9-81ED-4DB2-BD59-A6C34878D82A}">
                    <a16:rowId xmlns:a16="http://schemas.microsoft.com/office/drawing/2014/main" val="628153720"/>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上昇率アップ</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ゲージ上昇</a:t>
                      </a:r>
                      <a:r>
                        <a:rPr kumimoji="1" lang="en-US" altLang="ja-JP" sz="1200">
                          <a:latin typeface="04かんじゅくゴシック" panose="02000600000000000000" pitchFamily="50" charset="-128"/>
                          <a:ea typeface="04かんじゅくゴシック" panose="02000600000000000000" pitchFamily="50" charset="-128"/>
                        </a:rPr>
                        <a:t>UP</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05500313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ゲージが最大になる</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52354718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ボーナス</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767600476"/>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ゲージダウン</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ゲージが上昇しない</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943807250"/>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ゲージ上昇</a:t>
                      </a:r>
                      <a:r>
                        <a:rPr kumimoji="1" lang="en-US" altLang="ja-JP" sz="1200">
                          <a:latin typeface="04かんじゅくゴシック" panose="02000600000000000000" pitchFamily="50" charset="-128"/>
                          <a:ea typeface="04かんじゅくゴシック" panose="02000600000000000000" pitchFamily="50" charset="-128"/>
                        </a:rPr>
                        <a:t>DOWN</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3818865252"/>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ゲージが</a:t>
                      </a:r>
                      <a:r>
                        <a:rPr kumimoji="1" lang="en-US" altLang="ja-JP" sz="1200">
                          <a:latin typeface="04かんじゅくゴシック" panose="02000600000000000000" pitchFamily="50" charset="-128"/>
                          <a:ea typeface="04かんじゅくゴシック" panose="02000600000000000000" pitchFamily="50" charset="-128"/>
                        </a:rPr>
                        <a:t>0</a:t>
                      </a:r>
                      <a:r>
                        <a:rPr kumimoji="1" lang="ja-JP" altLang="en-US" sz="1200">
                          <a:latin typeface="04かんじゅくゴシック" panose="02000600000000000000" pitchFamily="50" charset="-128"/>
                          <a:ea typeface="04かんじゅくゴシック" panose="02000600000000000000" pitchFamily="50" charset="-128"/>
                        </a:rPr>
                        <a:t>になる</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921342303"/>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固定ダメージ</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定数値ダメージを与えるスキル。</a:t>
                      </a:r>
                    </a:p>
                  </a:txBody>
                  <a:tcPr marL="36000" marR="36000" marT="36000" marB="36000"/>
                </a:tc>
                <a:extLst>
                  <a:ext uri="{0D108BD9-81ED-4DB2-BD59-A6C34878D82A}">
                    <a16:rowId xmlns:a16="http://schemas.microsoft.com/office/drawing/2014/main" val="1247897615"/>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ダメージ増加</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ダメージ倍率を増加するスキル。</a:t>
                      </a:r>
                    </a:p>
                  </a:txBody>
                  <a:tcPr marL="36000" marR="36000" marT="36000" marB="36000"/>
                </a:tc>
                <a:extLst>
                  <a:ext uri="{0D108BD9-81ED-4DB2-BD59-A6C34878D82A}">
                    <a16:rowId xmlns:a16="http://schemas.microsoft.com/office/drawing/2014/main" val="1172933615"/>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ダメージ軽減</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ダメージ無効化</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20273267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ダメージ軽減</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ダメージ倍率を軽減するスキル。</a:t>
                      </a:r>
                    </a:p>
                  </a:txBody>
                  <a:tcPr marL="36000" marR="36000" marT="36000" marB="36000"/>
                </a:tc>
                <a:extLst>
                  <a:ext uri="{0D108BD9-81ED-4DB2-BD59-A6C34878D82A}">
                    <a16:rowId xmlns:a16="http://schemas.microsoft.com/office/drawing/2014/main" val="4256196647"/>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判定変更</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判定難化</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「判定が厳しくなる」「非常に～」「極端に～」のいずれか。</a:t>
                      </a:r>
                    </a:p>
                  </a:txBody>
                  <a:tcPr marL="36000" marR="36000" marT="36000" marB="36000"/>
                </a:tc>
                <a:extLst>
                  <a:ext uri="{0D108BD9-81ED-4DB2-BD59-A6C34878D82A}">
                    <a16:rowId xmlns:a16="http://schemas.microsoft.com/office/drawing/2014/main" val="436540959"/>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MISS</a:t>
                      </a:r>
                      <a:r>
                        <a:rPr kumimoji="1" lang="ja-JP" altLang="en-US" sz="1200">
                          <a:latin typeface="04かんじゅくゴシック" panose="02000600000000000000" pitchFamily="50" charset="-128"/>
                          <a:ea typeface="04かんじゅくゴシック" panose="02000600000000000000" pitchFamily="50" charset="-128"/>
                        </a:rPr>
                        <a:t>に変更</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a:t>
                      </a:r>
                      <a:r>
                        <a:rPr kumimoji="1" lang="en-US" altLang="ja-JP" sz="1200">
                          <a:latin typeface="04かんじゅくゴシック" panose="02000600000000000000" pitchFamily="50" charset="-128"/>
                          <a:ea typeface="04かんじゅくゴシック" panose="02000600000000000000" pitchFamily="50" charset="-128"/>
                        </a:rPr>
                        <a:t>JUSTICE</a:t>
                      </a:r>
                      <a:r>
                        <a:rPr kumimoji="1" lang="ja-JP" altLang="en-US" sz="1200">
                          <a:latin typeface="04かんじゅくゴシック" panose="02000600000000000000" pitchFamily="50" charset="-128"/>
                          <a:ea typeface="04かんじゅくゴシック" panose="02000600000000000000" pitchFamily="50" charset="-128"/>
                        </a:rPr>
                        <a:t>以下がミス」「</a:t>
                      </a:r>
                      <a:r>
                        <a:rPr kumimoji="1" lang="en-US" altLang="ja-JP" sz="1200">
                          <a:latin typeface="04かんじゅくゴシック" panose="02000600000000000000" pitchFamily="50" charset="-128"/>
                          <a:ea typeface="04かんじゅくゴシック" panose="02000600000000000000" pitchFamily="50" charset="-128"/>
                        </a:rPr>
                        <a:t>ATTACK</a:t>
                      </a:r>
                      <a:r>
                        <a:rPr kumimoji="1" lang="ja-JP" altLang="en-US" sz="1200">
                          <a:latin typeface="04かんじゅくゴシック" panose="02000600000000000000" pitchFamily="50" charset="-128"/>
                          <a:ea typeface="04かんじゅくゴシック" panose="02000600000000000000" pitchFamily="50" charset="-128"/>
                        </a:rPr>
                        <a:t>がミス」のいずれか。</a:t>
                      </a:r>
                    </a:p>
                  </a:txBody>
                  <a:tcPr marL="36000" marR="36000" marT="36000" marB="36000"/>
                </a:tc>
                <a:extLst>
                  <a:ext uri="{0D108BD9-81ED-4DB2-BD59-A6C34878D82A}">
                    <a16:rowId xmlns:a16="http://schemas.microsoft.com/office/drawing/2014/main" val="1338782256"/>
                  </a:ext>
                </a:extLst>
              </a:tr>
              <a:tr h="0">
                <a:tc>
                  <a:txBody>
                    <a:bodyPr/>
                    <a:lstStyle/>
                    <a:p>
                      <a:r>
                        <a:rPr kumimoji="1" lang="ja-JP" altLang="en-US" sz="1200">
                          <a:latin typeface="04かんじゅくゴシック" panose="02000600000000000000" pitchFamily="50" charset="-128"/>
                          <a:ea typeface="04かんじゅくゴシック" panose="02000600000000000000" pitchFamily="50" charset="-128"/>
                        </a:rPr>
                        <a:t>その他</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強制終了</a:t>
                      </a:r>
                    </a:p>
                  </a:txBody>
                  <a:tcPr marL="36000" marR="36000" marT="36000" marB="36000"/>
                </a:tc>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extLst>
                  <a:ext uri="{0D108BD9-81ED-4DB2-BD59-A6C34878D82A}">
                    <a16:rowId xmlns:a16="http://schemas.microsoft.com/office/drawing/2014/main" val="1912727807"/>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確率</a:t>
                      </a: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ランダムで効果が変動するスキル。</a:t>
                      </a:r>
                    </a:p>
                  </a:txBody>
                  <a:tcPr marL="36000" marR="36000" marT="36000" marB="36000"/>
                </a:tc>
                <a:extLst>
                  <a:ext uri="{0D108BD9-81ED-4DB2-BD59-A6C34878D82A}">
                    <a16:rowId xmlns:a16="http://schemas.microsoft.com/office/drawing/2014/main" val="1657974468"/>
                  </a:ext>
                </a:extLst>
              </a:tr>
              <a:tr h="0">
                <a:tc>
                  <a:txBody>
                    <a:bodyPr/>
                    <a:lstStyle/>
                    <a:p>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en-US" altLang="ja-JP" sz="1200">
                          <a:latin typeface="04かんじゅくゴシック" panose="02000600000000000000" pitchFamily="50" charset="-128"/>
                          <a:ea typeface="04かんじゅくゴシック" panose="02000600000000000000" pitchFamily="50" charset="-128"/>
                        </a:rPr>
                        <a:t>RANK</a:t>
                      </a:r>
                      <a:endParaRPr kumimoji="1" lang="ja-JP" altLang="en-US" sz="1200">
                        <a:latin typeface="04かんじゅくゴシック" panose="02000600000000000000" pitchFamily="50" charset="-128"/>
                        <a:ea typeface="04かんじゅくゴシック" panose="02000600000000000000" pitchFamily="50" charset="-128"/>
                      </a:endParaRPr>
                    </a:p>
                  </a:txBody>
                  <a:tcPr marL="36000" marR="36000" marT="36000" marB="36000"/>
                </a:tc>
                <a:tc>
                  <a:txBody>
                    <a:bodyPr/>
                    <a:lstStyle/>
                    <a:p>
                      <a:r>
                        <a:rPr kumimoji="1" lang="ja-JP" altLang="en-US" sz="1200">
                          <a:latin typeface="04かんじゅくゴシック" panose="02000600000000000000" pitchFamily="50" charset="-128"/>
                          <a:ea typeface="04かんじゅくゴシック" panose="02000600000000000000" pitchFamily="50" charset="-128"/>
                        </a:rPr>
                        <a:t>キャラクターの</a:t>
                      </a:r>
                      <a:r>
                        <a:rPr kumimoji="1" lang="en-US" altLang="ja-JP" sz="1200">
                          <a:latin typeface="04かんじゅくゴシック" panose="02000600000000000000" pitchFamily="50" charset="-128"/>
                          <a:ea typeface="04かんじゅくゴシック" panose="02000600000000000000" pitchFamily="50" charset="-128"/>
                        </a:rPr>
                        <a:t>RANK</a:t>
                      </a:r>
                      <a:r>
                        <a:rPr kumimoji="1" lang="ja-JP" altLang="en-US" sz="1200">
                          <a:latin typeface="04かんじゅくゴシック" panose="02000600000000000000" pitchFamily="50" charset="-128"/>
                          <a:ea typeface="04かんじゅくゴシック" panose="02000600000000000000" pitchFamily="50" charset="-128"/>
                        </a:rPr>
                        <a:t>を参照するスキル。</a:t>
                      </a:r>
                    </a:p>
                  </a:txBody>
                  <a:tcPr marL="36000" marR="36000" marT="36000" marB="36000"/>
                </a:tc>
                <a:extLst>
                  <a:ext uri="{0D108BD9-81ED-4DB2-BD59-A6C34878D82A}">
                    <a16:rowId xmlns:a16="http://schemas.microsoft.com/office/drawing/2014/main" val="670742336"/>
                  </a:ext>
                </a:extLst>
              </a:tr>
            </a:tbl>
          </a:graphicData>
        </a:graphic>
      </p:graphicFrame>
    </p:spTree>
    <p:extLst>
      <p:ext uri="{BB962C8B-B14F-4D97-AF65-F5344CB8AC3E}">
        <p14:creationId xmlns:p14="http://schemas.microsoft.com/office/powerpoint/2010/main" val="52212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14C9F2A-BA59-4525-A239-5E78FDB46AD2}"/>
              </a:ext>
            </a:extLst>
          </p:cNvPr>
          <p:cNvSpPr>
            <a:spLocks noGrp="1"/>
          </p:cNvSpPr>
          <p:nvPr>
            <p:ph type="title"/>
          </p:nvPr>
        </p:nvSpPr>
        <p:spPr/>
        <p:txBody>
          <a:bodyPr/>
          <a:lstStyle/>
          <a:p>
            <a:r>
              <a:rPr lang="ja-JP" altLang="en-US"/>
              <a:t>システム化目的</a:t>
            </a:r>
          </a:p>
        </p:txBody>
      </p:sp>
      <p:sp>
        <p:nvSpPr>
          <p:cNvPr id="7" name="コンテンツ プレースホルダー 6">
            <a:extLst>
              <a:ext uri="{FF2B5EF4-FFF2-40B4-BE49-F238E27FC236}">
                <a16:creationId xmlns:a16="http://schemas.microsoft.com/office/drawing/2014/main" id="{EF3ABECB-8FDD-4DC8-9A78-9450BDF1B5F4}"/>
              </a:ext>
            </a:extLst>
          </p:cNvPr>
          <p:cNvSpPr>
            <a:spLocks noGrp="1"/>
          </p:cNvSpPr>
          <p:nvPr>
            <p:ph idx="1"/>
          </p:nvPr>
        </p:nvSpPr>
        <p:spPr/>
        <p:txBody>
          <a:bodyPr/>
          <a:lstStyle/>
          <a:p>
            <a:r>
              <a:rPr lang="ja-JP" altLang="en-US"/>
              <a:t>目的</a:t>
            </a:r>
            <a:endParaRPr lang="en-US" altLang="ja-JP"/>
          </a:p>
          <a:p>
            <a:pPr lvl="1"/>
            <a:r>
              <a:rPr lang="en-US" altLang="ja-JP"/>
              <a:t>Chunithm</a:t>
            </a:r>
            <a:r>
              <a:rPr lang="ja-JP" altLang="en-US"/>
              <a:t>に含まれる各種データ</a:t>
            </a:r>
            <a:r>
              <a:rPr lang="en-US" altLang="ja-JP"/>
              <a:t>(</a:t>
            </a:r>
            <a:r>
              <a:rPr lang="ja-JP" altLang="en-US"/>
              <a:t>スキル・キャラクター・楽曲・アーティスト・譜面製作者</a:t>
            </a:r>
            <a:r>
              <a:rPr lang="en-US" altLang="ja-JP"/>
              <a:t>)</a:t>
            </a:r>
            <a:r>
              <a:rPr lang="ja-JP" altLang="en-US"/>
              <a:t>に対して、迅速に検索・アクセスできるようにすることでプレイ前の調査作業の時間を削減する。</a:t>
            </a:r>
            <a:endParaRPr lang="en-US" altLang="ja-JP"/>
          </a:p>
          <a:p>
            <a:r>
              <a:rPr lang="ja-JP" altLang="en-US"/>
              <a:t>背景</a:t>
            </a:r>
            <a:endParaRPr lang="en-US" altLang="ja-JP"/>
          </a:p>
          <a:p>
            <a:pPr lvl="1"/>
            <a:r>
              <a:rPr lang="ja-JP" altLang="en-US"/>
              <a:t>ゲーム内での絞り込み・ソート機能が貧弱。</a:t>
            </a:r>
            <a:endParaRPr lang="en-US" altLang="ja-JP"/>
          </a:p>
          <a:p>
            <a:pPr lvl="1"/>
            <a:r>
              <a:rPr lang="en-US" altLang="ja-JP"/>
              <a:t>CHUNITHM NET</a:t>
            </a:r>
            <a:r>
              <a:rPr lang="ja-JP" altLang="en-US"/>
              <a:t>はクソ重い</a:t>
            </a:r>
            <a:r>
              <a:rPr lang="en-US" altLang="ja-JP"/>
              <a:t>(</a:t>
            </a:r>
            <a:r>
              <a:rPr lang="ja-JP" altLang="en-US"/>
              <a:t>特にキャラクター</a:t>
            </a:r>
            <a:r>
              <a:rPr lang="en-US" altLang="ja-JP"/>
              <a:t>)</a:t>
            </a:r>
            <a:r>
              <a:rPr lang="ja-JP" altLang="en-US"/>
              <a:t>のでプレイの合間などに見るのはつらい。</a:t>
            </a:r>
            <a:endParaRPr lang="en-US" altLang="ja-JP"/>
          </a:p>
          <a:p>
            <a:pPr lvl="1"/>
            <a:r>
              <a:rPr lang="ja-JP" altLang="en-US"/>
              <a:t>公式サービス</a:t>
            </a:r>
            <a:r>
              <a:rPr lang="en-US" altLang="ja-JP"/>
              <a:t>(</a:t>
            </a:r>
            <a:r>
              <a:rPr lang="ja-JP" altLang="en-US"/>
              <a:t>ゲーム内、</a:t>
            </a:r>
            <a:r>
              <a:rPr lang="en-US" altLang="ja-JP"/>
              <a:t>CHUNITHM NET)</a:t>
            </a:r>
            <a:r>
              <a:rPr lang="ja-JP" altLang="en-US"/>
              <a:t>ではアーティストや譜面製作者で絞り込みできない。</a:t>
            </a:r>
            <a:endParaRPr lang="en-US" altLang="ja-JP"/>
          </a:p>
          <a:p>
            <a:pPr lvl="1"/>
            <a:r>
              <a:rPr lang="en-US" altLang="ja-JP"/>
              <a:t>WIKI</a:t>
            </a:r>
            <a:r>
              <a:rPr lang="ja-JP" altLang="en-US"/>
              <a:t>はアフィ等で表示が遅く、</a:t>
            </a:r>
            <a:r>
              <a:rPr lang="en-US" altLang="ja-JP"/>
              <a:t>UI</a:t>
            </a:r>
            <a:r>
              <a:rPr lang="ja-JP" altLang="en-US"/>
              <a:t>もスマホからは使いにくい。</a:t>
            </a:r>
            <a:endParaRPr lang="en-US" altLang="ja-JP"/>
          </a:p>
          <a:p>
            <a:pPr lvl="1"/>
            <a:r>
              <a:rPr lang="en-US" altLang="ja-JP"/>
              <a:t>WIKI</a:t>
            </a:r>
            <a:r>
              <a:rPr lang="ja-JP" altLang="en-US"/>
              <a:t>は</a:t>
            </a:r>
            <a:r>
              <a:rPr lang="en-US" altLang="ja-JP"/>
              <a:t>1</a:t>
            </a:r>
            <a:r>
              <a:rPr lang="ja-JP" altLang="en-US"/>
              <a:t>ページの容量の関係で、各種データが複数ページに分かれており尚更検索が面倒。</a:t>
            </a:r>
            <a:endParaRPr lang="en-US" altLang="ja-JP"/>
          </a:p>
          <a:p>
            <a:r>
              <a:rPr lang="ja-JP" altLang="en-US"/>
              <a:t>狙い</a:t>
            </a:r>
            <a:endParaRPr lang="en-US" altLang="ja-JP"/>
          </a:p>
          <a:p>
            <a:pPr lvl="1"/>
            <a:r>
              <a:rPr lang="ja-JP" altLang="en-US"/>
              <a:t>各プレイヤーが様々なデータに容易にアクセスできるようになることで、ゲームの遊び方の幅が広がることが狙い。</a:t>
            </a:r>
          </a:p>
        </p:txBody>
      </p:sp>
    </p:spTree>
    <p:extLst>
      <p:ext uri="{BB962C8B-B14F-4D97-AF65-F5344CB8AC3E}">
        <p14:creationId xmlns:p14="http://schemas.microsoft.com/office/powerpoint/2010/main" val="1349849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ソフトウェア要件定義</a:t>
            </a:r>
            <a:br>
              <a:rPr lang="en-US" altLang="ja-JP"/>
            </a:br>
            <a:r>
              <a:rPr lang="ja-JP" altLang="en-US"/>
              <a:t>楽曲</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3908520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D66085-936D-4F6E-BCD3-4E26EB1AE4E8}"/>
              </a:ext>
            </a:extLst>
          </p:cNvPr>
          <p:cNvSpPr>
            <a:spLocks noGrp="1"/>
          </p:cNvSpPr>
          <p:nvPr>
            <p:ph type="title"/>
          </p:nvPr>
        </p:nvSpPr>
        <p:spPr/>
        <p:txBody>
          <a:bodyPr/>
          <a:lstStyle/>
          <a:p>
            <a:r>
              <a:rPr kumimoji="1" lang="ja-JP" altLang="en-US"/>
              <a:t>楽曲</a:t>
            </a:r>
          </a:p>
        </p:txBody>
      </p:sp>
      <p:sp>
        <p:nvSpPr>
          <p:cNvPr id="3" name="コンテンツ プレースホルダー 2">
            <a:extLst>
              <a:ext uri="{FF2B5EF4-FFF2-40B4-BE49-F238E27FC236}">
                <a16:creationId xmlns:a16="http://schemas.microsoft.com/office/drawing/2014/main" id="{81BC5C8F-7AFB-4AEE-8D08-FAAEE0B1BAA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8959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E4EA2-C1A3-41A2-ADF7-1C89BF9E5C60}"/>
              </a:ext>
            </a:extLst>
          </p:cNvPr>
          <p:cNvSpPr>
            <a:spLocks noGrp="1"/>
          </p:cNvSpPr>
          <p:nvPr>
            <p:ph type="title"/>
          </p:nvPr>
        </p:nvSpPr>
        <p:spPr/>
        <p:txBody>
          <a:bodyPr/>
          <a:lstStyle/>
          <a:p>
            <a:r>
              <a:rPr kumimoji="1" lang="ja-JP" altLang="en-US"/>
              <a:t>システム概要</a:t>
            </a:r>
          </a:p>
        </p:txBody>
      </p:sp>
      <p:sp>
        <p:nvSpPr>
          <p:cNvPr id="3" name="コンテンツ プレースホルダー 2">
            <a:extLst>
              <a:ext uri="{FF2B5EF4-FFF2-40B4-BE49-F238E27FC236}">
                <a16:creationId xmlns:a16="http://schemas.microsoft.com/office/drawing/2014/main" id="{F62F68E6-07FD-4D24-BE16-783EAC47D15B}"/>
              </a:ext>
            </a:extLst>
          </p:cNvPr>
          <p:cNvSpPr>
            <a:spLocks noGrp="1"/>
          </p:cNvSpPr>
          <p:nvPr>
            <p:ph idx="1"/>
          </p:nvPr>
        </p:nvSpPr>
        <p:spPr/>
        <p:txBody>
          <a:bodyPr/>
          <a:lstStyle/>
          <a:p>
            <a:r>
              <a:rPr lang="en-US" altLang="ja-JP"/>
              <a:t>CHUNITUM</a:t>
            </a:r>
            <a:r>
              <a:rPr lang="ja-JP" altLang="en-US"/>
              <a:t>のキャラクター・楽曲・スキルに関する調査を行いたいユーザーが、システムを利用することで、欲している項目を全て確認できるようにする。</a:t>
            </a:r>
            <a:endParaRPr lang="en-US" altLang="ja-JP"/>
          </a:p>
          <a:p>
            <a:r>
              <a:rPr lang="ja-JP" altLang="en-US"/>
              <a:t>ユーザーが、既存サービスと比較して容易な操作、かつ短時間で前述の目的を達成できるようにする。</a:t>
            </a:r>
            <a:endParaRPr lang="en-US" altLang="ja-JP"/>
          </a:p>
        </p:txBody>
      </p:sp>
    </p:spTree>
    <p:extLst>
      <p:ext uri="{BB962C8B-B14F-4D97-AF65-F5344CB8AC3E}">
        <p14:creationId xmlns:p14="http://schemas.microsoft.com/office/powerpoint/2010/main" val="218151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C98F085-08F9-43C3-9F4A-9229B4C0BE9C}"/>
              </a:ext>
            </a:extLst>
          </p:cNvPr>
          <p:cNvSpPr/>
          <p:nvPr/>
        </p:nvSpPr>
        <p:spPr>
          <a:xfrm>
            <a:off x="4683967" y="1978090"/>
            <a:ext cx="4180115" cy="3797559"/>
          </a:xfrm>
          <a:prstGeom prst="rect">
            <a:avLst/>
          </a:prstGeom>
          <a:solidFill>
            <a:schemeClr val="bg1"/>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2" name="タイトル 1">
            <a:extLst>
              <a:ext uri="{FF2B5EF4-FFF2-40B4-BE49-F238E27FC236}">
                <a16:creationId xmlns:a16="http://schemas.microsoft.com/office/drawing/2014/main" id="{C2F79A7B-4988-475E-B42B-2E8C78D9EEF0}"/>
              </a:ext>
            </a:extLst>
          </p:cNvPr>
          <p:cNvSpPr>
            <a:spLocks noGrp="1"/>
          </p:cNvSpPr>
          <p:nvPr>
            <p:ph type="title"/>
          </p:nvPr>
        </p:nvSpPr>
        <p:spPr/>
        <p:txBody>
          <a:bodyPr/>
          <a:lstStyle/>
          <a:p>
            <a:r>
              <a:rPr kumimoji="1" lang="ja-JP" altLang="en-US"/>
              <a:t>システム構成図</a:t>
            </a:r>
          </a:p>
        </p:txBody>
      </p:sp>
      <p:sp>
        <p:nvSpPr>
          <p:cNvPr id="4" name="正方形/長方形 3">
            <a:extLst>
              <a:ext uri="{FF2B5EF4-FFF2-40B4-BE49-F238E27FC236}">
                <a16:creationId xmlns:a16="http://schemas.microsoft.com/office/drawing/2014/main" id="{9580D5CC-7009-4C7D-908B-21EF4C62E116}"/>
              </a:ext>
            </a:extLst>
          </p:cNvPr>
          <p:cNvSpPr/>
          <p:nvPr/>
        </p:nvSpPr>
        <p:spPr>
          <a:xfrm>
            <a:off x="3038268" y="3855769"/>
            <a:ext cx="1166069" cy="276836"/>
          </a:xfrm>
          <a:prstGeom prst="rect">
            <a:avLst/>
          </a:prstGeom>
          <a:solidFill>
            <a:srgbClr val="FFC9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利用者</a:t>
            </a:r>
          </a:p>
        </p:txBody>
      </p:sp>
      <p:sp>
        <p:nvSpPr>
          <p:cNvPr id="5" name="正方形/長方形 4">
            <a:extLst>
              <a:ext uri="{FF2B5EF4-FFF2-40B4-BE49-F238E27FC236}">
                <a16:creationId xmlns:a16="http://schemas.microsoft.com/office/drawing/2014/main" id="{578F49A4-46B4-44AC-AC47-B0A2801A3D7F}"/>
              </a:ext>
            </a:extLst>
          </p:cNvPr>
          <p:cNvSpPr/>
          <p:nvPr/>
        </p:nvSpPr>
        <p:spPr>
          <a:xfrm>
            <a:off x="1654085" y="2201039"/>
            <a:ext cx="1166069" cy="505437"/>
          </a:xfrm>
          <a:prstGeom prst="rect">
            <a:avLst/>
          </a:prstGeom>
          <a:solidFill>
            <a:srgbClr val="FFC9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ゲーム筐体</a:t>
            </a:r>
          </a:p>
        </p:txBody>
      </p:sp>
      <p:cxnSp>
        <p:nvCxnSpPr>
          <p:cNvPr id="7" name="直線矢印コネクタ 6">
            <a:extLst>
              <a:ext uri="{FF2B5EF4-FFF2-40B4-BE49-F238E27FC236}">
                <a16:creationId xmlns:a16="http://schemas.microsoft.com/office/drawing/2014/main" id="{1AD1CA60-3EBE-4707-A288-095C98023840}"/>
              </a:ext>
            </a:extLst>
          </p:cNvPr>
          <p:cNvCxnSpPr>
            <a:cxnSpLocks/>
            <a:stCxn id="4" idx="0"/>
            <a:endCxn id="5" idx="2"/>
          </p:cNvCxnSpPr>
          <p:nvPr/>
        </p:nvCxnSpPr>
        <p:spPr>
          <a:xfrm flipH="1" flipV="1">
            <a:off x="2237120" y="2706476"/>
            <a:ext cx="1384183" cy="11492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9764B86-3A3F-44B4-9B9D-8F16281BF664}"/>
              </a:ext>
            </a:extLst>
          </p:cNvPr>
          <p:cNvSpPr txBox="1"/>
          <p:nvPr/>
        </p:nvSpPr>
        <p:spPr>
          <a:xfrm>
            <a:off x="2174811" y="3023753"/>
            <a:ext cx="380480" cy="257369"/>
          </a:xfrm>
          <a:prstGeom prst="rect">
            <a:avLst/>
          </a:prstGeom>
          <a:noFill/>
        </p:spPr>
        <p:txBody>
          <a:bodyPr wrap="none" lIns="36000" tIns="36000" rIns="36000" bIns="36000" rtlCol="0">
            <a:spAutoFit/>
          </a:bodyPr>
          <a:lstStyle/>
          <a:p>
            <a:pPr algn="l"/>
            <a:r>
              <a:rPr kumimoji="1" lang="ja-JP" altLang="en-US" sz="1200">
                <a:latin typeface="04かんじゅくゴシック" panose="02000600000000000000" pitchFamily="50" charset="-128"/>
                <a:ea typeface="04かんじゅくゴシック" panose="02000600000000000000" pitchFamily="50" charset="-128"/>
              </a:rPr>
              <a:t>設定</a:t>
            </a:r>
          </a:p>
        </p:txBody>
      </p:sp>
      <p:sp>
        <p:nvSpPr>
          <p:cNvPr id="11" name="正方形/長方形 10">
            <a:extLst>
              <a:ext uri="{FF2B5EF4-FFF2-40B4-BE49-F238E27FC236}">
                <a16:creationId xmlns:a16="http://schemas.microsoft.com/office/drawing/2014/main" id="{EE3365B3-BF88-4CD2-A469-9625AF5C128A}"/>
              </a:ext>
            </a:extLst>
          </p:cNvPr>
          <p:cNvSpPr/>
          <p:nvPr/>
        </p:nvSpPr>
        <p:spPr>
          <a:xfrm>
            <a:off x="3038267" y="2201040"/>
            <a:ext cx="1166069" cy="505438"/>
          </a:xfrm>
          <a:prstGeom prst="rect">
            <a:avLst/>
          </a:prstGeom>
          <a:solidFill>
            <a:srgbClr val="FFC9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a:solidFill>
                  <a:schemeClr val="tx1"/>
                </a:solidFill>
                <a:latin typeface="04かんじゅくゴシック" panose="02000600000000000000" pitchFamily="50" charset="-128"/>
                <a:ea typeface="04かんじゅくゴシック" panose="02000600000000000000" pitchFamily="50" charset="-128"/>
              </a:rPr>
              <a:t>CHUNITHM NET</a:t>
            </a:r>
            <a:endParaRPr kumimoji="1" lang="ja-JP" altLang="en-US" sz="1200">
              <a:solidFill>
                <a:schemeClr val="tx1"/>
              </a:solidFill>
              <a:latin typeface="04かんじゅくゴシック" panose="02000600000000000000" pitchFamily="50" charset="-128"/>
              <a:ea typeface="04かんじゅくゴシック" panose="02000600000000000000" pitchFamily="50" charset="-128"/>
            </a:endParaRPr>
          </a:p>
        </p:txBody>
      </p:sp>
      <p:cxnSp>
        <p:nvCxnSpPr>
          <p:cNvPr id="13" name="直線矢印コネクタ 12">
            <a:extLst>
              <a:ext uri="{FF2B5EF4-FFF2-40B4-BE49-F238E27FC236}">
                <a16:creationId xmlns:a16="http://schemas.microsoft.com/office/drawing/2014/main" id="{2CE0B411-C0A1-4C97-8371-A5F9A1538253}"/>
              </a:ext>
            </a:extLst>
          </p:cNvPr>
          <p:cNvCxnSpPr>
            <a:stCxn id="4" idx="0"/>
            <a:endCxn id="11" idx="2"/>
          </p:cNvCxnSpPr>
          <p:nvPr/>
        </p:nvCxnSpPr>
        <p:spPr>
          <a:xfrm flipH="1" flipV="1">
            <a:off x="3621302" y="2706478"/>
            <a:ext cx="1" cy="11492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C28AF822-FF19-4B34-BADE-244D676B6B1F}"/>
              </a:ext>
            </a:extLst>
          </p:cNvPr>
          <p:cNvCxnSpPr>
            <a:cxnSpLocks/>
            <a:stCxn id="11" idx="1"/>
            <a:endCxn id="5" idx="3"/>
          </p:cNvCxnSpPr>
          <p:nvPr/>
        </p:nvCxnSpPr>
        <p:spPr>
          <a:xfrm flipH="1" flipV="1">
            <a:off x="2820154" y="2453758"/>
            <a:ext cx="2181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929C538-2624-4427-AF3D-BC05247093BC}"/>
              </a:ext>
            </a:extLst>
          </p:cNvPr>
          <p:cNvSpPr txBox="1"/>
          <p:nvPr/>
        </p:nvSpPr>
        <p:spPr>
          <a:xfrm>
            <a:off x="2738970" y="1823830"/>
            <a:ext cx="380480" cy="257369"/>
          </a:xfrm>
          <a:prstGeom prst="rect">
            <a:avLst/>
          </a:prstGeom>
          <a:noFill/>
        </p:spPr>
        <p:txBody>
          <a:bodyPr wrap="none" lIns="36000" tIns="36000" rIns="36000" bIns="36000" rtlCol="0">
            <a:spAutoFit/>
          </a:bodyPr>
          <a:lstStyle/>
          <a:p>
            <a:pPr algn="l"/>
            <a:r>
              <a:rPr kumimoji="1" lang="ja-JP" altLang="en-US" sz="1200">
                <a:latin typeface="04かんじゅくゴシック" panose="02000600000000000000" pitchFamily="50" charset="-128"/>
                <a:ea typeface="04かんじゅくゴシック" panose="02000600000000000000" pitchFamily="50" charset="-128"/>
              </a:rPr>
              <a:t>反映</a:t>
            </a:r>
          </a:p>
        </p:txBody>
      </p:sp>
      <p:sp>
        <p:nvSpPr>
          <p:cNvPr id="19" name="テキスト ボックス 18">
            <a:extLst>
              <a:ext uri="{FF2B5EF4-FFF2-40B4-BE49-F238E27FC236}">
                <a16:creationId xmlns:a16="http://schemas.microsoft.com/office/drawing/2014/main" id="{BCFCEA9D-5B39-4AAB-AC21-A72822FEEAA8}"/>
              </a:ext>
            </a:extLst>
          </p:cNvPr>
          <p:cNvSpPr txBox="1"/>
          <p:nvPr/>
        </p:nvSpPr>
        <p:spPr>
          <a:xfrm>
            <a:off x="3166199" y="3023752"/>
            <a:ext cx="380480" cy="257369"/>
          </a:xfrm>
          <a:prstGeom prst="rect">
            <a:avLst/>
          </a:prstGeom>
          <a:noFill/>
        </p:spPr>
        <p:txBody>
          <a:bodyPr wrap="none" lIns="36000" tIns="36000" rIns="36000" bIns="36000" rtlCol="0">
            <a:spAutoFit/>
          </a:bodyPr>
          <a:lstStyle/>
          <a:p>
            <a:pPr algn="l"/>
            <a:r>
              <a:rPr kumimoji="1" lang="ja-JP" altLang="en-US" sz="1200">
                <a:latin typeface="04かんじゅくゴシック" panose="02000600000000000000" pitchFamily="50" charset="-128"/>
                <a:ea typeface="04かんじゅくゴシック" panose="02000600000000000000" pitchFamily="50" charset="-128"/>
              </a:rPr>
              <a:t>設定</a:t>
            </a:r>
          </a:p>
        </p:txBody>
      </p:sp>
      <p:cxnSp>
        <p:nvCxnSpPr>
          <p:cNvPr id="21" name="直線矢印コネクタ 20">
            <a:extLst>
              <a:ext uri="{FF2B5EF4-FFF2-40B4-BE49-F238E27FC236}">
                <a16:creationId xmlns:a16="http://schemas.microsoft.com/office/drawing/2014/main" id="{E954F287-30E1-4CE1-8640-D451F875D552}"/>
              </a:ext>
            </a:extLst>
          </p:cNvPr>
          <p:cNvCxnSpPr>
            <a:cxnSpLocks/>
          </p:cNvCxnSpPr>
          <p:nvPr/>
        </p:nvCxnSpPr>
        <p:spPr>
          <a:xfrm flipH="1" flipV="1">
            <a:off x="4204337" y="4095968"/>
            <a:ext cx="1942052" cy="523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2D96BFC8-D82D-4AAE-A20A-5CB62E65A10F}"/>
              </a:ext>
            </a:extLst>
          </p:cNvPr>
          <p:cNvSpPr/>
          <p:nvPr/>
        </p:nvSpPr>
        <p:spPr>
          <a:xfrm>
            <a:off x="6146389" y="3855769"/>
            <a:ext cx="1166069" cy="27683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検索</a:t>
            </a:r>
          </a:p>
        </p:txBody>
      </p:sp>
      <p:sp>
        <p:nvSpPr>
          <p:cNvPr id="25" name="テキスト ボックス 24">
            <a:extLst>
              <a:ext uri="{FF2B5EF4-FFF2-40B4-BE49-F238E27FC236}">
                <a16:creationId xmlns:a16="http://schemas.microsoft.com/office/drawing/2014/main" id="{D7C139B6-0347-45AA-8941-A2B84E1A5AA4}"/>
              </a:ext>
            </a:extLst>
          </p:cNvPr>
          <p:cNvSpPr txBox="1"/>
          <p:nvPr/>
        </p:nvSpPr>
        <p:spPr>
          <a:xfrm>
            <a:off x="5046409" y="4500056"/>
            <a:ext cx="380480" cy="257369"/>
          </a:xfrm>
          <a:prstGeom prst="rect">
            <a:avLst/>
          </a:prstGeom>
          <a:noFill/>
        </p:spPr>
        <p:txBody>
          <a:bodyPr wrap="none" lIns="36000" tIns="36000" rIns="36000" bIns="36000" rtlCol="0">
            <a:spAutoFit/>
          </a:bodyPr>
          <a:lstStyle/>
          <a:p>
            <a:pPr algn="l"/>
            <a:r>
              <a:rPr kumimoji="1" lang="ja-JP" altLang="en-US" sz="1200">
                <a:latin typeface="04かんじゅくゴシック" panose="02000600000000000000" pitchFamily="50" charset="-128"/>
                <a:ea typeface="04かんじゅくゴシック" panose="02000600000000000000" pitchFamily="50" charset="-128"/>
              </a:rPr>
              <a:t>情報</a:t>
            </a:r>
          </a:p>
        </p:txBody>
      </p:sp>
      <p:sp>
        <p:nvSpPr>
          <p:cNvPr id="29" name="テキスト ボックス 28">
            <a:extLst>
              <a:ext uri="{FF2B5EF4-FFF2-40B4-BE49-F238E27FC236}">
                <a16:creationId xmlns:a16="http://schemas.microsoft.com/office/drawing/2014/main" id="{FBC529BA-A846-48A1-9C9A-771FB4245988}"/>
              </a:ext>
            </a:extLst>
          </p:cNvPr>
          <p:cNvSpPr txBox="1"/>
          <p:nvPr/>
        </p:nvSpPr>
        <p:spPr>
          <a:xfrm>
            <a:off x="5676818" y="5153211"/>
            <a:ext cx="2161416" cy="257369"/>
          </a:xfrm>
          <a:prstGeom prst="rect">
            <a:avLst/>
          </a:prstGeom>
          <a:noFill/>
        </p:spPr>
        <p:txBody>
          <a:bodyPr wrap="none" lIns="36000" tIns="36000" rIns="36000" bIns="36000" rtlCol="0">
            <a:spAutoFit/>
          </a:bodyPr>
          <a:lstStyle/>
          <a:p>
            <a:pPr algn="l"/>
            <a:r>
              <a:rPr kumimoji="1" lang="en-US" altLang="ja-JP" sz="1200">
                <a:latin typeface="04かんじゅくゴシック" panose="02000600000000000000" pitchFamily="50" charset="-128"/>
                <a:ea typeface="04かんじゅくゴシック" panose="02000600000000000000" pitchFamily="50" charset="-128"/>
              </a:rPr>
              <a:t>※1…</a:t>
            </a:r>
            <a:r>
              <a:rPr kumimoji="1" lang="ja-JP" altLang="en-US" sz="1200">
                <a:latin typeface="04かんじゅくゴシック" panose="02000600000000000000" pitchFamily="50" charset="-128"/>
                <a:ea typeface="04かんじゅくゴシック" panose="02000600000000000000" pitchFamily="50" charset="-128"/>
              </a:rPr>
              <a:t>将来的に対応を検討する</a:t>
            </a:r>
          </a:p>
        </p:txBody>
      </p:sp>
      <p:cxnSp>
        <p:nvCxnSpPr>
          <p:cNvPr id="31" name="直線矢印コネクタ 30">
            <a:extLst>
              <a:ext uri="{FF2B5EF4-FFF2-40B4-BE49-F238E27FC236}">
                <a16:creationId xmlns:a16="http://schemas.microsoft.com/office/drawing/2014/main" id="{3256A2F0-C730-412E-AC66-5AFF6F1BF0DA}"/>
              </a:ext>
            </a:extLst>
          </p:cNvPr>
          <p:cNvCxnSpPr>
            <a:cxnSpLocks/>
          </p:cNvCxnSpPr>
          <p:nvPr/>
        </p:nvCxnSpPr>
        <p:spPr>
          <a:xfrm>
            <a:off x="4204336" y="3987083"/>
            <a:ext cx="19420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336F036D-0BFC-45E8-A4FE-05422E45B75B}"/>
              </a:ext>
            </a:extLst>
          </p:cNvPr>
          <p:cNvSpPr txBox="1"/>
          <p:nvPr/>
        </p:nvSpPr>
        <p:spPr>
          <a:xfrm>
            <a:off x="4795445" y="3707286"/>
            <a:ext cx="1149921" cy="257369"/>
          </a:xfrm>
          <a:prstGeom prst="rect">
            <a:avLst/>
          </a:prstGeom>
          <a:noFill/>
        </p:spPr>
        <p:txBody>
          <a:bodyPr wrap="none" lIns="36000" tIns="36000" rIns="36000" bIns="36000" rtlCol="0">
            <a:spAutoFit/>
          </a:bodyPr>
          <a:lstStyle/>
          <a:p>
            <a:pPr algn="l"/>
            <a:r>
              <a:rPr kumimoji="1" lang="ja-JP" altLang="en-US" sz="1200">
                <a:latin typeface="04かんじゅくゴシック" panose="02000600000000000000" pitchFamily="50" charset="-128"/>
                <a:ea typeface="04かんじゅくゴシック" panose="02000600000000000000" pitchFamily="50" charset="-128"/>
              </a:rPr>
              <a:t>フィルタリング</a:t>
            </a:r>
          </a:p>
        </p:txBody>
      </p:sp>
      <p:sp>
        <p:nvSpPr>
          <p:cNvPr id="33" name="楕円 32">
            <a:extLst>
              <a:ext uri="{FF2B5EF4-FFF2-40B4-BE49-F238E27FC236}">
                <a16:creationId xmlns:a16="http://schemas.microsoft.com/office/drawing/2014/main" id="{5D36306D-8416-4E21-971F-8C47181C9219}"/>
              </a:ext>
            </a:extLst>
          </p:cNvPr>
          <p:cNvSpPr/>
          <p:nvPr/>
        </p:nvSpPr>
        <p:spPr>
          <a:xfrm>
            <a:off x="6146389" y="3110045"/>
            <a:ext cx="1166069" cy="27683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登録</a:t>
            </a:r>
            <a:endParaRPr kumimoji="1" lang="en-US" altLang="ja-JP" sz="1200">
              <a:solidFill>
                <a:schemeClr val="tx1"/>
              </a:solidFill>
              <a:latin typeface="04かんじゅくゴシック" panose="02000600000000000000" pitchFamily="50" charset="-128"/>
              <a:ea typeface="04かんじゅくゴシック" panose="02000600000000000000" pitchFamily="50" charset="-128"/>
            </a:endParaRPr>
          </a:p>
        </p:txBody>
      </p:sp>
      <p:sp>
        <p:nvSpPr>
          <p:cNvPr id="41" name="正方形/長方形 40">
            <a:extLst>
              <a:ext uri="{FF2B5EF4-FFF2-40B4-BE49-F238E27FC236}">
                <a16:creationId xmlns:a16="http://schemas.microsoft.com/office/drawing/2014/main" id="{5A284F22-EEA5-45EB-B1DD-8E4FFA04D3FA}"/>
              </a:ext>
            </a:extLst>
          </p:cNvPr>
          <p:cNvSpPr/>
          <p:nvPr/>
        </p:nvSpPr>
        <p:spPr>
          <a:xfrm>
            <a:off x="9448399" y="3110045"/>
            <a:ext cx="1166069" cy="276836"/>
          </a:xfrm>
          <a:prstGeom prst="rect">
            <a:avLst/>
          </a:prstGeom>
          <a:solidFill>
            <a:srgbClr val="FFC9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管理者</a:t>
            </a:r>
          </a:p>
        </p:txBody>
      </p:sp>
      <p:cxnSp>
        <p:nvCxnSpPr>
          <p:cNvPr id="43" name="直線矢印コネクタ 42">
            <a:extLst>
              <a:ext uri="{FF2B5EF4-FFF2-40B4-BE49-F238E27FC236}">
                <a16:creationId xmlns:a16="http://schemas.microsoft.com/office/drawing/2014/main" id="{B6BB38A8-9808-4AEA-B064-E4EC8B1D407E}"/>
              </a:ext>
            </a:extLst>
          </p:cNvPr>
          <p:cNvCxnSpPr>
            <a:stCxn id="41" idx="1"/>
          </p:cNvCxnSpPr>
          <p:nvPr/>
        </p:nvCxnSpPr>
        <p:spPr>
          <a:xfrm flipH="1">
            <a:off x="7312458" y="3248463"/>
            <a:ext cx="21359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79A6D926-9E11-4C19-B8FF-D1DBDFC5DD1F}"/>
              </a:ext>
            </a:extLst>
          </p:cNvPr>
          <p:cNvSpPr/>
          <p:nvPr/>
        </p:nvSpPr>
        <p:spPr>
          <a:xfrm>
            <a:off x="6146389" y="4480590"/>
            <a:ext cx="1166069" cy="27683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a:solidFill>
                  <a:schemeClr val="tx1"/>
                </a:solidFill>
                <a:latin typeface="04かんじゅくゴシック" panose="02000600000000000000" pitchFamily="50" charset="-128"/>
                <a:ea typeface="04かんじゅくゴシック" panose="02000600000000000000" pitchFamily="50" charset="-128"/>
              </a:rPr>
              <a:t>表示</a:t>
            </a:r>
          </a:p>
        </p:txBody>
      </p:sp>
      <p:cxnSp>
        <p:nvCxnSpPr>
          <p:cNvPr id="48" name="直線矢印コネクタ 47">
            <a:extLst>
              <a:ext uri="{FF2B5EF4-FFF2-40B4-BE49-F238E27FC236}">
                <a16:creationId xmlns:a16="http://schemas.microsoft.com/office/drawing/2014/main" id="{DD53638E-5CF3-49EB-A023-44286F0E45FF}"/>
              </a:ext>
            </a:extLst>
          </p:cNvPr>
          <p:cNvCxnSpPr/>
          <p:nvPr/>
        </p:nvCxnSpPr>
        <p:spPr>
          <a:xfrm>
            <a:off x="6729424" y="4132605"/>
            <a:ext cx="0" cy="347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B47B639-EA98-48B9-848B-817159A3EA49}"/>
              </a:ext>
            </a:extLst>
          </p:cNvPr>
          <p:cNvCxnSpPr/>
          <p:nvPr/>
        </p:nvCxnSpPr>
        <p:spPr>
          <a:xfrm>
            <a:off x="6729424" y="3386881"/>
            <a:ext cx="0" cy="4688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FA8891E-2261-4187-88C4-288616CB0231}"/>
              </a:ext>
            </a:extLst>
          </p:cNvPr>
          <p:cNvSpPr txBox="1"/>
          <p:nvPr/>
        </p:nvSpPr>
        <p:spPr>
          <a:xfrm>
            <a:off x="4738633" y="1672258"/>
            <a:ext cx="1149921" cy="257369"/>
          </a:xfrm>
          <a:prstGeom prst="rect">
            <a:avLst/>
          </a:prstGeom>
          <a:noFill/>
        </p:spPr>
        <p:txBody>
          <a:bodyPr wrap="none" lIns="36000" tIns="36000" rIns="36000" bIns="36000" rtlCol="0">
            <a:spAutoFit/>
          </a:bodyPr>
          <a:lstStyle/>
          <a:p>
            <a:pPr algn="l"/>
            <a:r>
              <a:rPr kumimoji="1" lang="ja-JP" altLang="en-US" sz="1200">
                <a:solidFill>
                  <a:srgbClr val="00B050"/>
                </a:solidFill>
                <a:latin typeface="04かんじゅくゴシック" panose="02000600000000000000" pitchFamily="50" charset="-128"/>
                <a:ea typeface="04かんじゅくゴシック" panose="02000600000000000000" pitchFamily="50" charset="-128"/>
              </a:rPr>
              <a:t>システム化範囲</a:t>
            </a:r>
          </a:p>
        </p:txBody>
      </p:sp>
      <p:sp>
        <p:nvSpPr>
          <p:cNvPr id="59" name="テキスト ボックス 58">
            <a:extLst>
              <a:ext uri="{FF2B5EF4-FFF2-40B4-BE49-F238E27FC236}">
                <a16:creationId xmlns:a16="http://schemas.microsoft.com/office/drawing/2014/main" id="{42458131-C647-494A-979D-2C3860B177A6}"/>
              </a:ext>
            </a:extLst>
          </p:cNvPr>
          <p:cNvSpPr txBox="1"/>
          <p:nvPr/>
        </p:nvSpPr>
        <p:spPr>
          <a:xfrm>
            <a:off x="7915012" y="2921885"/>
            <a:ext cx="842145" cy="257369"/>
          </a:xfrm>
          <a:prstGeom prst="rect">
            <a:avLst/>
          </a:prstGeom>
          <a:noFill/>
        </p:spPr>
        <p:txBody>
          <a:bodyPr wrap="none" lIns="36000" tIns="36000" rIns="36000" bIns="36000" rtlCol="0">
            <a:spAutoFit/>
          </a:bodyPr>
          <a:lstStyle/>
          <a:p>
            <a:pPr algn="l"/>
            <a:r>
              <a:rPr kumimoji="1" lang="ja-JP" altLang="en-US" sz="1200">
                <a:latin typeface="04かんじゅくゴシック" panose="02000600000000000000" pitchFamily="50" charset="-128"/>
                <a:ea typeface="04かんじゅくゴシック" panose="02000600000000000000" pitchFamily="50" charset="-128"/>
              </a:rPr>
              <a:t>データ追加</a:t>
            </a:r>
          </a:p>
        </p:txBody>
      </p:sp>
    </p:spTree>
    <p:extLst>
      <p:ext uri="{BB962C8B-B14F-4D97-AF65-F5344CB8AC3E}">
        <p14:creationId xmlns:p14="http://schemas.microsoft.com/office/powerpoint/2010/main" val="338911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C18BDB-AB16-4040-97A2-0A5972E85818}"/>
              </a:ext>
            </a:extLst>
          </p:cNvPr>
          <p:cNvSpPr>
            <a:spLocks noGrp="1"/>
          </p:cNvSpPr>
          <p:nvPr>
            <p:ph type="title"/>
          </p:nvPr>
        </p:nvSpPr>
        <p:spPr/>
        <p:txBody>
          <a:bodyPr/>
          <a:lstStyle/>
          <a:p>
            <a:r>
              <a:rPr kumimoji="1" lang="ja-JP" altLang="en-US"/>
              <a:t>用語定義</a:t>
            </a:r>
          </a:p>
        </p:txBody>
      </p:sp>
      <p:sp>
        <p:nvSpPr>
          <p:cNvPr id="3" name="コンテンツ プレースホルダー 2">
            <a:extLst>
              <a:ext uri="{FF2B5EF4-FFF2-40B4-BE49-F238E27FC236}">
                <a16:creationId xmlns:a16="http://schemas.microsoft.com/office/drawing/2014/main" id="{39F1E3B5-49BE-421E-BEB8-8C5C1181DF6C}"/>
              </a:ext>
            </a:extLst>
          </p:cNvPr>
          <p:cNvSpPr>
            <a:spLocks noGrp="1"/>
          </p:cNvSpPr>
          <p:nvPr>
            <p:ph idx="1"/>
          </p:nvPr>
        </p:nvSpPr>
        <p:spPr/>
        <p:txBody>
          <a:bodyPr/>
          <a:lstStyle/>
          <a:p>
            <a:r>
              <a:rPr kumimoji="1" lang="ja-JP" altLang="en-US"/>
              <a:t>システム</a:t>
            </a:r>
            <a:r>
              <a:rPr kumimoji="1" lang="en-US" altLang="ja-JP"/>
              <a:t>…</a:t>
            </a:r>
            <a:r>
              <a:rPr kumimoji="1" lang="ja-JP" altLang="en-US"/>
              <a:t>利用者の課題を解決するソリューションのうち、</a:t>
            </a:r>
            <a:r>
              <a:rPr lang="ja-JP" altLang="en-US"/>
              <a:t>ソフトウェア・ハードウェアに関連する部分。</a:t>
            </a:r>
            <a:endParaRPr lang="en-US" altLang="ja-JP"/>
          </a:p>
          <a:p>
            <a:pPr lvl="1"/>
            <a:r>
              <a:rPr lang="ja-JP" altLang="en-US"/>
              <a:t>プログラム</a:t>
            </a:r>
            <a:r>
              <a:rPr kumimoji="1" lang="ja-JP" altLang="en-US"/>
              <a:t>と、そのプログラムが動作するサーバー端末・クライアント端末を含む。</a:t>
            </a:r>
            <a:endParaRPr kumimoji="1" lang="en-US" altLang="ja-JP"/>
          </a:p>
          <a:p>
            <a:r>
              <a:rPr kumimoji="1" lang="ja-JP" altLang="en-US"/>
              <a:t>利用者</a:t>
            </a:r>
            <a:r>
              <a:rPr kumimoji="1" lang="en-US" altLang="ja-JP"/>
              <a:t>…</a:t>
            </a:r>
            <a:r>
              <a:rPr kumimoji="1" lang="ja-JP" altLang="en-US"/>
              <a:t>システムを利用して、情報の検索・調査を実施する人間。</a:t>
            </a:r>
            <a:endParaRPr kumimoji="1" lang="en-US" altLang="ja-JP"/>
          </a:p>
          <a:p>
            <a:r>
              <a:rPr lang="ja-JP" altLang="en-US"/>
              <a:t>管理者</a:t>
            </a:r>
            <a:r>
              <a:rPr lang="en-US" altLang="ja-JP"/>
              <a:t>…</a:t>
            </a:r>
            <a:r>
              <a:rPr lang="ja-JP" altLang="en-US"/>
              <a:t>システムを利用して、情報の追加を実施する人間。</a:t>
            </a:r>
            <a:endParaRPr kumimoji="1" lang="ja-JP" altLang="en-US"/>
          </a:p>
        </p:txBody>
      </p:sp>
    </p:spTree>
    <p:extLst>
      <p:ext uri="{BB962C8B-B14F-4D97-AF65-F5344CB8AC3E}">
        <p14:creationId xmlns:p14="http://schemas.microsoft.com/office/powerpoint/2010/main" val="418204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7F673A-9A25-423A-8BF0-9CB3D778E24E}"/>
              </a:ext>
            </a:extLst>
          </p:cNvPr>
          <p:cNvSpPr>
            <a:spLocks noGrp="1"/>
          </p:cNvSpPr>
          <p:nvPr>
            <p:ph type="title"/>
          </p:nvPr>
        </p:nvSpPr>
        <p:spPr/>
        <p:txBody>
          <a:bodyPr/>
          <a:lstStyle/>
          <a:p>
            <a:r>
              <a:rPr lang="ja-JP" altLang="en-US"/>
              <a:t>業務要件</a:t>
            </a:r>
          </a:p>
        </p:txBody>
      </p:sp>
      <p:sp>
        <p:nvSpPr>
          <p:cNvPr id="5" name="テキスト プレースホルダー 4">
            <a:extLst>
              <a:ext uri="{FF2B5EF4-FFF2-40B4-BE49-F238E27FC236}">
                <a16:creationId xmlns:a16="http://schemas.microsoft.com/office/drawing/2014/main" id="{E8F39FD0-1B72-4E69-B19E-1F9B5238B3C5}"/>
              </a:ext>
            </a:extLst>
          </p:cNvPr>
          <p:cNvSpPr>
            <a:spLocks noGrp="1"/>
          </p:cNvSpPr>
          <p:nvPr>
            <p:ph type="body" idx="1"/>
          </p:nvPr>
        </p:nvSpPr>
        <p:spPr/>
        <p:txBody>
          <a:bodyPr/>
          <a:lstStyle/>
          <a:p>
            <a:r>
              <a:rPr lang="en-US" altLang="ja-JP"/>
              <a:t>CHUNITHM DATA VIEWER</a:t>
            </a:r>
            <a:endParaRPr lang="ja-JP" altLang="en-US"/>
          </a:p>
        </p:txBody>
      </p:sp>
    </p:spTree>
    <p:extLst>
      <p:ext uri="{BB962C8B-B14F-4D97-AF65-F5344CB8AC3E}">
        <p14:creationId xmlns:p14="http://schemas.microsoft.com/office/powerpoint/2010/main" val="256123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2D6B1-BC9F-4956-9ADB-C76DDCA1A969}"/>
              </a:ext>
            </a:extLst>
          </p:cNvPr>
          <p:cNvSpPr>
            <a:spLocks noGrp="1"/>
          </p:cNvSpPr>
          <p:nvPr>
            <p:ph type="title"/>
          </p:nvPr>
        </p:nvSpPr>
        <p:spPr/>
        <p:txBody>
          <a:bodyPr/>
          <a:lstStyle/>
          <a:p>
            <a:r>
              <a:rPr lang="ja-JP" altLang="en-US"/>
              <a:t>課題</a:t>
            </a:r>
            <a:endParaRPr kumimoji="1" lang="ja-JP" altLang="en-US"/>
          </a:p>
        </p:txBody>
      </p:sp>
      <p:sp>
        <p:nvSpPr>
          <p:cNvPr id="3" name="コンテンツ プレースホルダー 2">
            <a:extLst>
              <a:ext uri="{FF2B5EF4-FFF2-40B4-BE49-F238E27FC236}">
                <a16:creationId xmlns:a16="http://schemas.microsoft.com/office/drawing/2014/main" id="{AED7C9B9-D027-4907-B78B-0C4BE9697054}"/>
              </a:ext>
            </a:extLst>
          </p:cNvPr>
          <p:cNvSpPr>
            <a:spLocks noGrp="1"/>
          </p:cNvSpPr>
          <p:nvPr>
            <p:ph idx="1"/>
          </p:nvPr>
        </p:nvSpPr>
        <p:spPr/>
        <p:txBody>
          <a:bodyPr/>
          <a:lstStyle/>
          <a:p>
            <a:r>
              <a:rPr kumimoji="1" lang="ja-JP" altLang="en-US"/>
              <a:t>スキルを活用できていない。</a:t>
            </a:r>
            <a:endParaRPr kumimoji="1" lang="en-US" altLang="ja-JP"/>
          </a:p>
          <a:p>
            <a:pPr lvl="1"/>
            <a:r>
              <a:rPr lang="ja-JP" altLang="en-US"/>
              <a:t>同じスキルをいつも使っている。</a:t>
            </a:r>
            <a:endParaRPr lang="en-US" altLang="ja-JP"/>
          </a:p>
          <a:p>
            <a:pPr lvl="1"/>
            <a:r>
              <a:rPr kumimoji="1" lang="ja-JP" altLang="en-US"/>
              <a:t>どのようなスキルがあるのかを知らない。</a:t>
            </a:r>
            <a:endParaRPr kumimoji="1" lang="en-US" altLang="ja-JP"/>
          </a:p>
          <a:p>
            <a:pPr lvl="1"/>
            <a:r>
              <a:rPr lang="ja-JP" altLang="en-US"/>
              <a:t>誰がスキルを習得しているのか調べられない。</a:t>
            </a:r>
            <a:endParaRPr kumimoji="1" lang="en-US" altLang="ja-JP"/>
          </a:p>
          <a:p>
            <a:r>
              <a:rPr lang="ja-JP" altLang="en-US"/>
              <a:t>キャラクターを活用できていない。</a:t>
            </a:r>
            <a:endParaRPr lang="en-US" altLang="ja-JP"/>
          </a:p>
          <a:p>
            <a:pPr lvl="1"/>
            <a:r>
              <a:rPr lang="ja-JP" altLang="en-US"/>
              <a:t>同じキャラクターをいつも使っている。</a:t>
            </a:r>
            <a:endParaRPr lang="en-US" altLang="ja-JP"/>
          </a:p>
          <a:p>
            <a:pPr lvl="1"/>
            <a:r>
              <a:rPr kumimoji="1" lang="ja-JP" altLang="en-US"/>
              <a:t>多すぎて選択に時間がかかる。</a:t>
            </a:r>
            <a:endParaRPr kumimoji="1" lang="en-US" altLang="ja-JP"/>
          </a:p>
          <a:p>
            <a:pPr lvl="1"/>
            <a:r>
              <a:rPr kumimoji="1" lang="ja-JP" altLang="en-US"/>
              <a:t>育てるキャラクターが分散してしまう。</a:t>
            </a:r>
            <a:endParaRPr kumimoji="1" lang="en-US" altLang="ja-JP"/>
          </a:p>
          <a:p>
            <a:r>
              <a:rPr kumimoji="1" lang="ja-JP" altLang="en-US"/>
              <a:t>ゲームプレイの目的を設定できていない。</a:t>
            </a:r>
            <a:endParaRPr kumimoji="1" lang="en-US" altLang="ja-JP"/>
          </a:p>
          <a:p>
            <a:pPr lvl="1"/>
            <a:r>
              <a:rPr lang="ja-JP" altLang="en-US"/>
              <a:t>適当に目についた譜面をプレイしている。</a:t>
            </a:r>
            <a:endParaRPr lang="en-US" altLang="ja-JP"/>
          </a:p>
          <a:p>
            <a:pPr lvl="1"/>
            <a:r>
              <a:rPr lang="ja-JP" altLang="en-US"/>
              <a:t>関連楽曲</a:t>
            </a:r>
            <a:r>
              <a:rPr lang="en-US" altLang="ja-JP"/>
              <a:t>(</a:t>
            </a:r>
            <a:r>
              <a:rPr lang="ja-JP" altLang="en-US"/>
              <a:t>同じアーティスト</a:t>
            </a:r>
            <a:r>
              <a:rPr lang="en-US" altLang="ja-JP"/>
              <a:t>)</a:t>
            </a:r>
            <a:r>
              <a:rPr lang="ja-JP" altLang="en-US"/>
              <a:t>が探せない。</a:t>
            </a:r>
            <a:endParaRPr lang="en-US" altLang="ja-JP"/>
          </a:p>
          <a:p>
            <a:pPr lvl="1"/>
            <a:r>
              <a:rPr lang="ja-JP" altLang="en-US"/>
              <a:t>低難易度譜面や</a:t>
            </a:r>
            <a:r>
              <a:rPr lang="en-US" altLang="ja-JP"/>
              <a:t>WORLD’s END</a:t>
            </a:r>
            <a:r>
              <a:rPr lang="ja-JP" altLang="en-US"/>
              <a:t>譜面が放置されている。</a:t>
            </a:r>
            <a:endParaRPr lang="en-US" altLang="ja-JP"/>
          </a:p>
        </p:txBody>
      </p:sp>
    </p:spTree>
    <p:extLst>
      <p:ext uri="{BB962C8B-B14F-4D97-AF65-F5344CB8AC3E}">
        <p14:creationId xmlns:p14="http://schemas.microsoft.com/office/powerpoint/2010/main" val="133145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4FF0B-6917-41C2-A18E-898B74DE52C6}"/>
              </a:ext>
            </a:extLst>
          </p:cNvPr>
          <p:cNvSpPr>
            <a:spLocks noGrp="1"/>
          </p:cNvSpPr>
          <p:nvPr>
            <p:ph type="title"/>
          </p:nvPr>
        </p:nvSpPr>
        <p:spPr/>
        <p:txBody>
          <a:bodyPr/>
          <a:lstStyle/>
          <a:p>
            <a:r>
              <a:rPr kumimoji="1" lang="ja-JP" altLang="en-US"/>
              <a:t>特性要因図</a:t>
            </a:r>
            <a:r>
              <a:rPr kumimoji="1" lang="en-US" altLang="ja-JP"/>
              <a:t>(</a:t>
            </a:r>
            <a:r>
              <a:rPr kumimoji="1" lang="ja-JP" altLang="en-US"/>
              <a:t>スキル</a:t>
            </a:r>
            <a:r>
              <a:rPr kumimoji="1" lang="en-US" altLang="ja-JP"/>
              <a:t>)</a:t>
            </a:r>
            <a:endParaRPr kumimoji="1" lang="ja-JP" altLang="en-US"/>
          </a:p>
        </p:txBody>
      </p:sp>
      <p:sp>
        <p:nvSpPr>
          <p:cNvPr id="3" name="コンテンツ プレースホルダー 2">
            <a:extLst>
              <a:ext uri="{FF2B5EF4-FFF2-40B4-BE49-F238E27FC236}">
                <a16:creationId xmlns:a16="http://schemas.microsoft.com/office/drawing/2014/main" id="{8E2A4D7C-D1E2-4AE1-AE6F-1A06FBC59D5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4936008"/>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spDef>
      <a:spPr>
        <a:solidFill>
          <a:schemeClr val="bg1"/>
        </a:solidFill>
        <a:ln>
          <a:solidFill>
            <a:schemeClr val="tx1"/>
          </a:solidFill>
        </a:ln>
      </a:spPr>
      <a:bodyPr lIns="36000" tIns="36000" rIns="36000" bIns="36000" rtlCol="0" anchor="t"/>
      <a:lstStyle>
        <a:defPPr algn="ctr">
          <a:defRPr kumimoji="1" sz="1200" smtClean="0">
            <a:solidFill>
              <a:schemeClr val="tx1"/>
            </a:solidFill>
            <a:latin typeface="04かんじゅくゴシック" panose="02000600000000000000" pitchFamily="50" charset="-128"/>
            <a:ea typeface="04かんじゅくゴシック" panose="02000600000000000000"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kumimoji="1" sz="1200">
            <a:latin typeface="04かんじゅくゴシック" panose="02000600000000000000" pitchFamily="50" charset="-128"/>
            <a:ea typeface="04かんじゅくゴシック" panose="02000600000000000000" pitchFamily="50" charset="-128"/>
          </a:defRPr>
        </a:defPPr>
      </a:lstStyle>
    </a:txDef>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TM04033925[[fn=しずく]]</Template>
  <TotalTime>1573</TotalTime>
  <Words>2107</Words>
  <Application>Microsoft Office PowerPoint</Application>
  <PresentationFormat>ワイド画面</PresentationFormat>
  <Paragraphs>262</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04かんじゅくゴシック</vt:lpstr>
      <vt:lpstr>Arial</vt:lpstr>
      <vt:lpstr>Tw Cen MT</vt:lpstr>
      <vt:lpstr>しずく</vt:lpstr>
      <vt:lpstr>CHUNITHM DATA Viewer</vt:lpstr>
      <vt:lpstr>概要</vt:lpstr>
      <vt:lpstr>システム化目的</vt:lpstr>
      <vt:lpstr>システム概要</vt:lpstr>
      <vt:lpstr>システム構成図</vt:lpstr>
      <vt:lpstr>用語定義</vt:lpstr>
      <vt:lpstr>業務要件</vt:lpstr>
      <vt:lpstr>課題</vt:lpstr>
      <vt:lpstr>特性要因図(スキル)</vt:lpstr>
      <vt:lpstr>ターゲットユーザー</vt:lpstr>
      <vt:lpstr>業務フロー</vt:lpstr>
      <vt:lpstr>やること/やらないこと(システム化範囲)</vt:lpstr>
      <vt:lpstr>妥当性検証指標</vt:lpstr>
      <vt:lpstr>システム要件</vt:lpstr>
      <vt:lpstr>ハードウェア構成</vt:lpstr>
      <vt:lpstr>機能要件</vt:lpstr>
      <vt:lpstr>ソフトウェア要件定義 キャラクター</vt:lpstr>
      <vt:lpstr>キャラクターリスト表示</vt:lpstr>
      <vt:lpstr>キャラクターリスト表示</vt:lpstr>
      <vt:lpstr>キャラクターリスト表示</vt:lpstr>
      <vt:lpstr>キャラクター単体表示</vt:lpstr>
      <vt:lpstr>ソフトウェア要件定義 スキル</vt:lpstr>
      <vt:lpstr>スキルリスト表示</vt:lpstr>
      <vt:lpstr>スキルリスト表示</vt:lpstr>
      <vt:lpstr>スキルリスト表示</vt:lpstr>
      <vt:lpstr>スキル単体表示</vt:lpstr>
      <vt:lpstr>スキル効果分類</vt:lpstr>
      <vt:lpstr>スキル効果分類</vt:lpstr>
      <vt:lpstr>スキル効果分類</vt:lpstr>
      <vt:lpstr>ソフトウェア要件定義 楽曲</vt:lpstr>
      <vt:lpstr>楽曲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CHUNITHM Skill Viewer</dc:title>
  <dc:creator>哲央 大槻</dc:creator>
  <cp:lastModifiedBy>哲央 大槻</cp:lastModifiedBy>
  <cp:revision>24</cp:revision>
  <dcterms:created xsi:type="dcterms:W3CDTF">2021-06-09T12:16:16Z</dcterms:created>
  <dcterms:modified xsi:type="dcterms:W3CDTF">2021-06-11T15:11:45Z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