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6" r:id="rId4"/>
    <p:sldId id="263" r:id="rId5"/>
    <p:sldId id="264" r:id="rId6"/>
    <p:sldId id="271" r:id="rId7"/>
    <p:sldId id="261" r:id="rId8"/>
    <p:sldId id="273" r:id="rId9"/>
    <p:sldId id="302" r:id="rId10"/>
    <p:sldId id="262" r:id="rId11"/>
    <p:sldId id="284" r:id="rId12"/>
    <p:sldId id="281" r:id="rId13"/>
    <p:sldId id="296" r:id="rId14"/>
    <p:sldId id="298" r:id="rId15"/>
    <p:sldId id="299" r:id="rId16"/>
    <p:sldId id="300" r:id="rId17"/>
    <p:sldId id="301" r:id="rId18"/>
    <p:sldId id="297" r:id="rId19"/>
    <p:sldId id="292" r:id="rId20"/>
    <p:sldId id="293" r:id="rId21"/>
    <p:sldId id="294" r:id="rId22"/>
    <p:sldId id="295" r:id="rId23"/>
    <p:sldId id="282" r:id="rId24"/>
    <p:sldId id="285" r:id="rId25"/>
    <p:sldId id="286" r:id="rId26"/>
    <p:sldId id="287" r:id="rId27"/>
    <p:sldId id="288" r:id="rId28"/>
    <p:sldId id="289" r:id="rId29"/>
    <p:sldId id="290" r:id="rId30"/>
    <p:sldId id="291" r:id="rId31"/>
    <p:sldId id="267" r:id="rId32"/>
    <p:sldId id="268" r:id="rId33"/>
    <p:sldId id="269" r:id="rId34"/>
    <p:sldId id="270" r:id="rId35"/>
    <p:sldId id="276" r:id="rId36"/>
    <p:sldId id="274" r:id="rId37"/>
    <p:sldId id="272" r:id="rId38"/>
    <p:sldId id="277" r:id="rId39"/>
    <p:sldId id="278" r:id="rId40"/>
    <p:sldId id="279" r:id="rId41"/>
    <p:sldId id="280" r:id="rId42"/>
    <p:sldId id="258"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7D6F5-8779-3FE7-130A-20B17A0D7078}" v="301" dt="2023-11-13T16:44:04.044"/>
    <p1510:client id="{0AA9C124-01AD-BECC-67F8-8CC7FC7E9EB2}" v="520" dt="2023-11-17T18:19:02.703"/>
    <p1510:client id="{0F1DA10B-D0F2-A620-97D6-693646E9A700}" v="67" dt="2023-11-13T17:19:39.632"/>
    <p1510:client id="{352B6735-5B01-4EDF-A370-D36CA207EE17}" v="208" dt="2023-11-13T17:00:45.171"/>
    <p1510:client id="{44DB2075-F774-437C-BD43-372CF9478A22}" v="241" dt="2023-11-13T14:24:57.195"/>
    <p1510:client id="{86099628-FB1F-5780-98E0-C566D44E7802}" v="138" dt="2023-11-17T18:22:22.974"/>
    <p1510:client id="{9B54724F-3AD5-45FC-B147-F679E6EA514A}" v="1" dt="2023-11-13T14:55:45.108"/>
    <p1510:client id="{BF0A098D-5FBD-B6AF-B8B6-68FD0A47EEF3}" v="34" dt="2023-11-13T17:11:15.107"/>
    <p1510:client id="{BF2D70ED-0437-0491-6E0E-E02C977A4610}" v="274" dt="2023-11-14T15:48:21.209"/>
    <p1510:client id="{DFF6C92B-B9CF-767B-F8B8-5C30244BB1EF}" v="185" dt="2023-11-14T01:51:56.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48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959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981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430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909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28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689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8893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462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653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922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892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kaggle.com/code/sandragracenelson/lung-cancer-prediction#Cross-Validation" TargetMode="External"/><Relationship Id="rId2" Type="http://schemas.openxmlformats.org/officeDocument/2006/relationships/hyperlink" Target="https://www.mdpi.com/2504-2289/6/4/139" TargetMode="External"/><Relationship Id="rId1" Type="http://schemas.openxmlformats.org/officeDocument/2006/relationships/slideLayout" Target="../slideLayouts/slideLayout2.xml"/><Relationship Id="rId6" Type="http://schemas.openxmlformats.org/officeDocument/2006/relationships/hyperlink" Target="https://github.com/BARANI2001/lung_cancer" TargetMode="External"/><Relationship Id="rId5" Type="http://schemas.openxmlformats.org/officeDocument/2006/relationships/hyperlink" Target="https://www.kaggle.com/code/jillanisofttech/lung-cancer-detection-with-high-end-accuracy#Pre-Processing" TargetMode="External"/><Relationship Id="rId4" Type="http://schemas.openxmlformats.org/officeDocument/2006/relationships/hyperlink" Target="https://www.kaggle.com/code/jorgeromn/lung-cancer-detection-nns-and-decision-tree/notebook#Data-Visualiz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6677"/>
            <a:ext cx="9144000" cy="2387600"/>
          </a:xfrm>
        </p:spPr>
        <p:txBody>
          <a:bodyPr>
            <a:normAutofit/>
          </a:bodyPr>
          <a:lstStyle/>
          <a:p>
            <a:r>
              <a:rPr lang="en-US" sz="5100" b="1">
                <a:solidFill>
                  <a:srgbClr val="202124"/>
                </a:solidFill>
              </a:rPr>
              <a:t>Lung Cancer Prediction</a:t>
            </a:r>
            <a:endParaRPr lang="en-US" sz="5100">
              <a:ea typeface="Calibri Light"/>
              <a:cs typeface="Calibri Light"/>
            </a:endParaRPr>
          </a:p>
        </p:txBody>
      </p:sp>
      <p:sp>
        <p:nvSpPr>
          <p:cNvPr id="3" name="Subtitle 2"/>
          <p:cNvSpPr>
            <a:spLocks noGrp="1"/>
          </p:cNvSpPr>
          <p:nvPr>
            <p:ph type="subTitle" idx="1"/>
          </p:nvPr>
        </p:nvSpPr>
        <p:spPr>
          <a:xfrm>
            <a:off x="3048000" y="3972152"/>
            <a:ext cx="9144000" cy="2178276"/>
          </a:xfrm>
        </p:spPr>
        <p:txBody>
          <a:bodyPr vert="horz" lIns="91440" tIns="45720" rIns="91440" bIns="45720" rtlCol="0" anchor="t">
            <a:normAutofit fontScale="85000" lnSpcReduction="20000"/>
          </a:bodyPr>
          <a:lstStyle/>
          <a:p>
            <a:r>
              <a:rPr lang="en-US" b="1">
                <a:ea typeface="Calibri"/>
                <a:cs typeface="Calibri"/>
              </a:rPr>
              <a:t>By</a:t>
            </a:r>
          </a:p>
          <a:p>
            <a:r>
              <a:rPr lang="en-US">
                <a:ea typeface="Calibri"/>
                <a:cs typeface="Calibri"/>
              </a:rPr>
              <a:t>                                               BARANI R (2019239003)</a:t>
            </a:r>
          </a:p>
          <a:p>
            <a:r>
              <a:rPr lang="en-US">
                <a:ea typeface="Calibri"/>
                <a:cs typeface="Calibri"/>
              </a:rPr>
              <a:t>                                                                       SAI PRAVEEN KUMAR S (2019242016)</a:t>
            </a:r>
          </a:p>
          <a:p>
            <a:r>
              <a:rPr lang="en-US">
                <a:ea typeface="Calibri"/>
                <a:cs typeface="Calibri"/>
              </a:rPr>
              <a:t>                                                         DEEPAKUMAR P(2019239005)</a:t>
            </a:r>
          </a:p>
          <a:p>
            <a:r>
              <a:rPr lang="en-US">
                <a:ea typeface="Calibri"/>
                <a:cs typeface="Calibri"/>
              </a:rPr>
              <a:t>                                                   KISHANTH P(2019239013)</a:t>
            </a:r>
          </a:p>
          <a:p>
            <a:r>
              <a:rPr lang="en-US">
                <a:ea typeface="Calibri"/>
                <a:cs typeface="Calibri"/>
              </a:rPr>
              <a:t>                                                                       PURUSHOTHAMAN A R (2019239019)</a:t>
            </a:r>
          </a:p>
          <a:p>
            <a:endParaRPr lang="en-US">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D4BE-5E41-F70D-DAC1-E78E8CAAF1F1}"/>
              </a:ext>
            </a:extLst>
          </p:cNvPr>
          <p:cNvSpPr>
            <a:spLocks noGrp="1"/>
          </p:cNvSpPr>
          <p:nvPr>
            <p:ph type="title"/>
          </p:nvPr>
        </p:nvSpPr>
        <p:spPr/>
        <p:txBody>
          <a:bodyPr/>
          <a:lstStyle/>
          <a:p>
            <a:r>
              <a:rPr lang="en-US">
                <a:cs typeface="Calibri Light"/>
              </a:rPr>
              <a:t>PRE – PROCESSING DATA</a:t>
            </a:r>
            <a:endParaRPr lang="en-US"/>
          </a:p>
        </p:txBody>
      </p:sp>
      <p:sp>
        <p:nvSpPr>
          <p:cNvPr id="3" name="Content Placeholder 2">
            <a:extLst>
              <a:ext uri="{FF2B5EF4-FFF2-40B4-BE49-F238E27FC236}">
                <a16:creationId xmlns:a16="http://schemas.microsoft.com/office/drawing/2014/main" id="{B5A92E15-0324-B76C-5ABA-0EA3E4FB2607}"/>
              </a:ext>
            </a:extLst>
          </p:cNvPr>
          <p:cNvSpPr>
            <a:spLocks noGrp="1"/>
          </p:cNvSpPr>
          <p:nvPr>
            <p:ph idx="1"/>
          </p:nvPr>
        </p:nvSpPr>
        <p:spPr/>
        <p:txBody>
          <a:bodyPr vert="horz" lIns="91440" tIns="45720" rIns="91440" bIns="45720" rtlCol="0" anchor="t">
            <a:normAutofit/>
          </a:bodyPr>
          <a:lstStyle/>
          <a:p>
            <a:r>
              <a:rPr lang="en-US">
                <a:ea typeface="+mn-lt"/>
                <a:cs typeface="+mn-lt"/>
              </a:rPr>
              <a:t>In this dataset, GENDER &amp; LUNG_CANCER attributes are in object data type. So, let's convert them to numerical values using </a:t>
            </a:r>
            <a:r>
              <a:rPr lang="en-US" err="1">
                <a:ea typeface="+mn-lt"/>
                <a:cs typeface="+mn-lt"/>
              </a:rPr>
              <a:t>LabelEncoder</a:t>
            </a:r>
            <a:r>
              <a:rPr lang="en-US">
                <a:ea typeface="+mn-lt"/>
                <a:cs typeface="+mn-lt"/>
              </a:rPr>
              <a:t> from </a:t>
            </a:r>
            <a:r>
              <a:rPr lang="en-US" err="1">
                <a:ea typeface="+mn-lt"/>
                <a:cs typeface="+mn-lt"/>
              </a:rPr>
              <a:t>sk</a:t>
            </a:r>
            <a:r>
              <a:rPr lang="en-US">
                <a:ea typeface="+mn-lt"/>
                <a:cs typeface="+mn-lt"/>
              </a:rPr>
              <a:t> learn.</a:t>
            </a:r>
            <a:endParaRPr lang="en-US">
              <a:cs typeface="Calibri"/>
            </a:endParaRPr>
          </a:p>
          <a:p>
            <a:r>
              <a:rPr lang="en-US">
                <a:ea typeface="+mn-lt"/>
                <a:cs typeface="+mn-lt"/>
              </a:rPr>
              <a:t>Label Encoder is a utility class to help normalize labels such that they contain only values between 0 and n_classes-1.</a:t>
            </a:r>
            <a:endParaRPr lang="en-US"/>
          </a:p>
          <a:p>
            <a:r>
              <a:rPr lang="en-US">
                <a:ea typeface="+mn-lt"/>
                <a:cs typeface="+mn-lt"/>
              </a:rPr>
              <a:t>It can also be used to transform non-numerical labels (as long as they are </a:t>
            </a:r>
            <a:r>
              <a:rPr lang="en-US" err="1">
                <a:ea typeface="+mn-lt"/>
                <a:cs typeface="+mn-lt"/>
              </a:rPr>
              <a:t>hashable</a:t>
            </a:r>
            <a:r>
              <a:rPr lang="en-US">
                <a:ea typeface="+mn-lt"/>
                <a:cs typeface="+mn-lt"/>
              </a:rPr>
              <a:t> and comparable) to numerical labels. Also let's make every other attributes as YES=1 &amp; NO=0.</a:t>
            </a:r>
            <a:endParaRPr lang="en-US"/>
          </a:p>
        </p:txBody>
      </p:sp>
    </p:spTree>
    <p:extLst>
      <p:ext uri="{BB962C8B-B14F-4D97-AF65-F5344CB8AC3E}">
        <p14:creationId xmlns:p14="http://schemas.microsoft.com/office/powerpoint/2010/main" val="256041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D4BE-5E41-F70D-DAC1-E78E8CAAF1F1}"/>
              </a:ext>
            </a:extLst>
          </p:cNvPr>
          <p:cNvSpPr>
            <a:spLocks noGrp="1"/>
          </p:cNvSpPr>
          <p:nvPr>
            <p:ph type="title"/>
          </p:nvPr>
        </p:nvSpPr>
        <p:spPr/>
        <p:txBody>
          <a:bodyPr/>
          <a:lstStyle/>
          <a:p>
            <a:r>
              <a:rPr lang="en-US">
                <a:cs typeface="Calibri Light"/>
              </a:rPr>
              <a:t>PRE – PROCESSING DATA</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55735B1C-EDE6-C774-0270-78D6EEED77E6}"/>
              </a:ext>
            </a:extLst>
          </p:cNvPr>
          <p:cNvPicPr>
            <a:picLocks noGrp="1" noChangeAspect="1"/>
          </p:cNvPicPr>
          <p:nvPr>
            <p:ph idx="1"/>
          </p:nvPr>
        </p:nvPicPr>
        <p:blipFill>
          <a:blip r:embed="rId2"/>
          <a:stretch>
            <a:fillRect/>
          </a:stretch>
        </p:blipFill>
        <p:spPr>
          <a:xfrm>
            <a:off x="2588524" y="2118265"/>
            <a:ext cx="7700751" cy="3406828"/>
          </a:xfrm>
        </p:spPr>
      </p:pic>
    </p:spTree>
    <p:extLst>
      <p:ext uri="{BB962C8B-B14F-4D97-AF65-F5344CB8AC3E}">
        <p14:creationId xmlns:p14="http://schemas.microsoft.com/office/powerpoint/2010/main" val="22587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0FD4C-A6D3-E872-502F-03A2D4E0D0CE}"/>
              </a:ext>
            </a:extLst>
          </p:cNvPr>
          <p:cNvSpPr>
            <a:spLocks noGrp="1"/>
          </p:cNvSpPr>
          <p:nvPr>
            <p:ph type="title"/>
          </p:nvPr>
        </p:nvSpPr>
        <p:spPr>
          <a:xfrm>
            <a:off x="838199" y="548464"/>
            <a:ext cx="3807187" cy="2228074"/>
          </a:xfrm>
        </p:spPr>
        <p:txBody>
          <a:bodyPr vert="horz" lIns="91440" tIns="45720" rIns="91440" bIns="45720" rtlCol="0" anchor="ctr">
            <a:normAutofit/>
          </a:bodyPr>
          <a:lstStyle/>
          <a:p>
            <a:r>
              <a:rPr lang="en-US" sz="4000"/>
              <a:t>TARGET DISTRIBUTION</a:t>
            </a:r>
          </a:p>
        </p:txBody>
      </p:sp>
      <p:sp>
        <p:nvSpPr>
          <p:cNvPr id="5" name="TextBox 4">
            <a:extLst>
              <a:ext uri="{FF2B5EF4-FFF2-40B4-BE49-F238E27FC236}">
                <a16:creationId xmlns:a16="http://schemas.microsoft.com/office/drawing/2014/main" id="{FF7C5FDA-A029-3558-5A27-F1E7B073A5E8}"/>
              </a:ext>
            </a:extLst>
          </p:cNvPr>
          <p:cNvSpPr txBox="1"/>
          <p:nvPr/>
        </p:nvSpPr>
        <p:spPr>
          <a:xfrm>
            <a:off x="838201" y="2962279"/>
            <a:ext cx="3799425" cy="314324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1 - 238 </a:t>
            </a:r>
          </a:p>
          <a:p>
            <a:pPr indent="-228600">
              <a:lnSpc>
                <a:spcPct val="90000"/>
              </a:lnSpc>
              <a:spcAft>
                <a:spcPts val="600"/>
              </a:spcAft>
              <a:buFont typeface="Arial" panose="020B0604020202020204" pitchFamily="34" charset="0"/>
              <a:buChar char="•"/>
            </a:pPr>
            <a:r>
              <a:rPr lang="en-US" sz="2000"/>
              <a:t>0 – 38</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4" name="Content Placeholder 3" descr="A screen shot of a graph&#10;&#10;Description automatically generated">
            <a:extLst>
              <a:ext uri="{FF2B5EF4-FFF2-40B4-BE49-F238E27FC236}">
                <a16:creationId xmlns:a16="http://schemas.microsoft.com/office/drawing/2014/main" id="{9A34A016-7716-3747-A529-86A516AC417E}"/>
              </a:ext>
            </a:extLst>
          </p:cNvPr>
          <p:cNvPicPr>
            <a:picLocks noGrp="1" noChangeAspect="1"/>
          </p:cNvPicPr>
          <p:nvPr>
            <p:ph idx="1"/>
          </p:nvPr>
        </p:nvPicPr>
        <p:blipFill rotWithShape="1">
          <a:blip r:embed="rId2"/>
          <a:srcRect l="10204" r="-1" b="-1"/>
          <a:stretch/>
        </p:blipFill>
        <p:spPr>
          <a:xfrm>
            <a:off x="5010386" y="10"/>
            <a:ext cx="7181613" cy="6857990"/>
          </a:xfrm>
          <a:prstGeom prst="rect">
            <a:avLst/>
          </a:prstGeom>
          <a:effectLst/>
        </p:spPr>
      </p:pic>
    </p:spTree>
    <p:extLst>
      <p:ext uri="{BB962C8B-B14F-4D97-AF65-F5344CB8AC3E}">
        <p14:creationId xmlns:p14="http://schemas.microsoft.com/office/powerpoint/2010/main" val="239521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black screen with white text&#10;&#10;Description automatically generated">
            <a:extLst>
              <a:ext uri="{FF2B5EF4-FFF2-40B4-BE49-F238E27FC236}">
                <a16:creationId xmlns:a16="http://schemas.microsoft.com/office/drawing/2014/main" id="{6BA3D437-8B67-FE76-2C5E-819381C04A3B}"/>
              </a:ext>
            </a:extLst>
          </p:cNvPr>
          <p:cNvPicPr>
            <a:picLocks noGrp="1" noChangeAspect="1"/>
          </p:cNvPicPr>
          <p:nvPr>
            <p:ph idx="1"/>
          </p:nvPr>
        </p:nvPicPr>
        <p:blipFill>
          <a:blip r:embed="rId2"/>
          <a:stretch>
            <a:fillRect/>
          </a:stretch>
        </p:blipFill>
        <p:spPr>
          <a:xfrm>
            <a:off x="4937096" y="492125"/>
            <a:ext cx="6727855" cy="917575"/>
          </a:xfrm>
        </p:spPr>
      </p:pic>
      <p:pic>
        <p:nvPicPr>
          <p:cNvPr id="10" name="Picture 9" descr="A screenshot of a graph&#10;&#10;Description automatically generated">
            <a:extLst>
              <a:ext uri="{FF2B5EF4-FFF2-40B4-BE49-F238E27FC236}">
                <a16:creationId xmlns:a16="http://schemas.microsoft.com/office/drawing/2014/main" id="{F198BCAD-7CED-1608-8923-F96D1B7D7B0A}"/>
              </a:ext>
            </a:extLst>
          </p:cNvPr>
          <p:cNvPicPr>
            <a:picLocks noChangeAspect="1"/>
          </p:cNvPicPr>
          <p:nvPr/>
        </p:nvPicPr>
        <p:blipFill>
          <a:blip r:embed="rId3"/>
          <a:stretch>
            <a:fillRect/>
          </a:stretch>
        </p:blipFill>
        <p:spPr>
          <a:xfrm>
            <a:off x="4937096" y="1481138"/>
            <a:ext cx="6727855" cy="4891088"/>
          </a:xfrm>
          <a:prstGeom prst="rect">
            <a:avLst/>
          </a:prstGeom>
        </p:spPr>
      </p:pic>
      <p:sp>
        <p:nvSpPr>
          <p:cNvPr id="2" name="Title 1">
            <a:extLst>
              <a:ext uri="{FF2B5EF4-FFF2-40B4-BE49-F238E27FC236}">
                <a16:creationId xmlns:a16="http://schemas.microsoft.com/office/drawing/2014/main" id="{DED1352A-C7CA-5839-339E-E1D691B31CA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000">
                <a:solidFill>
                  <a:srgbClr val="FFFFFF"/>
                </a:solidFill>
              </a:rPr>
              <a:t>DATA VISUALIZATION</a:t>
            </a:r>
            <a:endParaRPr lang="en-US" sz="4000" kern="1200">
              <a:solidFill>
                <a:srgbClr val="FFFFFF"/>
              </a:solidFill>
              <a:latin typeface="+mj-lt"/>
              <a:ea typeface="Calibri Light"/>
              <a:cs typeface="Calibri Light"/>
            </a:endParaRPr>
          </a:p>
        </p:txBody>
      </p:sp>
    </p:spTree>
    <p:extLst>
      <p:ext uri="{BB962C8B-B14F-4D97-AF65-F5344CB8AC3E}">
        <p14:creationId xmlns:p14="http://schemas.microsoft.com/office/powerpoint/2010/main" val="197075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of different colored bars&#10;&#10;Description automatically generated">
            <a:extLst>
              <a:ext uri="{FF2B5EF4-FFF2-40B4-BE49-F238E27FC236}">
                <a16:creationId xmlns:a16="http://schemas.microsoft.com/office/drawing/2014/main" id="{20FA47E0-764C-FB40-4CE1-F9876E828CDB}"/>
              </a:ext>
            </a:extLst>
          </p:cNvPr>
          <p:cNvPicPr>
            <a:picLocks noChangeAspect="1"/>
          </p:cNvPicPr>
          <p:nvPr/>
        </p:nvPicPr>
        <p:blipFill rotWithShape="1">
          <a:blip r:embed="rId2"/>
          <a:srcRect l="6666" r="2" b="2"/>
          <a:stretch/>
        </p:blipFill>
        <p:spPr>
          <a:xfrm>
            <a:off x="1116412" y="321734"/>
            <a:ext cx="4108344" cy="2905170"/>
          </a:xfrm>
          <a:prstGeom prst="rect">
            <a:avLst/>
          </a:prstGeom>
        </p:spPr>
      </p:pic>
      <p:sp>
        <p:nvSpPr>
          <p:cNvPr id="27" name="Rectangle 2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squares&#10;&#10;Description automatically generated">
            <a:extLst>
              <a:ext uri="{FF2B5EF4-FFF2-40B4-BE49-F238E27FC236}">
                <a16:creationId xmlns:a16="http://schemas.microsoft.com/office/drawing/2014/main" id="{D60702B5-E5A7-9FFC-9380-61220D8A884F}"/>
              </a:ext>
            </a:extLst>
          </p:cNvPr>
          <p:cNvPicPr>
            <a:picLocks noChangeAspect="1"/>
          </p:cNvPicPr>
          <p:nvPr/>
        </p:nvPicPr>
        <p:blipFill rotWithShape="1">
          <a:blip r:embed="rId3"/>
          <a:srcRect l="7077" r="-6" b="-6"/>
          <a:stretch/>
        </p:blipFill>
        <p:spPr>
          <a:xfrm>
            <a:off x="6819839" y="321734"/>
            <a:ext cx="4088985" cy="2905170"/>
          </a:xfrm>
          <a:prstGeom prst="rect">
            <a:avLst/>
          </a:prstGeom>
        </p:spPr>
      </p:pic>
      <p:sp>
        <p:nvSpPr>
          <p:cNvPr id="28" name="Rectangle 2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bars&#10;&#10;Description automatically generated">
            <a:extLst>
              <a:ext uri="{FF2B5EF4-FFF2-40B4-BE49-F238E27FC236}">
                <a16:creationId xmlns:a16="http://schemas.microsoft.com/office/drawing/2014/main" id="{E6B5991A-5E14-40FE-A529-0A5F46951844}"/>
              </a:ext>
            </a:extLst>
          </p:cNvPr>
          <p:cNvPicPr>
            <a:picLocks noChangeAspect="1"/>
          </p:cNvPicPr>
          <p:nvPr/>
        </p:nvPicPr>
        <p:blipFill rotWithShape="1">
          <a:blip r:embed="rId4"/>
          <a:srcRect l="4432" r="2" b="2"/>
          <a:stretch/>
        </p:blipFill>
        <p:spPr>
          <a:xfrm>
            <a:off x="1171940" y="3631096"/>
            <a:ext cx="3997286" cy="2760560"/>
          </a:xfrm>
          <a:prstGeom prst="rect">
            <a:avLst/>
          </a:prstGeom>
        </p:spPr>
      </p:pic>
      <p:pic>
        <p:nvPicPr>
          <p:cNvPr id="5" name="Picture 4" descr="A graph of smoking and smoking&#10;&#10;Description automatically generated">
            <a:extLst>
              <a:ext uri="{FF2B5EF4-FFF2-40B4-BE49-F238E27FC236}">
                <a16:creationId xmlns:a16="http://schemas.microsoft.com/office/drawing/2014/main" id="{4E5444EB-41F5-5372-FCA6-00C9187F2F81}"/>
              </a:ext>
            </a:extLst>
          </p:cNvPr>
          <p:cNvPicPr>
            <a:picLocks noChangeAspect="1"/>
          </p:cNvPicPr>
          <p:nvPr/>
        </p:nvPicPr>
        <p:blipFill rotWithShape="1">
          <a:blip r:embed="rId5"/>
          <a:srcRect l="3387" r="2" b="2"/>
          <a:stretch/>
        </p:blipFill>
        <p:spPr>
          <a:xfrm>
            <a:off x="6843833" y="3631096"/>
            <a:ext cx="4040996" cy="2760560"/>
          </a:xfrm>
          <a:prstGeom prst="rect">
            <a:avLst/>
          </a:prstGeom>
        </p:spPr>
      </p:pic>
    </p:spTree>
    <p:extLst>
      <p:ext uri="{BB962C8B-B14F-4D97-AF65-F5344CB8AC3E}">
        <p14:creationId xmlns:p14="http://schemas.microsoft.com/office/powerpoint/2010/main" val="15479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E93595-6959-7765-41BF-C945A5BAD951}"/>
              </a:ext>
            </a:extLst>
          </p:cNvPr>
          <p:cNvPicPr>
            <a:picLocks noChangeAspect="1"/>
          </p:cNvPicPr>
          <p:nvPr/>
        </p:nvPicPr>
        <p:blipFill>
          <a:blip r:embed="rId2"/>
          <a:stretch>
            <a:fillRect/>
          </a:stretch>
        </p:blipFill>
        <p:spPr>
          <a:xfrm>
            <a:off x="969698" y="321734"/>
            <a:ext cx="4401772" cy="2905170"/>
          </a:xfrm>
          <a:prstGeom prst="rect">
            <a:avLst/>
          </a:prstGeom>
        </p:spPr>
      </p:pic>
      <p:sp>
        <p:nvSpPr>
          <p:cNvPr id="10" name="Rectangle 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cancer&#10;&#10;Description automatically generated">
            <a:extLst>
              <a:ext uri="{FF2B5EF4-FFF2-40B4-BE49-F238E27FC236}">
                <a16:creationId xmlns:a16="http://schemas.microsoft.com/office/drawing/2014/main" id="{31894A41-9982-7B8C-F4FF-428908742429}"/>
              </a:ext>
            </a:extLst>
          </p:cNvPr>
          <p:cNvPicPr>
            <a:picLocks noChangeAspect="1"/>
          </p:cNvPicPr>
          <p:nvPr/>
        </p:nvPicPr>
        <p:blipFill>
          <a:blip r:embed="rId3"/>
          <a:stretch>
            <a:fillRect/>
          </a:stretch>
        </p:blipFill>
        <p:spPr>
          <a:xfrm>
            <a:off x="6663445" y="321734"/>
            <a:ext cx="4401772" cy="2905170"/>
          </a:xfrm>
          <a:prstGeom prst="rect">
            <a:avLst/>
          </a:prstGeom>
        </p:spPr>
      </p:pic>
      <p:sp>
        <p:nvSpPr>
          <p:cNvPr id="12" name="Rectangle 1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cancer&#10;&#10;Description automatically generated">
            <a:extLst>
              <a:ext uri="{FF2B5EF4-FFF2-40B4-BE49-F238E27FC236}">
                <a16:creationId xmlns:a16="http://schemas.microsoft.com/office/drawing/2014/main" id="{A91FAAE2-2862-2657-7050-E905163EFBAD}"/>
              </a:ext>
            </a:extLst>
          </p:cNvPr>
          <p:cNvPicPr>
            <a:picLocks noChangeAspect="1"/>
          </p:cNvPicPr>
          <p:nvPr/>
        </p:nvPicPr>
        <p:blipFill>
          <a:blip r:embed="rId4"/>
          <a:stretch>
            <a:fillRect/>
          </a:stretch>
        </p:blipFill>
        <p:spPr>
          <a:xfrm>
            <a:off x="1079250" y="3631096"/>
            <a:ext cx="4182666" cy="2760560"/>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F97A6A31-9D0D-9128-255F-844D525F8427}"/>
              </a:ext>
            </a:extLst>
          </p:cNvPr>
          <p:cNvPicPr>
            <a:picLocks noChangeAspect="1"/>
          </p:cNvPicPr>
          <p:nvPr/>
        </p:nvPicPr>
        <p:blipFill>
          <a:blip r:embed="rId5"/>
          <a:stretch>
            <a:fillRect/>
          </a:stretch>
        </p:blipFill>
        <p:spPr>
          <a:xfrm>
            <a:off x="6772998" y="3631096"/>
            <a:ext cx="4182666" cy="2760560"/>
          </a:xfrm>
          <a:prstGeom prst="rect">
            <a:avLst/>
          </a:prstGeom>
        </p:spPr>
      </p:pic>
    </p:spTree>
    <p:extLst>
      <p:ext uri="{BB962C8B-B14F-4D97-AF65-F5344CB8AC3E}">
        <p14:creationId xmlns:p14="http://schemas.microsoft.com/office/powerpoint/2010/main" val="304878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FA6654-C09C-998B-F448-5216F99414B8}"/>
              </a:ext>
            </a:extLst>
          </p:cNvPr>
          <p:cNvPicPr>
            <a:picLocks noChangeAspect="1"/>
          </p:cNvPicPr>
          <p:nvPr/>
        </p:nvPicPr>
        <p:blipFill>
          <a:blip r:embed="rId2"/>
          <a:stretch>
            <a:fillRect/>
          </a:stretch>
        </p:blipFill>
        <p:spPr>
          <a:xfrm>
            <a:off x="969698" y="321734"/>
            <a:ext cx="4401772" cy="2905170"/>
          </a:xfrm>
          <a:prstGeom prst="rect">
            <a:avLst/>
          </a:prstGeom>
        </p:spPr>
      </p:pic>
      <p:sp>
        <p:nvSpPr>
          <p:cNvPr id="19" name="Rectangle 18">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cancer&#10;&#10;Description automatically generated">
            <a:extLst>
              <a:ext uri="{FF2B5EF4-FFF2-40B4-BE49-F238E27FC236}">
                <a16:creationId xmlns:a16="http://schemas.microsoft.com/office/drawing/2014/main" id="{9F9530F5-DD26-6AF5-0888-276704B53CD5}"/>
              </a:ext>
            </a:extLst>
          </p:cNvPr>
          <p:cNvPicPr>
            <a:picLocks noChangeAspect="1"/>
          </p:cNvPicPr>
          <p:nvPr/>
        </p:nvPicPr>
        <p:blipFill>
          <a:blip r:embed="rId3"/>
          <a:stretch>
            <a:fillRect/>
          </a:stretch>
        </p:blipFill>
        <p:spPr>
          <a:xfrm>
            <a:off x="6688174" y="321734"/>
            <a:ext cx="4352314" cy="2905170"/>
          </a:xfrm>
          <a:prstGeom prst="rect">
            <a:avLst/>
          </a:prstGeom>
        </p:spPr>
      </p:pic>
      <p:sp>
        <p:nvSpPr>
          <p:cNvPr id="21" name="Rectangle 20">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0CE1CE3-4039-BC48-1FA9-AAF0AEC08E88}"/>
              </a:ext>
            </a:extLst>
          </p:cNvPr>
          <p:cNvPicPr>
            <a:picLocks noChangeAspect="1"/>
          </p:cNvPicPr>
          <p:nvPr/>
        </p:nvPicPr>
        <p:blipFill>
          <a:blip r:embed="rId4"/>
          <a:stretch>
            <a:fillRect/>
          </a:stretch>
        </p:blipFill>
        <p:spPr>
          <a:xfrm>
            <a:off x="1079250" y="3631096"/>
            <a:ext cx="4182666" cy="2760560"/>
          </a:xfrm>
          <a:prstGeom prst="rect">
            <a:avLst/>
          </a:prstGeom>
        </p:spPr>
      </p:pic>
      <p:pic>
        <p:nvPicPr>
          <p:cNvPr id="4" name="Picture 3" descr="A graph of cancer&#10;&#10;Description automatically generated">
            <a:extLst>
              <a:ext uri="{FF2B5EF4-FFF2-40B4-BE49-F238E27FC236}">
                <a16:creationId xmlns:a16="http://schemas.microsoft.com/office/drawing/2014/main" id="{F9691919-C0B2-E77C-176E-2405FD4B2406}"/>
              </a:ext>
            </a:extLst>
          </p:cNvPr>
          <p:cNvPicPr>
            <a:picLocks noChangeAspect="1"/>
          </p:cNvPicPr>
          <p:nvPr/>
        </p:nvPicPr>
        <p:blipFill>
          <a:blip r:embed="rId5"/>
          <a:stretch>
            <a:fillRect/>
          </a:stretch>
        </p:blipFill>
        <p:spPr>
          <a:xfrm>
            <a:off x="6772998" y="3631096"/>
            <a:ext cx="4182666" cy="2760560"/>
          </a:xfrm>
          <a:prstGeom prst="rect">
            <a:avLst/>
          </a:prstGeom>
        </p:spPr>
      </p:pic>
    </p:spTree>
    <p:extLst>
      <p:ext uri="{BB962C8B-B14F-4D97-AF65-F5344CB8AC3E}">
        <p14:creationId xmlns:p14="http://schemas.microsoft.com/office/powerpoint/2010/main" val="96648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cancer&#10;&#10;Description automatically generated">
            <a:extLst>
              <a:ext uri="{FF2B5EF4-FFF2-40B4-BE49-F238E27FC236}">
                <a16:creationId xmlns:a16="http://schemas.microsoft.com/office/drawing/2014/main" id="{997515C2-B4E3-AFF7-E23F-B805B7EDFBB0}"/>
              </a:ext>
            </a:extLst>
          </p:cNvPr>
          <p:cNvPicPr>
            <a:picLocks noChangeAspect="1"/>
          </p:cNvPicPr>
          <p:nvPr/>
        </p:nvPicPr>
        <p:blipFill>
          <a:blip r:embed="rId2"/>
          <a:stretch>
            <a:fillRect/>
          </a:stretch>
        </p:blipFill>
        <p:spPr>
          <a:xfrm>
            <a:off x="838198" y="600279"/>
            <a:ext cx="5171299" cy="3425986"/>
          </a:xfrm>
          <a:prstGeom prst="rect">
            <a:avLst/>
          </a:prstGeom>
        </p:spPr>
      </p:pic>
      <p:pic>
        <p:nvPicPr>
          <p:cNvPr id="3" name="Picture 2" descr="A graph of cancer&#10;&#10;Description automatically generated">
            <a:extLst>
              <a:ext uri="{FF2B5EF4-FFF2-40B4-BE49-F238E27FC236}">
                <a16:creationId xmlns:a16="http://schemas.microsoft.com/office/drawing/2014/main" id="{A2D1286E-7E8B-F438-6035-2BF5ACFAA114}"/>
              </a:ext>
            </a:extLst>
          </p:cNvPr>
          <p:cNvPicPr>
            <a:picLocks noChangeAspect="1"/>
          </p:cNvPicPr>
          <p:nvPr/>
        </p:nvPicPr>
        <p:blipFill>
          <a:blip r:embed="rId3"/>
          <a:stretch>
            <a:fillRect/>
          </a:stretch>
        </p:blipFill>
        <p:spPr>
          <a:xfrm>
            <a:off x="6182500" y="606743"/>
            <a:ext cx="5171299" cy="3413057"/>
          </a:xfrm>
          <a:prstGeom prst="rect">
            <a:avLst/>
          </a:prstGeom>
        </p:spPr>
      </p:pic>
      <p:sp>
        <p:nvSpPr>
          <p:cNvPr id="4" name="TextBox 3">
            <a:extLst>
              <a:ext uri="{FF2B5EF4-FFF2-40B4-BE49-F238E27FC236}">
                <a16:creationId xmlns:a16="http://schemas.microsoft.com/office/drawing/2014/main" id="{0BBDA0D7-F8BB-ED11-7F3A-4363BDC4D5BA}"/>
              </a:ext>
            </a:extLst>
          </p:cNvPr>
          <p:cNvSpPr txBox="1"/>
          <p:nvPr/>
        </p:nvSpPr>
        <p:spPr>
          <a:xfrm>
            <a:off x="1229500" y="4460789"/>
            <a:ext cx="10083957" cy="16599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From the visualizations, it is clear that in the given dataset, the features GENDER, AGE, SMOKING and SHORTNESS OF BREATH don't have that much relationship with LUNG CANCER. So let's drop those features to make this dataset more clean</a:t>
            </a:r>
          </a:p>
        </p:txBody>
      </p:sp>
    </p:spTree>
    <p:extLst>
      <p:ext uri="{BB962C8B-B14F-4D97-AF65-F5344CB8AC3E}">
        <p14:creationId xmlns:p14="http://schemas.microsoft.com/office/powerpoint/2010/main" val="21045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FD4C-A6D3-E872-502F-03A2D4E0D0CE}"/>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a:ea typeface="+mj-lt"/>
                <a:cs typeface="+mj-lt"/>
              </a:rPr>
              <a:t>CORRELATION</a:t>
            </a:r>
            <a:endParaRPr lang="en-US" dirty="0">
              <a:ea typeface="+mj-lt"/>
              <a:cs typeface="+mj-lt"/>
            </a:endParaRPr>
          </a:p>
        </p:txBody>
      </p:sp>
      <p:pic>
        <p:nvPicPr>
          <p:cNvPr id="3" name="Content Placeholder 2" descr="A black background with white text&#10;&#10;Description automatically generated">
            <a:extLst>
              <a:ext uri="{FF2B5EF4-FFF2-40B4-BE49-F238E27FC236}">
                <a16:creationId xmlns:a16="http://schemas.microsoft.com/office/drawing/2014/main" id="{D127E55D-6B09-A5BC-CAD2-6D6F0AC8DBFA}"/>
              </a:ext>
            </a:extLst>
          </p:cNvPr>
          <p:cNvPicPr>
            <a:picLocks noGrp="1" noChangeAspect="1"/>
          </p:cNvPicPr>
          <p:nvPr>
            <p:ph idx="1"/>
          </p:nvPr>
        </p:nvPicPr>
        <p:blipFill>
          <a:blip r:embed="rId2"/>
          <a:stretch>
            <a:fillRect/>
          </a:stretch>
        </p:blipFill>
        <p:spPr>
          <a:xfrm>
            <a:off x="763156" y="2468763"/>
            <a:ext cx="3577446" cy="1012345"/>
          </a:xfrm>
        </p:spPr>
      </p:pic>
      <p:pic>
        <p:nvPicPr>
          <p:cNvPr id="4" name="Picture 3">
            <a:extLst>
              <a:ext uri="{FF2B5EF4-FFF2-40B4-BE49-F238E27FC236}">
                <a16:creationId xmlns:a16="http://schemas.microsoft.com/office/drawing/2014/main" id="{6FD933E9-B53A-6149-D7CF-4BC757D0038A}"/>
              </a:ext>
            </a:extLst>
          </p:cNvPr>
          <p:cNvPicPr>
            <a:picLocks noChangeAspect="1"/>
          </p:cNvPicPr>
          <p:nvPr/>
        </p:nvPicPr>
        <p:blipFill>
          <a:blip r:embed="rId3"/>
          <a:stretch>
            <a:fillRect/>
          </a:stretch>
        </p:blipFill>
        <p:spPr>
          <a:xfrm>
            <a:off x="4753156" y="-1582"/>
            <a:ext cx="7444594" cy="6861162"/>
          </a:xfrm>
          <a:prstGeom prst="rect">
            <a:avLst/>
          </a:prstGeom>
        </p:spPr>
      </p:pic>
    </p:spTree>
    <p:extLst>
      <p:ext uri="{BB962C8B-B14F-4D97-AF65-F5344CB8AC3E}">
        <p14:creationId xmlns:p14="http://schemas.microsoft.com/office/powerpoint/2010/main" val="311748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FD4C-A6D3-E872-502F-03A2D4E0D0CE}"/>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a:ea typeface="+mj-lt"/>
                <a:cs typeface="+mj-lt"/>
              </a:rPr>
              <a:t>CORRELATION</a:t>
            </a:r>
            <a:endParaRPr lang="en-US" dirty="0">
              <a:ea typeface="+mj-lt"/>
              <a:cs typeface="+mj-lt"/>
            </a:endParaRPr>
          </a:p>
        </p:txBody>
      </p:sp>
      <p:pic>
        <p:nvPicPr>
          <p:cNvPr id="12" name="Content Placeholder 11" descr="A computer screen shot of a number&#10;&#10;Description automatically generated">
            <a:extLst>
              <a:ext uri="{FF2B5EF4-FFF2-40B4-BE49-F238E27FC236}">
                <a16:creationId xmlns:a16="http://schemas.microsoft.com/office/drawing/2014/main" id="{D58F590F-060E-3CFE-FE64-245307C44835}"/>
              </a:ext>
            </a:extLst>
          </p:cNvPr>
          <p:cNvPicPr>
            <a:picLocks noGrp="1" noChangeAspect="1"/>
          </p:cNvPicPr>
          <p:nvPr>
            <p:ph idx="1"/>
          </p:nvPr>
        </p:nvPicPr>
        <p:blipFill>
          <a:blip r:embed="rId2"/>
          <a:stretch>
            <a:fillRect/>
          </a:stretch>
        </p:blipFill>
        <p:spPr>
          <a:xfrm>
            <a:off x="522066" y="2792073"/>
            <a:ext cx="5267325" cy="1285875"/>
          </a:xfrm>
        </p:spPr>
      </p:pic>
      <p:pic>
        <p:nvPicPr>
          <p:cNvPr id="8" name="Content Placeholder 4" descr="A screenshot of a graph&#10;&#10;Description automatically generated">
            <a:extLst>
              <a:ext uri="{FF2B5EF4-FFF2-40B4-BE49-F238E27FC236}">
                <a16:creationId xmlns:a16="http://schemas.microsoft.com/office/drawing/2014/main" id="{838BA11B-36BA-5873-0B3F-F5DC1FE446A6}"/>
              </a:ext>
            </a:extLst>
          </p:cNvPr>
          <p:cNvPicPr>
            <a:picLocks noChangeAspect="1"/>
          </p:cNvPicPr>
          <p:nvPr/>
        </p:nvPicPr>
        <p:blipFill rotWithShape="1">
          <a:blip r:embed="rId3"/>
          <a:srcRect l="9809" r="14670" b="1"/>
          <a:stretch/>
        </p:blipFill>
        <p:spPr>
          <a:xfrm>
            <a:off x="5865760" y="3491"/>
            <a:ext cx="6326241" cy="6854509"/>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665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22EC-B169-B939-3CDA-DE703125BF8A}"/>
              </a:ext>
            </a:extLst>
          </p:cNvPr>
          <p:cNvSpPr>
            <a:spLocks noGrp="1"/>
          </p:cNvSpPr>
          <p:nvPr>
            <p:ph type="title"/>
          </p:nvPr>
        </p:nvSpPr>
        <p:spPr/>
        <p:txBody>
          <a:bodyPr/>
          <a:lstStyle/>
          <a:p>
            <a:r>
              <a:rPr lang="en-US">
                <a:ea typeface="Calibri Light"/>
                <a:cs typeface="Calibri Light"/>
              </a:rPr>
              <a:t>PROBLEM STATEMENT </a:t>
            </a:r>
            <a:endParaRPr lang="en-US"/>
          </a:p>
        </p:txBody>
      </p:sp>
      <p:sp>
        <p:nvSpPr>
          <p:cNvPr id="3" name="Content Placeholder 2">
            <a:extLst>
              <a:ext uri="{FF2B5EF4-FFF2-40B4-BE49-F238E27FC236}">
                <a16:creationId xmlns:a16="http://schemas.microsoft.com/office/drawing/2014/main" id="{AAA01339-0158-E4C9-25E2-305BC3D3E99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Lung cancer is the leading cause of cancer death worldwide, accounting for 1.59 million deaths in 2018. The majority of lung cancer cases are attributed to smoking, but exposure to air pollution is also a risk factor. A new study has found that air pollution may be linked to an increased risk of lung cancer, even in nonsmokers.</a:t>
            </a:r>
          </a:p>
          <a:p>
            <a:endParaRPr lang="en-US"/>
          </a:p>
          <a:p>
            <a:r>
              <a:rPr lang="en-US">
                <a:ea typeface="+mn-lt"/>
                <a:cs typeface="+mn-lt"/>
              </a:rPr>
              <a:t>The study, which was published in the journal Nature Medicine, looked at data from over 462,000 people in China who were followed for an average of six years. The participants were divided into two groups: those who lived in areas with high levels of air pollution and those who lived in areas with low levels of air pollution.</a:t>
            </a:r>
          </a:p>
        </p:txBody>
      </p:sp>
    </p:spTree>
    <p:extLst>
      <p:ext uri="{BB962C8B-B14F-4D97-AF65-F5344CB8AC3E}">
        <p14:creationId xmlns:p14="http://schemas.microsoft.com/office/powerpoint/2010/main" val="260005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FD4C-A6D3-E872-502F-03A2D4E0D0CE}"/>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a:ea typeface="+mj-lt"/>
                <a:cs typeface="+mj-lt"/>
              </a:rPr>
              <a:t>CORRELATION</a:t>
            </a:r>
            <a:endParaRPr lang="en-US" dirty="0">
              <a:ea typeface="+mj-lt"/>
              <a:cs typeface="+mj-lt"/>
            </a:endParaRPr>
          </a:p>
        </p:txBody>
      </p:sp>
      <p:pic>
        <p:nvPicPr>
          <p:cNvPr id="3" name="Content Placeholder 2" descr="A black background with white text&#10;&#10;Description automatically generated">
            <a:extLst>
              <a:ext uri="{FF2B5EF4-FFF2-40B4-BE49-F238E27FC236}">
                <a16:creationId xmlns:a16="http://schemas.microsoft.com/office/drawing/2014/main" id="{D127E55D-6B09-A5BC-CAD2-6D6F0AC8DBFA}"/>
              </a:ext>
            </a:extLst>
          </p:cNvPr>
          <p:cNvPicPr>
            <a:picLocks noGrp="1" noChangeAspect="1"/>
          </p:cNvPicPr>
          <p:nvPr>
            <p:ph idx="1"/>
          </p:nvPr>
        </p:nvPicPr>
        <p:blipFill>
          <a:blip r:embed="rId2"/>
          <a:stretch>
            <a:fillRect/>
          </a:stretch>
        </p:blipFill>
        <p:spPr>
          <a:xfrm>
            <a:off x="763156" y="2468763"/>
            <a:ext cx="3577446" cy="1012345"/>
          </a:xfrm>
        </p:spPr>
      </p:pic>
      <p:pic>
        <p:nvPicPr>
          <p:cNvPr id="4" name="Picture 3">
            <a:extLst>
              <a:ext uri="{FF2B5EF4-FFF2-40B4-BE49-F238E27FC236}">
                <a16:creationId xmlns:a16="http://schemas.microsoft.com/office/drawing/2014/main" id="{6FD933E9-B53A-6149-D7CF-4BC757D0038A}"/>
              </a:ext>
            </a:extLst>
          </p:cNvPr>
          <p:cNvPicPr>
            <a:picLocks noChangeAspect="1"/>
          </p:cNvPicPr>
          <p:nvPr/>
        </p:nvPicPr>
        <p:blipFill>
          <a:blip r:embed="rId3"/>
          <a:stretch>
            <a:fillRect/>
          </a:stretch>
        </p:blipFill>
        <p:spPr>
          <a:xfrm>
            <a:off x="4753156" y="-1582"/>
            <a:ext cx="7444594" cy="6861162"/>
          </a:xfrm>
          <a:prstGeom prst="rect">
            <a:avLst/>
          </a:prstGeom>
        </p:spPr>
      </p:pic>
    </p:spTree>
    <p:extLst>
      <p:ext uri="{BB962C8B-B14F-4D97-AF65-F5344CB8AC3E}">
        <p14:creationId xmlns:p14="http://schemas.microsoft.com/office/powerpoint/2010/main" val="281656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0ABC-5ADE-DFA2-E551-5057A6C087DE}"/>
              </a:ext>
            </a:extLst>
          </p:cNvPr>
          <p:cNvSpPr>
            <a:spLocks noGrp="1"/>
          </p:cNvSpPr>
          <p:nvPr>
            <p:ph type="title"/>
          </p:nvPr>
        </p:nvSpPr>
        <p:spPr/>
        <p:txBody>
          <a:bodyPr/>
          <a:lstStyle/>
          <a:p>
            <a:r>
              <a:rPr lang="en-US">
                <a:ea typeface="+mj-lt"/>
                <a:cs typeface="+mj-lt"/>
              </a:rPr>
              <a:t>FEATURE ENGINEERING</a:t>
            </a:r>
            <a:endParaRPr lang="en-US" dirty="0"/>
          </a:p>
        </p:txBody>
      </p:sp>
      <p:sp>
        <p:nvSpPr>
          <p:cNvPr id="3" name="Content Placeholder 2">
            <a:extLst>
              <a:ext uri="{FF2B5EF4-FFF2-40B4-BE49-F238E27FC236}">
                <a16:creationId xmlns:a16="http://schemas.microsoft.com/office/drawing/2014/main" id="{6790E733-049C-69EA-53EE-630C5ABD1FBE}"/>
              </a:ext>
            </a:extLst>
          </p:cNvPr>
          <p:cNvSpPr>
            <a:spLocks noGrp="1"/>
          </p:cNvSpPr>
          <p:nvPr>
            <p:ph idx="1"/>
          </p:nvPr>
        </p:nvSpPr>
        <p:spPr/>
        <p:txBody>
          <a:bodyPr vert="horz" lIns="91440" tIns="45720" rIns="91440" bIns="45720" rtlCol="0" anchor="t">
            <a:normAutofit/>
          </a:bodyPr>
          <a:lstStyle/>
          <a:p>
            <a:r>
              <a:rPr lang="en-US" dirty="0">
                <a:ea typeface="+mn-lt"/>
                <a:cs typeface="+mn-lt"/>
              </a:rPr>
              <a:t>It is the process of creating new features using existing features.</a:t>
            </a:r>
          </a:p>
          <a:p>
            <a:r>
              <a:rPr lang="en-US" dirty="0">
                <a:ea typeface="+mn-lt"/>
                <a:cs typeface="+mn-lt"/>
              </a:rPr>
              <a:t>The correlation matrix shows that ANXIETY and YELLOW_FINGERS are correlated more than 50%. So, lets create a new feature combining them.</a:t>
            </a:r>
          </a:p>
          <a:p>
            <a:endParaRPr lang="en-US" dirty="0">
              <a:cs typeface="Calibri"/>
            </a:endParaRPr>
          </a:p>
        </p:txBody>
      </p:sp>
      <p:pic>
        <p:nvPicPr>
          <p:cNvPr id="4" name="Picture 3" descr="A black background with white text&#10;&#10;Description automatically generated">
            <a:extLst>
              <a:ext uri="{FF2B5EF4-FFF2-40B4-BE49-F238E27FC236}">
                <a16:creationId xmlns:a16="http://schemas.microsoft.com/office/drawing/2014/main" id="{2EBA1A14-A0B1-DCD6-AE16-679DDF2D0BD4}"/>
              </a:ext>
            </a:extLst>
          </p:cNvPr>
          <p:cNvPicPr>
            <a:picLocks noChangeAspect="1"/>
          </p:cNvPicPr>
          <p:nvPr/>
        </p:nvPicPr>
        <p:blipFill>
          <a:blip r:embed="rId2"/>
          <a:stretch>
            <a:fillRect/>
          </a:stretch>
        </p:blipFill>
        <p:spPr>
          <a:xfrm>
            <a:off x="2078966" y="3626942"/>
            <a:ext cx="8062823" cy="1113736"/>
          </a:xfrm>
          <a:prstGeom prst="rect">
            <a:avLst/>
          </a:prstGeom>
        </p:spPr>
      </p:pic>
      <p:pic>
        <p:nvPicPr>
          <p:cNvPr id="5" name="Picture 4" descr="A screen shot of a computer screen&#10;&#10;Description automatically generated">
            <a:extLst>
              <a:ext uri="{FF2B5EF4-FFF2-40B4-BE49-F238E27FC236}">
                <a16:creationId xmlns:a16="http://schemas.microsoft.com/office/drawing/2014/main" id="{4254F278-E49F-26EC-81A7-D4FDB19DCCB5}"/>
              </a:ext>
            </a:extLst>
          </p:cNvPr>
          <p:cNvPicPr>
            <a:picLocks noChangeAspect="1"/>
          </p:cNvPicPr>
          <p:nvPr/>
        </p:nvPicPr>
        <p:blipFill>
          <a:blip r:embed="rId3"/>
          <a:stretch>
            <a:fillRect/>
          </a:stretch>
        </p:blipFill>
        <p:spPr>
          <a:xfrm>
            <a:off x="2078966" y="4799698"/>
            <a:ext cx="8062822" cy="1241130"/>
          </a:xfrm>
          <a:prstGeom prst="rect">
            <a:avLst/>
          </a:prstGeom>
        </p:spPr>
      </p:pic>
    </p:spTree>
    <p:extLst>
      <p:ext uri="{BB962C8B-B14F-4D97-AF65-F5344CB8AC3E}">
        <p14:creationId xmlns:p14="http://schemas.microsoft.com/office/powerpoint/2010/main" val="47898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BAE-EA3D-E080-F5DE-A88FFDBB7527}"/>
              </a:ext>
            </a:extLst>
          </p:cNvPr>
          <p:cNvSpPr>
            <a:spLocks noGrp="1"/>
          </p:cNvSpPr>
          <p:nvPr>
            <p:ph type="title"/>
          </p:nvPr>
        </p:nvSpPr>
        <p:spPr>
          <a:xfrm>
            <a:off x="1137034" y="609597"/>
            <a:ext cx="10187078" cy="1330841"/>
          </a:xfrm>
        </p:spPr>
        <p:txBody>
          <a:bodyPr vert="horz" lIns="91440" tIns="45720" rIns="91440" bIns="45720" rtlCol="0" anchor="ctr">
            <a:normAutofit/>
          </a:bodyPr>
          <a:lstStyle/>
          <a:p>
            <a:r>
              <a:rPr lang="en-US" sz="4000"/>
              <a:t>TARGET DISTRIBUTION IMBALANCE HANDLING</a:t>
            </a:r>
            <a:endParaRPr lang="en-US" sz="4000" kern="1200">
              <a:solidFill>
                <a:schemeClr val="tx1"/>
              </a:solidFill>
              <a:latin typeface="+mj-lt"/>
              <a:ea typeface="+mj-ea"/>
              <a:cs typeface="+mj-cs"/>
            </a:endParaRPr>
          </a:p>
        </p:txBody>
      </p:sp>
      <p:pic>
        <p:nvPicPr>
          <p:cNvPr id="4" name="Content Placeholder 3" descr="A screen shot of a computer code&#10;&#10;Description automatically generated">
            <a:extLst>
              <a:ext uri="{FF2B5EF4-FFF2-40B4-BE49-F238E27FC236}">
                <a16:creationId xmlns:a16="http://schemas.microsoft.com/office/drawing/2014/main" id="{B8D0EB30-0747-4686-B377-68FD8C5DE8C2}"/>
              </a:ext>
            </a:extLst>
          </p:cNvPr>
          <p:cNvPicPr>
            <a:picLocks noGrp="1" noChangeAspect="1"/>
          </p:cNvPicPr>
          <p:nvPr>
            <p:ph idx="1"/>
          </p:nvPr>
        </p:nvPicPr>
        <p:blipFill>
          <a:blip r:embed="rId2"/>
          <a:stretch>
            <a:fillRect/>
          </a:stretch>
        </p:blipFill>
        <p:spPr>
          <a:xfrm>
            <a:off x="6575593" y="2660774"/>
            <a:ext cx="4788505" cy="1912799"/>
          </a:xfrm>
          <a:prstGeom prst="rect">
            <a:avLst/>
          </a:prstGeom>
        </p:spPr>
      </p:pic>
      <p:sp>
        <p:nvSpPr>
          <p:cNvPr id="5" name="TextBox 4">
            <a:extLst>
              <a:ext uri="{FF2B5EF4-FFF2-40B4-BE49-F238E27FC236}">
                <a16:creationId xmlns:a16="http://schemas.microsoft.com/office/drawing/2014/main" id="{8E9BA8E5-9A31-44C3-1B63-68F97C721A81}"/>
              </a:ext>
            </a:extLst>
          </p:cNvPr>
          <p:cNvSpPr txBox="1"/>
          <p:nvPr/>
        </p:nvSpPr>
        <p:spPr>
          <a:xfrm>
            <a:off x="1137034" y="2198362"/>
            <a:ext cx="5433418" cy="39177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400" dirty="0">
              <a:cs typeface="Calibri"/>
            </a:endParaRPr>
          </a:p>
          <a:p>
            <a:pPr indent="-228600">
              <a:lnSpc>
                <a:spcPct val="90000"/>
              </a:lnSpc>
              <a:spcAft>
                <a:spcPts val="600"/>
              </a:spcAft>
              <a:buFont typeface="Arial" panose="020B0604020202020204" pitchFamily="34" charset="0"/>
              <a:buChar char="•"/>
            </a:pPr>
            <a:r>
              <a:rPr lang="en-US" sz="2400" dirty="0"/>
              <a:t>Target distribution imbalance handling is the process of addressing the problem of imbalanced data in machine learning. Imbalanced data occurs when the target variable has a very uneven distribution of values, with one or more classes being significantly underrepresented compared to the others.</a:t>
            </a:r>
            <a:endParaRPr lang="en-US" sz="2400" dirty="0">
              <a:cs typeface="Calibri"/>
            </a:endParaRPr>
          </a:p>
        </p:txBody>
      </p:sp>
    </p:spTree>
    <p:extLst>
      <p:ext uri="{BB962C8B-B14F-4D97-AF65-F5344CB8AC3E}">
        <p14:creationId xmlns:p14="http://schemas.microsoft.com/office/powerpoint/2010/main" val="70125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A08B-3A53-CA25-8CD1-D46EACE5F11E}"/>
              </a:ext>
            </a:extLst>
          </p:cNvPr>
          <p:cNvSpPr>
            <a:spLocks noGrp="1"/>
          </p:cNvSpPr>
          <p:nvPr>
            <p:ph type="title"/>
          </p:nvPr>
        </p:nvSpPr>
        <p:spPr/>
        <p:txBody>
          <a:bodyPr/>
          <a:lstStyle/>
          <a:p>
            <a:r>
              <a:rPr lang="en-US">
                <a:ea typeface="Calibri Light"/>
                <a:cs typeface="Calibri Light"/>
              </a:rPr>
              <a:t>LOGISTIC REGRESSION</a:t>
            </a:r>
            <a:endParaRPr lang="en-US" dirty="0"/>
          </a:p>
        </p:txBody>
      </p:sp>
      <p:sp>
        <p:nvSpPr>
          <p:cNvPr id="3" name="Content Placeholder 2">
            <a:extLst>
              <a:ext uri="{FF2B5EF4-FFF2-40B4-BE49-F238E27FC236}">
                <a16:creationId xmlns:a16="http://schemas.microsoft.com/office/drawing/2014/main" id="{01701B32-19CB-3ADF-40C2-7D80F8E6D3D2}"/>
              </a:ext>
            </a:extLst>
          </p:cNvPr>
          <p:cNvSpPr>
            <a:spLocks noGrp="1"/>
          </p:cNvSpPr>
          <p:nvPr>
            <p:ph idx="1"/>
          </p:nvPr>
        </p:nvSpPr>
        <p:spPr/>
        <p:txBody>
          <a:bodyPr vert="horz" lIns="91440" tIns="45720" rIns="91440" bIns="45720" rtlCol="0" anchor="t">
            <a:noAutofit/>
          </a:bodyPr>
          <a:lstStyle/>
          <a:p>
            <a:pPr algn="just">
              <a:buFont typeface="Arial"/>
              <a:buChar char="•"/>
            </a:pPr>
            <a:r>
              <a:rPr lang="en-US" sz="2400">
                <a:ea typeface="+mn-lt"/>
                <a:cs typeface="+mn-lt"/>
              </a:rPr>
              <a:t>Logistic regression is one of the most popular Machine Learning algorithms, which comes under the Supervised Learning technique. It is used for predicting the categorical dependent variable using a given set of independent variables.</a:t>
            </a:r>
            <a:endParaRPr lang="en-US" sz="2400">
              <a:ea typeface="Calibri"/>
              <a:cs typeface="Calibri"/>
            </a:endParaRPr>
          </a:p>
          <a:p>
            <a:pPr algn="just">
              <a:buFont typeface="Arial"/>
              <a:buChar char="•"/>
            </a:pPr>
            <a:r>
              <a:rPr lang="en-US" sz="2400" dirty="0">
                <a:ea typeface="+mn-lt"/>
                <a:cs typeface="+mn-lt"/>
              </a:rPr>
              <a:t>Logistic regression predicts the output of a categorical dependent variable. Therefore the outcome must be a categorical or discrete value. It can be either Yes or No, 0 or 1, true or False, etc. but instead of giving the exact value as 0 and 1, </a:t>
            </a:r>
            <a:r>
              <a:rPr lang="en-US" sz="2400" b="1" dirty="0">
                <a:ea typeface="+mn-lt"/>
                <a:cs typeface="+mn-lt"/>
              </a:rPr>
              <a:t>it gives the probabilistic values which lie between 0 and 1</a:t>
            </a:r>
            <a:r>
              <a:rPr lang="en-US" sz="2400" dirty="0">
                <a:ea typeface="+mn-lt"/>
                <a:cs typeface="+mn-lt"/>
              </a:rPr>
              <a:t>.</a:t>
            </a:r>
            <a:endParaRPr lang="en-US" sz="2400">
              <a:ea typeface="Calibri"/>
              <a:cs typeface="Calibri"/>
            </a:endParaRPr>
          </a:p>
          <a:p>
            <a:pPr algn="just">
              <a:buFont typeface="Arial"/>
              <a:buChar char="•"/>
            </a:pPr>
            <a:r>
              <a:rPr lang="en-US" sz="2400" dirty="0">
                <a:ea typeface="+mn-lt"/>
                <a:cs typeface="+mn-lt"/>
              </a:rPr>
              <a:t>Logistic Regression is much similar to the Linear Regression except that how they are used. Linear Regression is used for solving Regression problems, whereas </a:t>
            </a:r>
            <a:r>
              <a:rPr lang="en-US" sz="2400" b="1" dirty="0">
                <a:ea typeface="+mn-lt"/>
                <a:cs typeface="+mn-lt"/>
              </a:rPr>
              <a:t>Logistic regression is used for solving the classification problems</a:t>
            </a:r>
            <a:r>
              <a:rPr lang="en-US" sz="2400" dirty="0">
                <a:ea typeface="+mn-lt"/>
                <a:cs typeface="+mn-lt"/>
              </a:rPr>
              <a:t>.</a:t>
            </a:r>
            <a:endParaRPr lang="en-US" sz="2400">
              <a:ea typeface="Calibri"/>
              <a:cs typeface="Calibri"/>
            </a:endParaRPr>
          </a:p>
          <a:p>
            <a:pPr algn="just">
              <a:buFont typeface="Arial"/>
              <a:buChar char="•"/>
            </a:pPr>
            <a:r>
              <a:rPr lang="en-US" sz="2400" dirty="0">
                <a:ea typeface="+mn-lt"/>
                <a:cs typeface="+mn-lt"/>
              </a:rPr>
              <a:t>In Logistic regression, instead of fitting a regression line, we fit an "S" shaped logistic function, which predicts two maximum values (0 or 1).</a:t>
            </a:r>
            <a:endParaRPr lang="en-US" sz="2400">
              <a:ea typeface="Calibri"/>
              <a:cs typeface="Calibri"/>
            </a:endParaRPr>
          </a:p>
          <a:p>
            <a:pPr marL="0" indent="0">
              <a:buNone/>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843739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BE4E-5D48-3EF5-C69A-D929F79ABBC6}"/>
              </a:ext>
            </a:extLst>
          </p:cNvPr>
          <p:cNvSpPr>
            <a:spLocks noGrp="1"/>
          </p:cNvSpPr>
          <p:nvPr>
            <p:ph type="title"/>
          </p:nvPr>
        </p:nvSpPr>
        <p:spPr/>
        <p:txBody>
          <a:bodyPr/>
          <a:lstStyle/>
          <a:p>
            <a:r>
              <a:rPr lang="en-US">
                <a:ea typeface="+mj-lt"/>
                <a:cs typeface="+mj-lt"/>
              </a:rPr>
              <a:t>LOGISTIC REGRESSION</a:t>
            </a:r>
            <a:endParaRPr lang="en-GB" dirty="0">
              <a:ea typeface="+mj-lt"/>
              <a:cs typeface="+mj-lt"/>
            </a:endParaRPr>
          </a:p>
        </p:txBody>
      </p:sp>
      <p:sp>
        <p:nvSpPr>
          <p:cNvPr id="3" name="Content Placeholder 2">
            <a:extLst>
              <a:ext uri="{FF2B5EF4-FFF2-40B4-BE49-F238E27FC236}">
                <a16:creationId xmlns:a16="http://schemas.microsoft.com/office/drawing/2014/main" id="{CE1A7C0B-5C03-DC67-BFA4-FB88B62BA91E}"/>
              </a:ext>
            </a:extLst>
          </p:cNvPr>
          <p:cNvSpPr>
            <a:spLocks noGrp="1"/>
          </p:cNvSpPr>
          <p:nvPr>
            <p:ph idx="1"/>
          </p:nvPr>
        </p:nvSpPr>
        <p:spPr>
          <a:xfrm>
            <a:off x="838200" y="1825625"/>
            <a:ext cx="6087374" cy="5285865"/>
          </a:xfrm>
        </p:spPr>
        <p:txBody>
          <a:bodyPr vert="horz" lIns="91440" tIns="45720" rIns="91440" bIns="45720" rtlCol="0" anchor="t">
            <a:normAutofit lnSpcReduction="10000"/>
          </a:bodyPr>
          <a:lstStyle/>
          <a:p>
            <a:pPr algn="just">
              <a:buFont typeface="Arial"/>
              <a:buChar char="•"/>
            </a:pPr>
            <a:r>
              <a:rPr lang="en-GB" sz="2400" dirty="0">
                <a:ea typeface="+mn-lt"/>
                <a:cs typeface="+mn-lt"/>
              </a:rPr>
              <a:t>The curve from the logistic function indicates the likelihood of something such as whether the cells are cancerous or not, a mouse is obese or not based on its weight, etc.</a:t>
            </a:r>
            <a:endParaRPr lang="en-US" sz="2400" dirty="0">
              <a:ea typeface="Calibri"/>
              <a:cs typeface="Calibri"/>
            </a:endParaRPr>
          </a:p>
          <a:p>
            <a:pPr algn="just">
              <a:buFont typeface="Arial"/>
              <a:buChar char="•"/>
            </a:pPr>
            <a:r>
              <a:rPr lang="en-GB" sz="2400" dirty="0">
                <a:ea typeface="+mn-lt"/>
                <a:cs typeface="+mn-lt"/>
              </a:rPr>
              <a:t>Logistic Regression is a significant machine learning algorithm because it has the ability to provide probabilities and classify new data using continuous and discrete datasets.</a:t>
            </a:r>
            <a:endParaRPr lang="en-GB" sz="2400" dirty="0">
              <a:ea typeface="Calibri"/>
              <a:cs typeface="Calibri"/>
            </a:endParaRPr>
          </a:p>
          <a:p>
            <a:pPr algn="just">
              <a:buFont typeface="Arial"/>
              <a:buChar char="•"/>
            </a:pPr>
            <a:r>
              <a:rPr lang="en-GB" sz="2400" dirty="0">
                <a:ea typeface="+mn-lt"/>
                <a:cs typeface="+mn-lt"/>
              </a:rPr>
              <a:t>Logistic Regression can be used to classify the observations using different types of data and can easily determine the most effective variables used for the classification. The below image is showing the logistic function:</a:t>
            </a:r>
            <a:endParaRPr lang="en-GB" sz="2400" dirty="0"/>
          </a:p>
          <a:p>
            <a:pPr marL="0" indent="0">
              <a:buNone/>
            </a:pPr>
            <a:br>
              <a:rPr lang="en-US" dirty="0"/>
            </a:br>
            <a:endParaRPr lang="en-US" dirty="0"/>
          </a:p>
        </p:txBody>
      </p:sp>
      <p:pic>
        <p:nvPicPr>
          <p:cNvPr id="4" name="Picture 3" descr="A diagram of a curve&#10;&#10;Description automatically generated">
            <a:extLst>
              <a:ext uri="{FF2B5EF4-FFF2-40B4-BE49-F238E27FC236}">
                <a16:creationId xmlns:a16="http://schemas.microsoft.com/office/drawing/2014/main" id="{3E520364-08A5-FA75-DDC5-401BDA641E3A}"/>
              </a:ext>
            </a:extLst>
          </p:cNvPr>
          <p:cNvPicPr>
            <a:picLocks noChangeAspect="1"/>
          </p:cNvPicPr>
          <p:nvPr/>
        </p:nvPicPr>
        <p:blipFill>
          <a:blip r:embed="rId2"/>
          <a:stretch>
            <a:fillRect/>
          </a:stretch>
        </p:blipFill>
        <p:spPr>
          <a:xfrm>
            <a:off x="7198204" y="2000789"/>
            <a:ext cx="4552950" cy="3028950"/>
          </a:xfrm>
          <a:prstGeom prst="rect">
            <a:avLst/>
          </a:prstGeom>
        </p:spPr>
      </p:pic>
    </p:spTree>
    <p:extLst>
      <p:ext uri="{BB962C8B-B14F-4D97-AF65-F5344CB8AC3E}">
        <p14:creationId xmlns:p14="http://schemas.microsoft.com/office/powerpoint/2010/main" val="137536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7C6C-39CF-C2B7-0011-E811673CA328}"/>
              </a:ext>
            </a:extLst>
          </p:cNvPr>
          <p:cNvSpPr>
            <a:spLocks noGrp="1"/>
          </p:cNvSpPr>
          <p:nvPr>
            <p:ph type="title"/>
          </p:nvPr>
        </p:nvSpPr>
        <p:spPr/>
        <p:txBody>
          <a:bodyPr/>
          <a:lstStyle/>
          <a:p>
            <a:r>
              <a:rPr lang="en-US">
                <a:ea typeface="+mj-lt"/>
                <a:cs typeface="+mj-lt"/>
              </a:rPr>
              <a:t>LOGISTIC REGRESSION</a:t>
            </a:r>
            <a:endParaRPr lang="en-GB" dirty="0">
              <a:ea typeface="+mj-lt"/>
              <a:cs typeface="+mj-lt"/>
            </a:endParaRPr>
          </a:p>
        </p:txBody>
      </p:sp>
      <p:pic>
        <p:nvPicPr>
          <p:cNvPr id="4" name="Content Placeholder 3" descr="A computer screen shot of a black screen&#10;&#10;Description automatically generated">
            <a:extLst>
              <a:ext uri="{FF2B5EF4-FFF2-40B4-BE49-F238E27FC236}">
                <a16:creationId xmlns:a16="http://schemas.microsoft.com/office/drawing/2014/main" id="{A87817E0-172C-FBAF-1774-E6B492BC10A0}"/>
              </a:ext>
            </a:extLst>
          </p:cNvPr>
          <p:cNvPicPr>
            <a:picLocks noGrp="1" noChangeAspect="1"/>
          </p:cNvPicPr>
          <p:nvPr>
            <p:ph idx="1"/>
          </p:nvPr>
        </p:nvPicPr>
        <p:blipFill rotWithShape="1">
          <a:blip r:embed="rId2"/>
          <a:srcRect l="38" t="3077" r="-180"/>
          <a:stretch/>
        </p:blipFill>
        <p:spPr>
          <a:xfrm>
            <a:off x="823497" y="1892663"/>
            <a:ext cx="10495924" cy="1816095"/>
          </a:xfrm>
        </p:spPr>
      </p:pic>
      <p:pic>
        <p:nvPicPr>
          <p:cNvPr id="5" name="Picture 4" descr="A screenshot of a computer code&#10;&#10;Description automatically generated">
            <a:extLst>
              <a:ext uri="{FF2B5EF4-FFF2-40B4-BE49-F238E27FC236}">
                <a16:creationId xmlns:a16="http://schemas.microsoft.com/office/drawing/2014/main" id="{6495BC2F-D910-D2A2-5502-7931788B2E0B}"/>
              </a:ext>
            </a:extLst>
          </p:cNvPr>
          <p:cNvPicPr>
            <a:picLocks noChangeAspect="1"/>
          </p:cNvPicPr>
          <p:nvPr/>
        </p:nvPicPr>
        <p:blipFill>
          <a:blip r:embed="rId3"/>
          <a:stretch>
            <a:fillRect/>
          </a:stretch>
        </p:blipFill>
        <p:spPr>
          <a:xfrm>
            <a:off x="838651" y="4071759"/>
            <a:ext cx="10471568" cy="2323200"/>
          </a:xfrm>
          <a:prstGeom prst="rect">
            <a:avLst/>
          </a:prstGeom>
        </p:spPr>
      </p:pic>
    </p:spTree>
    <p:extLst>
      <p:ext uri="{BB962C8B-B14F-4D97-AF65-F5344CB8AC3E}">
        <p14:creationId xmlns:p14="http://schemas.microsoft.com/office/powerpoint/2010/main" val="2016692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5A1A-D801-3BA3-7CC8-67CE72055085}"/>
              </a:ext>
            </a:extLst>
          </p:cNvPr>
          <p:cNvSpPr>
            <a:spLocks noGrp="1"/>
          </p:cNvSpPr>
          <p:nvPr>
            <p:ph type="title"/>
          </p:nvPr>
        </p:nvSpPr>
        <p:spPr/>
        <p:txBody>
          <a:bodyPr/>
          <a:lstStyle/>
          <a:p>
            <a:endParaRPr lang="en-GB"/>
          </a:p>
        </p:txBody>
      </p:sp>
      <p:pic>
        <p:nvPicPr>
          <p:cNvPr id="4" name="Content Placeholder 3" descr="A screenshot of a computer&#10;&#10;Description automatically generated">
            <a:extLst>
              <a:ext uri="{FF2B5EF4-FFF2-40B4-BE49-F238E27FC236}">
                <a16:creationId xmlns:a16="http://schemas.microsoft.com/office/drawing/2014/main" id="{14434B9A-A3C0-328F-5F69-5F9976409F99}"/>
              </a:ext>
            </a:extLst>
          </p:cNvPr>
          <p:cNvPicPr>
            <a:picLocks noGrp="1" noChangeAspect="1"/>
          </p:cNvPicPr>
          <p:nvPr>
            <p:ph idx="1"/>
          </p:nvPr>
        </p:nvPicPr>
        <p:blipFill>
          <a:blip r:embed="rId2"/>
          <a:stretch>
            <a:fillRect/>
          </a:stretch>
        </p:blipFill>
        <p:spPr>
          <a:xfrm>
            <a:off x="833887" y="1981342"/>
            <a:ext cx="10524226" cy="3076622"/>
          </a:xfrm>
        </p:spPr>
      </p:pic>
    </p:spTree>
    <p:extLst>
      <p:ext uri="{BB962C8B-B14F-4D97-AF65-F5344CB8AC3E}">
        <p14:creationId xmlns:p14="http://schemas.microsoft.com/office/powerpoint/2010/main" val="2357172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C5D7-BAD2-2540-7A8D-7B350BC0CD07}"/>
              </a:ext>
            </a:extLst>
          </p:cNvPr>
          <p:cNvSpPr>
            <a:spLocks noGrp="1"/>
          </p:cNvSpPr>
          <p:nvPr>
            <p:ph type="title"/>
          </p:nvPr>
        </p:nvSpPr>
        <p:spPr/>
        <p:txBody>
          <a:bodyPr/>
          <a:lstStyle/>
          <a:p>
            <a:r>
              <a:rPr lang="en-GB">
                <a:ea typeface="Calibri Light"/>
                <a:cs typeface="Calibri Light"/>
              </a:rPr>
              <a:t>DECISION TREE</a:t>
            </a:r>
            <a:endParaRPr lang="en-GB" dirty="0"/>
          </a:p>
        </p:txBody>
      </p:sp>
      <p:sp>
        <p:nvSpPr>
          <p:cNvPr id="3" name="Content Placeholder 2">
            <a:extLst>
              <a:ext uri="{FF2B5EF4-FFF2-40B4-BE49-F238E27FC236}">
                <a16:creationId xmlns:a16="http://schemas.microsoft.com/office/drawing/2014/main" id="{96B484EF-FD56-757A-ED5D-988D015F8B99}"/>
              </a:ext>
            </a:extLst>
          </p:cNvPr>
          <p:cNvSpPr>
            <a:spLocks noGrp="1"/>
          </p:cNvSpPr>
          <p:nvPr>
            <p:ph idx="1"/>
          </p:nvPr>
        </p:nvSpPr>
        <p:spPr>
          <a:xfrm>
            <a:off x="838200" y="1595588"/>
            <a:ext cx="10515600" cy="4581375"/>
          </a:xfrm>
        </p:spPr>
        <p:txBody>
          <a:bodyPr vert="horz" lIns="91440" tIns="45720" rIns="91440" bIns="45720" rtlCol="0" anchor="t">
            <a:noAutofit/>
          </a:bodyPr>
          <a:lstStyle/>
          <a:p>
            <a:pPr algn="just">
              <a:buFont typeface="Arial"/>
              <a:buChar char="•"/>
            </a:pPr>
            <a:r>
              <a:rPr lang="en-GB" sz="2500">
                <a:ea typeface="Calibri"/>
                <a:cs typeface="Calibri"/>
              </a:rPr>
              <a:t>Decision Tree is a </a:t>
            </a:r>
            <a:r>
              <a:rPr lang="en-GB" sz="2500" b="1">
                <a:ea typeface="Calibri"/>
                <a:cs typeface="Calibri"/>
              </a:rPr>
              <a:t>Supervised learning technique </a:t>
            </a:r>
            <a:r>
              <a:rPr lang="en-GB" sz="2500">
                <a:ea typeface="Calibri"/>
                <a:cs typeface="Calibri"/>
              </a:rPr>
              <a:t>that can be used for both classification and Regression problems, but mostly it is preferred for solving Classification problems. It is a tree-structured classifier, where</a:t>
            </a:r>
            <a:r>
              <a:rPr lang="en-GB" sz="2500" b="1">
                <a:ea typeface="Calibri"/>
                <a:cs typeface="Calibri"/>
              </a:rPr>
              <a:t> internal nodes represent the features of a dataset, branches represent the decision rules</a:t>
            </a:r>
            <a:r>
              <a:rPr lang="en-GB" sz="2500">
                <a:ea typeface="Calibri"/>
                <a:cs typeface="Calibri"/>
              </a:rPr>
              <a:t> and </a:t>
            </a:r>
            <a:r>
              <a:rPr lang="en-GB" sz="2500" b="1">
                <a:ea typeface="Calibri"/>
                <a:cs typeface="Calibri"/>
              </a:rPr>
              <a:t>each leaf node represents the outcome.</a:t>
            </a:r>
            <a:endParaRPr lang="en-US" sz="2500">
              <a:ea typeface="Calibri"/>
              <a:cs typeface="Calibri"/>
            </a:endParaRPr>
          </a:p>
          <a:p>
            <a:pPr algn="just">
              <a:buFont typeface="Arial"/>
              <a:buChar char="•"/>
            </a:pPr>
            <a:r>
              <a:rPr lang="en-GB" sz="2500" dirty="0">
                <a:ea typeface="Calibri"/>
                <a:cs typeface="Calibri"/>
              </a:rPr>
              <a:t>In a Decision tree, there are two nodes, which are the </a:t>
            </a:r>
            <a:r>
              <a:rPr lang="en-GB" sz="2500" b="1" dirty="0">
                <a:ea typeface="Calibri"/>
                <a:cs typeface="Calibri"/>
              </a:rPr>
              <a:t>Decision Node</a:t>
            </a:r>
            <a:r>
              <a:rPr lang="en-GB" sz="2500" dirty="0">
                <a:ea typeface="Calibri"/>
                <a:cs typeface="Calibri"/>
              </a:rPr>
              <a:t> and</a:t>
            </a:r>
            <a:r>
              <a:rPr lang="en-GB" sz="2500" b="1" dirty="0">
                <a:ea typeface="Calibri"/>
                <a:cs typeface="Calibri"/>
              </a:rPr>
              <a:t> Leaf Node.</a:t>
            </a:r>
            <a:r>
              <a:rPr lang="en-GB" sz="2500" dirty="0">
                <a:ea typeface="Calibri"/>
                <a:cs typeface="Calibri"/>
              </a:rPr>
              <a:t> Decision nodes are used to make any decision and have multiple branches, whereas Leaf nodes are the output of those decisions and do not contain any further branches.</a:t>
            </a:r>
          </a:p>
          <a:p>
            <a:pPr algn="just">
              <a:buFont typeface="Arial"/>
              <a:buChar char="•"/>
            </a:pPr>
            <a:r>
              <a:rPr lang="en-GB" sz="2500" dirty="0">
                <a:ea typeface="Calibri"/>
                <a:cs typeface="Calibri"/>
              </a:rPr>
              <a:t>The decisions or the test are performed on the basis of features of the given dataset.</a:t>
            </a:r>
          </a:p>
          <a:p>
            <a:pPr algn="just">
              <a:buFont typeface="Arial"/>
              <a:buChar char="•"/>
            </a:pPr>
            <a:r>
              <a:rPr lang="en-GB" sz="2500" b="1" i="1" dirty="0">
                <a:ea typeface="Calibri"/>
                <a:cs typeface="Calibri"/>
              </a:rPr>
              <a:t>It is a graphical representation for getting all the possible solutions to a problem/decision based on given conditions.</a:t>
            </a:r>
            <a:endParaRPr lang="en-GB" sz="2500">
              <a:ea typeface="Calibri"/>
              <a:cs typeface="Calibri"/>
            </a:endParaRPr>
          </a:p>
          <a:p>
            <a:pPr marL="0" indent="0">
              <a:buNone/>
            </a:pPr>
            <a:endParaRPr lang="en-GB" dirty="0">
              <a:ea typeface="Calibri" panose="020F0502020204030204"/>
              <a:cs typeface="Calibri" panose="020F0502020204030204"/>
            </a:endParaRPr>
          </a:p>
        </p:txBody>
      </p:sp>
    </p:spTree>
    <p:extLst>
      <p:ext uri="{BB962C8B-B14F-4D97-AF65-F5344CB8AC3E}">
        <p14:creationId xmlns:p14="http://schemas.microsoft.com/office/powerpoint/2010/main" val="98122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AEEE-E8FA-CAF1-3E1D-D9CA656CD16F}"/>
              </a:ext>
            </a:extLst>
          </p:cNvPr>
          <p:cNvSpPr>
            <a:spLocks noGrp="1"/>
          </p:cNvSpPr>
          <p:nvPr>
            <p:ph type="title"/>
          </p:nvPr>
        </p:nvSpPr>
        <p:spPr/>
        <p:txBody>
          <a:bodyPr/>
          <a:lstStyle/>
          <a:p>
            <a:r>
              <a:rPr lang="en-GB">
                <a:ea typeface="+mj-lt"/>
                <a:cs typeface="+mj-lt"/>
              </a:rPr>
              <a:t>DECISION TREE</a:t>
            </a:r>
            <a:endParaRPr lang="en-GB" dirty="0">
              <a:ea typeface="+mj-lt"/>
              <a:cs typeface="+mj-lt"/>
            </a:endParaRPr>
          </a:p>
        </p:txBody>
      </p:sp>
      <p:sp>
        <p:nvSpPr>
          <p:cNvPr id="3" name="Content Placeholder 2">
            <a:extLst>
              <a:ext uri="{FF2B5EF4-FFF2-40B4-BE49-F238E27FC236}">
                <a16:creationId xmlns:a16="http://schemas.microsoft.com/office/drawing/2014/main" id="{7D54F051-5BF8-61BD-ABDC-1BC082D6341F}"/>
              </a:ext>
            </a:extLst>
          </p:cNvPr>
          <p:cNvSpPr>
            <a:spLocks noGrp="1"/>
          </p:cNvSpPr>
          <p:nvPr>
            <p:ph idx="1"/>
          </p:nvPr>
        </p:nvSpPr>
        <p:spPr>
          <a:xfrm>
            <a:off x="838200" y="1825625"/>
            <a:ext cx="4664017" cy="4351338"/>
          </a:xfrm>
        </p:spPr>
        <p:txBody>
          <a:bodyPr vert="horz" lIns="91440" tIns="45720" rIns="91440" bIns="45720" rtlCol="0" anchor="t">
            <a:normAutofit lnSpcReduction="10000"/>
          </a:bodyPr>
          <a:lstStyle/>
          <a:p>
            <a:pPr algn="just">
              <a:buFont typeface="Arial"/>
            </a:pPr>
            <a:r>
              <a:rPr lang="en-GB" sz="2400" dirty="0">
                <a:ea typeface="+mn-lt"/>
                <a:cs typeface="+mn-lt"/>
              </a:rPr>
              <a:t>It is called a decision tree because, similar to a tree, it starts with the root node, which expands on further branches and constructs a tree-like structure.</a:t>
            </a:r>
            <a:endParaRPr lang="en-US" sz="2400" dirty="0">
              <a:ea typeface="+mn-lt"/>
              <a:cs typeface="+mn-lt"/>
            </a:endParaRPr>
          </a:p>
          <a:p>
            <a:pPr algn="just">
              <a:buFont typeface="Arial"/>
            </a:pPr>
            <a:r>
              <a:rPr lang="en-GB" sz="2400" dirty="0">
                <a:ea typeface="+mn-lt"/>
                <a:cs typeface="+mn-lt"/>
              </a:rPr>
              <a:t>In order to build a tree, we use the </a:t>
            </a:r>
            <a:r>
              <a:rPr lang="en-GB" sz="2400" b="1" dirty="0">
                <a:ea typeface="+mn-lt"/>
                <a:cs typeface="+mn-lt"/>
              </a:rPr>
              <a:t>CART algorithm,</a:t>
            </a:r>
            <a:r>
              <a:rPr lang="en-GB" sz="2400" dirty="0">
                <a:ea typeface="+mn-lt"/>
                <a:cs typeface="+mn-lt"/>
              </a:rPr>
              <a:t> which stands for </a:t>
            </a:r>
            <a:r>
              <a:rPr lang="en-GB" sz="2400" b="1" dirty="0">
                <a:ea typeface="+mn-lt"/>
                <a:cs typeface="+mn-lt"/>
              </a:rPr>
              <a:t>Classification and Regression Tree algorithm.</a:t>
            </a:r>
            <a:endParaRPr lang="en-GB" sz="2400" dirty="0">
              <a:ea typeface="+mn-lt"/>
              <a:cs typeface="+mn-lt"/>
            </a:endParaRPr>
          </a:p>
          <a:p>
            <a:pPr algn="just">
              <a:buFont typeface="Arial"/>
            </a:pPr>
            <a:r>
              <a:rPr lang="en-GB" sz="2400" dirty="0">
                <a:ea typeface="+mn-lt"/>
                <a:cs typeface="+mn-lt"/>
              </a:rPr>
              <a:t>A decision tree simply asks a question, and based on the answer (Yes/No), it further split the tree into subtrees.</a:t>
            </a:r>
          </a:p>
          <a:p>
            <a:pPr marL="0" indent="0">
              <a:buNone/>
            </a:pPr>
            <a:endParaRPr lang="en-GB" dirty="0">
              <a:ea typeface="Calibri"/>
              <a:cs typeface="Calibri"/>
            </a:endParaRPr>
          </a:p>
        </p:txBody>
      </p:sp>
      <p:pic>
        <p:nvPicPr>
          <p:cNvPr id="4" name="Picture 3" descr="A diagram of a decision tree&#10;&#10;Description automatically generated">
            <a:extLst>
              <a:ext uri="{FF2B5EF4-FFF2-40B4-BE49-F238E27FC236}">
                <a16:creationId xmlns:a16="http://schemas.microsoft.com/office/drawing/2014/main" id="{A6D3033B-748A-FC5B-5322-FFC6928DFF61}"/>
              </a:ext>
            </a:extLst>
          </p:cNvPr>
          <p:cNvPicPr>
            <a:picLocks noChangeAspect="1"/>
          </p:cNvPicPr>
          <p:nvPr/>
        </p:nvPicPr>
        <p:blipFill>
          <a:blip r:embed="rId2"/>
          <a:stretch>
            <a:fillRect/>
          </a:stretch>
        </p:blipFill>
        <p:spPr>
          <a:xfrm>
            <a:off x="5716618" y="2003844"/>
            <a:ext cx="5661445" cy="4000500"/>
          </a:xfrm>
          <a:prstGeom prst="rect">
            <a:avLst/>
          </a:prstGeom>
        </p:spPr>
      </p:pic>
    </p:spTree>
    <p:extLst>
      <p:ext uri="{BB962C8B-B14F-4D97-AF65-F5344CB8AC3E}">
        <p14:creationId xmlns:p14="http://schemas.microsoft.com/office/powerpoint/2010/main" val="303710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70BA-7D58-5434-0F01-BBB599099D87}"/>
              </a:ext>
            </a:extLst>
          </p:cNvPr>
          <p:cNvSpPr>
            <a:spLocks noGrp="1"/>
          </p:cNvSpPr>
          <p:nvPr>
            <p:ph type="title"/>
          </p:nvPr>
        </p:nvSpPr>
        <p:spPr/>
        <p:txBody>
          <a:bodyPr/>
          <a:lstStyle/>
          <a:p>
            <a:r>
              <a:rPr lang="en-GB" dirty="0">
                <a:ea typeface="+mj-lt"/>
                <a:cs typeface="+mj-lt"/>
              </a:rPr>
              <a:t>Decision Tree</a:t>
            </a:r>
          </a:p>
        </p:txBody>
      </p:sp>
      <p:pic>
        <p:nvPicPr>
          <p:cNvPr id="4" name="Content Placeholder 3" descr="A screen shot of a computer code&#10;&#10;Description automatically generated">
            <a:extLst>
              <a:ext uri="{FF2B5EF4-FFF2-40B4-BE49-F238E27FC236}">
                <a16:creationId xmlns:a16="http://schemas.microsoft.com/office/drawing/2014/main" id="{5AAA1EE1-541F-9908-D47D-6DCECF37868F}"/>
              </a:ext>
            </a:extLst>
          </p:cNvPr>
          <p:cNvPicPr>
            <a:picLocks noGrp="1" noChangeAspect="1"/>
          </p:cNvPicPr>
          <p:nvPr>
            <p:ph idx="1"/>
          </p:nvPr>
        </p:nvPicPr>
        <p:blipFill rotWithShape="1">
          <a:blip r:embed="rId2"/>
          <a:srcRect t="3738" r="-138" b="935"/>
          <a:stretch/>
        </p:blipFill>
        <p:spPr>
          <a:xfrm>
            <a:off x="837482" y="1919632"/>
            <a:ext cx="10473919" cy="1460667"/>
          </a:xfrm>
        </p:spPr>
      </p:pic>
      <p:pic>
        <p:nvPicPr>
          <p:cNvPr id="5" name="Picture 4" descr="A screenshot of a computer program&#10;&#10;Description automatically generated">
            <a:extLst>
              <a:ext uri="{FF2B5EF4-FFF2-40B4-BE49-F238E27FC236}">
                <a16:creationId xmlns:a16="http://schemas.microsoft.com/office/drawing/2014/main" id="{B536895A-D9FB-32AD-0F60-2132CA72CBCF}"/>
              </a:ext>
            </a:extLst>
          </p:cNvPr>
          <p:cNvPicPr>
            <a:picLocks noChangeAspect="1"/>
          </p:cNvPicPr>
          <p:nvPr/>
        </p:nvPicPr>
        <p:blipFill>
          <a:blip r:embed="rId3"/>
          <a:stretch>
            <a:fillRect/>
          </a:stretch>
        </p:blipFill>
        <p:spPr>
          <a:xfrm>
            <a:off x="842785" y="3755186"/>
            <a:ext cx="10492055" cy="2338116"/>
          </a:xfrm>
          <a:prstGeom prst="rect">
            <a:avLst/>
          </a:prstGeom>
        </p:spPr>
      </p:pic>
    </p:spTree>
    <p:extLst>
      <p:ext uri="{BB962C8B-B14F-4D97-AF65-F5344CB8AC3E}">
        <p14:creationId xmlns:p14="http://schemas.microsoft.com/office/powerpoint/2010/main" val="425237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22EC-B169-B939-3CDA-DE703125BF8A}"/>
              </a:ext>
            </a:extLst>
          </p:cNvPr>
          <p:cNvSpPr>
            <a:spLocks noGrp="1"/>
          </p:cNvSpPr>
          <p:nvPr>
            <p:ph type="title"/>
          </p:nvPr>
        </p:nvSpPr>
        <p:spPr/>
        <p:txBody>
          <a:bodyPr/>
          <a:lstStyle/>
          <a:p>
            <a:r>
              <a:rPr lang="en-US">
                <a:cs typeface="Calibri Light"/>
              </a:rPr>
              <a:t>PROBLEM STATEMENT</a:t>
            </a:r>
          </a:p>
        </p:txBody>
      </p:sp>
      <p:sp>
        <p:nvSpPr>
          <p:cNvPr id="3" name="Content Placeholder 2">
            <a:extLst>
              <a:ext uri="{FF2B5EF4-FFF2-40B4-BE49-F238E27FC236}">
                <a16:creationId xmlns:a16="http://schemas.microsoft.com/office/drawing/2014/main" id="{AAA01339-0158-E4C9-25E2-305BC3D3E99B}"/>
              </a:ext>
            </a:extLst>
          </p:cNvPr>
          <p:cNvSpPr>
            <a:spLocks noGrp="1"/>
          </p:cNvSpPr>
          <p:nvPr>
            <p:ph idx="1"/>
          </p:nvPr>
        </p:nvSpPr>
        <p:spPr/>
        <p:txBody>
          <a:bodyPr vert="horz" lIns="91440" tIns="45720" rIns="91440" bIns="45720" rtlCol="0" anchor="t">
            <a:normAutofit/>
          </a:bodyPr>
          <a:lstStyle/>
          <a:p>
            <a:r>
              <a:rPr lang="en-US">
                <a:ea typeface="+mn-lt"/>
                <a:cs typeface="+mn-lt"/>
              </a:rPr>
              <a:t>The researchers found that the people in the high-pollution group were more likely to develop lung cancer than those in the low-pollution group. They also found that the risk was higher in nonsmokers than smokers, and that the risk increased with age.</a:t>
            </a:r>
          </a:p>
          <a:p>
            <a:endParaRPr lang="en-US"/>
          </a:p>
          <a:p>
            <a:r>
              <a:rPr lang="en-US">
                <a:ea typeface="+mn-lt"/>
                <a:cs typeface="+mn-lt"/>
              </a:rPr>
              <a:t>While this study does not prove that air pollution causes lung cancer, it does suggest that there may be a link between the two. More research is needed to confirm these findings and to determine what effect different types and levels of air pollution may have on lung cancer risk</a:t>
            </a:r>
            <a:endParaRPr lang="en-US"/>
          </a:p>
        </p:txBody>
      </p:sp>
    </p:spTree>
    <p:extLst>
      <p:ext uri="{BB962C8B-B14F-4D97-AF65-F5344CB8AC3E}">
        <p14:creationId xmlns:p14="http://schemas.microsoft.com/office/powerpoint/2010/main" val="1915552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3487-093F-FDFF-04BB-5EA40281D23F}"/>
              </a:ext>
            </a:extLst>
          </p:cNvPr>
          <p:cNvSpPr>
            <a:spLocks noGrp="1"/>
          </p:cNvSpPr>
          <p:nvPr>
            <p:ph type="title"/>
          </p:nvPr>
        </p:nvSpPr>
        <p:spPr/>
        <p:txBody>
          <a:bodyPr/>
          <a:lstStyle/>
          <a:p>
            <a:r>
              <a:rPr lang="en-GB" dirty="0">
                <a:ea typeface="+mj-lt"/>
                <a:cs typeface="+mj-lt"/>
              </a:rPr>
              <a:t>Decision Tree</a:t>
            </a:r>
          </a:p>
        </p:txBody>
      </p:sp>
      <p:pic>
        <p:nvPicPr>
          <p:cNvPr id="4" name="Content Placeholder 3" descr="A screenshot of a computer&#10;&#10;Description automatically generated">
            <a:extLst>
              <a:ext uri="{FF2B5EF4-FFF2-40B4-BE49-F238E27FC236}">
                <a16:creationId xmlns:a16="http://schemas.microsoft.com/office/drawing/2014/main" id="{83427298-07BD-20B6-D9DD-656ABBEC8EBB}"/>
              </a:ext>
            </a:extLst>
          </p:cNvPr>
          <p:cNvPicPr>
            <a:picLocks noGrp="1" noChangeAspect="1"/>
          </p:cNvPicPr>
          <p:nvPr>
            <p:ph idx="1"/>
          </p:nvPr>
        </p:nvPicPr>
        <p:blipFill>
          <a:blip r:embed="rId2"/>
          <a:stretch>
            <a:fillRect/>
          </a:stretch>
        </p:blipFill>
        <p:spPr>
          <a:xfrm>
            <a:off x="843053" y="2033034"/>
            <a:ext cx="10534649" cy="2958860"/>
          </a:xfrm>
        </p:spPr>
      </p:pic>
    </p:spTree>
    <p:extLst>
      <p:ext uri="{BB962C8B-B14F-4D97-AF65-F5344CB8AC3E}">
        <p14:creationId xmlns:p14="http://schemas.microsoft.com/office/powerpoint/2010/main" val="165750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8566-0057-4A8D-77BD-B6DFEBCACD56}"/>
              </a:ext>
            </a:extLst>
          </p:cNvPr>
          <p:cNvSpPr>
            <a:spLocks noGrp="1"/>
          </p:cNvSpPr>
          <p:nvPr>
            <p:ph type="title"/>
          </p:nvPr>
        </p:nvSpPr>
        <p:spPr/>
        <p:txBody>
          <a:bodyPr/>
          <a:lstStyle/>
          <a:p>
            <a:r>
              <a:rPr lang="en-US">
                <a:ea typeface="+mj-lt"/>
                <a:cs typeface="+mj-lt"/>
              </a:rPr>
              <a:t>K NEAREST NEIGHBOUR</a:t>
            </a:r>
            <a:endParaRPr lang="en-US"/>
          </a:p>
        </p:txBody>
      </p:sp>
      <p:sp>
        <p:nvSpPr>
          <p:cNvPr id="3" name="Content Placeholder 2">
            <a:extLst>
              <a:ext uri="{FF2B5EF4-FFF2-40B4-BE49-F238E27FC236}">
                <a16:creationId xmlns:a16="http://schemas.microsoft.com/office/drawing/2014/main" id="{D93C14E1-FEDB-EC14-A364-4860B9A3AD61}"/>
              </a:ext>
            </a:extLst>
          </p:cNvPr>
          <p:cNvSpPr>
            <a:spLocks noGrp="1"/>
          </p:cNvSpPr>
          <p:nvPr>
            <p:ph idx="1"/>
          </p:nvPr>
        </p:nvSpPr>
        <p:spPr>
          <a:xfrm>
            <a:off x="838200" y="1825625"/>
            <a:ext cx="10515600" cy="4466356"/>
          </a:xfrm>
        </p:spPr>
        <p:txBody>
          <a:bodyPr vert="horz" lIns="91440" tIns="45720" rIns="91440" bIns="45720" rtlCol="0" anchor="t">
            <a:noAutofit/>
          </a:bodyPr>
          <a:lstStyle/>
          <a:p>
            <a:pPr algn="just"/>
            <a:r>
              <a:rPr lang="en-US">
                <a:ea typeface="+mn-lt"/>
                <a:cs typeface="+mn-lt"/>
              </a:rPr>
              <a:t>K-Nearest Neighbour is one of the simplest Machine Learning algorithms based on Supervised Learning technique.</a:t>
            </a:r>
            <a:endParaRPr lang="en-US">
              <a:cs typeface="Calibri" panose="020F0502020204030204"/>
            </a:endParaRPr>
          </a:p>
          <a:p>
            <a:pPr algn="just"/>
            <a:r>
              <a:rPr lang="en-US">
                <a:ea typeface="+mn-lt"/>
                <a:cs typeface="+mn-lt"/>
              </a:rPr>
              <a:t>K-NN algorithm assumes the similarity between the new case/data and available cases and put the new case into the category that is most similar to the available categories.</a:t>
            </a:r>
            <a:endParaRPr lang="en-US">
              <a:cs typeface="Calibri"/>
            </a:endParaRPr>
          </a:p>
          <a:p>
            <a:pPr algn="just"/>
            <a:r>
              <a:rPr lang="en-US">
                <a:ea typeface="+mn-lt"/>
                <a:cs typeface="+mn-lt"/>
              </a:rPr>
              <a:t>K-NN algorithm stores all the available data and classifies a new data point based on the similarity. This means when new data appears then it can be easily classified into a well suite category by using K- NN algorithm.</a:t>
            </a:r>
            <a:endParaRPr lang="en-US">
              <a:cs typeface="Calibri"/>
            </a:endParaRPr>
          </a:p>
          <a:p>
            <a:pPr algn="just"/>
            <a:r>
              <a:rPr lang="en-US">
                <a:ea typeface="+mn-lt"/>
                <a:cs typeface="+mn-lt"/>
              </a:rPr>
              <a:t>K-NN algorithm can be used for Regression as well as for Classification but mostly it is used for the Classification problems.</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4017416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C9B-880D-5578-0FD3-BB4C619CA89A}"/>
              </a:ext>
            </a:extLst>
          </p:cNvPr>
          <p:cNvSpPr>
            <a:spLocks noGrp="1"/>
          </p:cNvSpPr>
          <p:nvPr>
            <p:ph type="title"/>
          </p:nvPr>
        </p:nvSpPr>
        <p:spPr/>
        <p:txBody>
          <a:bodyPr/>
          <a:lstStyle/>
          <a:p>
            <a:r>
              <a:rPr lang="en-US" dirty="0">
                <a:ea typeface="+mj-lt"/>
                <a:cs typeface="+mj-lt"/>
              </a:rPr>
              <a:t>K Nearest Neighbour</a:t>
            </a:r>
          </a:p>
        </p:txBody>
      </p:sp>
      <p:sp>
        <p:nvSpPr>
          <p:cNvPr id="3" name="Content Placeholder 2">
            <a:extLst>
              <a:ext uri="{FF2B5EF4-FFF2-40B4-BE49-F238E27FC236}">
                <a16:creationId xmlns:a16="http://schemas.microsoft.com/office/drawing/2014/main" id="{3D9EB44E-4CFF-11AA-A38A-27AA931790DB}"/>
              </a:ext>
            </a:extLst>
          </p:cNvPr>
          <p:cNvSpPr>
            <a:spLocks noGrp="1"/>
          </p:cNvSpPr>
          <p:nvPr>
            <p:ph idx="1"/>
          </p:nvPr>
        </p:nvSpPr>
        <p:spPr/>
        <p:txBody>
          <a:bodyPr vert="horz" lIns="91440" tIns="45720" rIns="91440" bIns="45720" rtlCol="0" anchor="t">
            <a:normAutofit/>
          </a:bodyPr>
          <a:lstStyle/>
          <a:p>
            <a:pPr marL="457200" indent="-457200" algn="just"/>
            <a:r>
              <a:rPr lang="en-US">
                <a:cs typeface="Calibri"/>
              </a:rPr>
              <a:t>K-NN is a </a:t>
            </a:r>
            <a:r>
              <a:rPr lang="en-US" b="1">
                <a:cs typeface="Calibri"/>
              </a:rPr>
              <a:t>non-parametric algorithm</a:t>
            </a:r>
            <a:r>
              <a:rPr lang="en-US">
                <a:cs typeface="Calibri"/>
              </a:rPr>
              <a:t>, which means it does not make any assumption on underlying data.</a:t>
            </a:r>
            <a:endParaRPr lang="en-US"/>
          </a:p>
          <a:p>
            <a:pPr marL="457200" indent="-457200" algn="just"/>
            <a:r>
              <a:rPr lang="en-US">
                <a:cs typeface="Calibri"/>
              </a:rPr>
              <a:t>It is also called a </a:t>
            </a:r>
            <a:r>
              <a:rPr lang="en-US" b="1">
                <a:cs typeface="Calibri"/>
              </a:rPr>
              <a:t>lazy learner algorithm</a:t>
            </a:r>
            <a:r>
              <a:rPr lang="en-US">
                <a:cs typeface="Calibri"/>
              </a:rPr>
              <a:t> because it does not learn from the training set immediately instead it stores the dataset and at the time of classification, it performs an action on the dataset.</a:t>
            </a:r>
          </a:p>
          <a:p>
            <a:pPr marL="457200" indent="-457200" algn="just"/>
            <a:r>
              <a:rPr lang="en-US">
                <a:cs typeface="Calibri"/>
              </a:rPr>
              <a:t>KNN algorithm at the training phase just stores the dataset and when it gets new data, then it classifies that data into a category that is much similar to the new data.</a:t>
            </a:r>
          </a:p>
        </p:txBody>
      </p:sp>
    </p:spTree>
    <p:extLst>
      <p:ext uri="{BB962C8B-B14F-4D97-AF65-F5344CB8AC3E}">
        <p14:creationId xmlns:p14="http://schemas.microsoft.com/office/powerpoint/2010/main" val="4133755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3248-8E40-3154-2A97-622495334FDE}"/>
              </a:ext>
            </a:extLst>
          </p:cNvPr>
          <p:cNvSpPr>
            <a:spLocks noGrp="1"/>
          </p:cNvSpPr>
          <p:nvPr>
            <p:ph type="title"/>
          </p:nvPr>
        </p:nvSpPr>
        <p:spPr/>
        <p:txBody>
          <a:bodyPr/>
          <a:lstStyle/>
          <a:p>
            <a:r>
              <a:rPr lang="en-US" dirty="0">
                <a:ea typeface="+mj-lt"/>
                <a:cs typeface="+mj-lt"/>
              </a:rPr>
              <a:t>K Nearest Neighbour</a:t>
            </a:r>
          </a:p>
        </p:txBody>
      </p:sp>
      <p:pic>
        <p:nvPicPr>
          <p:cNvPr id="4" name="Content Placeholder 3" descr="A screenshot of a computer program&#10;&#10;Description automatically generated">
            <a:extLst>
              <a:ext uri="{FF2B5EF4-FFF2-40B4-BE49-F238E27FC236}">
                <a16:creationId xmlns:a16="http://schemas.microsoft.com/office/drawing/2014/main" id="{FBC8FF07-7A4D-A87F-B8E9-A2559C493C0A}"/>
              </a:ext>
            </a:extLst>
          </p:cNvPr>
          <p:cNvPicPr>
            <a:picLocks noGrp="1" noChangeAspect="1"/>
          </p:cNvPicPr>
          <p:nvPr>
            <p:ph idx="1"/>
          </p:nvPr>
        </p:nvPicPr>
        <p:blipFill rotWithShape="1">
          <a:blip r:embed="rId2"/>
          <a:srcRect l="5" t="4138" r="-142" b="4827"/>
          <a:stretch/>
        </p:blipFill>
        <p:spPr>
          <a:xfrm>
            <a:off x="834381" y="1897252"/>
            <a:ext cx="10538634" cy="1893736"/>
          </a:xfrm>
        </p:spPr>
      </p:pic>
      <p:pic>
        <p:nvPicPr>
          <p:cNvPr id="5" name="Picture 4" descr="A screenshot of a computer code&#10;&#10;Description automatically generated">
            <a:extLst>
              <a:ext uri="{FF2B5EF4-FFF2-40B4-BE49-F238E27FC236}">
                <a16:creationId xmlns:a16="http://schemas.microsoft.com/office/drawing/2014/main" id="{D7C81CF3-7B1E-69E9-4801-B2B5D40554C2}"/>
              </a:ext>
            </a:extLst>
          </p:cNvPr>
          <p:cNvPicPr>
            <a:picLocks noChangeAspect="1"/>
          </p:cNvPicPr>
          <p:nvPr/>
        </p:nvPicPr>
        <p:blipFill rotWithShape="1">
          <a:blip r:embed="rId3"/>
          <a:srcRect l="36" t="3145" r="-264" b="7547"/>
          <a:stretch/>
        </p:blipFill>
        <p:spPr>
          <a:xfrm>
            <a:off x="837630" y="4155581"/>
            <a:ext cx="10548306" cy="2053493"/>
          </a:xfrm>
          <a:prstGeom prst="rect">
            <a:avLst/>
          </a:prstGeom>
        </p:spPr>
      </p:pic>
    </p:spTree>
    <p:extLst>
      <p:ext uri="{BB962C8B-B14F-4D97-AF65-F5344CB8AC3E}">
        <p14:creationId xmlns:p14="http://schemas.microsoft.com/office/powerpoint/2010/main" val="146677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0BC0-0F6B-527C-3247-1FFA7085CDC2}"/>
              </a:ext>
            </a:extLst>
          </p:cNvPr>
          <p:cNvSpPr>
            <a:spLocks noGrp="1"/>
          </p:cNvSpPr>
          <p:nvPr>
            <p:ph type="title"/>
          </p:nvPr>
        </p:nvSpPr>
        <p:spPr/>
        <p:txBody>
          <a:bodyPr/>
          <a:lstStyle/>
          <a:p>
            <a:r>
              <a:rPr lang="en-US" dirty="0">
                <a:ea typeface="+mj-lt"/>
                <a:cs typeface="+mj-lt"/>
              </a:rPr>
              <a:t>K Nearest Neighbour</a:t>
            </a:r>
          </a:p>
        </p:txBody>
      </p:sp>
      <p:pic>
        <p:nvPicPr>
          <p:cNvPr id="4" name="Content Placeholder 3" descr="A screenshot of a computer&#10;&#10;Description automatically generated">
            <a:extLst>
              <a:ext uri="{FF2B5EF4-FFF2-40B4-BE49-F238E27FC236}">
                <a16:creationId xmlns:a16="http://schemas.microsoft.com/office/drawing/2014/main" id="{32EF843A-D528-872C-CCEC-EA736ED222E3}"/>
              </a:ext>
            </a:extLst>
          </p:cNvPr>
          <p:cNvPicPr>
            <a:picLocks noGrp="1" noChangeAspect="1"/>
          </p:cNvPicPr>
          <p:nvPr>
            <p:ph idx="1"/>
          </p:nvPr>
        </p:nvPicPr>
        <p:blipFill>
          <a:blip r:embed="rId2"/>
          <a:stretch>
            <a:fillRect/>
          </a:stretch>
        </p:blipFill>
        <p:spPr>
          <a:xfrm>
            <a:off x="844400" y="1903997"/>
            <a:ext cx="10531953" cy="3145047"/>
          </a:xfrm>
        </p:spPr>
      </p:pic>
    </p:spTree>
    <p:extLst>
      <p:ext uri="{BB962C8B-B14F-4D97-AF65-F5344CB8AC3E}">
        <p14:creationId xmlns:p14="http://schemas.microsoft.com/office/powerpoint/2010/main" val="4120023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7561-8549-046B-32B3-DC3944865E2A}"/>
              </a:ext>
            </a:extLst>
          </p:cNvPr>
          <p:cNvSpPr>
            <a:spLocks noGrp="1"/>
          </p:cNvSpPr>
          <p:nvPr>
            <p:ph type="title"/>
          </p:nvPr>
        </p:nvSpPr>
        <p:spPr/>
        <p:txBody>
          <a:bodyPr/>
          <a:lstStyle/>
          <a:p>
            <a:r>
              <a:rPr lang="en-US">
                <a:ea typeface="+mj-lt"/>
                <a:cs typeface="+mj-lt"/>
              </a:rPr>
              <a:t>GAUSSIAN NAIVE BAYES</a:t>
            </a:r>
            <a:endParaRPr lang="en-US" dirty="0">
              <a:cs typeface="Calibri Light"/>
            </a:endParaRPr>
          </a:p>
        </p:txBody>
      </p:sp>
      <p:sp>
        <p:nvSpPr>
          <p:cNvPr id="3" name="Content Placeholder 2">
            <a:extLst>
              <a:ext uri="{FF2B5EF4-FFF2-40B4-BE49-F238E27FC236}">
                <a16:creationId xmlns:a16="http://schemas.microsoft.com/office/drawing/2014/main" id="{AF93DD9D-D024-2EC2-BCE1-F190071D708B}"/>
              </a:ext>
            </a:extLst>
          </p:cNvPr>
          <p:cNvSpPr>
            <a:spLocks noGrp="1"/>
          </p:cNvSpPr>
          <p:nvPr>
            <p:ph idx="1"/>
          </p:nvPr>
        </p:nvSpPr>
        <p:spPr/>
        <p:txBody>
          <a:bodyPr vert="horz" lIns="91440" tIns="45720" rIns="91440" bIns="45720" rtlCol="0" anchor="t">
            <a:normAutofit/>
          </a:bodyPr>
          <a:lstStyle/>
          <a:p>
            <a:pPr marL="0" indent="0">
              <a:buNone/>
            </a:pPr>
            <a:r>
              <a:rPr lang="en-US">
                <a:solidFill>
                  <a:srgbClr val="222222"/>
                </a:solidFill>
                <a:ea typeface="+mn-lt"/>
                <a:cs typeface="+mn-lt"/>
              </a:rPr>
              <a:t>In Gaussian Naïve Bayes, the assumption is made that the continuous numerical attributes are distributed normally. The attribute is first segmented based on the output class, and then the variance and mean of the attribute are calculated for each class.</a:t>
            </a:r>
          </a:p>
          <a:p>
            <a:pPr marL="0" indent="0">
              <a:buNone/>
            </a:pPr>
            <a:endParaRPr lang="en-US">
              <a:solidFill>
                <a:srgbClr val="222222"/>
              </a:solidFill>
              <a:ea typeface="Calibri" panose="020F0502020204030204"/>
              <a:cs typeface="Calibri" panose="020F0502020204030204"/>
            </a:endParaRPr>
          </a:p>
        </p:txBody>
      </p:sp>
      <p:pic>
        <p:nvPicPr>
          <p:cNvPr id="4" name="Picture 3" descr="A math equation with numbers and symbols&#10;&#10;Description automatically generated">
            <a:extLst>
              <a:ext uri="{FF2B5EF4-FFF2-40B4-BE49-F238E27FC236}">
                <a16:creationId xmlns:a16="http://schemas.microsoft.com/office/drawing/2014/main" id="{B7248C62-7826-6C2F-9279-12747316FF70}"/>
              </a:ext>
            </a:extLst>
          </p:cNvPr>
          <p:cNvPicPr>
            <a:picLocks noChangeAspect="1"/>
          </p:cNvPicPr>
          <p:nvPr/>
        </p:nvPicPr>
        <p:blipFill>
          <a:blip r:embed="rId2"/>
          <a:stretch>
            <a:fillRect/>
          </a:stretch>
        </p:blipFill>
        <p:spPr>
          <a:xfrm>
            <a:off x="3381375" y="3428551"/>
            <a:ext cx="5429250" cy="1381125"/>
          </a:xfrm>
          <a:prstGeom prst="rect">
            <a:avLst/>
          </a:prstGeom>
        </p:spPr>
      </p:pic>
    </p:spTree>
    <p:extLst>
      <p:ext uri="{BB962C8B-B14F-4D97-AF65-F5344CB8AC3E}">
        <p14:creationId xmlns:p14="http://schemas.microsoft.com/office/powerpoint/2010/main" val="2375029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B76C-9FCD-44BA-9E26-AA6B0C1A9140}"/>
              </a:ext>
            </a:extLst>
          </p:cNvPr>
          <p:cNvSpPr>
            <a:spLocks noGrp="1"/>
          </p:cNvSpPr>
          <p:nvPr>
            <p:ph type="title"/>
          </p:nvPr>
        </p:nvSpPr>
        <p:spPr/>
        <p:txBody>
          <a:bodyPr/>
          <a:lstStyle/>
          <a:p>
            <a:r>
              <a:rPr lang="en-US" dirty="0">
                <a:ea typeface="+mj-lt"/>
                <a:cs typeface="+mj-lt"/>
              </a:rPr>
              <a:t>Gaussian Naive Bayes</a:t>
            </a:r>
          </a:p>
        </p:txBody>
      </p:sp>
      <p:pic>
        <p:nvPicPr>
          <p:cNvPr id="4" name="Content Placeholder 3" descr="A screenshot of a computer&#10;&#10;Description automatically generated">
            <a:extLst>
              <a:ext uri="{FF2B5EF4-FFF2-40B4-BE49-F238E27FC236}">
                <a16:creationId xmlns:a16="http://schemas.microsoft.com/office/drawing/2014/main" id="{2D6955A8-383B-9490-C2B2-A96D46721603}"/>
              </a:ext>
            </a:extLst>
          </p:cNvPr>
          <p:cNvPicPr>
            <a:picLocks noGrp="1" noChangeAspect="1"/>
          </p:cNvPicPr>
          <p:nvPr>
            <p:ph idx="1"/>
          </p:nvPr>
        </p:nvPicPr>
        <p:blipFill rotWithShape="1">
          <a:blip r:embed="rId2"/>
          <a:srcRect t="3429" r="-274" b="9143"/>
          <a:stretch/>
        </p:blipFill>
        <p:spPr>
          <a:xfrm>
            <a:off x="838650" y="1863472"/>
            <a:ext cx="10514714" cy="1968977"/>
          </a:xfrm>
        </p:spPr>
      </p:pic>
      <p:pic>
        <p:nvPicPr>
          <p:cNvPr id="5" name="Picture 4" descr="A screenshot of a computer code&#10;&#10;Description automatically generated">
            <a:extLst>
              <a:ext uri="{FF2B5EF4-FFF2-40B4-BE49-F238E27FC236}">
                <a16:creationId xmlns:a16="http://schemas.microsoft.com/office/drawing/2014/main" id="{07C77D96-6D4B-14CB-45F1-2F622A9E30CB}"/>
              </a:ext>
            </a:extLst>
          </p:cNvPr>
          <p:cNvPicPr>
            <a:picLocks noChangeAspect="1"/>
          </p:cNvPicPr>
          <p:nvPr/>
        </p:nvPicPr>
        <p:blipFill>
          <a:blip r:embed="rId3"/>
          <a:stretch>
            <a:fillRect/>
          </a:stretch>
        </p:blipFill>
        <p:spPr>
          <a:xfrm>
            <a:off x="842964" y="3966175"/>
            <a:ext cx="10534828" cy="2462481"/>
          </a:xfrm>
          <a:prstGeom prst="rect">
            <a:avLst/>
          </a:prstGeom>
        </p:spPr>
      </p:pic>
    </p:spTree>
    <p:extLst>
      <p:ext uri="{BB962C8B-B14F-4D97-AF65-F5344CB8AC3E}">
        <p14:creationId xmlns:p14="http://schemas.microsoft.com/office/powerpoint/2010/main" val="133634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4E4A-264E-43AC-59B2-9C07D80641C8}"/>
              </a:ext>
            </a:extLst>
          </p:cNvPr>
          <p:cNvSpPr>
            <a:spLocks noGrp="1"/>
          </p:cNvSpPr>
          <p:nvPr>
            <p:ph type="title"/>
          </p:nvPr>
        </p:nvSpPr>
        <p:spPr/>
        <p:txBody>
          <a:bodyPr/>
          <a:lstStyle/>
          <a:p>
            <a:r>
              <a:rPr lang="en-US" dirty="0">
                <a:ea typeface="+mj-lt"/>
                <a:cs typeface="+mj-lt"/>
              </a:rPr>
              <a:t>Gaussian Naive Bayes</a:t>
            </a:r>
          </a:p>
        </p:txBody>
      </p:sp>
      <p:pic>
        <p:nvPicPr>
          <p:cNvPr id="4" name="Content Placeholder 3" descr="A screenshot of a computer&#10;&#10;Description automatically generated">
            <a:extLst>
              <a:ext uri="{FF2B5EF4-FFF2-40B4-BE49-F238E27FC236}">
                <a16:creationId xmlns:a16="http://schemas.microsoft.com/office/drawing/2014/main" id="{DAC4D52C-2154-45C0-3952-356E79B886FE}"/>
              </a:ext>
            </a:extLst>
          </p:cNvPr>
          <p:cNvPicPr>
            <a:picLocks noGrp="1" noChangeAspect="1"/>
          </p:cNvPicPr>
          <p:nvPr>
            <p:ph idx="1"/>
          </p:nvPr>
        </p:nvPicPr>
        <p:blipFill>
          <a:blip r:embed="rId2"/>
          <a:stretch>
            <a:fillRect/>
          </a:stretch>
        </p:blipFill>
        <p:spPr>
          <a:xfrm>
            <a:off x="840357" y="1894203"/>
            <a:ext cx="10511286" cy="3121504"/>
          </a:xfrm>
        </p:spPr>
      </p:pic>
    </p:spTree>
    <p:extLst>
      <p:ext uri="{BB962C8B-B14F-4D97-AF65-F5344CB8AC3E}">
        <p14:creationId xmlns:p14="http://schemas.microsoft.com/office/powerpoint/2010/main" val="643585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6CEF-B353-14AC-19CF-951C4749C42F}"/>
              </a:ext>
            </a:extLst>
          </p:cNvPr>
          <p:cNvSpPr>
            <a:spLocks noGrp="1"/>
          </p:cNvSpPr>
          <p:nvPr>
            <p:ph type="title"/>
          </p:nvPr>
        </p:nvSpPr>
        <p:spPr/>
        <p:txBody>
          <a:bodyPr/>
          <a:lstStyle/>
          <a:p>
            <a:r>
              <a:rPr lang="en-US">
                <a:cs typeface="Calibri Light"/>
              </a:rPr>
              <a:t>K FOLD CROSS VALIDATION</a:t>
            </a:r>
            <a:endParaRPr lang="en-US"/>
          </a:p>
        </p:txBody>
      </p:sp>
      <p:sp>
        <p:nvSpPr>
          <p:cNvPr id="3" name="Content Placeholder 2">
            <a:extLst>
              <a:ext uri="{FF2B5EF4-FFF2-40B4-BE49-F238E27FC236}">
                <a16:creationId xmlns:a16="http://schemas.microsoft.com/office/drawing/2014/main" id="{929FD47B-69AF-5277-3331-0FE1A98F9FD3}"/>
              </a:ext>
            </a:extLst>
          </p:cNvPr>
          <p:cNvSpPr>
            <a:spLocks noGrp="1"/>
          </p:cNvSpPr>
          <p:nvPr>
            <p:ph idx="1"/>
          </p:nvPr>
        </p:nvSpPr>
        <p:spPr/>
        <p:txBody>
          <a:bodyPr vert="horz" lIns="91440" tIns="45720" rIns="91440" bIns="45720" rtlCol="0" anchor="t">
            <a:noAutofit/>
          </a:bodyPr>
          <a:lstStyle/>
          <a:p>
            <a:r>
              <a:rPr lang="en-US">
                <a:latin typeface="Calibri"/>
                <a:cs typeface="Calibri"/>
              </a:rPr>
              <a:t>K-Fold cross validation is a popular technique used in machine learning for model evaluation and selection. It involves dividing a dataset into K subsets of equal size, called folds. The algorithm then trains and evaluates the model K times, each time using a different fold as the validation set and the remaining K-1 folds as the training set.</a:t>
            </a:r>
          </a:p>
          <a:p>
            <a:r>
              <a:rPr lang="en-US">
                <a:latin typeface="Calibri"/>
                <a:cs typeface="Calibri"/>
              </a:rPr>
              <a:t>During each iteration of K-Fold cross validation, the model is trained on K-1 folds and evaluated on the remaining fold. The performance metrics are then averaged over all K iterations to obtain an estimate of the model's overall performance.</a:t>
            </a:r>
          </a:p>
          <a:p>
            <a:pPr marL="0" indent="0">
              <a:buNone/>
            </a:pPr>
            <a:endParaRPr lang="en-US">
              <a:cs typeface="Calibri"/>
            </a:endParaRPr>
          </a:p>
        </p:txBody>
      </p:sp>
    </p:spTree>
    <p:extLst>
      <p:ext uri="{BB962C8B-B14F-4D97-AF65-F5344CB8AC3E}">
        <p14:creationId xmlns:p14="http://schemas.microsoft.com/office/powerpoint/2010/main" val="216115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9E5E-C036-CCB4-B790-0CAEB1C08307}"/>
              </a:ext>
            </a:extLst>
          </p:cNvPr>
          <p:cNvSpPr>
            <a:spLocks noGrp="1"/>
          </p:cNvSpPr>
          <p:nvPr>
            <p:ph type="title"/>
          </p:nvPr>
        </p:nvSpPr>
        <p:spPr/>
        <p:txBody>
          <a:bodyPr/>
          <a:lstStyle/>
          <a:p>
            <a:r>
              <a:rPr lang="en-US" dirty="0">
                <a:ea typeface="+mj-lt"/>
                <a:cs typeface="+mj-lt"/>
              </a:rPr>
              <a:t>K Fold cross validation</a:t>
            </a:r>
          </a:p>
        </p:txBody>
      </p:sp>
      <p:sp>
        <p:nvSpPr>
          <p:cNvPr id="3" name="Content Placeholder 2">
            <a:extLst>
              <a:ext uri="{FF2B5EF4-FFF2-40B4-BE49-F238E27FC236}">
                <a16:creationId xmlns:a16="http://schemas.microsoft.com/office/drawing/2014/main" id="{62DC17C4-9CAD-0EE5-24AE-2256C96C881E}"/>
              </a:ext>
            </a:extLst>
          </p:cNvPr>
          <p:cNvSpPr>
            <a:spLocks noGrp="1"/>
          </p:cNvSpPr>
          <p:nvPr>
            <p:ph idx="1"/>
          </p:nvPr>
        </p:nvSpPr>
        <p:spPr/>
        <p:txBody>
          <a:bodyPr vert="horz" lIns="91440" tIns="45720" rIns="91440" bIns="45720" rtlCol="0" anchor="t">
            <a:normAutofit/>
          </a:bodyPr>
          <a:lstStyle/>
          <a:p>
            <a:pPr>
              <a:buFont typeface="Arial"/>
              <a:buChar char="•"/>
            </a:pPr>
            <a:r>
              <a:rPr lang="en-US">
                <a:cs typeface="Calibri" panose="020F0502020204030204"/>
              </a:rPr>
              <a:t>K-Fold cross validation is a robust method for model evaluation because it uses all the available data for training and testing. It also helps to reduce the risk of overfitting and provides a more accurate estimate of the model's performance than using a single training-test split.</a:t>
            </a:r>
          </a:p>
          <a:p>
            <a:pPr>
              <a:buFont typeface="Arial"/>
              <a:buChar char="•"/>
            </a:pPr>
            <a:r>
              <a:rPr lang="en-US">
                <a:cs typeface="Calibri" panose="020F0502020204030204"/>
              </a:rPr>
              <a:t>Typically, values of K between 5 and 10 are used for K-Fold cross validation, but the optimal value of K may vary depending on the size and complexity of the dataset, as well as the type of model being evaluated.</a:t>
            </a:r>
          </a:p>
          <a:p>
            <a:pPr marL="0" indent="0">
              <a:buNone/>
            </a:pPr>
            <a:endParaRPr lang="en-US">
              <a:cs typeface="Calibri" panose="020F0502020204030204"/>
            </a:endParaRPr>
          </a:p>
        </p:txBody>
      </p:sp>
    </p:spTree>
    <p:extLst>
      <p:ext uri="{BB962C8B-B14F-4D97-AF65-F5344CB8AC3E}">
        <p14:creationId xmlns:p14="http://schemas.microsoft.com/office/powerpoint/2010/main" val="429215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B475-3139-57C8-9B99-913DAFF8A353}"/>
              </a:ext>
            </a:extLst>
          </p:cNvPr>
          <p:cNvSpPr>
            <a:spLocks noGrp="1"/>
          </p:cNvSpPr>
          <p:nvPr>
            <p:ph type="title"/>
          </p:nvPr>
        </p:nvSpPr>
        <p:spPr/>
        <p:txBody>
          <a:bodyPr/>
          <a:lstStyle/>
          <a:p>
            <a:r>
              <a:rPr lang="en-US">
                <a:ea typeface="+mj-lt"/>
                <a:cs typeface="+mj-lt"/>
              </a:rPr>
              <a:t>PROBLEM STATEMENT</a:t>
            </a:r>
          </a:p>
        </p:txBody>
      </p:sp>
      <p:sp>
        <p:nvSpPr>
          <p:cNvPr id="3" name="Content Placeholder 2">
            <a:extLst>
              <a:ext uri="{FF2B5EF4-FFF2-40B4-BE49-F238E27FC236}">
                <a16:creationId xmlns:a16="http://schemas.microsoft.com/office/drawing/2014/main" id="{8563770A-90D6-22D8-D829-FD5E37DFF437}"/>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Late-stage Diagnosis:</a:t>
            </a:r>
          </a:p>
          <a:p>
            <a:pPr lvl="1"/>
            <a:r>
              <a:rPr lang="en-US">
                <a:ea typeface="+mn-lt"/>
                <a:cs typeface="+mn-lt"/>
              </a:rPr>
              <a:t>A significant number of lung cancer cases are identified at advanced stages, impacting treatment outcomes.</a:t>
            </a:r>
            <a:endParaRPr lang="en-US">
              <a:cs typeface="Calibri" panose="020F0502020204030204"/>
            </a:endParaRPr>
          </a:p>
          <a:p>
            <a:r>
              <a:rPr lang="en-US">
                <a:ea typeface="+mn-lt"/>
                <a:cs typeface="+mn-lt"/>
              </a:rPr>
              <a:t>Diagnostic Ambiguity:</a:t>
            </a:r>
          </a:p>
          <a:p>
            <a:pPr lvl="1"/>
            <a:r>
              <a:rPr lang="en-US">
                <a:ea typeface="+mn-lt"/>
                <a:cs typeface="+mn-lt"/>
              </a:rPr>
              <a:t>Variability in interpretation of radiological images leads to uncertainties in lung cancer diagnosis.</a:t>
            </a:r>
          </a:p>
          <a:p>
            <a:r>
              <a:rPr lang="en-US">
                <a:ea typeface="+mn-lt"/>
                <a:cs typeface="+mn-lt"/>
              </a:rPr>
              <a:t>Resource Disparities:</a:t>
            </a:r>
          </a:p>
          <a:p>
            <a:pPr lvl="1"/>
            <a:r>
              <a:rPr lang="en-US">
                <a:ea typeface="+mn-lt"/>
                <a:cs typeface="+mn-lt"/>
              </a:rPr>
              <a:t>Inequitable access to specialized healthcare professionals and diagnostic facilities exacerbates diagnostic delays.</a:t>
            </a:r>
          </a:p>
          <a:p>
            <a:r>
              <a:rPr lang="en-US">
                <a:ea typeface="+mn-lt"/>
                <a:cs typeface="+mn-lt"/>
              </a:rPr>
              <a:t>Underutilization of Technology:</a:t>
            </a:r>
          </a:p>
          <a:p>
            <a:pPr lvl="1"/>
            <a:r>
              <a:rPr lang="en-US">
                <a:ea typeface="+mn-lt"/>
                <a:cs typeface="+mn-lt"/>
              </a:rPr>
              <a:t>Limited integration of advanced technologies, like AI, impedes the optimization of diagnostic processes.</a:t>
            </a:r>
          </a:p>
        </p:txBody>
      </p:sp>
    </p:spTree>
    <p:extLst>
      <p:ext uri="{BB962C8B-B14F-4D97-AF65-F5344CB8AC3E}">
        <p14:creationId xmlns:p14="http://schemas.microsoft.com/office/powerpoint/2010/main" val="416464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E64-B0CF-D64F-7BE2-FA7BF3493271}"/>
              </a:ext>
            </a:extLst>
          </p:cNvPr>
          <p:cNvSpPr>
            <a:spLocks noGrp="1"/>
          </p:cNvSpPr>
          <p:nvPr>
            <p:ph type="title"/>
          </p:nvPr>
        </p:nvSpPr>
        <p:spPr/>
        <p:txBody>
          <a:bodyPr/>
          <a:lstStyle/>
          <a:p>
            <a:r>
              <a:rPr lang="en-US" dirty="0">
                <a:ea typeface="+mj-lt"/>
                <a:cs typeface="+mj-lt"/>
              </a:rPr>
              <a:t>K Fold cross validation</a:t>
            </a:r>
          </a:p>
        </p:txBody>
      </p:sp>
      <p:pic>
        <p:nvPicPr>
          <p:cNvPr id="4" name="Content Placeholder 3" descr="A screen shot of a computer program&#10;&#10;Description automatically generated">
            <a:extLst>
              <a:ext uri="{FF2B5EF4-FFF2-40B4-BE49-F238E27FC236}">
                <a16:creationId xmlns:a16="http://schemas.microsoft.com/office/drawing/2014/main" id="{A700AE06-67FF-8105-AC9A-FF67CCB219F0}"/>
              </a:ext>
            </a:extLst>
          </p:cNvPr>
          <p:cNvPicPr>
            <a:picLocks noGrp="1" noChangeAspect="1"/>
          </p:cNvPicPr>
          <p:nvPr>
            <p:ph idx="1"/>
          </p:nvPr>
        </p:nvPicPr>
        <p:blipFill>
          <a:blip r:embed="rId2"/>
          <a:stretch>
            <a:fillRect/>
          </a:stretch>
        </p:blipFill>
        <p:spPr>
          <a:xfrm>
            <a:off x="833887" y="1861045"/>
            <a:ext cx="10524226" cy="3748536"/>
          </a:xfrm>
        </p:spPr>
      </p:pic>
    </p:spTree>
    <p:extLst>
      <p:ext uri="{BB962C8B-B14F-4D97-AF65-F5344CB8AC3E}">
        <p14:creationId xmlns:p14="http://schemas.microsoft.com/office/powerpoint/2010/main" val="685217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FD21-B60D-E1CD-2BF8-F7CDFE535A90}"/>
              </a:ext>
            </a:extLst>
          </p:cNvPr>
          <p:cNvSpPr>
            <a:spLocks noGrp="1"/>
          </p:cNvSpPr>
          <p:nvPr>
            <p:ph type="title"/>
          </p:nvPr>
        </p:nvSpPr>
        <p:spPr/>
        <p:txBody>
          <a:bodyPr/>
          <a:lstStyle/>
          <a:p>
            <a:r>
              <a:rPr lang="en-US" dirty="0">
                <a:ea typeface="+mj-lt"/>
                <a:cs typeface="+mj-lt"/>
              </a:rPr>
              <a:t>K Fold cross validation</a:t>
            </a:r>
          </a:p>
        </p:txBody>
      </p:sp>
      <p:pic>
        <p:nvPicPr>
          <p:cNvPr id="4" name="Content Placeholder 3" descr="A screenshot of a computer&#10;&#10;Description automatically generated">
            <a:extLst>
              <a:ext uri="{FF2B5EF4-FFF2-40B4-BE49-F238E27FC236}">
                <a16:creationId xmlns:a16="http://schemas.microsoft.com/office/drawing/2014/main" id="{389A082E-5A87-B498-B491-7602CF9D669F}"/>
              </a:ext>
            </a:extLst>
          </p:cNvPr>
          <p:cNvPicPr>
            <a:picLocks noGrp="1" noChangeAspect="1"/>
          </p:cNvPicPr>
          <p:nvPr>
            <p:ph idx="1"/>
          </p:nvPr>
        </p:nvPicPr>
        <p:blipFill>
          <a:blip r:embed="rId2"/>
          <a:stretch>
            <a:fillRect/>
          </a:stretch>
        </p:blipFill>
        <p:spPr>
          <a:xfrm>
            <a:off x="833887" y="1969896"/>
            <a:ext cx="10524226" cy="2826343"/>
          </a:xfrm>
        </p:spPr>
      </p:pic>
    </p:spTree>
    <p:extLst>
      <p:ext uri="{BB962C8B-B14F-4D97-AF65-F5344CB8AC3E}">
        <p14:creationId xmlns:p14="http://schemas.microsoft.com/office/powerpoint/2010/main" val="2473605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9FA9-31CA-7512-6CB7-7D2A4E179A43}"/>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6CA40CF4-B36E-CBAB-D27C-B61C69ABAA74}"/>
              </a:ext>
            </a:extLst>
          </p:cNvPr>
          <p:cNvSpPr>
            <a:spLocks noGrp="1"/>
          </p:cNvSpPr>
          <p:nvPr>
            <p:ph idx="1"/>
          </p:nvPr>
        </p:nvSpPr>
        <p:spPr/>
        <p:txBody>
          <a:bodyPr vert="horz" lIns="91440" tIns="45720" rIns="91440" bIns="45720" rtlCol="0" anchor="t">
            <a:normAutofit/>
          </a:bodyPr>
          <a:lstStyle/>
          <a:p>
            <a:r>
              <a:rPr lang="en-US" dirty="0">
                <a:ea typeface="+mn-lt"/>
                <a:cs typeface="+mn-lt"/>
              </a:rPr>
              <a:t>The K-Fold cross validation is showing Decision Tree model  gives the most accuracy of 95.4%, while Gaussian naive bayes model gives the least </a:t>
            </a:r>
            <a:r>
              <a:rPr lang="en-US">
                <a:ea typeface="+mn-lt"/>
                <a:cs typeface="+mn-lt"/>
              </a:rPr>
              <a:t>accuracy</a:t>
            </a:r>
            <a:r>
              <a:rPr lang="en-US" dirty="0">
                <a:ea typeface="+mn-lt"/>
                <a:cs typeface="+mn-lt"/>
              </a:rPr>
              <a:t> of 88.45%.</a:t>
            </a:r>
            <a:endParaRPr lang="en-US" dirty="0">
              <a:cs typeface="Calibri"/>
            </a:endParaRPr>
          </a:p>
        </p:txBody>
      </p:sp>
    </p:spTree>
    <p:extLst>
      <p:ext uri="{BB962C8B-B14F-4D97-AF65-F5344CB8AC3E}">
        <p14:creationId xmlns:p14="http://schemas.microsoft.com/office/powerpoint/2010/main" val="231474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11959-02FB-8324-1D86-658D63541442}"/>
              </a:ext>
            </a:extLst>
          </p:cNvPr>
          <p:cNvSpPr>
            <a:spLocks noGrp="1"/>
          </p:cNvSpPr>
          <p:nvPr>
            <p:ph idx="1"/>
          </p:nvPr>
        </p:nvSpPr>
        <p:spPr>
          <a:xfrm>
            <a:off x="838200" y="387890"/>
            <a:ext cx="10515600" cy="5789073"/>
          </a:xfrm>
        </p:spPr>
        <p:txBody>
          <a:bodyPr vert="horz" lIns="91440" tIns="45720" rIns="91440" bIns="45720" rtlCol="0" anchor="t">
            <a:normAutofit/>
          </a:bodyPr>
          <a:lstStyle/>
          <a:p>
            <a:pPr marL="0" indent="0">
              <a:buNone/>
            </a:pPr>
            <a:r>
              <a:rPr lang="en-US" sz="3200" dirty="0">
                <a:ea typeface="+mn-lt"/>
                <a:cs typeface="+mn-lt"/>
              </a:rPr>
              <a:t>REFERENCES</a:t>
            </a:r>
            <a:endParaRPr lang="en-US" sz="3200" dirty="0">
              <a:cs typeface="Calibri" panose="020F0502020204030204"/>
            </a:endParaRPr>
          </a:p>
          <a:p>
            <a:r>
              <a:rPr lang="en-US" dirty="0">
                <a:ea typeface="+mn-lt"/>
                <a:cs typeface="+mn-lt"/>
                <a:hlinkClick r:id="rId2"/>
              </a:rPr>
              <a:t>https://www.mdpi.com/2504-2289/6/4/139</a:t>
            </a:r>
            <a:endParaRPr lang="en-US">
              <a:cs typeface="Calibri"/>
            </a:endParaRPr>
          </a:p>
          <a:p>
            <a:r>
              <a:rPr lang="en-US" dirty="0">
                <a:ea typeface="+mn-lt"/>
                <a:cs typeface="+mn-lt"/>
                <a:hlinkClick r:id="rId3"/>
              </a:rPr>
              <a:t>https://www.kaggle.com/code/sandragracenelson/lung-cancer-prediction#Cross-Validation</a:t>
            </a:r>
          </a:p>
          <a:p>
            <a:r>
              <a:rPr lang="en-US" dirty="0">
                <a:ea typeface="+mn-lt"/>
                <a:cs typeface="+mn-lt"/>
                <a:hlinkClick r:id="rId4"/>
              </a:rPr>
              <a:t>https://www.kaggle.com/code/jorgeromn/lung-cancer-detection-nns-and-decision-tree/notebook#Data-Visualization</a:t>
            </a:r>
          </a:p>
          <a:p>
            <a:r>
              <a:rPr lang="en-US" dirty="0">
                <a:ea typeface="+mn-lt"/>
                <a:cs typeface="+mn-lt"/>
                <a:hlinkClick r:id="rId5"/>
              </a:rPr>
              <a:t>https://www.kaggle.com/code/jillanisofttech/lung-cancer-detection-with-high-end-accuracy#Pre-Processing</a:t>
            </a:r>
            <a:endParaRPr lang="en-US" dirty="0">
              <a:ea typeface="+mn-lt"/>
              <a:cs typeface="+mn-lt"/>
            </a:endParaRPr>
          </a:p>
          <a:p>
            <a:pPr marL="0" indent="0">
              <a:buNone/>
            </a:pPr>
            <a:r>
              <a:rPr lang="en-US">
                <a:ea typeface="+mn-lt"/>
                <a:cs typeface="+mn-lt"/>
              </a:rPr>
              <a:t>GITHUB</a:t>
            </a:r>
            <a:endParaRPr lang="en-US" dirty="0">
              <a:ea typeface="+mn-lt"/>
              <a:cs typeface="+mn-lt"/>
            </a:endParaRPr>
          </a:p>
          <a:p>
            <a:r>
              <a:rPr lang="en-US" dirty="0">
                <a:ea typeface="+mn-lt"/>
                <a:cs typeface="+mn-lt"/>
                <a:hlinkClick r:id="rId6"/>
              </a:rPr>
              <a:t>https://github.com/BARANI2001/lung_cancer</a:t>
            </a:r>
            <a:br>
              <a:rPr lang="en-US" dirty="0">
                <a:ea typeface="+mn-lt"/>
                <a:cs typeface="+mn-lt"/>
              </a:rPr>
            </a:br>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115790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425E-89F9-6868-7DD8-351D4664A595}"/>
              </a:ext>
            </a:extLst>
          </p:cNvPr>
          <p:cNvSpPr>
            <a:spLocks noGrp="1"/>
          </p:cNvSpPr>
          <p:nvPr>
            <p:ph type="title"/>
          </p:nvPr>
        </p:nvSpPr>
        <p:spPr/>
        <p:txBody>
          <a:bodyPr/>
          <a:lstStyle/>
          <a:p>
            <a:r>
              <a:rPr lang="en-US">
                <a:cs typeface="Calibri Light"/>
              </a:rPr>
              <a:t>OBJECTIVE</a:t>
            </a:r>
            <a:endParaRPr lang="en-US"/>
          </a:p>
        </p:txBody>
      </p:sp>
      <p:sp>
        <p:nvSpPr>
          <p:cNvPr id="3" name="Content Placeholder 2">
            <a:extLst>
              <a:ext uri="{FF2B5EF4-FFF2-40B4-BE49-F238E27FC236}">
                <a16:creationId xmlns:a16="http://schemas.microsoft.com/office/drawing/2014/main" id="{EF8B0CE6-8037-57F9-AAD2-2504C0D5A8CB}"/>
              </a:ext>
            </a:extLst>
          </p:cNvPr>
          <p:cNvSpPr>
            <a:spLocks noGrp="1"/>
          </p:cNvSpPr>
          <p:nvPr>
            <p:ph idx="1"/>
          </p:nvPr>
        </p:nvSpPr>
        <p:spPr/>
        <p:txBody>
          <a:bodyPr vert="horz" lIns="91440" tIns="45720" rIns="91440" bIns="45720" rtlCol="0" anchor="t">
            <a:normAutofit/>
          </a:bodyPr>
          <a:lstStyle/>
          <a:p>
            <a:r>
              <a:rPr lang="en-US">
                <a:ea typeface="+mn-lt"/>
                <a:cs typeface="+mn-lt"/>
              </a:rPr>
              <a:t>Develop a cutting-edge intelligent lung cancer detection system that empowers medical professionals with enhanced accuracy, streamlined workflow, and interpretable AI-driven insights, revolutionizing lung cancer detection.</a:t>
            </a:r>
            <a:endParaRPr lang="en-US"/>
          </a:p>
        </p:txBody>
      </p:sp>
    </p:spTree>
    <p:extLst>
      <p:ext uri="{BB962C8B-B14F-4D97-AF65-F5344CB8AC3E}">
        <p14:creationId xmlns:p14="http://schemas.microsoft.com/office/powerpoint/2010/main" val="277918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10B-F940-3FD0-E20E-14C26256D66C}"/>
              </a:ext>
            </a:extLst>
          </p:cNvPr>
          <p:cNvSpPr>
            <a:spLocks noGrp="1"/>
          </p:cNvSpPr>
          <p:nvPr>
            <p:ph type="title"/>
          </p:nvPr>
        </p:nvSpPr>
        <p:spPr/>
        <p:txBody>
          <a:bodyPr/>
          <a:lstStyle/>
          <a:p>
            <a:r>
              <a:rPr lang="en-US">
                <a:cs typeface="Calibri Light"/>
              </a:rPr>
              <a:t>LUNG CANCER DETECTION</a:t>
            </a:r>
            <a:endParaRPr lang="en-US"/>
          </a:p>
        </p:txBody>
      </p:sp>
      <p:sp>
        <p:nvSpPr>
          <p:cNvPr id="3" name="Content Placeholder 2">
            <a:extLst>
              <a:ext uri="{FF2B5EF4-FFF2-40B4-BE49-F238E27FC236}">
                <a16:creationId xmlns:a16="http://schemas.microsoft.com/office/drawing/2014/main" id="{1ABFB848-5D36-D496-B464-24D71814AD96}"/>
              </a:ext>
            </a:extLst>
          </p:cNvPr>
          <p:cNvSpPr>
            <a:spLocks noGrp="1"/>
          </p:cNvSpPr>
          <p:nvPr>
            <p:ph idx="1"/>
          </p:nvPr>
        </p:nvSpPr>
        <p:spPr/>
        <p:txBody>
          <a:bodyPr vert="horz" lIns="91440" tIns="45720" rIns="91440" bIns="45720" rtlCol="0" anchor="t">
            <a:normAutofit/>
          </a:bodyPr>
          <a:lstStyle/>
          <a:p>
            <a:r>
              <a:rPr lang="en-US">
                <a:ea typeface="+mn-lt"/>
                <a:cs typeface="+mn-lt"/>
              </a:rPr>
              <a:t>Lung cancer prediction using multiple machine learning classification models using Scikit-learn library in Python is a code implementation that aims to develop a predictive model for detecting lung cancer in patients. The code uses 4 different machine learning algorithms, including logistic regression, decision tree, k-nearest neighbor and Gaussian naive Bayes to predict the likelihood of lung cancer based on a range of variables. </a:t>
            </a:r>
            <a:endParaRPr lang="en-US">
              <a:cs typeface="Calibri"/>
            </a:endParaRPr>
          </a:p>
        </p:txBody>
      </p:sp>
    </p:spTree>
    <p:extLst>
      <p:ext uri="{BB962C8B-B14F-4D97-AF65-F5344CB8AC3E}">
        <p14:creationId xmlns:p14="http://schemas.microsoft.com/office/powerpoint/2010/main" val="40107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58B4-5D24-57F2-9269-ACD1D0BF446B}"/>
              </a:ext>
            </a:extLst>
          </p:cNvPr>
          <p:cNvSpPr>
            <a:spLocks noGrp="1"/>
          </p:cNvSpPr>
          <p:nvPr>
            <p:ph type="title"/>
          </p:nvPr>
        </p:nvSpPr>
        <p:spPr/>
        <p:txBody>
          <a:bodyPr/>
          <a:lstStyle/>
          <a:p>
            <a:r>
              <a:rPr lang="en-US">
                <a:cs typeface="Calibri Light"/>
              </a:rPr>
              <a:t>DATASET - </a:t>
            </a:r>
            <a:r>
              <a:rPr lang="en-US">
                <a:ea typeface="+mj-lt"/>
                <a:cs typeface="+mj-lt"/>
              </a:rPr>
              <a:t>SURVEY LUNG CANCER.CSV</a:t>
            </a:r>
            <a:endParaRPr lang="en-US">
              <a:cs typeface="Calibri Light"/>
            </a:endParaRPr>
          </a:p>
        </p:txBody>
      </p:sp>
      <p:sp>
        <p:nvSpPr>
          <p:cNvPr id="3" name="Content Placeholder 2">
            <a:extLst>
              <a:ext uri="{FF2B5EF4-FFF2-40B4-BE49-F238E27FC236}">
                <a16:creationId xmlns:a16="http://schemas.microsoft.com/office/drawing/2014/main" id="{B0DF8F00-C894-A81D-4CBA-03E95BE7FCA4}"/>
              </a:ext>
            </a:extLst>
          </p:cNvPr>
          <p:cNvSpPr>
            <a:spLocks noGrp="1"/>
          </p:cNvSpPr>
          <p:nvPr>
            <p:ph idx="1"/>
          </p:nvPr>
        </p:nvSpPr>
        <p:spPr/>
        <p:txBody>
          <a:bodyPr vert="horz" lIns="91440" tIns="45720" rIns="91440" bIns="45720" rtlCol="0" anchor="t">
            <a:normAutofit/>
          </a:bodyPr>
          <a:lstStyle/>
          <a:p>
            <a:r>
              <a:rPr lang="en-US" sz="2600">
                <a:ea typeface="+mn-lt"/>
                <a:cs typeface="+mn-lt"/>
              </a:rPr>
              <a:t>The effectiveness of the cancer prediction system helps people to know their cancer risk at a low cost and it also helps the people to take the appropriate decision based on their cancer risk status. The data is collected from the website online lung cancer prediction system.</a:t>
            </a:r>
            <a:endParaRPr lang="en-US" sz="2600">
              <a:cs typeface="Calibri"/>
            </a:endParaRPr>
          </a:p>
          <a:p>
            <a:r>
              <a:rPr lang="en-US" sz="2600">
                <a:cs typeface="Calibri"/>
              </a:rPr>
              <a:t>The dataset used in the code includes various columns such as gender, age, smoking, yellow fingers, anxiety, peer pressure, chronic disease, fatigue, allergy, wheezing, alcohol consuming, coughing, shortness of breath, swallowing difficulty, chest pain, and lung cancer. By analyzing these variables and using machine learning algorithms to identify patterns and correlations, the predictive models can provide accurate assessments of a patient's risk of developing lung cancer.</a:t>
            </a:r>
            <a:endParaRPr lang="en-US"/>
          </a:p>
          <a:p>
            <a:endParaRPr lang="en-US">
              <a:cs typeface="Calibri"/>
            </a:endParaRPr>
          </a:p>
        </p:txBody>
      </p:sp>
    </p:spTree>
    <p:extLst>
      <p:ext uri="{BB962C8B-B14F-4D97-AF65-F5344CB8AC3E}">
        <p14:creationId xmlns:p14="http://schemas.microsoft.com/office/powerpoint/2010/main" val="310878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58B4-5D24-57F2-9269-ACD1D0BF446B}"/>
              </a:ext>
            </a:extLst>
          </p:cNvPr>
          <p:cNvSpPr>
            <a:spLocks noGrp="1"/>
          </p:cNvSpPr>
          <p:nvPr>
            <p:ph type="title"/>
          </p:nvPr>
        </p:nvSpPr>
        <p:spPr/>
        <p:txBody>
          <a:bodyPr/>
          <a:lstStyle/>
          <a:p>
            <a:r>
              <a:rPr lang="en-US">
                <a:cs typeface="Calibri Light"/>
              </a:rPr>
              <a:t>DATASET - </a:t>
            </a:r>
            <a:r>
              <a:rPr lang="en-US">
                <a:ea typeface="+mj-lt"/>
                <a:cs typeface="+mj-lt"/>
              </a:rPr>
              <a:t>SURVEY LUNG CANCER.CSV</a:t>
            </a:r>
            <a:endParaRPr lang="en-US">
              <a:cs typeface="Calibri Light"/>
            </a:endParaRPr>
          </a:p>
        </p:txBody>
      </p:sp>
      <p:sp>
        <p:nvSpPr>
          <p:cNvPr id="7" name="Content Placeholder 6">
            <a:extLst>
              <a:ext uri="{FF2B5EF4-FFF2-40B4-BE49-F238E27FC236}">
                <a16:creationId xmlns:a16="http://schemas.microsoft.com/office/drawing/2014/main" id="{FCF17B4D-F6C4-13A8-F4B6-7466C295EE03}"/>
              </a:ext>
            </a:extLst>
          </p:cNvPr>
          <p:cNvSpPr>
            <a:spLocks noGrp="1"/>
          </p:cNvSpPr>
          <p:nvPr>
            <p:ph idx="1"/>
          </p:nvPr>
        </p:nvSpPr>
        <p:spPr/>
        <p:txBody>
          <a:bodyPr vert="horz" lIns="91440" tIns="45720" rIns="91440" bIns="45720" rtlCol="0" anchor="t">
            <a:normAutofit/>
          </a:bodyPr>
          <a:lstStyle/>
          <a:p>
            <a:r>
              <a:rPr lang="en-US">
                <a:ea typeface="+mn-lt"/>
                <a:cs typeface="+mn-lt"/>
              </a:rPr>
              <a:t>The effectiveness of cancer prediction system helps the people to know their cancer risk with low cost and it also helps the people to take the appropriate decision based on their cancer risk status. The data is collected from the website online lung cancer prediction system .</a:t>
            </a:r>
            <a:endParaRPr lang="en-US">
              <a:cs typeface="Calibri"/>
            </a:endParaRPr>
          </a:p>
          <a:p>
            <a:endParaRPr lang="en-US"/>
          </a:p>
          <a:p>
            <a:r>
              <a:rPr lang="en-US">
                <a:ea typeface="+mn-lt"/>
                <a:cs typeface="+mn-lt"/>
              </a:rPr>
              <a:t>Total no. of attributes:16 No .of instances:309 </a:t>
            </a:r>
            <a:endParaRPr lang="en-US">
              <a:cs typeface="Calibri" panose="020F0502020204030204"/>
            </a:endParaRPr>
          </a:p>
        </p:txBody>
      </p:sp>
    </p:spTree>
    <p:extLst>
      <p:ext uri="{BB962C8B-B14F-4D97-AF65-F5344CB8AC3E}">
        <p14:creationId xmlns:p14="http://schemas.microsoft.com/office/powerpoint/2010/main" val="280676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258B4-5D24-57F2-9269-ACD1D0BF446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a:t>DATASET </a:t>
            </a:r>
            <a:r>
              <a:rPr lang="en-US" kern="1200">
                <a:latin typeface="+mj-lt"/>
                <a:ea typeface="+mj-ea"/>
                <a:cs typeface="+mj-cs"/>
              </a:rPr>
              <a:t>- </a:t>
            </a:r>
            <a:r>
              <a:rPr lang="en-US"/>
              <a:t>SURVEY LUNG CANCER</a:t>
            </a:r>
            <a:r>
              <a:rPr lang="en-US" kern="1200">
                <a:latin typeface="+mj-lt"/>
                <a:ea typeface="+mj-ea"/>
                <a:cs typeface="+mj-cs"/>
              </a:rPr>
              <a:t>.</a:t>
            </a:r>
            <a:r>
              <a:rPr lang="en-US"/>
              <a:t>CSV</a:t>
            </a:r>
            <a:endParaRPr lang="en-US" kern="1200">
              <a:latin typeface="+mj-lt"/>
              <a:ea typeface="Calibri Light"/>
              <a:cs typeface="Calibri Light"/>
            </a:endParaRPr>
          </a:p>
        </p:txBody>
      </p:sp>
      <p:graphicFrame>
        <p:nvGraphicFramePr>
          <p:cNvPr id="3" name="Table 2">
            <a:extLst>
              <a:ext uri="{FF2B5EF4-FFF2-40B4-BE49-F238E27FC236}">
                <a16:creationId xmlns:a16="http://schemas.microsoft.com/office/drawing/2014/main" id="{C9E9B428-46BF-624A-820B-EC6B6116A569}"/>
              </a:ext>
            </a:extLst>
          </p:cNvPr>
          <p:cNvGraphicFramePr>
            <a:graphicFrameLocks noGrp="1"/>
          </p:cNvGraphicFramePr>
          <p:nvPr>
            <p:extLst>
              <p:ext uri="{D42A27DB-BD31-4B8C-83A1-F6EECF244321}">
                <p14:modId xmlns:p14="http://schemas.microsoft.com/office/powerpoint/2010/main" val="3519619892"/>
              </p:ext>
            </p:extLst>
          </p:nvPr>
        </p:nvGraphicFramePr>
        <p:xfrm>
          <a:off x="838200" y="1859109"/>
          <a:ext cx="10512547" cy="4422941"/>
        </p:xfrm>
        <a:graphic>
          <a:graphicData uri="http://schemas.openxmlformats.org/drawingml/2006/table">
            <a:tbl>
              <a:tblPr firstRow="1" bandRow="1">
                <a:tableStyleId>{5C22544A-7EE6-4342-B048-85BDC9FD1C3A}</a:tableStyleId>
              </a:tblPr>
              <a:tblGrid>
                <a:gridCol w="5201719">
                  <a:extLst>
                    <a:ext uri="{9D8B030D-6E8A-4147-A177-3AD203B41FA5}">
                      <a16:colId xmlns:a16="http://schemas.microsoft.com/office/drawing/2014/main" val="4030101000"/>
                    </a:ext>
                  </a:extLst>
                </a:gridCol>
                <a:gridCol w="5310828">
                  <a:extLst>
                    <a:ext uri="{9D8B030D-6E8A-4147-A177-3AD203B41FA5}">
                      <a16:colId xmlns:a16="http://schemas.microsoft.com/office/drawing/2014/main" val="12250138"/>
                    </a:ext>
                  </a:extLst>
                </a:gridCol>
              </a:tblGrid>
              <a:tr h="729153">
                <a:tc>
                  <a:txBody>
                    <a:bodyPr/>
                    <a:lstStyle/>
                    <a:p>
                      <a:pPr lvl="0">
                        <a:buNone/>
                      </a:pPr>
                      <a:r>
                        <a:rPr lang="en-US" sz="2400" b="0" i="0" u="none" strike="noStrike" noProof="0">
                          <a:solidFill>
                            <a:srgbClr val="000000"/>
                          </a:solidFill>
                          <a:latin typeface="Calibri"/>
                        </a:rPr>
                        <a:t>1. Gender: M(male), F(female)</a:t>
                      </a:r>
                      <a:endParaRPr lang="en-US" sz="1600"/>
                    </a:p>
                  </a:txBody>
                  <a:tcPr marL="83622" marR="83622" marT="41811" marB="41811">
                    <a:solidFill>
                      <a:srgbClr val="E9EBF5"/>
                    </a:solidFill>
                  </a:tcPr>
                </a:tc>
                <a:tc>
                  <a:txBody>
                    <a:bodyPr/>
                    <a:lstStyle/>
                    <a:p>
                      <a:pPr lvl="0" algn="l">
                        <a:lnSpc>
                          <a:spcPct val="100000"/>
                        </a:lnSpc>
                        <a:spcBef>
                          <a:spcPts val="0"/>
                        </a:spcBef>
                        <a:spcAft>
                          <a:spcPts val="0"/>
                        </a:spcAft>
                        <a:buNone/>
                      </a:pPr>
                      <a:r>
                        <a:rPr lang="en-US" sz="2400" b="0" i="0" u="none" strike="noStrike" noProof="0">
                          <a:solidFill>
                            <a:srgbClr val="000000"/>
                          </a:solidFill>
                          <a:latin typeface="Calibri"/>
                        </a:rPr>
                        <a:t>2. Age: Age of the patient </a:t>
                      </a:r>
                    </a:p>
                    <a:p>
                      <a:pPr lvl="0">
                        <a:buNone/>
                      </a:pPr>
                      <a:endParaRPr lang="en-US" sz="1600"/>
                    </a:p>
                  </a:txBody>
                  <a:tcPr marL="83622" marR="83622" marT="41811" marB="41811">
                    <a:solidFill>
                      <a:srgbClr val="E9EBF5"/>
                    </a:solidFill>
                  </a:tcPr>
                </a:tc>
                <a:extLst>
                  <a:ext uri="{0D108BD9-81ED-4DB2-BD59-A6C34878D82A}">
                    <a16:rowId xmlns:a16="http://schemas.microsoft.com/office/drawing/2014/main" val="2724051495"/>
                  </a:ext>
                </a:extLst>
              </a:tr>
              <a:tr h="481990">
                <a:tc>
                  <a:txBody>
                    <a:bodyPr/>
                    <a:lstStyle/>
                    <a:p>
                      <a:pPr lvl="0">
                        <a:buNone/>
                      </a:pPr>
                      <a:r>
                        <a:rPr lang="en-US" sz="2400" b="0" i="0" u="none" strike="noStrike" noProof="0">
                          <a:solidFill>
                            <a:srgbClr val="000000"/>
                          </a:solidFill>
                          <a:latin typeface="Calibri"/>
                        </a:rPr>
                        <a:t>3. Smoking: YES=2 , NO=1</a:t>
                      </a:r>
                      <a:endParaRPr lang="en-US" sz="1600"/>
                    </a:p>
                  </a:txBody>
                  <a:tcPr marL="83622" marR="83622" marT="41811" marB="41811"/>
                </a:tc>
                <a:tc>
                  <a:txBody>
                    <a:bodyPr/>
                    <a:lstStyle/>
                    <a:p>
                      <a:pPr lvl="0">
                        <a:buNone/>
                      </a:pPr>
                      <a:r>
                        <a:rPr lang="en-US" sz="2400" b="0" i="0" u="none" strike="noStrike" noProof="0">
                          <a:solidFill>
                            <a:srgbClr val="000000"/>
                          </a:solidFill>
                          <a:latin typeface="Calibri"/>
                        </a:rPr>
                        <a:t>4. Yellow fingers: YES=2 , NO=1</a:t>
                      </a:r>
                      <a:endParaRPr lang="en-US" sz="1600"/>
                    </a:p>
                  </a:txBody>
                  <a:tcPr marL="83622" marR="83622" marT="41811" marB="41811">
                    <a:solidFill>
                      <a:srgbClr val="CFD5EA"/>
                    </a:solidFill>
                  </a:tcPr>
                </a:tc>
                <a:extLst>
                  <a:ext uri="{0D108BD9-81ED-4DB2-BD59-A6C34878D82A}">
                    <a16:rowId xmlns:a16="http://schemas.microsoft.com/office/drawing/2014/main" val="111652859"/>
                  </a:ext>
                </a:extLst>
              </a:tr>
              <a:tr h="481990">
                <a:tc>
                  <a:txBody>
                    <a:bodyPr/>
                    <a:lstStyle/>
                    <a:p>
                      <a:pPr lvl="0">
                        <a:buNone/>
                      </a:pPr>
                      <a:r>
                        <a:rPr lang="en-US" sz="2400" b="0" i="0" u="none" strike="noStrike" noProof="0">
                          <a:solidFill>
                            <a:srgbClr val="000000"/>
                          </a:solidFill>
                          <a:latin typeface="Calibri"/>
                        </a:rPr>
                        <a:t>5. Anxiety: YES=2 , NO=1</a:t>
                      </a:r>
                      <a:endParaRPr lang="en-US" sz="1600"/>
                    </a:p>
                  </a:txBody>
                  <a:tcPr marL="83622" marR="83622" marT="41811" marB="41811"/>
                </a:tc>
                <a:tc>
                  <a:txBody>
                    <a:bodyPr/>
                    <a:lstStyle/>
                    <a:p>
                      <a:pPr lvl="0">
                        <a:buNone/>
                      </a:pPr>
                      <a:r>
                        <a:rPr lang="en-US" sz="2400" b="0" i="0" u="none" strike="noStrike" noProof="0">
                          <a:solidFill>
                            <a:srgbClr val="000000"/>
                          </a:solidFill>
                          <a:latin typeface="Calibri"/>
                        </a:rPr>
                        <a:t>6. Peer Pressure: YES=2 , NO=1</a:t>
                      </a:r>
                      <a:endParaRPr lang="en-US" sz="1600"/>
                    </a:p>
                  </a:txBody>
                  <a:tcPr marL="83622" marR="83622" marT="41811" marB="41811"/>
                </a:tc>
                <a:extLst>
                  <a:ext uri="{0D108BD9-81ED-4DB2-BD59-A6C34878D82A}">
                    <a16:rowId xmlns:a16="http://schemas.microsoft.com/office/drawing/2014/main" val="197769035"/>
                  </a:ext>
                </a:extLst>
              </a:tr>
              <a:tr h="496529">
                <a:tc>
                  <a:txBody>
                    <a:bodyPr/>
                    <a:lstStyle/>
                    <a:p>
                      <a:pPr lvl="0">
                        <a:buNone/>
                      </a:pPr>
                      <a:r>
                        <a:rPr lang="en-US" sz="2500" b="0" i="0" u="none" strike="noStrike" noProof="0">
                          <a:solidFill>
                            <a:srgbClr val="000000"/>
                          </a:solidFill>
                          <a:latin typeface="Calibri"/>
                        </a:rPr>
                        <a:t>7. Chronic Disease: YES=2 , NO=1</a:t>
                      </a:r>
                      <a:endParaRPr lang="en-US" sz="1700"/>
                    </a:p>
                  </a:txBody>
                  <a:tcPr marL="83622" marR="83622" marT="41811" marB="41811"/>
                </a:tc>
                <a:tc>
                  <a:txBody>
                    <a:bodyPr/>
                    <a:lstStyle/>
                    <a:p>
                      <a:pPr lvl="0">
                        <a:buNone/>
                      </a:pPr>
                      <a:r>
                        <a:rPr lang="en-US" sz="2500" b="0" i="0" u="none" strike="noStrike" noProof="0">
                          <a:solidFill>
                            <a:srgbClr val="000000"/>
                          </a:solidFill>
                          <a:latin typeface="Calibri"/>
                        </a:rPr>
                        <a:t>8. Fatigue: YES=2 , NO=1</a:t>
                      </a:r>
                      <a:endParaRPr lang="en-US" sz="1700"/>
                    </a:p>
                  </a:txBody>
                  <a:tcPr marL="83622" marR="83622" marT="41811" marB="41811"/>
                </a:tc>
                <a:extLst>
                  <a:ext uri="{0D108BD9-81ED-4DB2-BD59-A6C34878D82A}">
                    <a16:rowId xmlns:a16="http://schemas.microsoft.com/office/drawing/2014/main" val="102585792"/>
                  </a:ext>
                </a:extLst>
              </a:tr>
              <a:tr h="496529">
                <a:tc>
                  <a:txBody>
                    <a:bodyPr/>
                    <a:lstStyle/>
                    <a:p>
                      <a:pPr lvl="0">
                        <a:buNone/>
                      </a:pPr>
                      <a:r>
                        <a:rPr lang="en-US" sz="2500" b="0" i="0" u="none" strike="noStrike" noProof="0">
                          <a:solidFill>
                            <a:srgbClr val="000000"/>
                          </a:solidFill>
                          <a:latin typeface="Calibri"/>
                        </a:rPr>
                        <a:t>9. Allergy: YES=2 , NO=1</a:t>
                      </a:r>
                      <a:endParaRPr lang="en-US" sz="1700"/>
                    </a:p>
                  </a:txBody>
                  <a:tcPr marL="83622" marR="83622" marT="41811" marB="41811"/>
                </a:tc>
                <a:tc>
                  <a:txBody>
                    <a:bodyPr/>
                    <a:lstStyle/>
                    <a:p>
                      <a:pPr lvl="0">
                        <a:buNone/>
                      </a:pPr>
                      <a:r>
                        <a:rPr lang="en-US" sz="2500" b="0" i="0" u="none" strike="noStrike" noProof="0">
                          <a:solidFill>
                            <a:srgbClr val="000000"/>
                          </a:solidFill>
                          <a:latin typeface="Calibri"/>
                        </a:rPr>
                        <a:t>10. Wheezing: YES=2 , NO=1</a:t>
                      </a:r>
                      <a:endParaRPr lang="en-US" sz="1700"/>
                    </a:p>
                  </a:txBody>
                  <a:tcPr marL="83622" marR="83622" marT="41811" marB="41811"/>
                </a:tc>
                <a:extLst>
                  <a:ext uri="{0D108BD9-81ED-4DB2-BD59-A6C34878D82A}">
                    <a16:rowId xmlns:a16="http://schemas.microsoft.com/office/drawing/2014/main" val="2219867597"/>
                  </a:ext>
                </a:extLst>
              </a:tr>
              <a:tr h="496529">
                <a:tc>
                  <a:txBody>
                    <a:bodyPr/>
                    <a:lstStyle/>
                    <a:p>
                      <a:pPr lvl="0">
                        <a:buNone/>
                      </a:pPr>
                      <a:r>
                        <a:rPr lang="en-US" sz="2500" b="0" i="0" u="none" strike="noStrike" noProof="0">
                          <a:solidFill>
                            <a:srgbClr val="000000"/>
                          </a:solidFill>
                          <a:latin typeface="Calibri"/>
                        </a:rPr>
                        <a:t>11. Alcohol: YES=2 , NO=1</a:t>
                      </a:r>
                      <a:endParaRPr lang="en-US" sz="1700"/>
                    </a:p>
                  </a:txBody>
                  <a:tcPr marL="83622" marR="83622" marT="41811" marB="41811"/>
                </a:tc>
                <a:tc>
                  <a:txBody>
                    <a:bodyPr/>
                    <a:lstStyle/>
                    <a:p>
                      <a:pPr lvl="0">
                        <a:buNone/>
                      </a:pPr>
                      <a:r>
                        <a:rPr lang="en-US" sz="2500" b="0" i="0" u="none" strike="noStrike" noProof="0">
                          <a:solidFill>
                            <a:srgbClr val="000000"/>
                          </a:solidFill>
                          <a:latin typeface="Calibri"/>
                        </a:rPr>
                        <a:t>12. Coughing: YES=2 , NO=1</a:t>
                      </a:r>
                      <a:endParaRPr lang="en-US" sz="1700"/>
                    </a:p>
                  </a:txBody>
                  <a:tcPr marL="83622" marR="83622" marT="41811" marB="41811"/>
                </a:tc>
                <a:extLst>
                  <a:ext uri="{0D108BD9-81ED-4DB2-BD59-A6C34878D82A}">
                    <a16:rowId xmlns:a16="http://schemas.microsoft.com/office/drawing/2014/main" val="3842501601"/>
                  </a:ext>
                </a:extLst>
              </a:tr>
              <a:tr h="743692">
                <a:tc>
                  <a:txBody>
                    <a:bodyPr/>
                    <a:lstStyle/>
                    <a:p>
                      <a:pPr lvl="0">
                        <a:buNone/>
                      </a:pPr>
                      <a:r>
                        <a:rPr lang="en-US" sz="2500" b="0" i="0" u="none" strike="noStrike" noProof="0">
                          <a:solidFill>
                            <a:srgbClr val="000000"/>
                          </a:solidFill>
                          <a:latin typeface="Calibri"/>
                        </a:rPr>
                        <a:t>13. Shortness of Breath: YES=2 , NO=1</a:t>
                      </a:r>
                      <a:endParaRPr lang="en-US" sz="1700"/>
                    </a:p>
                  </a:txBody>
                  <a:tcPr marL="83622" marR="83622" marT="41811" marB="41811"/>
                </a:tc>
                <a:tc>
                  <a:txBody>
                    <a:bodyPr/>
                    <a:lstStyle/>
                    <a:p>
                      <a:pPr lvl="0" algn="l">
                        <a:lnSpc>
                          <a:spcPct val="100000"/>
                        </a:lnSpc>
                        <a:spcBef>
                          <a:spcPts val="0"/>
                        </a:spcBef>
                        <a:spcAft>
                          <a:spcPts val="0"/>
                        </a:spcAft>
                        <a:buNone/>
                      </a:pPr>
                      <a:r>
                        <a:rPr lang="en-US" sz="2500" b="0" i="0" u="none" strike="noStrike" noProof="0">
                          <a:solidFill>
                            <a:srgbClr val="000000"/>
                          </a:solidFill>
                          <a:latin typeface="Calibri"/>
                        </a:rPr>
                        <a:t>14. Swallowing Difficulty: YES=2, NO=1</a:t>
                      </a:r>
                    </a:p>
                    <a:p>
                      <a:pPr lvl="0">
                        <a:buNone/>
                      </a:pPr>
                      <a:endParaRPr lang="en-US" sz="1600"/>
                    </a:p>
                  </a:txBody>
                  <a:tcPr marL="83622" marR="83622" marT="41811" marB="41811"/>
                </a:tc>
                <a:extLst>
                  <a:ext uri="{0D108BD9-81ED-4DB2-BD59-A6C34878D82A}">
                    <a16:rowId xmlns:a16="http://schemas.microsoft.com/office/drawing/2014/main" val="2431780596"/>
                  </a:ext>
                </a:extLst>
              </a:tr>
              <a:tr h="496529">
                <a:tc>
                  <a:txBody>
                    <a:bodyPr/>
                    <a:lstStyle/>
                    <a:p>
                      <a:pPr lvl="0">
                        <a:buNone/>
                      </a:pPr>
                      <a:r>
                        <a:rPr lang="en-US" sz="2500" b="0" i="0" u="none" strike="noStrike" noProof="0">
                          <a:solidFill>
                            <a:srgbClr val="000000"/>
                          </a:solidFill>
                          <a:latin typeface="Calibri"/>
                        </a:rPr>
                        <a:t>15. Chest pain: YES=2 , NO=1</a:t>
                      </a:r>
                      <a:endParaRPr lang="en-US" sz="1700"/>
                    </a:p>
                  </a:txBody>
                  <a:tcPr marL="83622" marR="83622" marT="41811" marB="41811"/>
                </a:tc>
                <a:tc>
                  <a:txBody>
                    <a:bodyPr/>
                    <a:lstStyle/>
                    <a:p>
                      <a:pPr lvl="0">
                        <a:buNone/>
                      </a:pPr>
                      <a:r>
                        <a:rPr lang="en-US" sz="2500" b="0" i="0" u="none" strike="noStrike" noProof="0">
                          <a:solidFill>
                            <a:srgbClr val="000000"/>
                          </a:solidFill>
                          <a:latin typeface="Calibri"/>
                        </a:rPr>
                        <a:t>16. Lung Cancer: YES , NO</a:t>
                      </a:r>
                      <a:endParaRPr lang="en-US" sz="1700"/>
                    </a:p>
                  </a:txBody>
                  <a:tcPr marL="83622" marR="83622" marT="41811" marB="41811"/>
                </a:tc>
                <a:extLst>
                  <a:ext uri="{0D108BD9-81ED-4DB2-BD59-A6C34878D82A}">
                    <a16:rowId xmlns:a16="http://schemas.microsoft.com/office/drawing/2014/main" val="2788799"/>
                  </a:ext>
                </a:extLst>
              </a:tr>
            </a:tbl>
          </a:graphicData>
        </a:graphic>
      </p:graphicFrame>
    </p:spTree>
    <p:extLst>
      <p:ext uri="{BB962C8B-B14F-4D97-AF65-F5344CB8AC3E}">
        <p14:creationId xmlns:p14="http://schemas.microsoft.com/office/powerpoint/2010/main" val="2993514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43</Slides>
  <Notes>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Lung Cancer Prediction</vt:lpstr>
      <vt:lpstr>PROBLEM STATEMENT </vt:lpstr>
      <vt:lpstr>PROBLEM STATEMENT</vt:lpstr>
      <vt:lpstr>PROBLEM STATEMENT</vt:lpstr>
      <vt:lpstr>OBJECTIVE</vt:lpstr>
      <vt:lpstr>LUNG CANCER DETECTION</vt:lpstr>
      <vt:lpstr>DATASET - SURVEY LUNG CANCER.CSV</vt:lpstr>
      <vt:lpstr>DATASET - SURVEY LUNG CANCER.CSV</vt:lpstr>
      <vt:lpstr>DATASET - SURVEY LUNG CANCER.CSV</vt:lpstr>
      <vt:lpstr>PRE – PROCESSING DATA</vt:lpstr>
      <vt:lpstr>PRE – PROCESSING DATA</vt:lpstr>
      <vt:lpstr>TARGET DISTRIBUTION</vt:lpstr>
      <vt:lpstr>DATA VISUALIZATION</vt:lpstr>
      <vt:lpstr>PowerPoint Presentation</vt:lpstr>
      <vt:lpstr>PowerPoint Presentation</vt:lpstr>
      <vt:lpstr>PowerPoint Presentation</vt:lpstr>
      <vt:lpstr>PowerPoint Presentation</vt:lpstr>
      <vt:lpstr>CORRELATION</vt:lpstr>
      <vt:lpstr>CORRELATION</vt:lpstr>
      <vt:lpstr>CORRELATION</vt:lpstr>
      <vt:lpstr>FEATURE ENGINEERING</vt:lpstr>
      <vt:lpstr>TARGET DISTRIBUTION IMBALANCE HANDLING</vt:lpstr>
      <vt:lpstr>LOGISTIC REGRESSION</vt:lpstr>
      <vt:lpstr>LOGISTIC REGRESSION</vt:lpstr>
      <vt:lpstr>LOGISTIC REGRESSION</vt:lpstr>
      <vt:lpstr>PowerPoint Presentation</vt:lpstr>
      <vt:lpstr>DECISION TREE</vt:lpstr>
      <vt:lpstr>DECISION TREE</vt:lpstr>
      <vt:lpstr>Decision Tree</vt:lpstr>
      <vt:lpstr>Decision Tree</vt:lpstr>
      <vt:lpstr>K NEAREST NEIGHBOUR</vt:lpstr>
      <vt:lpstr>K Nearest Neighbour</vt:lpstr>
      <vt:lpstr>K Nearest Neighbour</vt:lpstr>
      <vt:lpstr>K Nearest Neighbour</vt:lpstr>
      <vt:lpstr>GAUSSIAN NAIVE BAYES</vt:lpstr>
      <vt:lpstr>Gaussian Naive Bayes</vt:lpstr>
      <vt:lpstr>Gaussian Naive Bayes</vt:lpstr>
      <vt:lpstr>K FOLD CROSS VALIDATION</vt:lpstr>
      <vt:lpstr>K Fold cross validation</vt:lpstr>
      <vt:lpstr>K Fold cross validation</vt:lpstr>
      <vt:lpstr>K Fold cross validation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385</cp:revision>
  <dcterms:created xsi:type="dcterms:W3CDTF">2023-11-13T14:12:00Z</dcterms:created>
  <dcterms:modified xsi:type="dcterms:W3CDTF">2023-11-17T18:22:32Z</dcterms:modified>
</cp:coreProperties>
</file>