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D1063F8-0097-46E1-B53E-24E0AEF709E3}" type="datetimeFigureOut">
              <a:rPr lang="en-IL" smtClean="0"/>
              <a:t>27/06/2022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CD7F0FB-D0FB-49BB-8B92-BB1A601F0BDB}"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48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D1063F8-0097-46E1-B53E-24E0AEF709E3}" type="datetimeFigureOut">
              <a:rPr lang="en-IL" smtClean="0"/>
              <a:t>27/06/2022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CD7F0FB-D0FB-49BB-8B92-BB1A601F0BDB}" type="slidenum">
              <a:rPr lang="en-IL" smtClean="0"/>
              <a:t>‹#›</a:t>
            </a:fld>
            <a:endParaRPr lang="en-IL"/>
          </a:p>
        </p:txBody>
      </p:sp>
    </p:spTree>
    <p:extLst>
      <p:ext uri="{BB962C8B-B14F-4D97-AF65-F5344CB8AC3E}">
        <p14:creationId xmlns:p14="http://schemas.microsoft.com/office/powerpoint/2010/main" val="20922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D1063F8-0097-46E1-B53E-24E0AEF709E3}" type="datetimeFigureOut">
              <a:rPr lang="en-IL" smtClean="0"/>
              <a:t>27/06/2022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CD7F0FB-D0FB-49BB-8B92-BB1A601F0BDB}" type="slidenum">
              <a:rPr lang="en-IL" smtClean="0"/>
              <a:t>‹#›</a:t>
            </a:fld>
            <a:endParaRPr lang="en-IL"/>
          </a:p>
        </p:txBody>
      </p:sp>
    </p:spTree>
    <p:extLst>
      <p:ext uri="{BB962C8B-B14F-4D97-AF65-F5344CB8AC3E}">
        <p14:creationId xmlns:p14="http://schemas.microsoft.com/office/powerpoint/2010/main" val="324197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D1063F8-0097-46E1-B53E-24E0AEF709E3}" type="datetimeFigureOut">
              <a:rPr lang="en-IL" smtClean="0"/>
              <a:t>27/06/2022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CD7F0FB-D0FB-49BB-8B92-BB1A601F0BDB}" type="slidenum">
              <a:rPr lang="en-IL" smtClean="0"/>
              <a:t>‹#›</a:t>
            </a:fld>
            <a:endParaRPr lang="en-IL"/>
          </a:p>
        </p:txBody>
      </p:sp>
    </p:spTree>
    <p:extLst>
      <p:ext uri="{BB962C8B-B14F-4D97-AF65-F5344CB8AC3E}">
        <p14:creationId xmlns:p14="http://schemas.microsoft.com/office/powerpoint/2010/main" val="135180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D1063F8-0097-46E1-B53E-24E0AEF709E3}" type="datetimeFigureOut">
              <a:rPr lang="en-IL" smtClean="0"/>
              <a:t>27/06/2022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CD7F0FB-D0FB-49BB-8B92-BB1A601F0BDB}"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67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D1063F8-0097-46E1-B53E-24E0AEF709E3}" type="datetimeFigureOut">
              <a:rPr lang="en-IL" smtClean="0"/>
              <a:t>27/06/2022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CD7F0FB-D0FB-49BB-8B92-BB1A601F0BDB}" type="slidenum">
              <a:rPr lang="en-IL" smtClean="0"/>
              <a:t>‹#›</a:t>
            </a:fld>
            <a:endParaRPr lang="en-IL"/>
          </a:p>
        </p:txBody>
      </p:sp>
    </p:spTree>
    <p:extLst>
      <p:ext uri="{BB962C8B-B14F-4D97-AF65-F5344CB8AC3E}">
        <p14:creationId xmlns:p14="http://schemas.microsoft.com/office/powerpoint/2010/main" val="164987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D1063F8-0097-46E1-B53E-24E0AEF709E3}" type="datetimeFigureOut">
              <a:rPr lang="en-IL" smtClean="0"/>
              <a:t>27/06/2022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CD7F0FB-D0FB-49BB-8B92-BB1A601F0BDB}" type="slidenum">
              <a:rPr lang="en-IL" smtClean="0"/>
              <a:t>‹#›</a:t>
            </a:fld>
            <a:endParaRPr lang="en-IL"/>
          </a:p>
        </p:txBody>
      </p:sp>
    </p:spTree>
    <p:extLst>
      <p:ext uri="{BB962C8B-B14F-4D97-AF65-F5344CB8AC3E}">
        <p14:creationId xmlns:p14="http://schemas.microsoft.com/office/powerpoint/2010/main" val="113132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D1063F8-0097-46E1-B53E-24E0AEF709E3}" type="datetimeFigureOut">
              <a:rPr lang="en-IL" smtClean="0"/>
              <a:t>27/06/2022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CD7F0FB-D0FB-49BB-8B92-BB1A601F0BDB}" type="slidenum">
              <a:rPr lang="en-IL" smtClean="0"/>
              <a:t>‹#›</a:t>
            </a:fld>
            <a:endParaRPr lang="en-IL"/>
          </a:p>
        </p:txBody>
      </p:sp>
    </p:spTree>
    <p:extLst>
      <p:ext uri="{BB962C8B-B14F-4D97-AF65-F5344CB8AC3E}">
        <p14:creationId xmlns:p14="http://schemas.microsoft.com/office/powerpoint/2010/main" val="114077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1063F8-0097-46E1-B53E-24E0AEF709E3}" type="datetimeFigureOut">
              <a:rPr lang="en-IL" smtClean="0"/>
              <a:t>27/06/2022</a:t>
            </a:fld>
            <a:endParaRPr lang="en-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L"/>
          </a:p>
        </p:txBody>
      </p:sp>
      <p:sp>
        <p:nvSpPr>
          <p:cNvPr id="9" name="Slide Number Placeholder 8"/>
          <p:cNvSpPr>
            <a:spLocks noGrp="1"/>
          </p:cNvSpPr>
          <p:nvPr>
            <p:ph type="sldNum" sz="quarter" idx="12"/>
          </p:nvPr>
        </p:nvSpPr>
        <p:spPr/>
        <p:txBody>
          <a:bodyPr/>
          <a:lstStyle/>
          <a:p>
            <a:fld id="{ECD7F0FB-D0FB-49BB-8B92-BB1A601F0BDB}" type="slidenum">
              <a:rPr lang="en-IL" smtClean="0"/>
              <a:t>‹#›</a:t>
            </a:fld>
            <a:endParaRPr lang="en-IL"/>
          </a:p>
        </p:txBody>
      </p:sp>
    </p:spTree>
    <p:extLst>
      <p:ext uri="{BB962C8B-B14F-4D97-AF65-F5344CB8AC3E}">
        <p14:creationId xmlns:p14="http://schemas.microsoft.com/office/powerpoint/2010/main" val="350010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D1063F8-0097-46E1-B53E-24E0AEF709E3}" type="datetimeFigureOut">
              <a:rPr lang="en-IL" smtClean="0"/>
              <a:t>27/06/2022</a:t>
            </a:fld>
            <a:endParaRPr lang="en-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D7F0FB-D0FB-49BB-8B92-BB1A601F0BDB}" type="slidenum">
              <a:rPr lang="en-IL" smtClean="0"/>
              <a:t>‹#›</a:t>
            </a:fld>
            <a:endParaRPr lang="en-IL"/>
          </a:p>
        </p:txBody>
      </p:sp>
    </p:spTree>
    <p:extLst>
      <p:ext uri="{BB962C8B-B14F-4D97-AF65-F5344CB8AC3E}">
        <p14:creationId xmlns:p14="http://schemas.microsoft.com/office/powerpoint/2010/main" val="375718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D1063F8-0097-46E1-B53E-24E0AEF709E3}" type="datetimeFigureOut">
              <a:rPr lang="en-IL" smtClean="0"/>
              <a:t>27/06/2022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CD7F0FB-D0FB-49BB-8B92-BB1A601F0BDB}" type="slidenum">
              <a:rPr lang="en-IL" smtClean="0"/>
              <a:t>‹#›</a:t>
            </a:fld>
            <a:endParaRPr lang="en-IL"/>
          </a:p>
        </p:txBody>
      </p:sp>
    </p:spTree>
    <p:extLst>
      <p:ext uri="{BB962C8B-B14F-4D97-AF65-F5344CB8AC3E}">
        <p14:creationId xmlns:p14="http://schemas.microsoft.com/office/powerpoint/2010/main" val="281517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1063F8-0097-46E1-B53E-24E0AEF709E3}" type="datetimeFigureOut">
              <a:rPr lang="en-IL" smtClean="0"/>
              <a:t>27/06/2022</a:t>
            </a:fld>
            <a:endParaRPr lang="en-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D7F0FB-D0FB-49BB-8B92-BB1A601F0BDB}" type="slidenum">
              <a:rPr lang="en-IL" smtClean="0"/>
              <a:t>‹#›</a:t>
            </a:fld>
            <a:endParaRPr lang="en-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477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037BA5-B77F-E9BE-33E0-0E5134CE9AF3}"/>
              </a:ext>
            </a:extLst>
          </p:cNvPr>
          <p:cNvSpPr>
            <a:spLocks noGrp="1"/>
          </p:cNvSpPr>
          <p:nvPr>
            <p:ph type="ctrTitle"/>
          </p:nvPr>
        </p:nvSpPr>
        <p:spPr/>
        <p:txBody>
          <a:bodyPr/>
          <a:lstStyle/>
          <a:p>
            <a:pPr algn="ctr"/>
            <a:r>
              <a:rPr lang="he-IL" dirty="0">
                <a:cs typeface="+mn-cs"/>
              </a:rPr>
              <a:t>התאמת מערכת </a:t>
            </a:r>
            <a:br>
              <a:rPr lang="he-IL" dirty="0">
                <a:cs typeface="+mn-cs"/>
              </a:rPr>
            </a:br>
            <a:r>
              <a:rPr lang="he-IL" dirty="0">
                <a:cs typeface="+mn-cs"/>
              </a:rPr>
              <a:t>לשימוש בינלאומי</a:t>
            </a:r>
            <a:endParaRPr lang="en-IL" dirty="0">
              <a:cs typeface="+mn-cs"/>
            </a:endParaRPr>
          </a:p>
        </p:txBody>
      </p:sp>
      <p:sp>
        <p:nvSpPr>
          <p:cNvPr id="3" name="כותרת משנה 2">
            <a:extLst>
              <a:ext uri="{FF2B5EF4-FFF2-40B4-BE49-F238E27FC236}">
                <a16:creationId xmlns:a16="http://schemas.microsoft.com/office/drawing/2014/main" id="{94FCD322-96E2-EDA9-7508-9A44D493504C}"/>
              </a:ext>
            </a:extLst>
          </p:cNvPr>
          <p:cNvSpPr>
            <a:spLocks noGrp="1"/>
          </p:cNvSpPr>
          <p:nvPr>
            <p:ph type="subTitle" idx="1"/>
          </p:nvPr>
        </p:nvSpPr>
        <p:spPr/>
        <p:txBody>
          <a:bodyPr/>
          <a:lstStyle/>
          <a:p>
            <a:endParaRPr lang="en-IL" dirty="0"/>
          </a:p>
        </p:txBody>
      </p:sp>
    </p:spTree>
    <p:extLst>
      <p:ext uri="{BB962C8B-B14F-4D97-AF65-F5344CB8AC3E}">
        <p14:creationId xmlns:p14="http://schemas.microsoft.com/office/powerpoint/2010/main" val="96175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C81ACA-6992-45FF-DD4F-15A80D61B2A4}"/>
              </a:ext>
            </a:extLst>
          </p:cNvPr>
          <p:cNvSpPr>
            <a:spLocks noGrp="1"/>
          </p:cNvSpPr>
          <p:nvPr>
            <p:ph type="title"/>
          </p:nvPr>
        </p:nvSpPr>
        <p:spPr>
          <a:xfrm>
            <a:off x="1066800" y="139788"/>
            <a:ext cx="10058400" cy="1450757"/>
          </a:xfrm>
        </p:spPr>
        <p:txBody>
          <a:bodyPr/>
          <a:lstStyle/>
          <a:p>
            <a:pPr algn="ctr"/>
            <a:r>
              <a:rPr lang="he-IL" dirty="0">
                <a:cs typeface="+mn-cs"/>
              </a:rPr>
              <a:t>דוגמא לשימוש</a:t>
            </a:r>
            <a:endParaRPr lang="en-IL" dirty="0">
              <a:cs typeface="+mn-cs"/>
            </a:endParaRPr>
          </a:p>
        </p:txBody>
      </p:sp>
      <p:sp>
        <p:nvSpPr>
          <p:cNvPr id="3" name="מציין מיקום תוכן 2">
            <a:extLst>
              <a:ext uri="{FF2B5EF4-FFF2-40B4-BE49-F238E27FC236}">
                <a16:creationId xmlns:a16="http://schemas.microsoft.com/office/drawing/2014/main" id="{D254F486-527A-8D90-B8D6-FAB9B9113703}"/>
              </a:ext>
            </a:extLst>
          </p:cNvPr>
          <p:cNvSpPr>
            <a:spLocks noGrp="1"/>
          </p:cNvSpPr>
          <p:nvPr>
            <p:ph idx="1"/>
          </p:nvPr>
        </p:nvSpPr>
        <p:spPr>
          <a:xfrm>
            <a:off x="3081130" y="1845734"/>
            <a:ext cx="8074550" cy="3749996"/>
          </a:xfrm>
        </p:spPr>
        <p:txBody>
          <a:bodyPr>
            <a:normAutofit fontScale="85000" lnSpcReduction="20000"/>
          </a:bodyPr>
          <a:lstStyle/>
          <a:p>
            <a:pPr algn="r" rtl="1"/>
            <a:r>
              <a:rPr lang="he-IL" dirty="0"/>
              <a:t>בדוגמא הבאה אנו משתמשים ב</a:t>
            </a:r>
            <a:r>
              <a:rPr lang="en-US" dirty="0" err="1"/>
              <a:t>NumberFormat</a:t>
            </a:r>
            <a:r>
              <a:rPr lang="he-IL" dirty="0"/>
              <a:t> על מנת לפרמט מספר לפי </a:t>
            </a:r>
            <a:r>
              <a:rPr lang="he-IL" dirty="0" err="1"/>
              <a:t>איזורים</a:t>
            </a:r>
            <a:r>
              <a:rPr lang="he-IL" dirty="0"/>
              <a:t> שונים בעולם.</a:t>
            </a:r>
          </a:p>
          <a:p>
            <a:pPr algn="r" rtl="1"/>
            <a:r>
              <a:rPr lang="he-IL" u="sng" dirty="0"/>
              <a:t>מקרה 1:</a:t>
            </a:r>
            <a:r>
              <a:rPr lang="he-IL" dirty="0"/>
              <a:t> מפרמטים לפי שיטת המספור של ארה"ב</a:t>
            </a:r>
          </a:p>
          <a:p>
            <a:pPr algn="r" rtl="1"/>
            <a:r>
              <a:rPr lang="he-IL" u="sng" dirty="0"/>
              <a:t>מקרה 2:</a:t>
            </a:r>
            <a:r>
              <a:rPr lang="he-IL" dirty="0"/>
              <a:t> מפרמטים לפי שיטת המספור של סלובקיה</a:t>
            </a:r>
          </a:p>
          <a:p>
            <a:pPr algn="r" rtl="1"/>
            <a:r>
              <a:rPr lang="he-IL" u="sng" dirty="0"/>
              <a:t>מקרה 3:</a:t>
            </a:r>
            <a:r>
              <a:rPr lang="he-IL" dirty="0"/>
              <a:t> מפרמטים לפי שיטת המספור של דנמרק</a:t>
            </a:r>
          </a:p>
          <a:p>
            <a:pPr algn="r" rtl="1"/>
            <a:endParaRPr lang="he-IL" u="sng" dirty="0"/>
          </a:p>
          <a:p>
            <a:pPr algn="r" rtl="1"/>
            <a:r>
              <a:rPr lang="he-IL" dirty="0"/>
              <a:t>והתוצאות כפי שניתן לראות משתנות לפי מדינה, כל מדינה מתייחסת לנקודה </a:t>
            </a:r>
          </a:p>
          <a:p>
            <a:pPr algn="r" rtl="1"/>
            <a:r>
              <a:rPr lang="he-IL" dirty="0"/>
              <a:t>הדצימלית ולסידור של המספר בצורה שונה.</a:t>
            </a:r>
          </a:p>
          <a:p>
            <a:pPr algn="r" rtl="1"/>
            <a:r>
              <a:rPr lang="he-IL" u="sng" dirty="0"/>
              <a:t>בארה"ב:</a:t>
            </a:r>
            <a:r>
              <a:rPr lang="he-IL" dirty="0"/>
              <a:t> כותבים כמו שאנחנו רגילים</a:t>
            </a:r>
          </a:p>
          <a:p>
            <a:pPr algn="r" rtl="1"/>
            <a:r>
              <a:rPr lang="he-IL" u="sng" dirty="0"/>
              <a:t>בסלובקיה:</a:t>
            </a:r>
            <a:r>
              <a:rPr lang="he-IL" dirty="0"/>
              <a:t> כותבים פסיק במקום נקודה ושמים רווח בשביל להפריד בין אלפים למאות</a:t>
            </a:r>
          </a:p>
          <a:p>
            <a:pPr algn="r" rtl="1"/>
            <a:r>
              <a:rPr lang="he-IL" u="sng" dirty="0"/>
              <a:t>בדנמרק:</a:t>
            </a:r>
            <a:r>
              <a:rPr lang="he-IL" dirty="0"/>
              <a:t> שמים נקודה בשביל להפריד בין אלפים למאות ובפסיק על מנת לציין את החלק של השבר</a:t>
            </a:r>
          </a:p>
          <a:p>
            <a:pPr algn="r"/>
            <a:endParaRPr lang="en-IL" dirty="0"/>
          </a:p>
        </p:txBody>
      </p:sp>
      <p:pic>
        <p:nvPicPr>
          <p:cNvPr id="4" name="Content Placeholder 4">
            <a:extLst>
              <a:ext uri="{FF2B5EF4-FFF2-40B4-BE49-F238E27FC236}">
                <a16:creationId xmlns:a16="http://schemas.microsoft.com/office/drawing/2014/main" id="{825046D5-FEB1-4DBB-5613-D7EA2DE2083A}"/>
              </a:ext>
            </a:extLst>
          </p:cNvPr>
          <p:cNvPicPr>
            <a:picLocks noChangeAspect="1"/>
          </p:cNvPicPr>
          <p:nvPr/>
        </p:nvPicPr>
        <p:blipFill>
          <a:blip r:embed="rId2"/>
          <a:stretch>
            <a:fillRect/>
          </a:stretch>
        </p:blipFill>
        <p:spPr>
          <a:xfrm>
            <a:off x="335221" y="2220465"/>
            <a:ext cx="3789747" cy="2274829"/>
          </a:xfrm>
          <a:prstGeom prst="rect">
            <a:avLst/>
          </a:prstGeom>
        </p:spPr>
      </p:pic>
      <p:pic>
        <p:nvPicPr>
          <p:cNvPr id="5" name="Picture 7">
            <a:extLst>
              <a:ext uri="{FF2B5EF4-FFF2-40B4-BE49-F238E27FC236}">
                <a16:creationId xmlns:a16="http://schemas.microsoft.com/office/drawing/2014/main" id="{9F0F5B71-5E49-76B4-05C9-8DDA5BAB3D93}"/>
              </a:ext>
            </a:extLst>
          </p:cNvPr>
          <p:cNvPicPr>
            <a:picLocks noChangeAspect="1"/>
          </p:cNvPicPr>
          <p:nvPr/>
        </p:nvPicPr>
        <p:blipFill>
          <a:blip r:embed="rId3"/>
          <a:stretch>
            <a:fillRect/>
          </a:stretch>
        </p:blipFill>
        <p:spPr>
          <a:xfrm>
            <a:off x="1581365" y="4738360"/>
            <a:ext cx="1114581" cy="857370"/>
          </a:xfrm>
          <a:prstGeom prst="rect">
            <a:avLst/>
          </a:prstGeom>
        </p:spPr>
      </p:pic>
    </p:spTree>
    <p:extLst>
      <p:ext uri="{BB962C8B-B14F-4D97-AF65-F5344CB8AC3E}">
        <p14:creationId xmlns:p14="http://schemas.microsoft.com/office/powerpoint/2010/main" val="336393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9590AB-E379-C13C-9AFE-5A8B3EF922E0}"/>
              </a:ext>
            </a:extLst>
          </p:cNvPr>
          <p:cNvSpPr>
            <a:spLocks noGrp="1"/>
          </p:cNvSpPr>
          <p:nvPr>
            <p:ph type="title"/>
          </p:nvPr>
        </p:nvSpPr>
        <p:spPr/>
        <p:txBody>
          <a:bodyPr/>
          <a:lstStyle/>
          <a:p>
            <a:pPr algn="r"/>
            <a:r>
              <a:rPr lang="he-IL" dirty="0">
                <a:cs typeface="+mn-cs"/>
              </a:rPr>
              <a:t>3 עקרונות לקיום תוכנה בינלאומית:</a:t>
            </a:r>
            <a:endParaRPr lang="en-IL" dirty="0">
              <a:cs typeface="+mn-cs"/>
            </a:endParaRPr>
          </a:p>
        </p:txBody>
      </p:sp>
      <p:sp>
        <p:nvSpPr>
          <p:cNvPr id="3" name="מציין מיקום תוכן 2">
            <a:extLst>
              <a:ext uri="{FF2B5EF4-FFF2-40B4-BE49-F238E27FC236}">
                <a16:creationId xmlns:a16="http://schemas.microsoft.com/office/drawing/2014/main" id="{9E21D83D-6EA3-867A-5D3B-1028589978D3}"/>
              </a:ext>
            </a:extLst>
          </p:cNvPr>
          <p:cNvSpPr>
            <a:spLocks noGrp="1"/>
          </p:cNvSpPr>
          <p:nvPr>
            <p:ph idx="1"/>
          </p:nvPr>
        </p:nvSpPr>
        <p:spPr/>
        <p:txBody>
          <a:bodyPr>
            <a:normAutofit/>
          </a:bodyPr>
          <a:lstStyle/>
          <a:p>
            <a:pPr marL="0" indent="0" algn="r">
              <a:buNone/>
            </a:pPr>
            <a:r>
              <a:rPr lang="he-IL" sz="2800" dirty="0"/>
              <a:t> - התאמת המערכת לשוק </a:t>
            </a:r>
            <a:r>
              <a:rPr lang="he-IL" sz="2800" dirty="0" err="1"/>
              <a:t>מסויים</a:t>
            </a:r>
            <a:r>
              <a:rPr lang="he-IL" sz="2800" dirty="0"/>
              <a:t>.</a:t>
            </a:r>
            <a:r>
              <a:rPr lang="en-US" sz="2800" dirty="0"/>
              <a:t>localization</a:t>
            </a:r>
            <a:endParaRPr lang="he-IL" sz="2800" dirty="0"/>
          </a:p>
          <a:p>
            <a:pPr marL="0" indent="0" algn="r">
              <a:buNone/>
            </a:pPr>
            <a:endParaRPr lang="en-IL" sz="2800" dirty="0"/>
          </a:p>
          <a:p>
            <a:pPr marL="0" indent="0" algn="r">
              <a:buNone/>
            </a:pPr>
            <a:r>
              <a:rPr lang="he-IL" sz="2800" dirty="0"/>
              <a:t> - עיצוב המערכת כך שיהיה קל לעשות לה לוקליזציה.</a:t>
            </a:r>
            <a:r>
              <a:rPr lang="en-US" sz="2800" dirty="0"/>
              <a:t>Internationalization</a:t>
            </a:r>
            <a:endParaRPr lang="he-IL" sz="2800" dirty="0"/>
          </a:p>
          <a:p>
            <a:pPr marL="0" indent="0" algn="r">
              <a:buNone/>
            </a:pPr>
            <a:endParaRPr lang="he-IL" sz="2800" dirty="0"/>
          </a:p>
          <a:p>
            <a:pPr marL="0" indent="0" algn="r">
              <a:buNone/>
            </a:pPr>
            <a:r>
              <a:rPr lang="he-IL" sz="2800" dirty="0"/>
              <a:t> - התאמת המערכת למדינות שונות בכל העולם.</a:t>
            </a:r>
            <a:r>
              <a:rPr lang="en-US" sz="2800" dirty="0"/>
              <a:t>Globalization</a:t>
            </a:r>
            <a:endParaRPr lang="he-IL" sz="2800" dirty="0"/>
          </a:p>
          <a:p>
            <a:pPr marL="0" indent="0" algn="r">
              <a:buNone/>
            </a:pPr>
            <a:endParaRPr lang="he-IL" sz="2800" dirty="0"/>
          </a:p>
          <a:p>
            <a:pPr marL="0" indent="0" algn="r">
              <a:buNone/>
            </a:pPr>
            <a:endParaRPr lang="he-IL" sz="2800" dirty="0"/>
          </a:p>
        </p:txBody>
      </p:sp>
    </p:spTree>
    <p:extLst>
      <p:ext uri="{BB962C8B-B14F-4D97-AF65-F5344CB8AC3E}">
        <p14:creationId xmlns:p14="http://schemas.microsoft.com/office/powerpoint/2010/main" val="390720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8BEAC2-2011-58DE-DEA3-E580D55343C8}"/>
              </a:ext>
            </a:extLst>
          </p:cNvPr>
          <p:cNvSpPr>
            <a:spLocks noGrp="1"/>
          </p:cNvSpPr>
          <p:nvPr>
            <p:ph type="title"/>
          </p:nvPr>
        </p:nvSpPr>
        <p:spPr/>
        <p:txBody>
          <a:bodyPr/>
          <a:lstStyle/>
          <a:p>
            <a:pPr algn="ctr"/>
            <a:r>
              <a:rPr lang="en-US" sz="4800" dirty="0"/>
              <a:t>Internationalization</a:t>
            </a:r>
            <a:br>
              <a:rPr lang="he-IL" sz="4800" dirty="0"/>
            </a:br>
            <a:endParaRPr lang="en-IL" dirty="0"/>
          </a:p>
        </p:txBody>
      </p:sp>
      <p:sp>
        <p:nvSpPr>
          <p:cNvPr id="3" name="מציין מיקום תוכן 2">
            <a:extLst>
              <a:ext uri="{FF2B5EF4-FFF2-40B4-BE49-F238E27FC236}">
                <a16:creationId xmlns:a16="http://schemas.microsoft.com/office/drawing/2014/main" id="{C03C3C0A-14A3-FDD0-391E-817879E3DD01}"/>
              </a:ext>
            </a:extLst>
          </p:cNvPr>
          <p:cNvSpPr>
            <a:spLocks noGrp="1"/>
          </p:cNvSpPr>
          <p:nvPr>
            <p:ph idx="1"/>
          </p:nvPr>
        </p:nvSpPr>
        <p:spPr>
          <a:xfrm>
            <a:off x="1097280" y="1845734"/>
            <a:ext cx="9825824" cy="3859327"/>
          </a:xfrm>
        </p:spPr>
        <p:txBody>
          <a:bodyPr/>
          <a:lstStyle/>
          <a:p>
            <a:pPr algn="r"/>
            <a:r>
              <a:rPr lang="he-IL" sz="2000" dirty="0"/>
              <a:t>עיצוב התוכנה כך שיהיה קל לעשות לה לוקליזציה.</a:t>
            </a:r>
            <a:endParaRPr lang="he-IL" u="sng" dirty="0"/>
          </a:p>
          <a:p>
            <a:pPr marL="0" indent="0" algn="r">
              <a:buNone/>
            </a:pPr>
            <a:r>
              <a:rPr lang="he-IL" u="sng" dirty="0"/>
              <a:t>תמיכת חומרה:</a:t>
            </a:r>
            <a:r>
              <a:rPr lang="he-IL" dirty="0"/>
              <a:t> כאשר מפתחים מערכת צריכים לקחת בחשבון שלא בכל מקום בעולם יהיה את אותה חומרה זמינה.</a:t>
            </a:r>
          </a:p>
          <a:p>
            <a:pPr algn="r"/>
            <a:endParaRPr lang="he-IL" dirty="0"/>
          </a:p>
          <a:p>
            <a:pPr algn="r"/>
            <a:r>
              <a:rPr lang="en-US" u="sng" dirty="0"/>
              <a:t>:UI</a:t>
            </a:r>
            <a:endParaRPr lang="he-IL" dirty="0"/>
          </a:p>
          <a:p>
            <a:pPr marL="0" indent="0" algn="r">
              <a:buNone/>
            </a:pPr>
            <a:r>
              <a:rPr lang="he-IL" dirty="0"/>
              <a:t>אם המערכת הולכת להיות מתורגמת לכמה שפות אז כמות המקום שנשמר במסך צריכה להיות מתאימה לכל השפות שאליהן נתרגם את המערכת.</a:t>
            </a:r>
            <a:endParaRPr lang="en-IL" dirty="0"/>
          </a:p>
        </p:txBody>
      </p:sp>
    </p:spTree>
    <p:extLst>
      <p:ext uri="{BB962C8B-B14F-4D97-AF65-F5344CB8AC3E}">
        <p14:creationId xmlns:p14="http://schemas.microsoft.com/office/powerpoint/2010/main" val="294403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A8B603-1BF6-10E4-7AE2-DC1382F6BFE3}"/>
              </a:ext>
            </a:extLst>
          </p:cNvPr>
          <p:cNvSpPr>
            <a:spLocks noGrp="1"/>
          </p:cNvSpPr>
          <p:nvPr>
            <p:ph type="title"/>
          </p:nvPr>
        </p:nvSpPr>
        <p:spPr/>
        <p:txBody>
          <a:bodyPr/>
          <a:lstStyle/>
          <a:p>
            <a:pPr algn="ctr"/>
            <a:r>
              <a:rPr lang="en-US" sz="4800" dirty="0"/>
              <a:t>localization</a:t>
            </a:r>
            <a:endParaRPr lang="en-IL" dirty="0"/>
          </a:p>
        </p:txBody>
      </p:sp>
      <p:sp>
        <p:nvSpPr>
          <p:cNvPr id="3" name="מציין מיקום תוכן 2">
            <a:extLst>
              <a:ext uri="{FF2B5EF4-FFF2-40B4-BE49-F238E27FC236}">
                <a16:creationId xmlns:a16="http://schemas.microsoft.com/office/drawing/2014/main" id="{CCD59B2D-497F-4E96-E170-5ECE9AC746D3}"/>
              </a:ext>
            </a:extLst>
          </p:cNvPr>
          <p:cNvSpPr>
            <a:spLocks noGrp="1"/>
          </p:cNvSpPr>
          <p:nvPr>
            <p:ph idx="1"/>
          </p:nvPr>
        </p:nvSpPr>
        <p:spPr/>
        <p:txBody>
          <a:bodyPr/>
          <a:lstStyle/>
          <a:p>
            <a:pPr algn="r"/>
            <a:r>
              <a:rPr lang="he-IL" sz="2000" dirty="0"/>
              <a:t>התאמת התוכנה לשוק </a:t>
            </a:r>
            <a:r>
              <a:rPr lang="he-IL" sz="2000" dirty="0" err="1"/>
              <a:t>מסויים</a:t>
            </a:r>
            <a:r>
              <a:rPr lang="he-IL" sz="2000" dirty="0"/>
              <a:t>.</a:t>
            </a:r>
          </a:p>
          <a:p>
            <a:pPr marL="0" indent="0" algn="r">
              <a:buNone/>
            </a:pPr>
            <a:endParaRPr lang="he-IL" dirty="0"/>
          </a:p>
          <a:p>
            <a:pPr marL="0" indent="0" algn="r">
              <a:buNone/>
            </a:pPr>
            <a:r>
              <a:rPr lang="he-IL" dirty="0"/>
              <a:t>רוצים ליצור תחושה אצל הלקוח שהתוכנה פותחה ע"י אנשים שגרים בשוק הזה.</a:t>
            </a:r>
          </a:p>
          <a:p>
            <a:pPr marL="0" indent="0" algn="r">
              <a:buNone/>
            </a:pPr>
            <a:endParaRPr lang="he-IL" dirty="0"/>
          </a:p>
          <a:p>
            <a:pPr marL="0" indent="0" algn="r">
              <a:buNone/>
            </a:pPr>
            <a:r>
              <a:rPr lang="he-IL" dirty="0"/>
              <a:t>התאמה של המערכת למנהגים המקומיים, לדוגמא בישראל יש סניפים כשרים של </a:t>
            </a:r>
            <a:r>
              <a:rPr lang="he-IL" dirty="0" err="1"/>
              <a:t>מקדונלדס</a:t>
            </a:r>
            <a:r>
              <a:rPr lang="he-IL" dirty="0"/>
              <a:t> וחנויות אשר סגורות בשבתות וחגים.</a:t>
            </a:r>
            <a:endParaRPr lang="he-IL" sz="2000" dirty="0"/>
          </a:p>
          <a:p>
            <a:pPr marL="0" indent="0" algn="r">
              <a:buNone/>
            </a:pPr>
            <a:endParaRPr lang="he-IL" sz="2000" dirty="0"/>
          </a:p>
          <a:p>
            <a:pPr algn="r"/>
            <a:endParaRPr lang="en-IL" dirty="0"/>
          </a:p>
        </p:txBody>
      </p:sp>
    </p:spTree>
    <p:extLst>
      <p:ext uri="{BB962C8B-B14F-4D97-AF65-F5344CB8AC3E}">
        <p14:creationId xmlns:p14="http://schemas.microsoft.com/office/powerpoint/2010/main" val="133882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B50E3C-05F9-6470-7702-6DF2BFB139ED}"/>
              </a:ext>
            </a:extLst>
          </p:cNvPr>
          <p:cNvSpPr>
            <a:spLocks noGrp="1"/>
          </p:cNvSpPr>
          <p:nvPr>
            <p:ph type="title"/>
          </p:nvPr>
        </p:nvSpPr>
        <p:spPr/>
        <p:txBody>
          <a:bodyPr/>
          <a:lstStyle/>
          <a:p>
            <a:pPr algn="ctr"/>
            <a:r>
              <a:rPr lang="en-US" sz="4800" dirty="0"/>
              <a:t>Globalization</a:t>
            </a:r>
            <a:endParaRPr lang="en-IL" dirty="0"/>
          </a:p>
        </p:txBody>
      </p:sp>
      <p:sp>
        <p:nvSpPr>
          <p:cNvPr id="3" name="מציין מיקום תוכן 2">
            <a:extLst>
              <a:ext uri="{FF2B5EF4-FFF2-40B4-BE49-F238E27FC236}">
                <a16:creationId xmlns:a16="http://schemas.microsoft.com/office/drawing/2014/main" id="{23887814-6F96-1D54-0D83-8FD1894059F6}"/>
              </a:ext>
            </a:extLst>
          </p:cNvPr>
          <p:cNvSpPr>
            <a:spLocks noGrp="1"/>
          </p:cNvSpPr>
          <p:nvPr>
            <p:ph idx="1"/>
          </p:nvPr>
        </p:nvSpPr>
        <p:spPr/>
        <p:txBody>
          <a:bodyPr/>
          <a:lstStyle/>
          <a:p>
            <a:pPr algn="r"/>
            <a:r>
              <a:rPr lang="he-IL" sz="2000" dirty="0"/>
              <a:t>התאמת המערכת למדינות שונות בכל העולם.</a:t>
            </a:r>
            <a:endParaRPr lang="en-US" sz="2000" dirty="0"/>
          </a:p>
          <a:p>
            <a:pPr algn="r"/>
            <a:r>
              <a:rPr lang="he-IL" dirty="0"/>
              <a:t>עיקרון זה מתייחס לכל פעולה שבה הארגון נהיה "מחובר" יותר לשוק העולמי.</a:t>
            </a:r>
          </a:p>
          <a:p>
            <a:pPr algn="r"/>
            <a:r>
              <a:rPr lang="he-IL" dirty="0">
                <a:latin typeface="Calibri" panose="020F0502020204030204" pitchFamily="34" charset="0"/>
                <a:cs typeface="Calibri" panose="020F0502020204030204" pitchFamily="34" charset="0"/>
              </a:rPr>
              <a:t>גלובליזציה היא כל פעילות אשר נועדה לקרב בין אנשים, חברות או תרבויות שונות. בעסקים, המושג מתייחס לצעדים הננקטים ע"י חברה כדי להתקרב אל קהל לקוחותיה מסביב לעולם, החל מתהליך העיצוב ועד לשיווק. למשל: איביי ואמזון המאפשרות לקנות מוצרים מעסקים בכל רחבי העולם לכל מקום בעולם.</a:t>
            </a:r>
            <a:endParaRPr lang="he-IL" dirty="0"/>
          </a:p>
          <a:p>
            <a:pPr algn="r"/>
            <a:r>
              <a:rPr lang="he-IL" dirty="0"/>
              <a:t>למשל:</a:t>
            </a:r>
          </a:p>
          <a:p>
            <a:pPr algn="r"/>
            <a:r>
              <a:rPr lang="he-IL" dirty="0"/>
              <a:t>-</a:t>
            </a:r>
            <a:r>
              <a:rPr lang="he-IL" dirty="0" err="1"/>
              <a:t>נטפליקס</a:t>
            </a:r>
            <a:r>
              <a:rPr lang="he-IL" dirty="0"/>
              <a:t> קיים ב-190 מדינות ומציע תכנים שונים במדינות שונות.</a:t>
            </a:r>
          </a:p>
          <a:p>
            <a:pPr algn="r"/>
            <a:r>
              <a:rPr lang="he-IL" dirty="0"/>
              <a:t>-אמזון שמאפשרת רכישת מוצרים בכל העולם.</a:t>
            </a:r>
            <a:endParaRPr lang="en-IL" dirty="0"/>
          </a:p>
        </p:txBody>
      </p:sp>
    </p:spTree>
    <p:extLst>
      <p:ext uri="{BB962C8B-B14F-4D97-AF65-F5344CB8AC3E}">
        <p14:creationId xmlns:p14="http://schemas.microsoft.com/office/powerpoint/2010/main" val="97917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F31176-9A86-0188-FA06-A316049511BD}"/>
              </a:ext>
            </a:extLst>
          </p:cNvPr>
          <p:cNvSpPr>
            <a:spLocks noGrp="1"/>
          </p:cNvSpPr>
          <p:nvPr>
            <p:ph type="title"/>
          </p:nvPr>
        </p:nvSpPr>
        <p:spPr/>
        <p:txBody>
          <a:bodyPr/>
          <a:lstStyle/>
          <a:p>
            <a:pPr algn="ctr"/>
            <a:r>
              <a:rPr lang="he-IL" dirty="0">
                <a:cs typeface="+mn-cs"/>
              </a:rPr>
              <a:t>הבדלים</a:t>
            </a:r>
            <a:endParaRPr lang="en-IL" dirty="0">
              <a:cs typeface="+mn-cs"/>
            </a:endParaRPr>
          </a:p>
        </p:txBody>
      </p:sp>
      <p:sp>
        <p:nvSpPr>
          <p:cNvPr id="3" name="מציין מיקום תוכן 2">
            <a:extLst>
              <a:ext uri="{FF2B5EF4-FFF2-40B4-BE49-F238E27FC236}">
                <a16:creationId xmlns:a16="http://schemas.microsoft.com/office/drawing/2014/main" id="{DEB1D493-6CB1-2E8D-4596-C2EF00FE9479}"/>
              </a:ext>
            </a:extLst>
          </p:cNvPr>
          <p:cNvSpPr>
            <a:spLocks noGrp="1"/>
          </p:cNvSpPr>
          <p:nvPr>
            <p:ph idx="1"/>
          </p:nvPr>
        </p:nvSpPr>
        <p:spPr/>
        <p:txBody>
          <a:bodyPr/>
          <a:lstStyle/>
          <a:p>
            <a:pPr algn="r" rtl="1"/>
            <a:r>
              <a:rPr lang="en-US" dirty="0"/>
              <a:t>Globalization</a:t>
            </a:r>
            <a:r>
              <a:rPr lang="he-IL" dirty="0"/>
              <a:t> מתייחס לתהליך שדרכו חברה מביאה את המוצר שלה לשאר העולם (פתיחת סניפים ברחבי העולם, סגירת חוזים עם מחסנים ברחבי העולם </a:t>
            </a:r>
            <a:r>
              <a:rPr lang="he-IL" dirty="0" err="1"/>
              <a:t>וכו</a:t>
            </a:r>
            <a:r>
              <a:rPr lang="he-IL" dirty="0"/>
              <a:t>)</a:t>
            </a:r>
          </a:p>
          <a:p>
            <a:pPr algn="r" rtl="1"/>
            <a:r>
              <a:rPr lang="en-US" dirty="0"/>
              <a:t>Internationalization</a:t>
            </a:r>
            <a:r>
              <a:rPr lang="he-IL" dirty="0"/>
              <a:t> מתייחס לעיצוב של מערכת כך שיהיה ניתן בקלות להרחיב את השימוש במערכת לשימוש בינלאומי (שימוש בקידוד מתאים, שימוש בחומרה שיש במקומות רבים בעולם </a:t>
            </a:r>
            <a:r>
              <a:rPr lang="he-IL" dirty="0" err="1"/>
              <a:t>וכו</a:t>
            </a:r>
            <a:r>
              <a:rPr lang="he-IL" dirty="0"/>
              <a:t>)</a:t>
            </a:r>
          </a:p>
          <a:p>
            <a:pPr algn="r" rtl="1"/>
            <a:r>
              <a:rPr lang="en-US" dirty="0"/>
              <a:t>Localization</a:t>
            </a:r>
            <a:r>
              <a:rPr lang="he-IL" dirty="0"/>
              <a:t> מתייחס לפעולות שנעשות על מנת להתאים את המערכת לשוק מאוד ספציפי (תרגום מערכת לשפה מקומית, הגשת אוכל שתואם את </a:t>
            </a:r>
            <a:r>
              <a:rPr lang="he-IL" dirty="0" err="1"/>
              <a:t>המהנהגים</a:t>
            </a:r>
            <a:r>
              <a:rPr lang="he-IL" dirty="0"/>
              <a:t> המקומיים, שעות עבודה שתואמות את החופשים והחגים המקומיים </a:t>
            </a:r>
            <a:r>
              <a:rPr lang="he-IL" dirty="0" err="1"/>
              <a:t>וכו</a:t>
            </a:r>
            <a:r>
              <a:rPr lang="he-IL" dirty="0"/>
              <a:t>) </a:t>
            </a:r>
            <a:endParaRPr lang="LID4096" dirty="0"/>
          </a:p>
          <a:p>
            <a:endParaRPr lang="en-IL" dirty="0"/>
          </a:p>
        </p:txBody>
      </p:sp>
    </p:spTree>
    <p:extLst>
      <p:ext uri="{BB962C8B-B14F-4D97-AF65-F5344CB8AC3E}">
        <p14:creationId xmlns:p14="http://schemas.microsoft.com/office/powerpoint/2010/main" val="127285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AE9A83-9A56-BF0C-ADDD-5BED1A5E3DD0}"/>
              </a:ext>
            </a:extLst>
          </p:cNvPr>
          <p:cNvSpPr>
            <a:spLocks noGrp="1"/>
          </p:cNvSpPr>
          <p:nvPr>
            <p:ph type="title"/>
          </p:nvPr>
        </p:nvSpPr>
        <p:spPr/>
        <p:txBody>
          <a:bodyPr>
            <a:normAutofit fontScale="90000"/>
          </a:bodyPr>
          <a:lstStyle/>
          <a:p>
            <a:pPr algn="ctr"/>
            <a:r>
              <a:rPr lang="he-IL" dirty="0">
                <a:cs typeface="+mn-cs"/>
              </a:rPr>
              <a:t>התאמות ושינויים שרצוי לבצע כחלק מתהליך התאמת המערכת לשימוש בינלאומי</a:t>
            </a:r>
            <a:endParaRPr lang="en-IL" dirty="0">
              <a:cs typeface="+mn-cs"/>
            </a:endParaRPr>
          </a:p>
        </p:txBody>
      </p:sp>
      <p:sp>
        <p:nvSpPr>
          <p:cNvPr id="3" name="מציין מיקום תוכן 2">
            <a:extLst>
              <a:ext uri="{FF2B5EF4-FFF2-40B4-BE49-F238E27FC236}">
                <a16:creationId xmlns:a16="http://schemas.microsoft.com/office/drawing/2014/main" id="{93F59431-64A3-6FAD-109D-FFCE135F20F8}"/>
              </a:ext>
            </a:extLst>
          </p:cNvPr>
          <p:cNvSpPr>
            <a:spLocks noGrp="1"/>
          </p:cNvSpPr>
          <p:nvPr>
            <p:ph idx="1"/>
          </p:nvPr>
        </p:nvSpPr>
        <p:spPr>
          <a:xfrm>
            <a:off x="944217" y="1845733"/>
            <a:ext cx="10211463" cy="4386101"/>
          </a:xfrm>
        </p:spPr>
        <p:txBody>
          <a:bodyPr>
            <a:normAutofit/>
          </a:bodyPr>
          <a:lstStyle/>
          <a:p>
            <a:pPr marL="0" indent="0" algn="r">
              <a:lnSpc>
                <a:spcPct val="115000"/>
              </a:lnSpc>
              <a:spcAft>
                <a:spcPts val="600"/>
              </a:spcAft>
              <a:buClr>
                <a:schemeClr val="accent1">
                  <a:lumMod val="60000"/>
                  <a:lumOff val="40000"/>
                </a:schemeClr>
              </a:buClr>
              <a:buNone/>
            </a:pPr>
            <a:r>
              <a:rPr lang="en-US" sz="2400" dirty="0" err="1">
                <a:solidFill>
                  <a:schemeClr val="tx1">
                    <a:alpha val="70000"/>
                  </a:schemeClr>
                </a:solidFill>
              </a:rPr>
              <a:t>שפה</a:t>
            </a:r>
            <a:endParaRPr lang="he-IL" sz="2400" dirty="0">
              <a:solidFill>
                <a:schemeClr val="tx1">
                  <a:alpha val="70000"/>
                </a:schemeClr>
              </a:solidFill>
            </a:endParaRPr>
          </a:p>
          <a:p>
            <a:pPr marL="0" indent="0" algn="r">
              <a:lnSpc>
                <a:spcPct val="115000"/>
              </a:lnSpc>
              <a:spcAft>
                <a:spcPts val="600"/>
              </a:spcAft>
              <a:buClr>
                <a:schemeClr val="accent1">
                  <a:lumMod val="60000"/>
                  <a:lumOff val="40000"/>
                </a:schemeClr>
              </a:buClr>
              <a:buNone/>
            </a:pPr>
            <a:r>
              <a:rPr lang="he-IL" sz="2400" dirty="0">
                <a:solidFill>
                  <a:schemeClr val="tx1">
                    <a:alpha val="70000"/>
                  </a:schemeClr>
                </a:solidFill>
              </a:rPr>
              <a:t>תאריך</a:t>
            </a:r>
            <a:endParaRPr lang="en-US" sz="2400" dirty="0">
              <a:solidFill>
                <a:schemeClr val="tx1">
                  <a:alpha val="70000"/>
                </a:schemeClr>
              </a:solidFill>
            </a:endParaRPr>
          </a:p>
          <a:p>
            <a:pPr marL="0" indent="0" algn="r">
              <a:lnSpc>
                <a:spcPct val="115000"/>
              </a:lnSpc>
              <a:spcAft>
                <a:spcPts val="600"/>
              </a:spcAft>
              <a:buClr>
                <a:schemeClr val="accent1">
                  <a:lumMod val="60000"/>
                  <a:lumOff val="40000"/>
                </a:schemeClr>
              </a:buClr>
              <a:buNone/>
            </a:pPr>
            <a:r>
              <a:rPr lang="en-US" sz="2400" dirty="0" err="1">
                <a:solidFill>
                  <a:schemeClr val="tx1">
                    <a:alpha val="70000"/>
                  </a:schemeClr>
                </a:solidFill>
              </a:rPr>
              <a:t>אזור</a:t>
            </a:r>
            <a:r>
              <a:rPr lang="en-US" sz="2400" dirty="0">
                <a:solidFill>
                  <a:schemeClr val="tx1">
                    <a:alpha val="70000"/>
                  </a:schemeClr>
                </a:solidFill>
              </a:rPr>
              <a:t> </a:t>
            </a:r>
            <a:r>
              <a:rPr lang="en-US" sz="2400" dirty="0" err="1">
                <a:solidFill>
                  <a:schemeClr val="tx1">
                    <a:alpha val="70000"/>
                  </a:schemeClr>
                </a:solidFill>
              </a:rPr>
              <a:t>זמן</a:t>
            </a:r>
            <a:endParaRPr lang="en-US" sz="2400" dirty="0">
              <a:solidFill>
                <a:schemeClr val="tx1">
                  <a:alpha val="70000"/>
                </a:schemeClr>
              </a:solidFill>
            </a:endParaRPr>
          </a:p>
          <a:p>
            <a:pPr marL="0" indent="0" algn="r">
              <a:lnSpc>
                <a:spcPct val="115000"/>
              </a:lnSpc>
              <a:spcAft>
                <a:spcPts val="600"/>
              </a:spcAft>
              <a:buClr>
                <a:schemeClr val="accent1">
                  <a:lumMod val="60000"/>
                  <a:lumOff val="40000"/>
                </a:schemeClr>
              </a:buClr>
              <a:buNone/>
            </a:pPr>
            <a:r>
              <a:rPr lang="en-US" sz="2400" dirty="0" err="1">
                <a:solidFill>
                  <a:schemeClr val="tx1">
                    <a:alpha val="70000"/>
                  </a:schemeClr>
                </a:solidFill>
              </a:rPr>
              <a:t>מטבע</a:t>
            </a:r>
            <a:endParaRPr lang="he-IL" sz="2400" dirty="0">
              <a:solidFill>
                <a:schemeClr val="tx1">
                  <a:alpha val="70000"/>
                </a:schemeClr>
              </a:solidFill>
            </a:endParaRPr>
          </a:p>
          <a:p>
            <a:pPr marL="0" indent="0" algn="r">
              <a:lnSpc>
                <a:spcPct val="115000"/>
              </a:lnSpc>
              <a:spcAft>
                <a:spcPts val="600"/>
              </a:spcAft>
              <a:buClr>
                <a:schemeClr val="accent1">
                  <a:lumMod val="60000"/>
                  <a:lumOff val="40000"/>
                </a:schemeClr>
              </a:buClr>
              <a:buNone/>
            </a:pPr>
            <a:r>
              <a:rPr lang="he-IL" sz="2400" dirty="0">
                <a:solidFill>
                  <a:schemeClr val="tx1">
                    <a:alpha val="70000"/>
                  </a:schemeClr>
                </a:solidFill>
              </a:rPr>
              <a:t>סימני מדידה (מיילים/ ק"מ)</a:t>
            </a:r>
            <a:endParaRPr lang="en-US" sz="2400" dirty="0">
              <a:solidFill>
                <a:schemeClr val="tx1">
                  <a:alpha val="70000"/>
                </a:schemeClr>
              </a:solidFill>
            </a:endParaRPr>
          </a:p>
        </p:txBody>
      </p:sp>
    </p:spTree>
    <p:extLst>
      <p:ext uri="{BB962C8B-B14F-4D97-AF65-F5344CB8AC3E}">
        <p14:creationId xmlns:p14="http://schemas.microsoft.com/office/powerpoint/2010/main" val="37009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C1DAC5-CAAA-9C4E-D2DA-CEEDAD275A2F}"/>
              </a:ext>
            </a:extLst>
          </p:cNvPr>
          <p:cNvSpPr>
            <a:spLocks noGrp="1"/>
          </p:cNvSpPr>
          <p:nvPr>
            <p:ph type="title"/>
          </p:nvPr>
        </p:nvSpPr>
        <p:spPr/>
        <p:txBody>
          <a:bodyPr/>
          <a:lstStyle/>
          <a:p>
            <a:pPr algn="ctr"/>
            <a:r>
              <a:rPr lang="he-IL" dirty="0">
                <a:cs typeface="+mn-cs"/>
              </a:rPr>
              <a:t>הקשר למדדים של דרישות רמת שירות</a:t>
            </a:r>
            <a:br>
              <a:rPr lang="he-IL" dirty="0">
                <a:cs typeface="+mn-cs"/>
              </a:rPr>
            </a:br>
            <a:r>
              <a:rPr lang="en-US" dirty="0">
                <a:cs typeface="+mn-cs"/>
              </a:rPr>
              <a:t>SLR</a:t>
            </a:r>
            <a:endParaRPr lang="en-IL" dirty="0">
              <a:cs typeface="+mn-cs"/>
            </a:endParaRPr>
          </a:p>
        </p:txBody>
      </p:sp>
      <p:sp>
        <p:nvSpPr>
          <p:cNvPr id="3" name="מציין מיקום תוכן 2">
            <a:extLst>
              <a:ext uri="{FF2B5EF4-FFF2-40B4-BE49-F238E27FC236}">
                <a16:creationId xmlns:a16="http://schemas.microsoft.com/office/drawing/2014/main" id="{082CEB7C-0521-FAE7-0DDB-5793D21B3E3F}"/>
              </a:ext>
            </a:extLst>
          </p:cNvPr>
          <p:cNvSpPr>
            <a:spLocks noGrp="1"/>
          </p:cNvSpPr>
          <p:nvPr>
            <p:ph idx="1"/>
          </p:nvPr>
        </p:nvSpPr>
        <p:spPr/>
        <p:txBody>
          <a:bodyPr>
            <a:normAutofit fontScale="85000" lnSpcReduction="20000"/>
          </a:bodyPr>
          <a:lstStyle/>
          <a:p>
            <a:pPr algn="r" rtl="1"/>
            <a:r>
              <a:rPr lang="he-IL" dirty="0"/>
              <a:t>מה זה </a:t>
            </a:r>
            <a:r>
              <a:rPr lang="en-US" dirty="0"/>
              <a:t>SLR</a:t>
            </a:r>
            <a:r>
              <a:rPr lang="he-IL" dirty="0"/>
              <a:t>?</a:t>
            </a:r>
            <a:endParaRPr lang="en-US" dirty="0"/>
          </a:p>
          <a:p>
            <a:pPr algn="r" rtl="1"/>
            <a:r>
              <a:rPr lang="en-US" dirty="0"/>
              <a:t>SLA</a:t>
            </a:r>
            <a:r>
              <a:rPr lang="he-IL" dirty="0"/>
              <a:t> הם ראשי תיבות של </a:t>
            </a:r>
            <a:r>
              <a:rPr lang="en-US" dirty="0"/>
              <a:t>Service Level Agreement – </a:t>
            </a:r>
            <a:r>
              <a:rPr lang="he-IL" dirty="0"/>
              <a:t> הסכם תנאי שירות בין נותן השירות ללקוח. את ההסכם הזה נהוג לערוך לפני תחילת העבודה על הפרויקט. מחליטים על </a:t>
            </a:r>
            <a:r>
              <a:rPr lang="en-US" b="0" i="0" dirty="0">
                <a:solidFill>
                  <a:srgbClr val="202122"/>
                </a:solidFill>
                <a:effectLst/>
                <a:latin typeface="Arial" panose="020B0604020202020204" pitchFamily="34" charset="0"/>
              </a:rPr>
              <a:t>quality, availability, responsibilities</a:t>
            </a:r>
            <a:r>
              <a:rPr lang="he-IL" b="0" i="0" dirty="0">
                <a:solidFill>
                  <a:srgbClr val="202122"/>
                </a:solidFill>
                <a:effectLst/>
                <a:latin typeface="Arial" panose="020B0604020202020204" pitchFamily="34" charset="0"/>
              </a:rPr>
              <a:t>....</a:t>
            </a:r>
            <a:endParaRPr lang="he-IL" dirty="0"/>
          </a:p>
          <a:p>
            <a:pPr algn="r" rtl="1"/>
            <a:r>
              <a:rPr lang="en-US" dirty="0"/>
              <a:t>SLR</a:t>
            </a:r>
            <a:r>
              <a:rPr lang="he-IL" dirty="0"/>
              <a:t> (</a:t>
            </a:r>
            <a:r>
              <a:rPr lang="en-US" dirty="0"/>
              <a:t>Service Layer Requirements</a:t>
            </a:r>
            <a:r>
              <a:rPr lang="he-IL" dirty="0"/>
              <a:t>) מתאר את התנאים על פיהם ה-</a:t>
            </a:r>
            <a:r>
              <a:rPr lang="en-US" dirty="0"/>
              <a:t>SLA</a:t>
            </a:r>
            <a:r>
              <a:rPr lang="he-IL" dirty="0"/>
              <a:t> מבוסס. למשל השירות צריך להיות זמין ב99% מהזמן – חוץ </a:t>
            </a:r>
            <a:r>
              <a:rPr lang="he-IL" dirty="0" err="1"/>
              <a:t>מבזמן</a:t>
            </a:r>
            <a:r>
              <a:rPr lang="he-IL" dirty="0"/>
              <a:t> תחזוקה.</a:t>
            </a:r>
            <a:endParaRPr lang="en-US" dirty="0"/>
          </a:p>
          <a:p>
            <a:pPr algn="r" rtl="1"/>
            <a:r>
              <a:rPr lang="he-IL" u="sng" dirty="0"/>
              <a:t>כיצד המדדים קשורים לדרישות הללו?</a:t>
            </a:r>
          </a:p>
          <a:p>
            <a:pPr algn="r" rtl="1"/>
            <a:r>
              <a:rPr lang="he-IL" dirty="0"/>
              <a:t>נרצה לבצע התרחבות ועדיין לעמוד בדרישות הלקוח ובסטנדרט שהצבנו:</a:t>
            </a:r>
          </a:p>
          <a:p>
            <a:pPr algn="r" rtl="1"/>
            <a:r>
              <a:rPr lang="he-IL" dirty="0"/>
              <a:t>1) פונקציונאליות המערכת תעבוד בכל מקום בלי קשר למיקום</a:t>
            </a:r>
          </a:p>
          <a:p>
            <a:pPr algn="r" rtl="1"/>
            <a:r>
              <a:rPr lang="he-IL" dirty="0"/>
              <a:t>2) אפשרות המערכת לעמוד בעומס גדול יותר לדוגמא:</a:t>
            </a:r>
          </a:p>
          <a:p>
            <a:pPr algn="r" rtl="1"/>
            <a:r>
              <a:rPr lang="he-IL" dirty="0"/>
              <a:t>- מספר לקוחות גדול יותר בשוק הבינלאומי</a:t>
            </a:r>
          </a:p>
          <a:p>
            <a:pPr algn="r" rtl="1"/>
            <a:r>
              <a:rPr lang="he-IL" dirty="0"/>
              <a:t>- להוסיף שרתים כדי לעמוד בעומס</a:t>
            </a:r>
          </a:p>
          <a:p>
            <a:pPr algn="r" rtl="1"/>
            <a:r>
              <a:rPr lang="he-IL" dirty="0"/>
              <a:t>- להגדיל את מספר הלקוחות שניתן לשרת במקביל</a:t>
            </a:r>
          </a:p>
          <a:p>
            <a:pPr marL="0" indent="0" algn="r">
              <a:buNone/>
            </a:pPr>
            <a:endParaRPr lang="en-IL" dirty="0"/>
          </a:p>
        </p:txBody>
      </p:sp>
    </p:spTree>
    <p:extLst>
      <p:ext uri="{BB962C8B-B14F-4D97-AF65-F5344CB8AC3E}">
        <p14:creationId xmlns:p14="http://schemas.microsoft.com/office/powerpoint/2010/main" val="356883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D34FF1-B7F5-47C5-F108-AC2DD304E3DA}"/>
              </a:ext>
            </a:extLst>
          </p:cNvPr>
          <p:cNvSpPr>
            <a:spLocks noGrp="1"/>
          </p:cNvSpPr>
          <p:nvPr>
            <p:ph type="title"/>
          </p:nvPr>
        </p:nvSpPr>
        <p:spPr/>
        <p:txBody>
          <a:bodyPr/>
          <a:lstStyle/>
          <a:p>
            <a:pPr algn="ctr"/>
            <a:r>
              <a:rPr lang="he-IL" dirty="0">
                <a:cs typeface="+mn-cs"/>
              </a:rPr>
              <a:t>כיצד ההתאמות הללו נתמכות?</a:t>
            </a:r>
            <a:endParaRPr lang="en-IL" dirty="0">
              <a:cs typeface="+mn-cs"/>
            </a:endParaRPr>
          </a:p>
        </p:txBody>
      </p:sp>
      <p:sp>
        <p:nvSpPr>
          <p:cNvPr id="3" name="מציין מיקום תוכן 2">
            <a:extLst>
              <a:ext uri="{FF2B5EF4-FFF2-40B4-BE49-F238E27FC236}">
                <a16:creationId xmlns:a16="http://schemas.microsoft.com/office/drawing/2014/main" id="{86E4772B-3F74-25B5-48AC-FB78C0FC1076}"/>
              </a:ext>
            </a:extLst>
          </p:cNvPr>
          <p:cNvSpPr>
            <a:spLocks noGrp="1"/>
          </p:cNvSpPr>
          <p:nvPr>
            <p:ph idx="1"/>
          </p:nvPr>
        </p:nvSpPr>
        <p:spPr/>
        <p:txBody>
          <a:bodyPr/>
          <a:lstStyle/>
          <a:p>
            <a:pPr algn="r" rtl="1"/>
            <a:r>
              <a:rPr lang="he-IL" dirty="0"/>
              <a:t>ב- </a:t>
            </a:r>
            <a:r>
              <a:rPr lang="en-US" dirty="0"/>
              <a:t>JAVA</a:t>
            </a:r>
            <a:r>
              <a:rPr lang="he-IL" dirty="0"/>
              <a:t> יש אובייקט אשר נקרא </a:t>
            </a:r>
            <a:r>
              <a:rPr lang="en-US" dirty="0"/>
              <a:t>Locale</a:t>
            </a:r>
            <a:r>
              <a:rPr lang="he-IL" dirty="0"/>
              <a:t> המאפשר להתאים את התוכן שלנו </a:t>
            </a:r>
            <a:r>
              <a:rPr lang="he-IL" dirty="0" err="1"/>
              <a:t>לאיזורים</a:t>
            </a:r>
            <a:r>
              <a:rPr lang="he-IL" dirty="0"/>
              <a:t> שונים: </a:t>
            </a:r>
            <a:r>
              <a:rPr lang="he-IL" dirty="0" err="1"/>
              <a:t>מספר,מטבע,תאריך</a:t>
            </a:r>
            <a:r>
              <a:rPr lang="he-IL" dirty="0"/>
              <a:t> וכדומה.</a:t>
            </a:r>
          </a:p>
          <a:p>
            <a:pPr algn="r" rtl="1"/>
            <a:r>
              <a:rPr lang="he-IL" dirty="0"/>
              <a:t>כך נוכל לטפל במספר רב של אזורים בו זמנית מבלי צורך לקמפל מחדש את המערכת.</a:t>
            </a:r>
          </a:p>
          <a:p>
            <a:pPr algn="r" rtl="1"/>
            <a:endParaRPr lang="he-IL" dirty="0"/>
          </a:p>
          <a:p>
            <a:pPr algn="r" rtl="1"/>
            <a:endParaRPr lang="LID4096" dirty="0"/>
          </a:p>
          <a:p>
            <a:pPr algn="r"/>
            <a:endParaRPr lang="en-IL" dirty="0"/>
          </a:p>
        </p:txBody>
      </p:sp>
      <p:pic>
        <p:nvPicPr>
          <p:cNvPr id="4" name="Picture 4">
            <a:extLst>
              <a:ext uri="{FF2B5EF4-FFF2-40B4-BE49-F238E27FC236}">
                <a16:creationId xmlns:a16="http://schemas.microsoft.com/office/drawing/2014/main" id="{7551938C-20C6-B685-3B66-BAB8CDAEC412}"/>
              </a:ext>
            </a:extLst>
          </p:cNvPr>
          <p:cNvPicPr>
            <a:picLocks noChangeAspect="1"/>
          </p:cNvPicPr>
          <p:nvPr/>
        </p:nvPicPr>
        <p:blipFill>
          <a:blip r:embed="rId2"/>
          <a:stretch>
            <a:fillRect/>
          </a:stretch>
        </p:blipFill>
        <p:spPr>
          <a:xfrm>
            <a:off x="6948750" y="3172239"/>
            <a:ext cx="4065464" cy="2600432"/>
          </a:xfrm>
          <a:prstGeom prst="rect">
            <a:avLst/>
          </a:prstGeom>
        </p:spPr>
      </p:pic>
    </p:spTree>
    <p:extLst>
      <p:ext uri="{BB962C8B-B14F-4D97-AF65-F5344CB8AC3E}">
        <p14:creationId xmlns:p14="http://schemas.microsoft.com/office/powerpoint/2010/main" val="1358126192"/>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1199</TotalTime>
  <Words>614</Words>
  <Application>Microsoft Office PowerPoint</Application>
  <PresentationFormat>מסך רחב</PresentationFormat>
  <Paragraphs>62</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Calibri</vt:lpstr>
      <vt:lpstr>Calibri Light</vt:lpstr>
      <vt:lpstr>מבט לאחור</vt:lpstr>
      <vt:lpstr>התאמת מערכת  לשימוש בינלאומי</vt:lpstr>
      <vt:lpstr>3 עקרונות לקיום תוכנה בינלאומית:</vt:lpstr>
      <vt:lpstr>Internationalization </vt:lpstr>
      <vt:lpstr>localization</vt:lpstr>
      <vt:lpstr>Globalization</vt:lpstr>
      <vt:lpstr>הבדלים</vt:lpstr>
      <vt:lpstr>התאמות ושינויים שרצוי לבצע כחלק מתהליך התאמת המערכת לשימוש בינלאומי</vt:lpstr>
      <vt:lpstr>הקשר למדדים של דרישות רמת שירות SLR</vt:lpstr>
      <vt:lpstr>כיצד ההתאמות הללו נתמכות?</vt:lpstr>
      <vt:lpstr>דוגמא לשימוש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התאמת מערכת  לשימוש בינלאומי</dc:title>
  <dc:creator>shaked dollberg</dc:creator>
  <cp:lastModifiedBy>shaked dollberg</cp:lastModifiedBy>
  <cp:revision>4</cp:revision>
  <dcterms:created xsi:type="dcterms:W3CDTF">2022-06-27T18:23:56Z</dcterms:created>
  <dcterms:modified xsi:type="dcterms:W3CDTF">2022-06-28T14:23:34Z</dcterms:modified>
</cp:coreProperties>
</file>