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sldIdLst>
    <p:sldId id="256" r:id="rId6"/>
    <p:sldId id="257" r:id="rId7"/>
    <p:sldId id="259" r:id="rId8"/>
    <p:sldId id="262" r:id="rId9"/>
    <p:sldId id="261" r:id="rId10"/>
    <p:sldId id="258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E1ED0-EFFB-4E50-A567-91034F213558}" v="22" dt="2022-05-15T21:11:3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357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9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4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80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73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785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7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44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2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5789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72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602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6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859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7634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342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84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747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5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28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089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44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367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8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5A3A-9102-4242-B77E-FD81E90E45B5}" type="datetimeFigureOut">
              <a:rPr lang="en-IL" smtClean="0"/>
              <a:t>16/05/2022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5CC9EE-CFCB-41A8-B337-A7A5AE8E0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23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6oHADCVcSDlNzuVOCzpLBBvfIA-hwaPLxAjYvU7FiGdh7IA/viewform?usp=sf_link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E5EB7-46A7-09CA-49AB-B2F201B5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57" y="687378"/>
            <a:ext cx="6629399" cy="5148943"/>
          </a:xfrm>
        </p:spPr>
        <p:txBody>
          <a:bodyPr anchor="ctr">
            <a:normAutofit/>
          </a:bodyPr>
          <a:lstStyle/>
          <a:p>
            <a:r>
              <a:rPr lang="he-IL" sz="6000" b="1" dirty="0">
                <a:latin typeface="Calibri" panose="020F0502020204030204" pitchFamily="34" charset="0"/>
                <a:cs typeface="Calibri" panose="020F0502020204030204" pitchFamily="34" charset="0"/>
              </a:rPr>
              <a:t>עקביות ושמירת נתונים</a:t>
            </a:r>
            <a:endParaRPr lang="en-IL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4EC7-C73F-743B-B8D0-58B6C31B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7" y="609600"/>
            <a:ext cx="8596668" cy="1320800"/>
          </a:xfrm>
        </p:spPr>
        <p:txBody>
          <a:bodyPr/>
          <a:lstStyle/>
          <a:p>
            <a:r>
              <a:rPr lang="en-US" dirty="0"/>
              <a:t>Mapped superclass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B492B-57D8-57C0-F6AB-D8556FE7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1" y="1433497"/>
            <a:ext cx="4972050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D2723-1072-6E7E-41B3-3F682494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1" y="4175556"/>
            <a:ext cx="455295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518EB-CA43-A3DA-7A0B-659F089EAE7C}"/>
              </a:ext>
            </a:extLst>
          </p:cNvPr>
          <p:cNvSpPr txBox="1"/>
          <p:nvPr/>
        </p:nvSpPr>
        <p:spPr>
          <a:xfrm>
            <a:off x="5734975" y="1553592"/>
            <a:ext cx="3861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בשיטה זו למחלקת האב יש ייצוג רק בקוד ולא בטבלה.</a:t>
            </a:r>
          </a:p>
          <a:p>
            <a:pPr algn="r" rtl="1"/>
            <a:r>
              <a:rPr lang="he-IL" sz="2400" dirty="0"/>
              <a:t>נשים לב כי למחלקת האב </a:t>
            </a:r>
            <a:r>
              <a:rPr lang="en-US" sz="2400" dirty="0"/>
              <a:t>Person</a:t>
            </a:r>
            <a:r>
              <a:rPr lang="he-IL" sz="2400" dirty="0"/>
              <a:t> אין אנוטציה של יישות </a:t>
            </a:r>
            <a:r>
              <a:rPr lang="en-US" sz="2400" dirty="0"/>
              <a:t>(@Entity)</a:t>
            </a:r>
            <a:r>
              <a:rPr lang="he-IL" sz="2400" dirty="0"/>
              <a:t> ולכן היא לא תגובה בבסיס הנתונים.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5806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1D1A-770D-3577-2976-718EB85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Table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96F23-E7F1-0438-8B7F-A5BBDE94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681"/>
            <a:ext cx="5762625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3EF69-9635-6194-3E8C-4A0E2477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825"/>
            <a:ext cx="4352925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13B3A-729A-451F-80FF-DB2665E98C2E}"/>
              </a:ext>
            </a:extLst>
          </p:cNvPr>
          <p:cNvSpPr txBox="1"/>
          <p:nvPr/>
        </p:nvSpPr>
        <p:spPr>
          <a:xfrm>
            <a:off x="6096000" y="1437812"/>
            <a:ext cx="4514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בשיטה זו ניצור טבלה אחת לכל תתי הסוגים של המחלקה </a:t>
            </a:r>
            <a:r>
              <a:rPr lang="en-US" sz="2400" dirty="0" err="1"/>
              <a:t>MyProduc</a:t>
            </a:r>
            <a:r>
              <a:rPr lang="es-AR" sz="2400" dirty="0"/>
              <a:t>t</a:t>
            </a:r>
            <a:r>
              <a:rPr lang="he-IL" sz="2400" dirty="0"/>
              <a:t>. יתבצע איחוד שדות מכל תתי המחלקות – עבור כל שדה שלא מקבל ערך במחלקה תתבצע השמה של הערך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55556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E50-6E23-C7B5-28B2-EEE5496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21804" cy="1320800"/>
          </a:xfrm>
        </p:spPr>
        <p:txBody>
          <a:bodyPr/>
          <a:lstStyle/>
          <a:p>
            <a:r>
              <a:rPr lang="en-US" dirty="0"/>
              <a:t>Joined Table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D8B6B-912C-8A27-D8BF-65710437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744"/>
            <a:ext cx="5366362" cy="399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0BAAA-4E54-8326-F1F7-53D9C41D827D}"/>
              </a:ext>
            </a:extLst>
          </p:cNvPr>
          <p:cNvSpPr txBox="1"/>
          <p:nvPr/>
        </p:nvSpPr>
        <p:spPr>
          <a:xfrm>
            <a:off x="5930283" y="1127464"/>
            <a:ext cx="4003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בשיטה זו נקבל 3 טבלאות – טבלה עבור מחלקת האב וטבלה עבור מחלקת הבן.</a:t>
            </a:r>
          </a:p>
          <a:p>
            <a:pPr algn="r" rtl="1"/>
            <a:r>
              <a:rPr lang="he-IL" sz="2400" dirty="0"/>
              <a:t>הטבלה במחלקת האב תכיל את כל השדות המשותפים לכל המחלקות.</a:t>
            </a:r>
          </a:p>
          <a:p>
            <a:pPr algn="r" rtl="1"/>
            <a:r>
              <a:rPr lang="he-IL" sz="2400" dirty="0"/>
              <a:t>הטבלאות במחלקות הבן יחזיקו את השדות הרלוונטים אך ורק להם כאשר מפתח הטבלה יהיה המפתח בטבלת האב.</a:t>
            </a:r>
          </a:p>
        </p:txBody>
      </p:sp>
    </p:spTree>
    <p:extLst>
      <p:ext uri="{BB962C8B-B14F-4D97-AF65-F5344CB8AC3E}">
        <p14:creationId xmlns:p14="http://schemas.microsoft.com/office/powerpoint/2010/main" val="427212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2642-E657-DC30-E1E6-F1699339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00866-B17D-7B24-5324-04C42D7B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744"/>
            <a:ext cx="5366362" cy="3990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CAF1B4-408C-CC20-462B-510C09589537}"/>
              </a:ext>
            </a:extLst>
          </p:cNvPr>
          <p:cNvSpPr txBox="1"/>
          <p:nvPr/>
        </p:nvSpPr>
        <p:spPr>
          <a:xfrm>
            <a:off x="5834017" y="719585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בשיטה זו נקבל שתי טבלאות – אחת עבור כל מחלקה יורשת. השדות של מחלקת האב יישבו בכל טבלה בנפרד ולמעשה לא תהיה טבלה</a:t>
            </a:r>
            <a:r>
              <a:rPr lang="en-US" sz="2400" dirty="0"/>
              <a:t> </a:t>
            </a:r>
            <a:r>
              <a:rPr lang="he-IL" sz="2400" dirty="0"/>
              <a:t> עבור מחלקת האב.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נשים לב! </a:t>
            </a:r>
            <a:br>
              <a:rPr lang="en-US" sz="2400" dirty="0"/>
            </a:br>
            <a:r>
              <a:rPr lang="he-IL" sz="2400" dirty="0"/>
              <a:t>בדומה לשיטה </a:t>
            </a:r>
            <a:r>
              <a:rPr lang="en-US" sz="2400" dirty="0"/>
              <a:t>mapped superclass</a:t>
            </a:r>
            <a:r>
              <a:rPr lang="he-IL" sz="2400" dirty="0"/>
              <a:t> גם כאן למחלקת האב אין טבלה משלו.</a:t>
            </a:r>
          </a:p>
          <a:p>
            <a:pPr algn="r" rtl="1"/>
            <a:r>
              <a:rPr lang="he-IL" sz="2400" dirty="0"/>
              <a:t>אז מה ההבדל ?</a:t>
            </a:r>
          </a:p>
          <a:p>
            <a:pPr algn="r" rtl="1"/>
            <a:r>
              <a:rPr lang="he-IL" sz="2400" dirty="0"/>
              <a:t>בשיטה </a:t>
            </a:r>
            <a:r>
              <a:rPr lang="en-US" sz="2400" dirty="0"/>
              <a:t>mapped superclass</a:t>
            </a:r>
            <a:r>
              <a:rPr lang="he-IL" sz="2400" dirty="0"/>
              <a:t> תכונות מחלקת האב לא נשמרות אך בשיטה </a:t>
            </a:r>
            <a:r>
              <a:rPr lang="es-AR" sz="2400" dirty="0"/>
              <a:t>Table per </a:t>
            </a:r>
            <a:r>
              <a:rPr lang="es-AR" sz="2400" dirty="0" err="1"/>
              <a:t>class</a:t>
            </a:r>
            <a:r>
              <a:rPr lang="he-IL" sz="2400" dirty="0"/>
              <a:t> התכונות נשמרות בטבלאות של מחלקות הבן.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43548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2334-ECCE-D22E-62B9-C439B2BE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392"/>
            <a:ext cx="4933353" cy="1320800"/>
          </a:xfrm>
        </p:spPr>
        <p:txBody>
          <a:bodyPr/>
          <a:lstStyle/>
          <a:p>
            <a:r>
              <a:rPr lang="en-US" dirty="0"/>
              <a:t>Dealing with relations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2EACF-91C9-7C55-F9C4-92BD81A08D21}"/>
              </a:ext>
            </a:extLst>
          </p:cNvPr>
          <p:cNvSpPr txBox="1"/>
          <p:nvPr/>
        </p:nvSpPr>
        <p:spPr>
          <a:xfrm>
            <a:off x="384371" y="1074198"/>
            <a:ext cx="92505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/>
              <a:t>@OneToOne</a:t>
            </a:r>
          </a:p>
          <a:p>
            <a:pPr algn="r" rtl="1"/>
            <a:r>
              <a:rPr lang="he-IL" sz="2400" dirty="0"/>
              <a:t>הכנסה של  מזהה של האובייקט ה</a:t>
            </a:r>
            <a:r>
              <a:rPr lang="en-US" sz="2400" dirty="0"/>
              <a:t>“</a:t>
            </a:r>
            <a:r>
              <a:rPr lang="he-IL" sz="2400" dirty="0"/>
              <a:t>חזק" לטבלה של האובייקט ה"חלש".</a:t>
            </a:r>
          </a:p>
          <a:p>
            <a:pPr algn="r" rtl="1"/>
            <a:r>
              <a:rPr lang="he-IL" sz="2400" dirty="0"/>
              <a:t>לדוגמה: בקשר מדינה – עיר בירה – נשמור מזהה של המדינה בטבלה של ערי בירה. </a:t>
            </a: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/>
              <a:t>@ManyToOne</a:t>
            </a:r>
          </a:p>
          <a:p>
            <a:pPr algn="r" rtl="1"/>
            <a:r>
              <a:rPr lang="he-IL" sz="2400" dirty="0"/>
              <a:t>נכניס עבור הטבלה של הרבים את השדה המזהה של היחיד.</a:t>
            </a:r>
          </a:p>
          <a:p>
            <a:pPr algn="r" rtl="1"/>
            <a:r>
              <a:rPr lang="he-IL" sz="2400" dirty="0"/>
              <a:t>לדוגמה: מורה יכול להעביר כמה קורסים , אך קורס מועבר על ידי מרצה אחד.נשמור את המזהה של המורה בטבלת הקורסים.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/>
              <a:t>@ManyToMany</a:t>
            </a:r>
          </a:p>
          <a:p>
            <a:pPr algn="r" rtl="1"/>
            <a:r>
              <a:rPr lang="he-IL" sz="2400" dirty="0"/>
              <a:t>ניצור טבלה שלישית המייצגת את הקשר בין שני האובייקטים.</a:t>
            </a:r>
          </a:p>
          <a:p>
            <a:pPr algn="r" rtl="1"/>
            <a:r>
              <a:rPr lang="he-IL" sz="2400" dirty="0"/>
              <a:t>לדוגמה: סטודנט יכול לקחת מס' קורסים,קורס יכול להילקח על ידי מס' סטודנטים.</a:t>
            </a:r>
          </a:p>
          <a:p>
            <a:pPr algn="r" rtl="1"/>
            <a:r>
              <a:rPr lang="he-IL" sz="2400" dirty="0"/>
              <a:t>ניצור טבלה שלישית ובה המפתח יהיה למעשה שילוב המפתחות מטבלת הסטודנטים וטבלת הקורסים.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40505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05177-F35E-9E61-39DA-55CB57EDD9B6}"/>
              </a:ext>
            </a:extLst>
          </p:cNvPr>
          <p:cNvSpPr txBox="1"/>
          <p:nvPr/>
        </p:nvSpPr>
        <p:spPr>
          <a:xfrm>
            <a:off x="893135" y="733647"/>
            <a:ext cx="86343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סקר הוראה:</a:t>
            </a:r>
          </a:p>
          <a:p>
            <a:pPr algn="ctr" rtl="1"/>
            <a:endParaRPr lang="he-IL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https://docs.google.com/forms/d/e/1FAIpQLSf6oHADCVcSDlNzuVOCzpLBBvfIA-hwaPLxAjYvU7FiGdh7IA/viewform?usp=sf_link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5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FE16-086F-78E4-DCFC-80E43736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081" y="3104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4000" b="1" dirty="0">
                <a:latin typeface="Calibri" panose="020F0502020204030204" pitchFamily="34" charset="0"/>
                <a:cs typeface="Calibri" panose="020F0502020204030204" pitchFamily="34" charset="0"/>
              </a:rPr>
              <a:t>מושגים בסיסיים: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L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A37A-28CD-23D6-A720-FA98DA83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06" y="1488613"/>
            <a:ext cx="8596668" cy="3880773"/>
          </a:xfrm>
        </p:spPr>
        <p:txBody>
          <a:bodyPr/>
          <a:lstStyle/>
          <a:p>
            <a:pPr algn="r" rtl="1"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ORM(Object Relational Mapping)</a:t>
            </a:r>
          </a:p>
          <a:p>
            <a:pPr marL="0" indent="0" algn="r" rtl="1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שיטה להמרת אובייקטים לטבלאות (והפוך)</a:t>
            </a:r>
          </a:p>
          <a:p>
            <a:pPr algn="r" rtl="1"/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FF8AD-41A6-A774-AABC-E583024E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8" y="2774141"/>
            <a:ext cx="1827581" cy="13881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2165159-0770-0680-9B85-59C58AA17173}"/>
              </a:ext>
            </a:extLst>
          </p:cNvPr>
          <p:cNvSpPr/>
          <p:nvPr/>
        </p:nvSpPr>
        <p:spPr>
          <a:xfrm>
            <a:off x="2118196" y="3246390"/>
            <a:ext cx="1132079" cy="507851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2D1C627-364F-F047-2D0B-01FD1BA0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07133"/>
              </p:ext>
            </p:extLst>
          </p:nvPr>
        </p:nvGraphicFramePr>
        <p:xfrm>
          <a:off x="3383725" y="2944056"/>
          <a:ext cx="631276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4255">
                  <a:extLst>
                    <a:ext uri="{9D8B030D-6E8A-4147-A177-3AD203B41FA5}">
                      <a16:colId xmlns:a16="http://schemas.microsoft.com/office/drawing/2014/main" val="918620879"/>
                    </a:ext>
                  </a:extLst>
                </a:gridCol>
                <a:gridCol w="2104255">
                  <a:extLst>
                    <a:ext uri="{9D8B030D-6E8A-4147-A177-3AD203B41FA5}">
                      <a16:colId xmlns:a16="http://schemas.microsoft.com/office/drawing/2014/main" val="2549839311"/>
                    </a:ext>
                  </a:extLst>
                </a:gridCol>
                <a:gridCol w="2104255">
                  <a:extLst>
                    <a:ext uri="{9D8B030D-6E8A-4147-A177-3AD203B41FA5}">
                      <a16:colId xmlns:a16="http://schemas.microsoft.com/office/drawing/2014/main" val="157270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phoneNumber</a:t>
                      </a:r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8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5545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8156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7FB8-123A-D3AB-E607-96E11BCE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512808"/>
            <a:ext cx="9144000" cy="525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E75A6-2C4B-3594-7AD0-30E1A325BBA8}"/>
              </a:ext>
            </a:extLst>
          </p:cNvPr>
          <p:cNvSpPr txBox="1"/>
          <p:nvPr/>
        </p:nvSpPr>
        <p:spPr>
          <a:xfrm>
            <a:off x="-233084" y="1295415"/>
            <a:ext cx="96677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נוצרה בשנת 2001 .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מספקת מיפוי בין אובייקטים וטבלאות.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A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חוסכת מהמתכנת כתיבת שאילתות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בכך שהיא ממירה פקודות ב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לשאילתות.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קיימות ספריות נוספות למטרה זו: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MyBatis,Spring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data JPA , etc.. 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861D-B9A3-1F2C-37C7-EA29ACC9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51" y="488336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איך זה עובד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643-24AC-0D21-00CF-81503B4E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136"/>
            <a:ext cx="8899285" cy="4360046"/>
          </a:xfrm>
        </p:spPr>
        <p:txBody>
          <a:bodyPr/>
          <a:lstStyle/>
          <a:p>
            <a:pPr algn="r" rtl="1">
              <a:buSzPct val="150000"/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מס' אנוטציות (@) שנפגוש:</a:t>
            </a:r>
          </a:p>
          <a:p>
            <a:pPr algn="r" rtl="1">
              <a:buSzPct val="100000"/>
              <a:buFont typeface="+mj-lt"/>
              <a:buAutoNum type="arabicPeriod"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השם אותו האובייקט בקוד שלנו מקבל.</a:t>
            </a:r>
          </a:p>
          <a:p>
            <a:pPr algn="r" rtl="1">
              <a:buSzPct val="100000"/>
              <a:buFont typeface="+mj-lt"/>
              <a:buAutoNum type="arabicPeriod"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שם הטבלה אליה נקשר את האובייקט.</a:t>
            </a:r>
          </a:p>
          <a:p>
            <a:pPr marL="0" indent="0" algn="r" rtl="1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*נשים לב כי במקרים רבים השם יהיה דומה ואפילו זהה.</a:t>
            </a:r>
          </a:p>
          <a:p>
            <a:pPr algn="r" rtl="1">
              <a:buSzPct val="100000"/>
              <a:buFont typeface="+mj-lt"/>
              <a:buAutoNum type="arabicPeriod" startAt="3"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שדה המוגדר להיות המפתח הראשי עבור טבלה מסויימת.</a:t>
            </a:r>
          </a:p>
          <a:p>
            <a:pPr algn="r" rtl="1">
              <a:buSzPct val="100000"/>
              <a:buFont typeface="+mj-lt"/>
              <a:buAutoNum type="arabicPeriod" startAt="4"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שדה המוגדר להיות עמודה בטבלה בבסיס הנתונים שלנו.</a:t>
            </a:r>
          </a:p>
          <a:p>
            <a:pPr algn="r" rtl="1">
              <a:buSzPct val="100000"/>
              <a:buFont typeface="+mj-lt"/>
              <a:buAutoNum type="arabicPeriod" startAt="5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GeneratorValue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, Generic generator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r" rtl="1">
              <a:buNone/>
            </a:pP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826034F-E21E-FC65-5FC0-0BB4056C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9" y="105615"/>
            <a:ext cx="8078680" cy="6646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737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541C-3504-0FF0-2609-2B1B43E6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8" y="3612966"/>
            <a:ext cx="10118137" cy="2694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9A446-3CAD-929E-13F5-827891B01658}"/>
              </a:ext>
            </a:extLst>
          </p:cNvPr>
          <p:cNvSpPr txBox="1"/>
          <p:nvPr/>
        </p:nvSpPr>
        <p:spPr>
          <a:xfrm>
            <a:off x="0" y="373626"/>
            <a:ext cx="9271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יצירת טיפוסים המנהלים את הישויות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Clr>
                <a:schemeClr val="accent1"/>
              </a:buClr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EntityManagerFactory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יצירת הטיפוסים שאותם נרצה לגבות בבסיס הנתונים.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יצירת קשר לבסיס הנתונים , ביצוע הפעולה הנדרשת ( בדוגמה שלנו – שמירה).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חשוב מאוד!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סגירת הקשר בסוף הפעולה.</a:t>
            </a:r>
          </a:p>
        </p:txBody>
      </p:sp>
    </p:spTree>
    <p:extLst>
      <p:ext uri="{BB962C8B-B14F-4D97-AF65-F5344CB8AC3E}">
        <p14:creationId xmlns:p14="http://schemas.microsoft.com/office/powerpoint/2010/main" val="296226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73A092-91DB-C062-6B23-772236BE021A}"/>
              </a:ext>
            </a:extLst>
          </p:cNvPr>
          <p:cNvSpPr txBox="1"/>
          <p:nvPr/>
        </p:nvSpPr>
        <p:spPr>
          <a:xfrm>
            <a:off x="-3474903" y="107017"/>
            <a:ext cx="10451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התוצאה:</a:t>
            </a:r>
            <a:r>
              <a:rPr lang="en-US" sz="6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L" sz="6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54B4-D364-A61E-E716-08DC15759BC6}"/>
              </a:ext>
            </a:extLst>
          </p:cNvPr>
          <p:cNvSpPr txBox="1"/>
          <p:nvPr/>
        </p:nvSpPr>
        <p:spPr>
          <a:xfrm>
            <a:off x="-719898" y="2921963"/>
            <a:ext cx="104518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למעשה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ייצר לבדו את הטבלה – ולא נאלצנו לכתוב שאילתת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כלל.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באותה הדרך ישנן פקודות רבות למחיקה,עדכון ועוד.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https://docs.oracle.com/javaee/7/api/javax/persistence/EntityManager.html</a:t>
            </a:r>
          </a:p>
          <a:p>
            <a:pPr algn="r" rtl="1"/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BA98F6-5DD5-EC2B-BD11-D9C44955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1" y="1565132"/>
            <a:ext cx="9127165" cy="9143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57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73981-0B5F-D1A4-9F32-41562D055987}"/>
              </a:ext>
            </a:extLst>
          </p:cNvPr>
          <p:cNvSpPr txBox="1"/>
          <p:nvPr/>
        </p:nvSpPr>
        <p:spPr>
          <a:xfrm>
            <a:off x="403124" y="443353"/>
            <a:ext cx="92029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בקטנה על הממשק של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</a:t>
            </a:r>
            <a:r>
              <a:rPr lang="he-IL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sz="2600" dirty="0"/>
              <a:t>רז עבר לגור בבאר שבע ואנו רוצים לעדכן את הפרטים שלו בטבלה.</a:t>
            </a:r>
          </a:p>
          <a:p>
            <a:pPr algn="r" rtl="1"/>
            <a:r>
              <a:rPr lang="he-IL" sz="2600" dirty="0"/>
              <a:t>ניתן לעשות זאת בפקודה כפי שראינו קודם, אך ישנה גם אפשרות לגשת ישירות אל הטבלה ולבצע זאת.</a:t>
            </a:r>
            <a:endParaRPr lang="en-IL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CBEA7-BCAA-1C24-F353-8FE6D14E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36" y="2653989"/>
            <a:ext cx="7108723" cy="1550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7D276-944D-F565-4C0F-35D60AE1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5" y="4506432"/>
            <a:ext cx="7108723" cy="1550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8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37E4-ACDA-D425-35C0-3D0098D7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Dealing with hierarchy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B65F7-0237-A05E-F8AF-76C6172F6EC7}"/>
              </a:ext>
            </a:extLst>
          </p:cNvPr>
          <p:cNvSpPr txBox="1"/>
          <p:nvPr/>
        </p:nvSpPr>
        <p:spPr>
          <a:xfrm>
            <a:off x="2840854" y="1704512"/>
            <a:ext cx="6977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ישנן מס' שיטות להתמודדות עם היררכיה: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2800" dirty="0"/>
              <a:t>Mapped superclass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2800" dirty="0"/>
              <a:t>Single Table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2800" dirty="0"/>
              <a:t>Joined Table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2800" dirty="0"/>
              <a:t>Table per class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9667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פיאה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B17897AEA2FF34B9577CD348EE075A3" ma:contentTypeVersion="2" ma:contentTypeDescription="צור מסמך חדש." ma:contentTypeScope="" ma:versionID="bd4a69314263933c2c5f5c81c831fc2c">
  <xsd:schema xmlns:xsd="http://www.w3.org/2001/XMLSchema" xmlns:xs="http://www.w3.org/2001/XMLSchema" xmlns:p="http://schemas.microsoft.com/office/2006/metadata/properties" xmlns:ns3="cabce76d-eec0-4661-ad43-50ccf3ca86ec" targetNamespace="http://schemas.microsoft.com/office/2006/metadata/properties" ma:root="true" ma:fieldsID="057631d6c33652837a3918ed12ce6dc3" ns3:_="">
    <xsd:import namespace="cabce76d-eec0-4661-ad43-50ccf3ca86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ce76d-eec0-4661-ad43-50ccf3ca8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658D8-FC63-417E-BD2C-B1F2A628E09F}">
  <ds:schemaRefs>
    <ds:schemaRef ds:uri="http://www.w3.org/XML/1998/namespace"/>
    <ds:schemaRef ds:uri="http://purl.org/dc/dcmitype/"/>
    <ds:schemaRef ds:uri="cabce76d-eec0-4661-ad43-50ccf3ca86e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5EFA05-D185-4D75-A77F-1E489EA46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ce76d-eec0-4661-ad43-50ccf3ca8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BDC1DF-FFC2-43A9-9855-5B50BA5389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1718</TotalTime>
  <Words>605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פיאה</vt:lpstr>
      <vt:lpstr>עקביות ושמירת נתונים</vt:lpstr>
      <vt:lpstr>מושגים בסיסיים: </vt:lpstr>
      <vt:lpstr>Hibernate</vt:lpstr>
      <vt:lpstr>איך זה עובד ?</vt:lpstr>
      <vt:lpstr>PowerPoint Presentation</vt:lpstr>
      <vt:lpstr>PowerPoint Presentation</vt:lpstr>
      <vt:lpstr>PowerPoint Presentation</vt:lpstr>
      <vt:lpstr>PowerPoint Presentation</vt:lpstr>
      <vt:lpstr>Dealing with hierarchy</vt:lpstr>
      <vt:lpstr>Mapped superclass</vt:lpstr>
      <vt:lpstr>Single Table</vt:lpstr>
      <vt:lpstr>Joined Table</vt:lpstr>
      <vt:lpstr>Table per class</vt:lpstr>
      <vt:lpstr>Dealing with relations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עקביות ושמירת נתונים</dc:title>
  <dc:creator>Raz Bamnolker</dc:creator>
  <cp:lastModifiedBy>Raz Bamnolker</cp:lastModifiedBy>
  <cp:revision>5</cp:revision>
  <dcterms:created xsi:type="dcterms:W3CDTF">2022-05-14T16:48:12Z</dcterms:created>
  <dcterms:modified xsi:type="dcterms:W3CDTF">2022-05-16T20:20:19Z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0x0101009B17897AEA2FF34B9577CD348EE075A3</vt:lpwstr>
  </property>
</Properties>
</file>