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1564" y="2740151"/>
            <a:ext cx="5387975" cy="592772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15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CSE310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58545" marR="1052830" algn="ctr">
              <a:lnSpc>
                <a:spcPct val="152000"/>
              </a:lnSpc>
              <a:spcBef>
                <a:spcPts val="25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SUBMISSION REPORT </a:t>
            </a:r>
            <a:r>
              <a:rPr sz="2400" b="1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97330" marR="1485900" algn="ctr">
              <a:lnSpc>
                <a:spcPct val="152000"/>
              </a:lnSpc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TIC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TAC</a:t>
            </a:r>
            <a:r>
              <a:rPr sz="24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TOE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GAME </a:t>
            </a:r>
            <a:r>
              <a:rPr sz="2400" b="1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BY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080" algn="ctr">
              <a:lnSpc>
                <a:spcPct val="100000"/>
              </a:lnSpc>
              <a:spcBef>
                <a:spcPts val="1490"/>
              </a:spcBef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ANMOL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GUPTA</a:t>
            </a:r>
            <a:r>
              <a:rPr sz="24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(12110755)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BARDAVAL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JAGADEESH</a:t>
            </a:r>
            <a:r>
              <a:rPr sz="24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(12111395)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" algn="ctr">
              <a:lnSpc>
                <a:spcPct val="100000"/>
              </a:lnSpc>
              <a:spcBef>
                <a:spcPts val="149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SHUBHAM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RAMDAS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(12109268)</a:t>
            </a:r>
            <a:endParaRPr sz="2400" b="1" dirty="0">
              <a:latin typeface="Calibri" panose="020F0502020204030204"/>
              <a:cs typeface="Calibri" panose="020F0502020204030204"/>
            </a:endParaRPr>
          </a:p>
          <a:p>
            <a:pPr marL="1270" algn="ctr">
              <a:lnSpc>
                <a:spcPct val="100000"/>
              </a:lnSpc>
              <a:spcBef>
                <a:spcPts val="1490"/>
              </a:spcBef>
            </a:pPr>
            <a:r>
              <a:rPr lang="en-US" sz="2400">
                <a:latin typeface="Calibri" panose="020F0502020204030204"/>
                <a:cs typeface="Calibri" panose="020F0502020204030204"/>
              </a:rPr>
              <a:t>          To:Chandani mam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065" marR="5080" algn="ctr">
              <a:lnSpc>
                <a:spcPct val="117000"/>
              </a:lnSpc>
              <a:spcBef>
                <a:spcPts val="1005"/>
              </a:spcBef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School of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Computer Science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&amp;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Engineering </a:t>
            </a:r>
            <a:r>
              <a:rPr sz="2400" b="1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Lovely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Professional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University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175" algn="ctr">
              <a:lnSpc>
                <a:spcPct val="100000"/>
              </a:lnSpc>
              <a:spcBef>
                <a:spcPts val="505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Phagwara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Punjab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7350" y="914400"/>
            <a:ext cx="4476750" cy="157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08" y="883378"/>
            <a:ext cx="5508625" cy="3161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6924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Objectives: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71755">
              <a:lnSpc>
                <a:spcPts val="1610"/>
              </a:lnSpc>
              <a:spcBef>
                <a:spcPts val="1650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project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Tic-Tac-Toe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game.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game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popular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fairly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itself.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game.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this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game,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board with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i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squares.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game,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 x 3 squares.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52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Tic-Tac-Toe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be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same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64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symbols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row -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horizontally,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vertically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 diagonally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 x 3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grid.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buAutoNum type="arabicPeriod" startAt="2"/>
              <a:tabLst>
                <a:tab pos="26924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Overview: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 panose="02020603050405020304"/>
              <a:buAutoNum type="arabicPeriod" startAt="2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4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game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played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3x3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grid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(shown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2.1)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.The</a:t>
            </a:r>
            <a:r>
              <a:rPr sz="14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game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players.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two options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players: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52855" lvl="1" indent="-242570">
              <a:lnSpc>
                <a:spcPct val="100000"/>
              </a:lnSpc>
              <a:buAutoNum type="alphaLcParenBoth"/>
              <a:tabLst>
                <a:tab pos="1253490" algn="l"/>
                <a:tab pos="209105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Human	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Computer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6376" y="4212335"/>
            <a:ext cx="1524000" cy="1639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96" y="6001003"/>
            <a:ext cx="5027295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987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2.1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2.1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Players: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  <a:spcBef>
                <a:spcPts val="157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human,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option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computer,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computer.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6" y="2264049"/>
            <a:ext cx="5509895" cy="5467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2.2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Theory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Game: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5715" algn="just">
              <a:lnSpc>
                <a:spcPts val="1610"/>
              </a:lnSpc>
              <a:spcBef>
                <a:spcPts val="1580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can choose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symbols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his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opponent, usual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games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“X”and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“O”. If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 choose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“X” then the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second player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“O”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vice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versa.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ts val="16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marks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 of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3x3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squares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his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symbol (may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“X”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 “O”)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 his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aim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create a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straight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line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horizontally or vertically or diagonally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intensions: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94310" indent="-182245">
              <a:lnSpc>
                <a:spcPct val="100000"/>
              </a:lnSpc>
              <a:buAutoNum type="alphaLcParenR"/>
              <a:tabLst>
                <a:tab pos="19494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straight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his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opponent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game.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Times New Roman" panose="02020603050405020304"/>
              <a:buAutoNum type="alphaLcParenR"/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 panose="02020603050405020304"/>
              <a:buAutoNum type="alphaLcParenR"/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03835" indent="-191770">
              <a:lnSpc>
                <a:spcPct val="100000"/>
              </a:lnSpc>
              <a:buAutoNum type="alphaLcParenR"/>
              <a:tabLst>
                <a:tab pos="20447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Restrict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his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opponent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straight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first.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2700" marR="6350" algn="just">
              <a:lnSpc>
                <a:spcPts val="1610"/>
              </a:lnSpc>
              <a:spcBef>
                <a:spcPts val="5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In case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logically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straight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line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his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symbol, 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game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tie.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352425">
              <a:lnSpc>
                <a:spcPts val="16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player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wins,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his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opponent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(human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computer)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wins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it’s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tie.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98776" y="1950720"/>
          <a:ext cx="1722120" cy="149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3405"/>
                <a:gridCol w="570229"/>
              </a:tblGrid>
              <a:tr h="487679">
                <a:tc>
                  <a:txBody>
                    <a:bodyPr/>
                    <a:lstStyle/>
                    <a:p>
                      <a:pPr marL="20383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20383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016">
                <a:tc>
                  <a:txBody>
                    <a:bodyPr/>
                    <a:lstStyle/>
                    <a:p>
                      <a:pPr marL="20383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87548" y="3641852"/>
            <a:ext cx="5052060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2.2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player</a:t>
            </a:r>
            <a:r>
              <a:rPr sz="1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1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draw</a:t>
            </a:r>
            <a:r>
              <a:rPr sz="1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Xs</a:t>
            </a:r>
            <a:r>
              <a:rPr sz="1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4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combinations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wins.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combinations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are: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0781" y="5141358"/>
            <a:ext cx="6521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a)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631" y="5141358"/>
            <a:ext cx="6654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b)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4,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5,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6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893" y="5802883"/>
            <a:ext cx="6534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c)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7,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8,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271" y="5802883"/>
            <a:ext cx="6629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d)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4,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7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8656" y="6464232"/>
            <a:ext cx="6324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e)</a:t>
            </a:r>
            <a:r>
              <a:rPr sz="14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5,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8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3634" y="6464232"/>
            <a:ext cx="6324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f)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6,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548" y="7125716"/>
            <a:ext cx="583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h)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5,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522" y="7125758"/>
            <a:ext cx="5530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5, 7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81" y="883378"/>
            <a:ext cx="5509260" cy="2081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26924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Core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Logic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AI: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 panose="02020603050405020304"/>
              <a:buAutoNum type="arabicPeriod" startAt="3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ts val="161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 two core logics in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game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– when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both players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 human, and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computer.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Suppose 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player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 the computer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logic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follows: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319405" lvl="1" indent="-307340">
              <a:lnSpc>
                <a:spcPts val="1890"/>
              </a:lnSpc>
              <a:buAutoNum type="arabicPeriod"/>
              <a:tabLst>
                <a:tab pos="320040" algn="l"/>
              </a:tabLst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6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move: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651510" lvl="2" indent="-182245">
              <a:lnSpc>
                <a:spcPts val="1610"/>
              </a:lnSpc>
              <a:buAutoNum type="alphaLcParenR"/>
              <a:tabLst>
                <a:tab pos="652145" algn="l"/>
              </a:tabLst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center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free,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center.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(Figure: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661035" lvl="2" indent="-191770">
              <a:lnSpc>
                <a:spcPts val="1645"/>
              </a:lnSpc>
              <a:buAutoNum type="alphaLcParenR"/>
              <a:tabLst>
                <a:tab pos="66167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Otherwise,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corners.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(Figure: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3.2)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1472" y="3368040"/>
          <a:ext cx="167957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530"/>
                <a:gridCol w="554355"/>
                <a:gridCol w="557529"/>
              </a:tblGrid>
              <a:tr h="457200">
                <a:tc>
                  <a:txBody>
                    <a:bodyPr/>
                    <a:lstStyle/>
                    <a:p>
                      <a:pPr marL="33782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296" y="5296861"/>
            <a:ext cx="15316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3.2</a:t>
            </a:r>
            <a:r>
              <a:rPr sz="16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16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move: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85" y="5711486"/>
            <a:ext cx="5381625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8075" indent="-182245">
              <a:lnSpc>
                <a:spcPts val="1645"/>
              </a:lnSpc>
              <a:spcBef>
                <a:spcPts val="90"/>
              </a:spcBef>
              <a:buAutoNum type="alphaLcParenR"/>
              <a:tabLst>
                <a:tab pos="1108710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winning.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(Figure: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3.3)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118235" indent="-192405">
              <a:lnSpc>
                <a:spcPts val="1610"/>
              </a:lnSpc>
              <a:buAutoNum type="alphaLcParenR"/>
              <a:tabLst>
                <a:tab pos="1118870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winning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applying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logic: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429385">
              <a:lnSpc>
                <a:spcPts val="161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center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occupied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user,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corners.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(Figure: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3.4)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9148" y="8689340"/>
            <a:ext cx="691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3.3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727" y="8689340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3.4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87367" y="3383279"/>
          <a:ext cx="1643380" cy="139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465"/>
                <a:gridCol w="545465"/>
                <a:gridCol w="542290"/>
              </a:tblGrid>
              <a:tr h="454151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9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38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44167" y="6836664"/>
          <a:ext cx="1649095" cy="149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5465"/>
                <a:gridCol w="73025"/>
                <a:gridCol w="340994"/>
                <a:gridCol w="130810"/>
              </a:tblGrid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2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203191" y="6827519"/>
          <a:ext cx="1679575" cy="149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/>
                <a:gridCol w="591185"/>
                <a:gridCol w="487680"/>
              </a:tblGrid>
              <a:tr h="490727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39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0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2063">
                <a:tc>
                  <a:txBody>
                    <a:bodyPr/>
                    <a:lstStyle/>
                    <a:p>
                      <a:pPr marL="3619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652264" y="4891532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3.2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739" y="4885435"/>
            <a:ext cx="695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4600" y="3886200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30" h="341629">
                <a:moveTo>
                  <a:pt x="0" y="0"/>
                </a:moveTo>
                <a:lnTo>
                  <a:pt x="0" y="341375"/>
                </a:lnTo>
                <a:lnTo>
                  <a:pt x="341375" y="341375"/>
                </a:lnTo>
                <a:lnTo>
                  <a:pt x="34137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81855" y="342900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0" y="0"/>
                </a:moveTo>
                <a:lnTo>
                  <a:pt x="0" y="344423"/>
                </a:lnTo>
                <a:lnTo>
                  <a:pt x="344423" y="344423"/>
                </a:lnTo>
                <a:lnTo>
                  <a:pt x="344423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63895" y="3432047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0" y="0"/>
                </a:moveTo>
                <a:lnTo>
                  <a:pt x="0" y="341375"/>
                </a:lnTo>
                <a:lnTo>
                  <a:pt x="341375" y="341375"/>
                </a:lnTo>
                <a:lnTo>
                  <a:pt x="34137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57800" y="5251703"/>
            <a:ext cx="292735" cy="299085"/>
          </a:xfrm>
          <a:custGeom>
            <a:avLst/>
            <a:gdLst/>
            <a:ahLst/>
            <a:cxnLst/>
            <a:rect l="l" t="t" r="r" b="b"/>
            <a:pathLst>
              <a:path w="292735" h="299085">
                <a:moveTo>
                  <a:pt x="0" y="0"/>
                </a:moveTo>
                <a:lnTo>
                  <a:pt x="0" y="298703"/>
                </a:lnTo>
                <a:lnTo>
                  <a:pt x="292607" y="298703"/>
                </a:lnTo>
                <a:lnTo>
                  <a:pt x="292607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27576" y="525170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0" y="0"/>
                </a:moveTo>
                <a:lnTo>
                  <a:pt x="0" y="344423"/>
                </a:lnTo>
                <a:lnTo>
                  <a:pt x="344423" y="344423"/>
                </a:lnTo>
                <a:lnTo>
                  <a:pt x="344423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12497" y="5284729"/>
            <a:ext cx="11931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2035" algn="l"/>
              </a:tabLst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b="1" spc="-15" baseline="2000" dirty="0">
                <a:latin typeface="Times New Roman" panose="02020603050405020304"/>
                <a:cs typeface="Times New Roman" panose="02020603050405020304"/>
              </a:rPr>
              <a:t>O</a:t>
            </a:r>
            <a:endParaRPr sz="2100" baseline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14600" y="7138416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30" h="341629">
                <a:moveTo>
                  <a:pt x="0" y="0"/>
                </a:moveTo>
                <a:lnTo>
                  <a:pt x="0" y="341375"/>
                </a:lnTo>
                <a:lnTo>
                  <a:pt x="341375" y="341375"/>
                </a:lnTo>
                <a:lnTo>
                  <a:pt x="34137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3400" y="6925055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0" y="0"/>
                </a:moveTo>
                <a:lnTo>
                  <a:pt x="0" y="341375"/>
                </a:lnTo>
                <a:lnTo>
                  <a:pt x="341375" y="341375"/>
                </a:lnTo>
                <a:lnTo>
                  <a:pt x="34137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86400" y="7952231"/>
            <a:ext cx="341630" cy="344805"/>
          </a:xfrm>
          <a:custGeom>
            <a:avLst/>
            <a:gdLst/>
            <a:ahLst/>
            <a:cxnLst/>
            <a:rect l="l" t="t" r="r" b="b"/>
            <a:pathLst>
              <a:path w="341629" h="344804">
                <a:moveTo>
                  <a:pt x="0" y="0"/>
                </a:moveTo>
                <a:lnTo>
                  <a:pt x="0" y="344423"/>
                </a:lnTo>
                <a:lnTo>
                  <a:pt x="341375" y="344423"/>
                </a:lnTo>
                <a:lnTo>
                  <a:pt x="34137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6" y="886520"/>
            <a:ext cx="2824480" cy="822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Otherwise,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cases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happen: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1: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8776" y="2054351"/>
          <a:ext cx="1722120" cy="149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3405"/>
                <a:gridCol w="570229"/>
              </a:tblGrid>
              <a:tr h="487679">
                <a:tc>
                  <a:txBody>
                    <a:bodyPr/>
                    <a:lstStyle/>
                    <a:p>
                      <a:pPr marL="20383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7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631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296" y="3721100"/>
            <a:ext cx="5512435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86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3.5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situation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arises</a:t>
            </a:r>
            <a:r>
              <a:rPr sz="1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3.5</a:t>
            </a:r>
            <a:r>
              <a:rPr sz="14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1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symbol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4,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8.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2: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4272" y="5590032"/>
          <a:ext cx="1347470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8309"/>
                <a:gridCol w="445134"/>
              </a:tblGrid>
              <a:tr h="44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marL="5778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78355" y="7125716"/>
            <a:ext cx="693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3.6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4071" y="7125716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3.7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5728" y="7125716"/>
            <a:ext cx="688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3.8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5" y="8323470"/>
            <a:ext cx="5508625" cy="44195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situation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arises</a:t>
            </a:r>
            <a:r>
              <a:rPr sz="14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3.6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3.7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3.8</a:t>
            </a:r>
            <a:r>
              <a:rPr sz="1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symbol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6.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69208" y="5559552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5007">
                <a:tc>
                  <a:txBody>
                    <a:bodyPr/>
                    <a:lstStyle/>
                    <a:p>
                      <a:pPr marR="15113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marR="14605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72328" y="5559552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5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marL="5461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084575" y="2170175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0" y="0"/>
                </a:moveTo>
                <a:lnTo>
                  <a:pt x="0" y="344423"/>
                </a:lnTo>
                <a:lnTo>
                  <a:pt x="344423" y="344423"/>
                </a:lnTo>
                <a:lnTo>
                  <a:pt x="344423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7600" y="2627375"/>
            <a:ext cx="341630" cy="344805"/>
          </a:xfrm>
          <a:custGeom>
            <a:avLst/>
            <a:gdLst/>
            <a:ahLst/>
            <a:cxnLst/>
            <a:rect l="l" t="t" r="r" b="b"/>
            <a:pathLst>
              <a:path w="341629" h="344805">
                <a:moveTo>
                  <a:pt x="0" y="0"/>
                </a:moveTo>
                <a:lnTo>
                  <a:pt x="0" y="344423"/>
                </a:lnTo>
                <a:lnTo>
                  <a:pt x="341375" y="344423"/>
                </a:lnTo>
                <a:lnTo>
                  <a:pt x="34137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600" y="2627375"/>
            <a:ext cx="344805" cy="341630"/>
          </a:xfrm>
          <a:custGeom>
            <a:avLst/>
            <a:gdLst/>
            <a:ahLst/>
            <a:cxnLst/>
            <a:rect l="l" t="t" r="r" b="b"/>
            <a:pathLst>
              <a:path w="344805" h="341630">
                <a:moveTo>
                  <a:pt x="0" y="0"/>
                </a:moveTo>
                <a:lnTo>
                  <a:pt x="0" y="341375"/>
                </a:lnTo>
                <a:lnTo>
                  <a:pt x="344423" y="341375"/>
                </a:lnTo>
                <a:lnTo>
                  <a:pt x="344423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54679" y="3084575"/>
            <a:ext cx="341630" cy="344805"/>
          </a:xfrm>
          <a:custGeom>
            <a:avLst/>
            <a:gdLst/>
            <a:ahLst/>
            <a:cxnLst/>
            <a:rect l="l" t="t" r="r" b="b"/>
            <a:pathLst>
              <a:path w="341629" h="344804">
                <a:moveTo>
                  <a:pt x="0" y="0"/>
                </a:moveTo>
                <a:lnTo>
                  <a:pt x="0" y="344423"/>
                </a:lnTo>
                <a:lnTo>
                  <a:pt x="341375" y="344423"/>
                </a:lnTo>
                <a:lnTo>
                  <a:pt x="34137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6" y="883344"/>
            <a:ext cx="6661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6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3: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8552" y="1499616"/>
          <a:ext cx="1393190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48309"/>
                <a:gridCol w="445134"/>
              </a:tblGrid>
              <a:tr h="44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20383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208" y="3035300"/>
            <a:ext cx="550799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  <a:tabLst>
                <a:tab pos="2298065" algn="l"/>
                <a:tab pos="4584065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3.9	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3.10	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3.11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situation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arises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3.9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3.10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3.11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symbol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8.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Cas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700" y="5897371"/>
            <a:ext cx="770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3.12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7803" y="5897371"/>
            <a:ext cx="77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3.13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85" y="7707883"/>
            <a:ext cx="5509895" cy="82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115" algn="ctr">
              <a:lnSpc>
                <a:spcPct val="100000"/>
              </a:lnSpc>
              <a:spcBef>
                <a:spcPts val="100"/>
              </a:spcBef>
              <a:tabLst>
                <a:tab pos="2742565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3.14	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3.15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situation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arises</a:t>
            </a:r>
            <a:r>
              <a:rPr sz="1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3.12</a:t>
            </a:r>
            <a:r>
              <a:rPr sz="1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3.13</a:t>
            </a:r>
            <a:r>
              <a:rPr sz="1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3.14</a:t>
            </a:r>
            <a:r>
              <a:rPr sz="14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or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3.15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symbol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9.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94888" y="1527047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 marL="20701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80888" y="1527047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 marL="20701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83608" y="4462271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5008">
                <a:tc>
                  <a:txBody>
                    <a:bodyPr/>
                    <a:lstStyle/>
                    <a:p>
                      <a:pPr marL="20701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 marL="20574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295">
                <a:tc>
                  <a:txBody>
                    <a:bodyPr/>
                    <a:lstStyle/>
                    <a:p>
                      <a:pPr marL="16129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31848" y="4495800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1959">
                <a:tc>
                  <a:txBody>
                    <a:bodyPr/>
                    <a:lstStyle/>
                    <a:p>
                      <a:pPr marR="144145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R="144145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31848" y="6348984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5008">
                <a:tc>
                  <a:txBody>
                    <a:bodyPr/>
                    <a:lstStyle/>
                    <a:p>
                      <a:pPr marL="20701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20701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20701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83608" y="6348984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5008"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L="5143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6" y="750857"/>
            <a:ext cx="3874770" cy="13944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17500" lvl="1" indent="-304800">
              <a:lnSpc>
                <a:spcPct val="100000"/>
              </a:lnSpc>
              <a:spcBef>
                <a:spcPts val="1150"/>
              </a:spcBef>
              <a:buAutoNum type="arabicPeriod" startAt="3"/>
              <a:tabLst>
                <a:tab pos="317500" algn="l"/>
              </a:tabLst>
            </a:pP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Third</a:t>
            </a:r>
            <a:r>
              <a:rPr sz="1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fourth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 move: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95680" lvl="2" indent="-182245">
              <a:lnSpc>
                <a:spcPct val="100000"/>
              </a:lnSpc>
              <a:spcBef>
                <a:spcPts val="895"/>
              </a:spcBef>
              <a:buAutoNum type="alphaLcParenR"/>
              <a:tabLst>
                <a:tab pos="996315" algn="l"/>
              </a:tabLst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winning.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(Figure: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3.16)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005840" lvl="2" indent="-192405">
              <a:lnSpc>
                <a:spcPct val="100000"/>
              </a:lnSpc>
              <a:spcBef>
                <a:spcPts val="935"/>
              </a:spcBef>
              <a:buAutoNum type="alphaLcParenR"/>
              <a:tabLst>
                <a:tab pos="100647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winning.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(Figure: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3.17)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995680" lvl="2" indent="-182245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996315" algn="l"/>
              </a:tabLst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Randomly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move.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(Figure: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3.18)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8695" y="2535935"/>
          <a:ext cx="1347470" cy="1362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5134"/>
                <a:gridCol w="448309"/>
              </a:tblGrid>
              <a:tr h="445008">
                <a:tc>
                  <a:txBody>
                    <a:bodyPr/>
                    <a:lstStyle/>
                    <a:p>
                      <a:pPr marR="95250" algn="r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 marR="10541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3">
                <a:tc>
                  <a:txBody>
                    <a:bodyPr/>
                    <a:lstStyle/>
                    <a:p>
                      <a:pPr marR="10541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1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77644" y="3934459"/>
            <a:ext cx="769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3.16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0435" y="3934459"/>
            <a:ext cx="767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3.17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9452" y="575716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Figure: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3.18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81" y="6543642"/>
            <a:ext cx="5427345" cy="2343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26924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Core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Logic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Humans: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610"/>
              </a:lnSpc>
              <a:spcBef>
                <a:spcPts val="164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move,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whether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combination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occupied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player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winner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accordingly.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69240" algn="l"/>
              </a:tabLst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Classes: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33655">
              <a:lnSpc>
                <a:spcPts val="1610"/>
              </a:lnSpc>
              <a:spcBef>
                <a:spcPts val="1645"/>
              </a:spcBef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program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.One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Main.java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NewGame.java.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03191" y="2526792"/>
          <a:ext cx="1350645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445134"/>
                <a:gridCol w="448309"/>
              </a:tblGrid>
              <a:tr h="441959">
                <a:tc>
                  <a:txBody>
                    <a:bodyPr/>
                    <a:lstStyle/>
                    <a:p>
                      <a:pPr marR="14224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5007">
                <a:tc>
                  <a:txBody>
                    <a:bodyPr/>
                    <a:lstStyle/>
                    <a:p>
                      <a:pPr marR="10541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344">
                <a:tc>
                  <a:txBody>
                    <a:bodyPr/>
                    <a:lstStyle/>
                    <a:p>
                      <a:pPr marR="10541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77539" y="4428744"/>
          <a:ext cx="141605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/>
                <a:gridCol w="347345"/>
                <a:gridCol w="118744"/>
                <a:gridCol w="469265"/>
              </a:tblGrid>
              <a:tr h="417575">
                <a:tc>
                  <a:txBody>
                    <a:bodyPr/>
                    <a:lstStyle/>
                    <a:p>
                      <a:pPr marR="126365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079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528">
                <a:tc>
                  <a:txBody>
                    <a:bodyPr/>
                    <a:lstStyle/>
                    <a:p>
                      <a:pPr marR="116840" algn="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63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551">
                <a:tc rowSpan="2">
                  <a:txBody>
                    <a:bodyPr/>
                    <a:lstStyle/>
                    <a:p>
                      <a:pPr marL="207010">
                        <a:lnSpc>
                          <a:spcPts val="160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2"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743200" y="3541776"/>
            <a:ext cx="280670" cy="307975"/>
          </a:xfrm>
          <a:custGeom>
            <a:avLst/>
            <a:gdLst/>
            <a:ahLst/>
            <a:cxnLst/>
            <a:rect l="l" t="t" r="r" b="b"/>
            <a:pathLst>
              <a:path w="280669" h="307975">
                <a:moveTo>
                  <a:pt x="0" y="0"/>
                </a:moveTo>
                <a:lnTo>
                  <a:pt x="0" y="307847"/>
                </a:lnTo>
                <a:lnTo>
                  <a:pt x="280415" y="307847"/>
                </a:lnTo>
                <a:lnTo>
                  <a:pt x="280415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4776" y="4315967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0" y="0"/>
                </a:moveTo>
                <a:lnTo>
                  <a:pt x="0" y="344423"/>
                </a:lnTo>
                <a:lnTo>
                  <a:pt x="344423" y="344423"/>
                </a:lnTo>
                <a:lnTo>
                  <a:pt x="344423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69660" y="4349012"/>
            <a:ext cx="1631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O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5489447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341375" y="0"/>
                </a:moveTo>
                <a:lnTo>
                  <a:pt x="0" y="0"/>
                </a:lnTo>
                <a:lnTo>
                  <a:pt x="0" y="341375"/>
                </a:lnTo>
                <a:lnTo>
                  <a:pt x="341375" y="341375"/>
                </a:lnTo>
                <a:lnTo>
                  <a:pt x="341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609854"/>
            <a:ext cx="5824855" cy="192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code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visit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below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github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link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7000"/>
              </a:lnSpc>
            </a:pPr>
            <a:r>
              <a:rPr sz="2400">
                <a:latin typeface="Calibri" panose="020F0502020204030204"/>
                <a:cs typeface="Calibri" panose="020F0502020204030204"/>
              </a:rPr>
              <a:t>https://github.com/BARDAVAL-JAGADEESH/tic-tac--toe--game/compare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3748</Words>
  <Application>WPS Presentation</Application>
  <PresentationFormat>On-screen Show (4:3)</PresentationFormat>
  <Paragraphs>377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JAGADEESH</cp:lastModifiedBy>
  <cp:revision>3</cp:revision>
  <dcterms:created xsi:type="dcterms:W3CDTF">2023-04-17T16:21:00Z</dcterms:created>
  <dcterms:modified xsi:type="dcterms:W3CDTF">2023-04-24T05:26:25Z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2023-04-17T16:30:00Z</vt:filetime>
  </property>
  <property fmtid="{D5CDD505-2E9C-101B-9397-08002B2CF9AE}" pid="3" name="ICV">
    <vt:lpwstr>95F82E467AD84669A6F04C65461C0F07</vt:lpwstr>
  </property>
  <property fmtid="{D5CDD505-2E9C-101B-9397-08002B2CF9AE}" pid="4" name="KSOProductBuildVer">
    <vt:lpwstr>1033-11.2.0.11536</vt:lpwstr>
  </property>
</Properties>
</file>