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7" r:id="rId4"/>
    <p:sldId id="264" r:id="rId5"/>
    <p:sldId id="272" r:id="rId6"/>
    <p:sldId id="262" r:id="rId7"/>
    <p:sldId id="273" r:id="rId8"/>
    <p:sldId id="258" r:id="rId9"/>
    <p:sldId id="274" r:id="rId10"/>
    <p:sldId id="260" r:id="rId11"/>
    <p:sldId id="263" r:id="rId12"/>
    <p:sldId id="270" r:id="rId13"/>
    <p:sldId id="275" r:id="rId14"/>
    <p:sldId id="267" r:id="rId15"/>
    <p:sldId id="268" r:id="rId16"/>
    <p:sldId id="269"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Mills, Allie" initials="MA" lastIdx="1" clrIdx="1">
    <p:extLst>
      <p:ext uri="{19B8F6BF-5375-455C-9EA6-DF929625EA0E}">
        <p15:presenceInfo xmlns:p15="http://schemas.microsoft.com/office/powerpoint/2012/main" userId="S-1-5-21-344340502-4252695000-2390403120-1403720" providerId="AD"/>
      </p:ext>
    </p:extLst>
  </p:cmAuthor>
  <p:cmAuthor id="3" name="Allie Mills, Ph.D." initials="AMP" lastIdx="1" clrIdx="0">
    <p:extLst>
      <p:ext uri="{19B8F6BF-5375-455C-9EA6-DF929625EA0E}">
        <p15:presenceInfo xmlns:p15="http://schemas.microsoft.com/office/powerpoint/2012/main" userId="S-1-5-21-2053149899-1891010372-398732264-7866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9-08-30T13:51:15.299" idx="1">
    <p:pos x="10" y="10"/>
    <p:text>Not sure I'm going to discuss G0 or not int his talk</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12-19T13:06:05.907" idx="1">
    <p:pos x="10" y="10"/>
    <p:text>Add siRNA experiment to this slide and OE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9-08-30T13:51:15.299" idx="1">
    <p:pos x="10" y="10"/>
    <p:text>Not sure I'm going to discuss G0 or not int his talk</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78578-7083-4F4E-BC52-043C753106B5}"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26B2D-5361-4FB3-8C07-8CD03705AB96}" type="slidenum">
              <a:rPr lang="en-US" smtClean="0"/>
              <a:t>‹#›</a:t>
            </a:fld>
            <a:endParaRPr lang="en-US"/>
          </a:p>
        </p:txBody>
      </p:sp>
    </p:spTree>
    <p:extLst>
      <p:ext uri="{BB962C8B-B14F-4D97-AF65-F5344CB8AC3E}">
        <p14:creationId xmlns:p14="http://schemas.microsoft.com/office/powerpoint/2010/main" val="363254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Phylogenetically</a:t>
            </a:r>
            <a:r>
              <a:rPr lang="en-US" baseline="0" dirty="0"/>
              <a:t> distinct from other </a:t>
            </a:r>
            <a:r>
              <a:rPr lang="en-US" baseline="0" dirty="0" err="1"/>
              <a:t>sirtuins</a:t>
            </a:r>
            <a:endParaRPr lang="en-US" dirty="0"/>
          </a:p>
          <a:p>
            <a:r>
              <a:rPr lang="en-US" dirty="0"/>
              <a:t>Lysine</a:t>
            </a:r>
            <a:r>
              <a:rPr lang="en-US" baseline="0" dirty="0"/>
              <a:t> conjugate acyl modifications are reversible PTMs</a:t>
            </a:r>
          </a:p>
          <a:p>
            <a:r>
              <a:rPr lang="en-US" baseline="0" dirty="0"/>
              <a:t>Affinity for negatively charged acyl modifications</a:t>
            </a:r>
          </a:p>
          <a:p>
            <a:r>
              <a:rPr lang="en-US" baseline="0" dirty="0" err="1"/>
              <a:t>Sirtuins</a:t>
            </a:r>
            <a:r>
              <a:rPr lang="en-US" baseline="0" dirty="0"/>
              <a:t> are traditionally thought of as stress response proteins </a:t>
            </a:r>
          </a:p>
          <a:p>
            <a:r>
              <a:rPr lang="en-US" baseline="0" dirty="0"/>
              <a:t>No evidence of CCNF being a </a:t>
            </a:r>
            <a:r>
              <a:rPr lang="en-US" baseline="0" dirty="0" err="1"/>
              <a:t>succinylated</a:t>
            </a:r>
            <a:r>
              <a:rPr lang="en-US" baseline="0" dirty="0"/>
              <a:t> (or acylated modifications) </a:t>
            </a:r>
          </a:p>
          <a:p>
            <a:endParaRPr lang="en-US" baseline="0" dirty="0"/>
          </a:p>
          <a:p>
            <a:r>
              <a:rPr lang="en-US" baseline="0" dirty="0"/>
              <a:t>Particularly interested in Sirt5’s role in stress response seeing as CCNF is very sensitive to stress and maybe it could be coupling the cell cycle to stress response pathways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04B256-1260-4A95-86B4-CCD368B842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74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this change our model?</a:t>
            </a:r>
          </a:p>
          <a:p>
            <a:endParaRPr lang="en-US" dirty="0"/>
          </a:p>
          <a:p>
            <a:r>
              <a:rPr lang="en-US" dirty="0"/>
              <a:t>So now the question becomes What does this all mean physiologically? </a:t>
            </a:r>
          </a:p>
          <a:p>
            <a:r>
              <a:rPr lang="en-US" dirty="0"/>
              <a:t>Based on the data we have and our model, we thought we may want to look for cell types that cycle between G0 and active cycling. This is what led us to Stem cells</a:t>
            </a:r>
          </a:p>
          <a:p>
            <a:endParaRPr lang="en-US" dirty="0"/>
          </a:p>
        </p:txBody>
      </p:sp>
      <p:sp>
        <p:nvSpPr>
          <p:cNvPr id="4" name="Slide Number Placeholder 3"/>
          <p:cNvSpPr>
            <a:spLocks noGrp="1"/>
          </p:cNvSpPr>
          <p:nvPr>
            <p:ph type="sldNum" sz="quarter" idx="5"/>
          </p:nvPr>
        </p:nvSpPr>
        <p:spPr/>
        <p:txBody>
          <a:bodyPr/>
          <a:lstStyle/>
          <a:p>
            <a:fld id="{3A7FC443-14F7-4610-AE49-CE9836B1121D}" type="slidenum">
              <a:rPr lang="en-US" smtClean="0"/>
              <a:t>3</a:t>
            </a:fld>
            <a:endParaRPr lang="en-US"/>
          </a:p>
        </p:txBody>
      </p:sp>
    </p:spTree>
    <p:extLst>
      <p:ext uri="{BB962C8B-B14F-4D97-AF65-F5344CB8AC3E}">
        <p14:creationId xmlns:p14="http://schemas.microsoft.com/office/powerpoint/2010/main" val="320450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this change our model?</a:t>
            </a:r>
          </a:p>
          <a:p>
            <a:endParaRPr lang="en-US" dirty="0"/>
          </a:p>
          <a:p>
            <a:r>
              <a:rPr lang="en-US" dirty="0"/>
              <a:t>So now the question becomes What does this all mean physiologically? </a:t>
            </a:r>
          </a:p>
          <a:p>
            <a:r>
              <a:rPr lang="en-US" dirty="0"/>
              <a:t>Based on the data we have and our model, we thought we may want to look for cell types that cycle between G0 and active cycling. This is what led us to Stem cells</a:t>
            </a:r>
          </a:p>
          <a:p>
            <a:endParaRPr lang="en-US" dirty="0"/>
          </a:p>
        </p:txBody>
      </p:sp>
      <p:sp>
        <p:nvSpPr>
          <p:cNvPr id="4" name="Slide Number Placeholder 3"/>
          <p:cNvSpPr>
            <a:spLocks noGrp="1"/>
          </p:cNvSpPr>
          <p:nvPr>
            <p:ph type="sldNum" sz="quarter" idx="5"/>
          </p:nvPr>
        </p:nvSpPr>
        <p:spPr/>
        <p:txBody>
          <a:bodyPr/>
          <a:lstStyle/>
          <a:p>
            <a:fld id="{3A7FC443-14F7-4610-AE49-CE9836B1121D}" type="slidenum">
              <a:rPr lang="en-US" smtClean="0"/>
              <a:t>5</a:t>
            </a:fld>
            <a:endParaRPr lang="en-US"/>
          </a:p>
        </p:txBody>
      </p:sp>
    </p:spTree>
    <p:extLst>
      <p:ext uri="{BB962C8B-B14F-4D97-AF65-F5344CB8AC3E}">
        <p14:creationId xmlns:p14="http://schemas.microsoft.com/office/powerpoint/2010/main" val="259611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whether Sirt5 KO altered cell cycle distribution, we started by blotting cyclins</a:t>
            </a:r>
          </a:p>
        </p:txBody>
      </p:sp>
      <p:sp>
        <p:nvSpPr>
          <p:cNvPr id="4" name="Slide Number Placeholder 3"/>
          <p:cNvSpPr>
            <a:spLocks noGrp="1"/>
          </p:cNvSpPr>
          <p:nvPr>
            <p:ph type="sldNum" sz="quarter" idx="5"/>
          </p:nvPr>
        </p:nvSpPr>
        <p:spPr/>
        <p:txBody>
          <a:bodyPr/>
          <a:lstStyle/>
          <a:p>
            <a:fld id="{3A7FC443-14F7-4610-AE49-CE9836B1121D}" type="slidenum">
              <a:rPr lang="en-US" smtClean="0"/>
              <a:t>6</a:t>
            </a:fld>
            <a:endParaRPr lang="en-US"/>
          </a:p>
        </p:txBody>
      </p:sp>
    </p:spTree>
    <p:extLst>
      <p:ext uri="{BB962C8B-B14F-4D97-AF65-F5344CB8AC3E}">
        <p14:creationId xmlns:p14="http://schemas.microsoft.com/office/powerpoint/2010/main" val="51331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this change our model?</a:t>
            </a:r>
          </a:p>
          <a:p>
            <a:endParaRPr lang="en-US" dirty="0"/>
          </a:p>
          <a:p>
            <a:r>
              <a:rPr lang="en-US" dirty="0"/>
              <a:t>So now the question becomes What does this all mean physiologically? </a:t>
            </a:r>
          </a:p>
          <a:p>
            <a:r>
              <a:rPr lang="en-US" dirty="0"/>
              <a:t>Based on the data we have and our model, we thought we may want to look for cell types that cycle between G0 and active cycling. This is what led us to Stem cells</a:t>
            </a:r>
          </a:p>
          <a:p>
            <a:endParaRPr lang="en-US" dirty="0"/>
          </a:p>
        </p:txBody>
      </p:sp>
      <p:sp>
        <p:nvSpPr>
          <p:cNvPr id="4" name="Slide Number Placeholder 3"/>
          <p:cNvSpPr>
            <a:spLocks noGrp="1"/>
          </p:cNvSpPr>
          <p:nvPr>
            <p:ph type="sldNum" sz="quarter" idx="5"/>
          </p:nvPr>
        </p:nvSpPr>
        <p:spPr/>
        <p:txBody>
          <a:bodyPr/>
          <a:lstStyle/>
          <a:p>
            <a:fld id="{3A7FC443-14F7-4610-AE49-CE9836B1121D}" type="slidenum">
              <a:rPr lang="en-US" smtClean="0"/>
              <a:t>7</a:t>
            </a:fld>
            <a:endParaRPr lang="en-US"/>
          </a:p>
        </p:txBody>
      </p:sp>
    </p:spTree>
    <p:extLst>
      <p:ext uri="{BB962C8B-B14F-4D97-AF65-F5344CB8AC3E}">
        <p14:creationId xmlns:p14="http://schemas.microsoft.com/office/powerpoint/2010/main" val="34142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this change our model?</a:t>
            </a:r>
          </a:p>
          <a:p>
            <a:endParaRPr lang="en-US" dirty="0"/>
          </a:p>
          <a:p>
            <a:r>
              <a:rPr lang="en-US" dirty="0"/>
              <a:t>So now the question becomes What does this all mean physiologically? </a:t>
            </a:r>
          </a:p>
          <a:p>
            <a:r>
              <a:rPr lang="en-US" dirty="0"/>
              <a:t>Based on the data we have and our model, we thought we may want to look for cell types that cycle between G0 and active cycling. This is what led us to Stem </a:t>
            </a:r>
            <a:r>
              <a:rPr lang="en-US" dirty="0" smtClean="0"/>
              <a:t>cells</a:t>
            </a:r>
          </a:p>
          <a:p>
            <a:endParaRPr lang="en-US" dirty="0" smtClean="0"/>
          </a:p>
          <a:p>
            <a:r>
              <a:rPr lang="en-US" dirty="0" smtClean="0"/>
              <a:t>NEAAs consumed in G0-G1 transition, EAAs consumed in G1-S</a:t>
            </a:r>
            <a:r>
              <a:rPr lang="en-US" baseline="0" dirty="0" smtClean="0"/>
              <a:t> transition</a:t>
            </a:r>
            <a:endParaRPr lang="en-US" dirty="0"/>
          </a:p>
          <a:p>
            <a:endParaRPr lang="en-US" dirty="0"/>
          </a:p>
        </p:txBody>
      </p:sp>
      <p:sp>
        <p:nvSpPr>
          <p:cNvPr id="4" name="Slide Number Placeholder 3"/>
          <p:cNvSpPr>
            <a:spLocks noGrp="1"/>
          </p:cNvSpPr>
          <p:nvPr>
            <p:ph type="sldNum" sz="quarter" idx="5"/>
          </p:nvPr>
        </p:nvSpPr>
        <p:spPr/>
        <p:txBody>
          <a:bodyPr/>
          <a:lstStyle/>
          <a:p>
            <a:fld id="{3A7FC443-14F7-4610-AE49-CE9836B1121D}" type="slidenum">
              <a:rPr lang="en-US" smtClean="0"/>
              <a:t>8</a:t>
            </a:fld>
            <a:endParaRPr lang="en-US"/>
          </a:p>
        </p:txBody>
      </p:sp>
    </p:spTree>
    <p:extLst>
      <p:ext uri="{BB962C8B-B14F-4D97-AF65-F5344CB8AC3E}">
        <p14:creationId xmlns:p14="http://schemas.microsoft.com/office/powerpoint/2010/main" val="791452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cut this slide</a:t>
            </a:r>
          </a:p>
        </p:txBody>
      </p:sp>
      <p:sp>
        <p:nvSpPr>
          <p:cNvPr id="4" name="Slide Number Placeholder 3"/>
          <p:cNvSpPr>
            <a:spLocks noGrp="1"/>
          </p:cNvSpPr>
          <p:nvPr>
            <p:ph type="sldNum" sz="quarter" idx="5"/>
          </p:nvPr>
        </p:nvSpPr>
        <p:spPr/>
        <p:txBody>
          <a:bodyPr/>
          <a:lstStyle/>
          <a:p>
            <a:fld id="{3A7FC443-14F7-4610-AE49-CE9836B1121D}" type="slidenum">
              <a:rPr lang="en-US" smtClean="0"/>
              <a:t>10</a:t>
            </a:fld>
            <a:endParaRPr lang="en-US"/>
          </a:p>
        </p:txBody>
      </p:sp>
    </p:spTree>
    <p:extLst>
      <p:ext uri="{BB962C8B-B14F-4D97-AF65-F5344CB8AC3E}">
        <p14:creationId xmlns:p14="http://schemas.microsoft.com/office/powerpoint/2010/main" val="245644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this change our model?</a:t>
            </a:r>
          </a:p>
          <a:p>
            <a:endParaRPr lang="en-US" dirty="0"/>
          </a:p>
          <a:p>
            <a:r>
              <a:rPr lang="en-US" dirty="0"/>
              <a:t>So now the question becomes What does this all mean physiologically? </a:t>
            </a:r>
          </a:p>
          <a:p>
            <a:r>
              <a:rPr lang="en-US" dirty="0"/>
              <a:t>Based on the data we have and our model, we thought we may want to look for cell types that cycle between G0 and active cycling. This is what led us to Stem </a:t>
            </a:r>
            <a:r>
              <a:rPr lang="en-US" dirty="0" smtClean="0"/>
              <a:t>cells</a:t>
            </a:r>
          </a:p>
          <a:p>
            <a:endParaRPr lang="en-US" dirty="0" smtClean="0"/>
          </a:p>
          <a:p>
            <a:r>
              <a:rPr lang="en-US" dirty="0" smtClean="0"/>
              <a:t>NEAAs consumed in G0-G1 transition, EAAs consumed in G1-S</a:t>
            </a:r>
            <a:r>
              <a:rPr lang="en-US" baseline="0" dirty="0" smtClean="0"/>
              <a:t> transition</a:t>
            </a:r>
            <a:endParaRPr lang="en-US" dirty="0"/>
          </a:p>
          <a:p>
            <a:endParaRPr lang="en-US" dirty="0"/>
          </a:p>
        </p:txBody>
      </p:sp>
      <p:sp>
        <p:nvSpPr>
          <p:cNvPr id="4" name="Slide Number Placeholder 3"/>
          <p:cNvSpPr>
            <a:spLocks noGrp="1"/>
          </p:cNvSpPr>
          <p:nvPr>
            <p:ph type="sldNum" sz="quarter" idx="5"/>
          </p:nvPr>
        </p:nvSpPr>
        <p:spPr/>
        <p:txBody>
          <a:bodyPr/>
          <a:lstStyle/>
          <a:p>
            <a:fld id="{3A7FC443-14F7-4610-AE49-CE9836B1121D}" type="slidenum">
              <a:rPr lang="en-US" smtClean="0"/>
              <a:t>12</a:t>
            </a:fld>
            <a:endParaRPr lang="en-US"/>
          </a:p>
        </p:txBody>
      </p:sp>
    </p:spTree>
    <p:extLst>
      <p:ext uri="{BB962C8B-B14F-4D97-AF65-F5344CB8AC3E}">
        <p14:creationId xmlns:p14="http://schemas.microsoft.com/office/powerpoint/2010/main" val="408066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30E125-5C80-4C6A-A6BC-48F368DCC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05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F5DB5E-8F93-4A23-8B17-B099C4532B3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332571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5DB5E-8F93-4A23-8B17-B099C4532B3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29646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5DB5E-8F93-4A23-8B17-B099C4532B3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122943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5DB5E-8F93-4A23-8B17-B099C4532B3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234069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F5DB5E-8F93-4A23-8B17-B099C4532B34}"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48493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5DB5E-8F93-4A23-8B17-B099C4532B3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57727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F5DB5E-8F93-4A23-8B17-B099C4532B34}"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354364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F5DB5E-8F93-4A23-8B17-B099C4532B34}"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373291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5DB5E-8F93-4A23-8B17-B099C4532B34}"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4401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F5DB5E-8F93-4A23-8B17-B099C4532B3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250904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F5DB5E-8F93-4A23-8B17-B099C4532B34}"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2A01F-F1E7-465B-9D89-AFF24060022D}" type="slidenum">
              <a:rPr lang="en-US" smtClean="0"/>
              <a:t>‹#›</a:t>
            </a:fld>
            <a:endParaRPr lang="en-US"/>
          </a:p>
        </p:txBody>
      </p:sp>
    </p:spTree>
    <p:extLst>
      <p:ext uri="{BB962C8B-B14F-4D97-AF65-F5344CB8AC3E}">
        <p14:creationId xmlns:p14="http://schemas.microsoft.com/office/powerpoint/2010/main" val="143933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5DB5E-8F93-4A23-8B17-B099C4532B34}"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2A01F-F1E7-465B-9D89-AFF24060022D}" type="slidenum">
              <a:rPr lang="en-US" smtClean="0"/>
              <a:t>‹#›</a:t>
            </a:fld>
            <a:endParaRPr lang="en-US"/>
          </a:p>
        </p:txBody>
      </p:sp>
    </p:spTree>
    <p:extLst>
      <p:ext uri="{BB962C8B-B14F-4D97-AF65-F5344CB8AC3E}">
        <p14:creationId xmlns:p14="http://schemas.microsoft.com/office/powerpoint/2010/main" val="416000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1.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Background: SIRT5 metabolomics</a:t>
            </a:r>
            <a:endParaRPr lang="en-US" dirty="0"/>
          </a:p>
        </p:txBody>
      </p:sp>
      <p:sp>
        <p:nvSpPr>
          <p:cNvPr id="3" name="Subtitle 2"/>
          <p:cNvSpPr>
            <a:spLocks noGrp="1"/>
          </p:cNvSpPr>
          <p:nvPr>
            <p:ph type="subTitle" idx="1"/>
          </p:nvPr>
        </p:nvSpPr>
        <p:spPr/>
        <p:txBody>
          <a:bodyPr/>
          <a:lstStyle/>
          <a:p>
            <a:r>
              <a:rPr lang="en-US" dirty="0" smtClean="0"/>
              <a:t>Allie Mills</a:t>
            </a:r>
          </a:p>
          <a:p>
            <a:r>
              <a:rPr lang="en-US" dirty="0" smtClean="0"/>
              <a:t>1.27.2020</a:t>
            </a:r>
            <a:endParaRPr lang="en-US" dirty="0"/>
          </a:p>
        </p:txBody>
      </p:sp>
    </p:spTree>
    <p:extLst>
      <p:ext uri="{BB962C8B-B14F-4D97-AF65-F5344CB8AC3E}">
        <p14:creationId xmlns:p14="http://schemas.microsoft.com/office/powerpoint/2010/main" val="57190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 name="Group 21"/>
          <p:cNvGrpSpPr/>
          <p:nvPr/>
        </p:nvGrpSpPr>
        <p:grpSpPr>
          <a:xfrm>
            <a:off x="282452" y="2524195"/>
            <a:ext cx="2455700" cy="1355465"/>
            <a:chOff x="-993888" y="503419"/>
            <a:chExt cx="2455700" cy="1355465"/>
          </a:xfrm>
        </p:grpSpPr>
        <p:cxnSp>
          <p:nvCxnSpPr>
            <p:cNvPr id="14" name="Straight Arrow Connector 13"/>
            <p:cNvCxnSpPr>
              <a:cxnSpLocks/>
              <a:stCxn id="11" idx="2"/>
            </p:cNvCxnSpPr>
            <p:nvPr/>
          </p:nvCxnSpPr>
          <p:spPr>
            <a:xfrm flipH="1" flipV="1">
              <a:off x="559199" y="1391882"/>
              <a:ext cx="349076" cy="46700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3888" y="503419"/>
              <a:ext cx="24557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Arial" panose="020B0604020202020204" pitchFamily="34" charset="0"/>
                  <a:cs typeface="Arial" panose="020B0604020202020204" pitchFamily="34" charset="0"/>
                </a:rPr>
                <a:t>Transcription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Arial" panose="020B0604020202020204" pitchFamily="34" charset="0"/>
                  <a:cs typeface="Arial" panose="020B0604020202020204" pitchFamily="34" charset="0"/>
                </a:rPr>
                <a:t>&amp; translation</a:t>
              </a:r>
            </a:p>
          </p:txBody>
        </p:sp>
      </p:grpSp>
      <p:grpSp>
        <p:nvGrpSpPr>
          <p:cNvPr id="23" name="Group 22"/>
          <p:cNvGrpSpPr/>
          <p:nvPr/>
        </p:nvGrpSpPr>
        <p:grpSpPr>
          <a:xfrm>
            <a:off x="9693470" y="2828835"/>
            <a:ext cx="2411086" cy="1200329"/>
            <a:chOff x="5801374" y="614171"/>
            <a:chExt cx="2411086" cy="1200329"/>
          </a:xfrm>
        </p:grpSpPr>
        <p:cxnSp>
          <p:nvCxnSpPr>
            <p:cNvPr id="49" name="Straight Arrow Connector 48"/>
            <p:cNvCxnSpPr>
              <a:cxnSpLocks/>
            </p:cNvCxnSpPr>
            <p:nvPr/>
          </p:nvCxnSpPr>
          <p:spPr>
            <a:xfrm flipV="1">
              <a:off x="5801374" y="1293237"/>
              <a:ext cx="499770" cy="6397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51259" y="614171"/>
              <a:ext cx="216120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Arial" panose="020B0604020202020204" pitchFamily="34" charset="0"/>
                  <a:cs typeface="Arial" panose="020B0604020202020204" pitchFamily="34" charset="0"/>
                </a:rPr>
                <a:t>Targeted protein degradation</a:t>
              </a:r>
            </a:p>
          </p:txBody>
        </p:sp>
      </p:grpSp>
      <p:sp>
        <p:nvSpPr>
          <p:cNvPr id="36" name="Rounded Rectangle 196">
            <a:extLst>
              <a:ext uri="{FF2B5EF4-FFF2-40B4-BE49-F238E27FC236}">
                <a16:creationId xmlns:a16="http://schemas.microsoft.com/office/drawing/2014/main" id="{DE657A45-5C1E-467A-B157-9041632A927A}"/>
              </a:ext>
            </a:extLst>
          </p:cNvPr>
          <p:cNvSpPr/>
          <p:nvPr/>
        </p:nvSpPr>
        <p:spPr>
          <a:xfrm>
            <a:off x="1599362" y="7045400"/>
            <a:ext cx="8920802" cy="4354015"/>
          </a:xfrm>
          <a:prstGeom prst="roundRect">
            <a:avLst/>
          </a:prstGeom>
          <a:solidFill>
            <a:schemeClr val="bg1">
              <a:alpha val="97000"/>
            </a:schemeClr>
          </a:solidFill>
          <a:ln w="31750">
            <a:solidFill>
              <a:srgbClr val="7030A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Key point</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kumimoji="0" lang="en-US"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protein degradation is a vital mechanism driving cell cycle progression</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endParaRPr kumimoji="0" lang="en-US"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kumimoji="0" lang="en-US"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defects in protein degradation contribute to cancer phenotypes </a:t>
            </a:r>
          </a:p>
          <a:p>
            <a:pPr marL="971550" marR="0" lvl="1" indent="-5143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p53, HIF, c-</a:t>
            </a:r>
            <a:r>
              <a:rPr kumimoji="0" lang="en-US" sz="2400" b="1" i="0" u="none" strike="noStrike" kern="1200" cap="none" spc="0" normalizeH="0" baseline="0" noProof="0" dirty="0" err="1">
                <a:ln>
                  <a:noFill/>
                </a:ln>
                <a:solidFill>
                  <a:srgbClr val="7030A0"/>
                </a:solidFill>
                <a:effectLst/>
                <a:uLnTx/>
                <a:uFillTx/>
                <a:latin typeface="Arial" panose="020B0604020202020204" pitchFamily="34" charset="0"/>
                <a:ea typeface="+mn-ea"/>
                <a:cs typeface="Arial" panose="020B0604020202020204" pitchFamily="34" charset="0"/>
              </a:rPr>
              <a:t>Myc</a:t>
            </a:r>
            <a:r>
              <a:rPr kumimoji="0" lang="en-US" sz="24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Nrf2, </a:t>
            </a:r>
            <a:r>
              <a:rPr kumimoji="0" lang="en-US" sz="2400" b="1" i="0" u="none" strike="noStrike" kern="1200" cap="none" spc="0" normalizeH="0" baseline="0" noProof="0" dirty="0" err="1">
                <a:ln>
                  <a:noFill/>
                </a:ln>
                <a:solidFill>
                  <a:srgbClr val="7030A0"/>
                </a:solidFill>
                <a:effectLst/>
                <a:uLnTx/>
                <a:uFillTx/>
                <a:latin typeface="Arial" panose="020B0604020202020204" pitchFamily="34" charset="0"/>
                <a:ea typeface="+mn-ea"/>
                <a:cs typeface="Arial" panose="020B0604020202020204" pitchFamily="34" charset="0"/>
              </a:rPr>
              <a:t>IkB</a:t>
            </a:r>
            <a:r>
              <a:rPr kumimoji="0" lang="en-US" sz="24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Notch, Cyclin E, etc.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362" y="2216252"/>
            <a:ext cx="8471479" cy="3092386"/>
          </a:xfrm>
          <a:prstGeom prst="rect">
            <a:avLst/>
          </a:prstGeom>
        </p:spPr>
      </p:pic>
      <p:sp>
        <p:nvSpPr>
          <p:cNvPr id="20" name="Titre 1">
            <a:extLst>
              <a:ext uri="{FF2B5EF4-FFF2-40B4-BE49-F238E27FC236}">
                <a16:creationId xmlns:a16="http://schemas.microsoft.com/office/drawing/2014/main" id="{72DA9923-62E8-4F54-9A5E-1FA092A174D6}"/>
              </a:ext>
            </a:extLst>
          </p:cNvPr>
          <p:cNvSpPr txBox="1">
            <a:spLocks noGrp="1"/>
          </p:cNvSpPr>
          <p:nvPr>
            <p:ph type="title"/>
          </p:nvPr>
        </p:nvSpPr>
        <p:spPr>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000" b="0" i="0" u="none" strike="noStrike" kern="1200" cap="none" spc="0" normalizeH="0" baseline="0" noProof="0" dirty="0" err="1">
                <a:ln>
                  <a:noFill/>
                </a:ln>
                <a:solidFill>
                  <a:prstClr val="black"/>
                </a:solidFill>
                <a:effectLst/>
                <a:uLnTx/>
                <a:uFillTx/>
                <a:latin typeface="Lucida Sans" panose="020B0602030504020204" pitchFamily="34" charset="0"/>
                <a:ea typeface="Verdana" panose="020B0604030504040204" pitchFamily="34" charset="0"/>
                <a:cs typeface="Verdana" panose="020B0604030504040204" pitchFamily="34" charset="0"/>
              </a:rPr>
              <a:t>Cell</a:t>
            </a:r>
            <a:r>
              <a:rPr kumimoji="0" lang="fr-FR" sz="4000" b="0" i="0" u="none" strike="noStrike" kern="1200" cap="none" spc="0" normalizeH="0" baseline="0" noProof="0" dirty="0">
                <a:ln>
                  <a:noFill/>
                </a:ln>
                <a:solidFill>
                  <a:prstClr val="black"/>
                </a:solidFill>
                <a:effectLst/>
                <a:uLnTx/>
                <a:uFillTx/>
                <a:latin typeface="Lucida Sans" panose="020B0602030504020204" pitchFamily="34" charset="0"/>
                <a:ea typeface="Verdana" panose="020B0604030504040204" pitchFamily="34" charset="0"/>
                <a:cs typeface="Verdana" panose="020B0604030504040204" pitchFamily="34" charset="0"/>
              </a:rPr>
              <a:t> Cycle </a:t>
            </a:r>
          </a:p>
        </p:txBody>
      </p:sp>
    </p:spTree>
    <p:extLst>
      <p:ext uri="{BB962C8B-B14F-4D97-AF65-F5344CB8AC3E}">
        <p14:creationId xmlns:p14="http://schemas.microsoft.com/office/powerpoint/2010/main" val="348502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495972" y="6526768"/>
            <a:ext cx="914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HeLa</a:t>
            </a:r>
          </a:p>
        </p:txBody>
      </p:sp>
      <p:sp>
        <p:nvSpPr>
          <p:cNvPr id="2" name="Title 1"/>
          <p:cNvSpPr>
            <a:spLocks noGrp="1"/>
          </p:cNvSpPr>
          <p:nvPr>
            <p:ph type="title"/>
          </p:nvPr>
        </p:nvSpPr>
        <p:spPr/>
        <p:txBody>
          <a:bodyPr/>
          <a:lstStyle/>
          <a:p>
            <a:r>
              <a:rPr lang="en-US" dirty="0" err="1">
                <a:latin typeface="Lucida Sans" panose="020B0602030504020204" pitchFamily="34" charset="0"/>
                <a:ea typeface="Verdana" panose="020B0604030504040204" pitchFamily="34" charset="0"/>
                <a:cs typeface="Arial" panose="020B0604020202020204" pitchFamily="34" charset="0"/>
              </a:rPr>
              <a:t>Sirtuin</a:t>
            </a:r>
            <a:r>
              <a:rPr lang="en-US" dirty="0">
                <a:latin typeface="Verdana" panose="020B0604030504040204" pitchFamily="34" charset="0"/>
                <a:ea typeface="Verdana" panose="020B0604030504040204" pitchFamily="34" charset="0"/>
                <a:cs typeface="Verdana" panose="020B0604030504040204" pitchFamily="34" charset="0"/>
              </a:rPr>
              <a:t> 5 protein levels absence of Cyclin F</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r="54747"/>
          <a:stretch/>
        </p:blipFill>
        <p:spPr>
          <a:xfrm>
            <a:off x="4693951" y="2122147"/>
            <a:ext cx="4010629" cy="3621886"/>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64317" r="-323"/>
          <a:stretch/>
        </p:blipFill>
        <p:spPr>
          <a:xfrm>
            <a:off x="8632246" y="2122147"/>
            <a:ext cx="3191086" cy="3621886"/>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455" b="51844"/>
          <a:stretch/>
        </p:blipFill>
        <p:spPr>
          <a:xfrm>
            <a:off x="13962472" y="3330739"/>
            <a:ext cx="3393232" cy="2368986"/>
          </a:xfrm>
          <a:prstGeom prst="rect">
            <a:avLst/>
          </a:prstGeom>
        </p:spPr>
      </p:pic>
      <p:pic>
        <p:nvPicPr>
          <p:cNvPr id="18" name="Content Placeholder 6">
            <a:extLst>
              <a:ext uri="{FF2B5EF4-FFF2-40B4-BE49-F238E27FC236}">
                <a16:creationId xmlns:a16="http://schemas.microsoft.com/office/drawing/2014/main" id="{1B6A9E14-E4EF-40E6-AF3E-EEB9E7AD2E0B}"/>
              </a:ext>
            </a:extLst>
          </p:cNvPr>
          <p:cNvPicPr>
            <a:picLocks noGrp="1" noChangeAspect="1"/>
          </p:cNvPicPr>
          <p:nvPr>
            <p:ph sz="half" idx="1"/>
          </p:nvPr>
        </p:nvPicPr>
        <p:blipFill rotWithShape="1">
          <a:blip r:embed="rId4" cstate="print">
            <a:extLst>
              <a:ext uri="{28A0092B-C50C-407E-A947-70E740481C1C}">
                <a14:useLocalDpi xmlns:a14="http://schemas.microsoft.com/office/drawing/2010/main" val="0"/>
              </a:ext>
            </a:extLst>
          </a:blip>
          <a:srcRect t="5503"/>
          <a:stretch/>
        </p:blipFill>
        <p:spPr>
          <a:xfrm>
            <a:off x="1987009" y="1619250"/>
            <a:ext cx="2001884" cy="4993032"/>
          </a:xfrm>
        </p:spPr>
      </p:pic>
      <p:sp>
        <p:nvSpPr>
          <p:cNvPr id="5" name="Rectangle 4"/>
          <p:cNvSpPr/>
          <p:nvPr/>
        </p:nvSpPr>
        <p:spPr>
          <a:xfrm>
            <a:off x="1575199" y="3182818"/>
            <a:ext cx="2413694" cy="3915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Tree>
    <p:extLst>
      <p:ext uri="{BB962C8B-B14F-4D97-AF65-F5344CB8AC3E}">
        <p14:creationId xmlns:p14="http://schemas.microsoft.com/office/powerpoint/2010/main" val="366329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88" y="531604"/>
            <a:ext cx="10803135" cy="6050171"/>
          </a:xfrm>
          <a:prstGeom prst="rect">
            <a:avLst/>
          </a:prstGeom>
        </p:spPr>
      </p:pic>
      <p:sp>
        <p:nvSpPr>
          <p:cNvPr id="9" name="TextBox 8"/>
          <p:cNvSpPr txBox="1"/>
          <p:nvPr/>
        </p:nvSpPr>
        <p:spPr>
          <a:xfrm>
            <a:off x="403088" y="440008"/>
            <a:ext cx="4088052" cy="1940957"/>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a:latin typeface="Arial" panose="020B0604020202020204" pitchFamily="34" charset="0"/>
                <a:cs typeface="Arial" panose="020B0604020202020204" pitchFamily="34" charset="0"/>
              </a:rPr>
              <a:t>Outstanding Question:</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Does Sirt5 </a:t>
            </a:r>
            <a:r>
              <a:rPr lang="en-US" dirty="0" smtClean="0">
                <a:latin typeface="Arial" panose="020B0604020202020204" pitchFamily="34" charset="0"/>
                <a:cs typeface="Arial" panose="020B0604020202020204" pitchFamily="34" charset="0"/>
              </a:rPr>
              <a:t>regulate any metabolic pathways that may influence cell cycle?</a:t>
            </a:r>
            <a:endParaRPr lang="en-US" dirty="0">
              <a:latin typeface="Arial" panose="020B0604020202020204" pitchFamily="34" charset="0"/>
              <a:cs typeface="Arial" panose="020B0604020202020204" pitchFamily="34" charset="0"/>
            </a:endParaRPr>
          </a:p>
          <a:p>
            <a:pPr algn="ct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49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7812"/>
          <a:stretch/>
        </p:blipFill>
        <p:spPr>
          <a:xfrm>
            <a:off x="0" y="4087911"/>
            <a:ext cx="3964240" cy="27432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7389"/>
          <a:stretch/>
        </p:blipFill>
        <p:spPr>
          <a:xfrm>
            <a:off x="4036780" y="4087911"/>
            <a:ext cx="3924818" cy="274320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t="8428"/>
          <a:stretch/>
        </p:blipFill>
        <p:spPr>
          <a:xfrm>
            <a:off x="8034139" y="4092393"/>
            <a:ext cx="3990933" cy="2743200"/>
          </a:xfrm>
          <a:prstGeom prst="rect">
            <a:avLst/>
          </a:prstGeom>
        </p:spPr>
      </p:pic>
      <p:grpSp>
        <p:nvGrpSpPr>
          <p:cNvPr id="12" name="Group 11"/>
          <p:cNvGrpSpPr/>
          <p:nvPr/>
        </p:nvGrpSpPr>
        <p:grpSpPr>
          <a:xfrm>
            <a:off x="6785208" y="1194137"/>
            <a:ext cx="707274" cy="313767"/>
            <a:chOff x="7065126" y="690278"/>
            <a:chExt cx="1792942" cy="475132"/>
          </a:xfrm>
        </p:grpSpPr>
        <p:sp>
          <p:nvSpPr>
            <p:cNvPr id="10" name="Can 9"/>
            <p:cNvSpPr/>
            <p:nvPr/>
          </p:nvSpPr>
          <p:spPr>
            <a:xfrm>
              <a:off x="7065127" y="842680"/>
              <a:ext cx="1792941" cy="322730"/>
            </a:xfrm>
            <a:prstGeom prst="can">
              <a:avLst>
                <a:gd name="adj" fmla="val 50000"/>
              </a:avLst>
            </a:prstGeom>
            <a:solidFill>
              <a:srgbClr val="FF00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7065126" y="690278"/>
              <a:ext cx="1792941" cy="313765"/>
            </a:xfrm>
            <a:prstGeom prst="can">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5757520" y="1194137"/>
            <a:ext cx="707274" cy="313767"/>
            <a:chOff x="7065126" y="690278"/>
            <a:chExt cx="1792942" cy="475132"/>
          </a:xfrm>
        </p:grpSpPr>
        <p:sp>
          <p:nvSpPr>
            <p:cNvPr id="14" name="Can 13"/>
            <p:cNvSpPr/>
            <p:nvPr/>
          </p:nvSpPr>
          <p:spPr>
            <a:xfrm>
              <a:off x="7065127" y="842680"/>
              <a:ext cx="1792941" cy="322730"/>
            </a:xfrm>
            <a:prstGeom prst="can">
              <a:avLst>
                <a:gd name="adj" fmla="val 50000"/>
              </a:avLst>
            </a:prstGeom>
            <a:solidFill>
              <a:srgbClr val="FF00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7065126" y="690278"/>
              <a:ext cx="1792941" cy="313765"/>
            </a:xfrm>
            <a:prstGeom prst="can">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4729832" y="1194137"/>
            <a:ext cx="707274" cy="313767"/>
            <a:chOff x="7065126" y="690278"/>
            <a:chExt cx="1792942" cy="475132"/>
          </a:xfrm>
        </p:grpSpPr>
        <p:sp>
          <p:nvSpPr>
            <p:cNvPr id="17" name="Can 16"/>
            <p:cNvSpPr/>
            <p:nvPr/>
          </p:nvSpPr>
          <p:spPr>
            <a:xfrm>
              <a:off x="7065127" y="842680"/>
              <a:ext cx="1792941" cy="322730"/>
            </a:xfrm>
            <a:prstGeom prst="can">
              <a:avLst>
                <a:gd name="adj" fmla="val 50000"/>
              </a:avLst>
            </a:prstGeom>
            <a:solidFill>
              <a:srgbClr val="FF00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7065126" y="690278"/>
              <a:ext cx="1792941" cy="313765"/>
            </a:xfrm>
            <a:prstGeom prst="can">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6785208" y="773807"/>
            <a:ext cx="707274" cy="313767"/>
            <a:chOff x="7065126" y="690278"/>
            <a:chExt cx="1792942" cy="475132"/>
          </a:xfrm>
        </p:grpSpPr>
        <p:sp>
          <p:nvSpPr>
            <p:cNvPr id="23" name="Can 22"/>
            <p:cNvSpPr/>
            <p:nvPr/>
          </p:nvSpPr>
          <p:spPr>
            <a:xfrm>
              <a:off x="7065127" y="842680"/>
              <a:ext cx="1792941" cy="322730"/>
            </a:xfrm>
            <a:prstGeom prst="can">
              <a:avLst>
                <a:gd name="adj" fmla="val 50000"/>
              </a:avLst>
            </a:prstGeom>
            <a:solidFill>
              <a:srgbClr val="FF00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n 23"/>
            <p:cNvSpPr/>
            <p:nvPr/>
          </p:nvSpPr>
          <p:spPr>
            <a:xfrm>
              <a:off x="7065126" y="690278"/>
              <a:ext cx="1792941" cy="313765"/>
            </a:xfrm>
            <a:prstGeom prst="can">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5757520" y="773807"/>
            <a:ext cx="707274" cy="313767"/>
            <a:chOff x="7065126" y="690278"/>
            <a:chExt cx="1792942" cy="475132"/>
          </a:xfrm>
        </p:grpSpPr>
        <p:sp>
          <p:nvSpPr>
            <p:cNvPr id="26" name="Can 25"/>
            <p:cNvSpPr/>
            <p:nvPr/>
          </p:nvSpPr>
          <p:spPr>
            <a:xfrm>
              <a:off x="7065127" y="842680"/>
              <a:ext cx="1792941" cy="322730"/>
            </a:xfrm>
            <a:prstGeom prst="can">
              <a:avLst>
                <a:gd name="adj" fmla="val 50000"/>
              </a:avLst>
            </a:prstGeom>
            <a:solidFill>
              <a:srgbClr val="FF00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an 26"/>
            <p:cNvSpPr/>
            <p:nvPr/>
          </p:nvSpPr>
          <p:spPr>
            <a:xfrm>
              <a:off x="7065126" y="690278"/>
              <a:ext cx="1792941" cy="313765"/>
            </a:xfrm>
            <a:prstGeom prst="can">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4729832" y="773807"/>
            <a:ext cx="707274" cy="313767"/>
            <a:chOff x="7065126" y="690278"/>
            <a:chExt cx="1792942" cy="475132"/>
          </a:xfrm>
        </p:grpSpPr>
        <p:sp>
          <p:nvSpPr>
            <p:cNvPr id="29" name="Can 28"/>
            <p:cNvSpPr/>
            <p:nvPr/>
          </p:nvSpPr>
          <p:spPr>
            <a:xfrm>
              <a:off x="7065127" y="842680"/>
              <a:ext cx="1792941" cy="322730"/>
            </a:xfrm>
            <a:prstGeom prst="can">
              <a:avLst>
                <a:gd name="adj" fmla="val 50000"/>
              </a:avLst>
            </a:prstGeom>
            <a:solidFill>
              <a:srgbClr val="FF00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a:off x="7065126" y="690278"/>
              <a:ext cx="1792941" cy="313765"/>
            </a:xfrm>
            <a:prstGeom prst="can">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3321206" y="736483"/>
            <a:ext cx="1248419" cy="369332"/>
          </a:xfrm>
          <a:prstGeom prst="rect">
            <a:avLst/>
          </a:prstGeom>
          <a:noFill/>
        </p:spPr>
        <p:txBody>
          <a:bodyPr wrap="none" rtlCol="0">
            <a:spAutoFit/>
          </a:bodyPr>
          <a:lstStyle/>
          <a:p>
            <a:r>
              <a:rPr lang="en-US" dirty="0" smtClean="0"/>
              <a:t>SIRT5 </a:t>
            </a:r>
            <a:r>
              <a:rPr lang="en-US" dirty="0" err="1" smtClean="0"/>
              <a:t>crWT</a:t>
            </a:r>
            <a:endParaRPr lang="en-US" dirty="0"/>
          </a:p>
        </p:txBody>
      </p:sp>
      <p:sp>
        <p:nvSpPr>
          <p:cNvPr id="32" name="TextBox 31"/>
          <p:cNvSpPr txBox="1"/>
          <p:nvPr/>
        </p:nvSpPr>
        <p:spPr>
          <a:xfrm>
            <a:off x="3321206" y="1150295"/>
            <a:ext cx="1192571" cy="369332"/>
          </a:xfrm>
          <a:prstGeom prst="rect">
            <a:avLst/>
          </a:prstGeom>
          <a:noFill/>
        </p:spPr>
        <p:txBody>
          <a:bodyPr wrap="none" rtlCol="0">
            <a:spAutoFit/>
          </a:bodyPr>
          <a:lstStyle/>
          <a:p>
            <a:r>
              <a:rPr lang="en-US" dirty="0" smtClean="0"/>
              <a:t>SIRT5 </a:t>
            </a:r>
            <a:r>
              <a:rPr lang="en-US" dirty="0" err="1" smtClean="0"/>
              <a:t>crKO</a:t>
            </a:r>
            <a:endParaRPr lang="en-US" dirty="0"/>
          </a:p>
        </p:txBody>
      </p:sp>
      <p:sp>
        <p:nvSpPr>
          <p:cNvPr id="33" name="TextBox 32"/>
          <p:cNvSpPr txBox="1"/>
          <p:nvPr/>
        </p:nvSpPr>
        <p:spPr>
          <a:xfrm>
            <a:off x="4855097" y="451837"/>
            <a:ext cx="524311" cy="369332"/>
          </a:xfrm>
          <a:prstGeom prst="rect">
            <a:avLst/>
          </a:prstGeom>
          <a:noFill/>
        </p:spPr>
        <p:txBody>
          <a:bodyPr wrap="none" rtlCol="0">
            <a:spAutoFit/>
          </a:bodyPr>
          <a:lstStyle/>
          <a:p>
            <a:r>
              <a:rPr lang="en-US" dirty="0" smtClean="0"/>
              <a:t>Fed</a:t>
            </a:r>
            <a:endParaRPr lang="en-US" dirty="0"/>
          </a:p>
        </p:txBody>
      </p:sp>
      <p:sp>
        <p:nvSpPr>
          <p:cNvPr id="34" name="TextBox 33"/>
          <p:cNvSpPr txBox="1"/>
          <p:nvPr/>
        </p:nvSpPr>
        <p:spPr>
          <a:xfrm>
            <a:off x="5828204" y="451837"/>
            <a:ext cx="558999" cy="369332"/>
          </a:xfrm>
          <a:prstGeom prst="rect">
            <a:avLst/>
          </a:prstGeom>
          <a:noFill/>
        </p:spPr>
        <p:txBody>
          <a:bodyPr wrap="none" rtlCol="0">
            <a:spAutoFit/>
          </a:bodyPr>
          <a:lstStyle/>
          <a:p>
            <a:r>
              <a:rPr lang="en-US" dirty="0" smtClean="0"/>
              <a:t>Fast</a:t>
            </a:r>
            <a:endParaRPr lang="en-US" dirty="0"/>
          </a:p>
        </p:txBody>
      </p:sp>
      <p:sp>
        <p:nvSpPr>
          <p:cNvPr id="35" name="TextBox 34"/>
          <p:cNvSpPr txBox="1"/>
          <p:nvPr/>
        </p:nvSpPr>
        <p:spPr>
          <a:xfrm>
            <a:off x="6785208" y="451837"/>
            <a:ext cx="721031" cy="369332"/>
          </a:xfrm>
          <a:prstGeom prst="rect">
            <a:avLst/>
          </a:prstGeom>
          <a:noFill/>
        </p:spPr>
        <p:txBody>
          <a:bodyPr wrap="none" rtlCol="0">
            <a:spAutoFit/>
          </a:bodyPr>
          <a:lstStyle/>
          <a:p>
            <a:r>
              <a:rPr lang="en-US" dirty="0" smtClean="0"/>
              <a:t>Refed</a:t>
            </a:r>
            <a:endParaRPr lang="en-US" dirty="0"/>
          </a:p>
        </p:txBody>
      </p:sp>
      <p:sp>
        <p:nvSpPr>
          <p:cNvPr id="36" name="TextBox 35"/>
          <p:cNvSpPr txBox="1"/>
          <p:nvPr/>
        </p:nvSpPr>
        <p:spPr>
          <a:xfrm>
            <a:off x="5718478" y="1501984"/>
            <a:ext cx="760144" cy="307777"/>
          </a:xfrm>
          <a:prstGeom prst="rect">
            <a:avLst/>
          </a:prstGeom>
          <a:noFill/>
        </p:spPr>
        <p:txBody>
          <a:bodyPr wrap="none" rtlCol="0">
            <a:spAutoFit/>
          </a:bodyPr>
          <a:lstStyle/>
          <a:p>
            <a:r>
              <a:rPr lang="en-US" sz="1400" dirty="0" smtClean="0"/>
              <a:t>2h EBSS</a:t>
            </a:r>
            <a:endParaRPr lang="en-US" sz="1400" dirty="0"/>
          </a:p>
        </p:txBody>
      </p:sp>
      <p:sp>
        <p:nvSpPr>
          <p:cNvPr id="37" name="TextBox 36"/>
          <p:cNvSpPr txBox="1"/>
          <p:nvPr/>
        </p:nvSpPr>
        <p:spPr>
          <a:xfrm>
            <a:off x="6696963" y="1499613"/>
            <a:ext cx="917239" cy="523220"/>
          </a:xfrm>
          <a:prstGeom prst="rect">
            <a:avLst/>
          </a:prstGeom>
          <a:noFill/>
        </p:spPr>
        <p:txBody>
          <a:bodyPr wrap="none" rtlCol="0">
            <a:spAutoFit/>
          </a:bodyPr>
          <a:lstStyle/>
          <a:p>
            <a:pPr algn="ctr"/>
            <a:r>
              <a:rPr lang="en-US" sz="1400" dirty="0" smtClean="0"/>
              <a:t>2h EBSS+</a:t>
            </a:r>
          </a:p>
          <a:p>
            <a:pPr algn="ctr"/>
            <a:r>
              <a:rPr lang="en-US" sz="1400" dirty="0" smtClean="0"/>
              <a:t>1h DMEM</a:t>
            </a:r>
            <a:endParaRPr lang="en-US" sz="1400" dirty="0"/>
          </a:p>
        </p:txBody>
      </p:sp>
      <p:sp>
        <p:nvSpPr>
          <p:cNvPr id="38" name="TextBox 37"/>
          <p:cNvSpPr txBox="1"/>
          <p:nvPr/>
        </p:nvSpPr>
        <p:spPr>
          <a:xfrm>
            <a:off x="4740721" y="1497665"/>
            <a:ext cx="691215" cy="307777"/>
          </a:xfrm>
          <a:prstGeom prst="rect">
            <a:avLst/>
          </a:prstGeom>
          <a:noFill/>
        </p:spPr>
        <p:txBody>
          <a:bodyPr wrap="none" rtlCol="0">
            <a:spAutoFit/>
          </a:bodyPr>
          <a:lstStyle/>
          <a:p>
            <a:r>
              <a:rPr lang="en-US" sz="1400" dirty="0" smtClean="0"/>
              <a:t>DMEM</a:t>
            </a:r>
            <a:endParaRPr lang="en-US" sz="1400" dirty="0"/>
          </a:p>
        </p:txBody>
      </p:sp>
      <p:cxnSp>
        <p:nvCxnSpPr>
          <p:cNvPr id="40" name="Straight Arrow Connector 39"/>
          <p:cNvCxnSpPr/>
          <p:nvPr/>
        </p:nvCxnSpPr>
        <p:spPr>
          <a:xfrm>
            <a:off x="6096000" y="1912776"/>
            <a:ext cx="11703" cy="541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84921" y="2501374"/>
            <a:ext cx="622158" cy="369332"/>
          </a:xfrm>
          <a:prstGeom prst="rect">
            <a:avLst/>
          </a:prstGeom>
          <a:noFill/>
        </p:spPr>
        <p:txBody>
          <a:bodyPr wrap="none" rtlCol="0">
            <a:spAutoFit/>
          </a:bodyPr>
          <a:lstStyle/>
          <a:p>
            <a:r>
              <a:rPr lang="en-US" dirty="0" smtClean="0"/>
              <a:t>MBX</a:t>
            </a:r>
            <a:endParaRPr lang="en-US" dirty="0"/>
          </a:p>
        </p:txBody>
      </p:sp>
      <p:cxnSp>
        <p:nvCxnSpPr>
          <p:cNvPr id="42" name="Straight Arrow Connector 41"/>
          <p:cNvCxnSpPr/>
          <p:nvPr/>
        </p:nvCxnSpPr>
        <p:spPr>
          <a:xfrm>
            <a:off x="6089041" y="2836834"/>
            <a:ext cx="11703" cy="541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42604" y="3448098"/>
            <a:ext cx="2113399" cy="369332"/>
          </a:xfrm>
          <a:prstGeom prst="rect">
            <a:avLst/>
          </a:prstGeom>
          <a:noFill/>
        </p:spPr>
        <p:txBody>
          <a:bodyPr wrap="none" rtlCol="0">
            <a:spAutoFit/>
          </a:bodyPr>
          <a:lstStyle/>
          <a:p>
            <a:r>
              <a:rPr lang="en-US" dirty="0" smtClean="0"/>
              <a:t>Analysis of WT vs KO</a:t>
            </a:r>
            <a:endParaRPr lang="en-US" dirty="0"/>
          </a:p>
        </p:txBody>
      </p:sp>
    </p:spTree>
    <p:extLst>
      <p:ext uri="{BB962C8B-B14F-4D97-AF65-F5344CB8AC3E}">
        <p14:creationId xmlns:p14="http://schemas.microsoft.com/office/powerpoint/2010/main" val="247841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41"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897" y="178723"/>
            <a:ext cx="8660205" cy="6500553"/>
          </a:xfrm>
          <a:prstGeom prst="rect">
            <a:avLst/>
          </a:prstGeom>
        </p:spPr>
      </p:pic>
    </p:spTree>
    <p:extLst>
      <p:ext uri="{BB962C8B-B14F-4D97-AF65-F5344CB8AC3E}">
        <p14:creationId xmlns:p14="http://schemas.microsoft.com/office/powerpoint/2010/main" val="1707575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8779" y="87771"/>
            <a:ext cx="8854441" cy="6682458"/>
          </a:xfrm>
          <a:prstGeom prst="rect">
            <a:avLst/>
          </a:prstGeom>
        </p:spPr>
      </p:pic>
    </p:spTree>
    <p:extLst>
      <p:ext uri="{BB962C8B-B14F-4D97-AF65-F5344CB8AC3E}">
        <p14:creationId xmlns:p14="http://schemas.microsoft.com/office/powerpoint/2010/main" val="1028711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127" y="59546"/>
            <a:ext cx="8977746" cy="6738908"/>
          </a:xfrm>
          <a:prstGeom prst="rect">
            <a:avLst/>
          </a:prstGeom>
        </p:spPr>
      </p:pic>
    </p:spTree>
    <p:extLst>
      <p:ext uri="{BB962C8B-B14F-4D97-AF65-F5344CB8AC3E}">
        <p14:creationId xmlns:p14="http://schemas.microsoft.com/office/powerpoint/2010/main" val="2906817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335"/>
            <a:ext cx="10515600" cy="1325563"/>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Acknowledgements </a:t>
            </a:r>
          </a:p>
        </p:txBody>
      </p:sp>
      <p:sp>
        <p:nvSpPr>
          <p:cNvPr id="3" name="Content Placeholder 2"/>
          <p:cNvSpPr>
            <a:spLocks noGrp="1"/>
          </p:cNvSpPr>
          <p:nvPr>
            <p:ph sz="half" idx="1"/>
          </p:nvPr>
        </p:nvSpPr>
        <p:spPr>
          <a:xfrm>
            <a:off x="469911" y="1417639"/>
            <a:ext cx="4565916" cy="5097462"/>
          </a:xfrm>
        </p:spPr>
        <p:txBody>
          <a:bodyPr>
            <a:normAutofit fontScale="70000" lnSpcReduction="20000"/>
          </a:bodyPr>
          <a:lstStyle/>
          <a:p>
            <a:pPr marL="0" indent="0">
              <a:buNone/>
            </a:pPr>
            <a:r>
              <a:rPr lang="en-US" b="1" dirty="0" smtClean="0">
                <a:latin typeface="Arial" panose="020B0604020202020204" pitchFamily="34" charset="0"/>
                <a:ea typeface="Verdana" panose="020B0604030504040204" pitchFamily="34" charset="0"/>
                <a:cs typeface="Arial" panose="020B0604020202020204" pitchFamily="34" charset="0"/>
              </a:rPr>
              <a:t>Matthew Hirschey</a:t>
            </a:r>
            <a:endParaRPr lang="en-US" b="1" dirty="0">
              <a:latin typeface="Arial" panose="020B0604020202020204" pitchFamily="34" charset="0"/>
              <a:ea typeface="Verdana" panose="020B0604030504040204" pitchFamily="34" charset="0"/>
              <a:cs typeface="Arial" panose="020B0604020202020204" pitchFamily="34" charset="0"/>
            </a:endParaRP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Darren Stuart, M Sc</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Kristin Anderson, PhD</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Zhihong Lin</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Alec Trub</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Keith Keenan</a:t>
            </a:r>
          </a:p>
          <a:p>
            <a:pPr marL="457200" lvl="1" indent="0">
              <a:buNone/>
            </a:pPr>
            <a:r>
              <a:rPr lang="en-US" i="1" dirty="0">
                <a:latin typeface="Arial" panose="020B0604020202020204" pitchFamily="34" charset="0"/>
                <a:ea typeface="Verdana" panose="020B0604030504040204" pitchFamily="34" charset="0"/>
                <a:cs typeface="Arial" panose="020B0604020202020204" pitchFamily="34" charset="0"/>
              </a:rPr>
              <a:t>Dhaval Bhatt, </a:t>
            </a:r>
            <a:r>
              <a:rPr lang="en-US" i="1" dirty="0" smtClean="0">
                <a:latin typeface="Arial" panose="020B0604020202020204" pitchFamily="34" charset="0"/>
                <a:ea typeface="Verdana" panose="020B0604030504040204" pitchFamily="34" charset="0"/>
                <a:cs typeface="Arial" panose="020B0604020202020204" pitchFamily="34" charset="0"/>
              </a:rPr>
              <a:t>PhD</a:t>
            </a:r>
            <a:endParaRPr lang="en-US" b="1" dirty="0">
              <a:latin typeface="Arial" panose="020B0604020202020204" pitchFamily="34" charset="0"/>
              <a:ea typeface="Verdana" panose="020B0604030504040204" pitchFamily="34" charset="0"/>
              <a:cs typeface="Arial" panose="020B0604020202020204" pitchFamily="34" charset="0"/>
            </a:endParaRPr>
          </a:p>
          <a:p>
            <a:pPr marL="0" indent="0">
              <a:buNone/>
            </a:pPr>
            <a:endParaRPr lang="en-US" b="1" dirty="0" smtClean="0">
              <a:latin typeface="Arial" panose="020B0604020202020204" pitchFamily="34" charset="0"/>
              <a:ea typeface="Verdana" panose="020B0604030504040204" pitchFamily="34" charset="0"/>
              <a:cs typeface="Arial" panose="020B0604020202020204" pitchFamily="34" charset="0"/>
            </a:endParaRPr>
          </a:p>
          <a:p>
            <a:pPr marL="0" indent="0">
              <a:buNone/>
            </a:pPr>
            <a:r>
              <a:rPr lang="en-US" b="1" dirty="0" smtClean="0">
                <a:latin typeface="Arial" panose="020B0604020202020204" pitchFamily="34" charset="0"/>
                <a:ea typeface="Verdana" panose="020B0604030504040204" pitchFamily="34" charset="0"/>
                <a:cs typeface="Arial" panose="020B0604020202020204" pitchFamily="34" charset="0"/>
              </a:rPr>
              <a:t>DMPI</a:t>
            </a:r>
            <a:endParaRPr lang="en-US" b="1" dirty="0">
              <a:latin typeface="Arial" panose="020B0604020202020204" pitchFamily="34" charset="0"/>
              <a:ea typeface="Verdana" panose="020B0604030504040204" pitchFamily="34" charset="0"/>
              <a:cs typeface="Arial" panose="020B0604020202020204" pitchFamily="34" charset="0"/>
            </a:endParaRPr>
          </a:p>
          <a:p>
            <a:pPr marL="0" indent="0">
              <a:buNone/>
            </a:pPr>
            <a:r>
              <a:rPr lang="en-US" b="1" dirty="0">
                <a:latin typeface="Arial" panose="020B0604020202020204" pitchFamily="34" charset="0"/>
                <a:ea typeface="Verdana" panose="020B0604030504040204" pitchFamily="34" charset="0"/>
                <a:cs typeface="Arial" panose="020B0604020202020204" pitchFamily="34" charset="0"/>
              </a:rPr>
              <a:t>DCI Flow Core</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Arial" panose="020B0604020202020204" pitchFamily="34" charset="0"/>
                <a:ea typeface="Verdana" panose="020B0604030504040204" pitchFamily="34" charset="0"/>
                <a:cs typeface="Arial" panose="020B0604020202020204" pitchFamily="34" charset="0"/>
              </a:rPr>
              <a:t>Paul Grimsrud</a:t>
            </a:r>
          </a:p>
          <a:p>
            <a:pPr marL="0" indent="0">
              <a:buNone/>
            </a:pPr>
            <a:r>
              <a:rPr lang="en-US" dirty="0" smtClean="0">
                <a:latin typeface="Arial" panose="020B0604020202020204" pitchFamily="34" charset="0"/>
                <a:ea typeface="Verdana" panose="020B0604030504040204" pitchFamily="34" charset="0"/>
                <a:cs typeface="Arial" panose="020B0604020202020204" pitchFamily="34" charset="0"/>
              </a:rPr>
              <a:t>James Draper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400" b="1" dirty="0" smtClean="0">
                <a:latin typeface="Arial" panose="020B0604020202020204" pitchFamily="34" charset="0"/>
                <a:ea typeface="Verdana" panose="020B0604030504040204" pitchFamily="34" charset="0"/>
                <a:cs typeface="Arial" panose="020B0604020202020204" pitchFamily="34" charset="0"/>
              </a:rPr>
              <a:t>Jim White Lab</a:t>
            </a:r>
          </a:p>
          <a:p>
            <a:pPr marL="0" indent="0">
              <a:buNone/>
            </a:pPr>
            <a:r>
              <a:rPr lang="en-US" sz="2400" b="1" dirty="0" smtClean="0">
                <a:latin typeface="Arial" panose="020B0604020202020204" pitchFamily="34" charset="0"/>
                <a:ea typeface="Verdana" panose="020B0604030504040204" pitchFamily="34" charset="0"/>
                <a:cs typeface="Arial" panose="020B0604020202020204" pitchFamily="34" charset="0"/>
              </a:rPr>
              <a:t>     </a:t>
            </a:r>
            <a:r>
              <a:rPr lang="en-US" sz="2400" dirty="0" smtClean="0">
                <a:latin typeface="Arial" panose="020B0604020202020204" pitchFamily="34" charset="0"/>
                <a:ea typeface="Verdana" panose="020B0604030504040204" pitchFamily="34" charset="0"/>
                <a:cs typeface="Arial" panose="020B0604020202020204" pitchFamily="34" charset="0"/>
              </a:rPr>
              <a:t>David Lee, PhD</a:t>
            </a:r>
            <a:endParaRPr lang="en-US" sz="2400" b="1" dirty="0">
              <a:latin typeface="Arial" panose="020B0604020202020204" pitchFamily="34" charset="0"/>
              <a:ea typeface="Verdana" panose="020B0604030504040204" pitchFamily="34" charset="0"/>
              <a:cs typeface="Arial" panose="020B060402020202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b="1" dirty="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3"/>
          <p:cNvSpPr>
            <a:spLocks noGrp="1"/>
          </p:cNvSpPr>
          <p:nvPr>
            <p:ph sz="half" idx="2"/>
          </p:nvPr>
        </p:nvSpPr>
        <p:spPr>
          <a:xfrm>
            <a:off x="6096000" y="1368652"/>
            <a:ext cx="5572855" cy="5097462"/>
          </a:xfrm>
        </p:spPr>
        <p:txBody>
          <a:bodyPr>
            <a:normAutofit fontScale="70000" lnSpcReduction="20000"/>
          </a:bodyPr>
          <a:lstStyle/>
          <a:p>
            <a:pPr marL="0" indent="0">
              <a:buNone/>
            </a:pPr>
            <a:r>
              <a:rPr lang="en-US" b="1" dirty="0" smtClean="0">
                <a:latin typeface="Arial" panose="020B0604020202020204" pitchFamily="34" charset="0"/>
                <a:ea typeface="Verdana" panose="020B0604030504040204" pitchFamily="34" charset="0"/>
                <a:cs typeface="Arial" panose="020B0604020202020204" pitchFamily="34" charset="0"/>
              </a:rPr>
              <a:t>Michael Emanuele (UNC)</a:t>
            </a:r>
            <a:endParaRPr lang="en-US" b="1" dirty="0">
              <a:latin typeface="Arial" panose="020B0604020202020204" pitchFamily="34" charset="0"/>
              <a:ea typeface="Verdana" panose="020B0604030504040204" pitchFamily="34" charset="0"/>
              <a:cs typeface="Arial" panose="020B0604020202020204" pitchFamily="34" charset="0"/>
            </a:endParaRPr>
          </a:p>
          <a:p>
            <a:pPr marL="457200" lvl="1" indent="0">
              <a:buNone/>
            </a:pPr>
            <a:r>
              <a:rPr lang="en-US" b="1" dirty="0">
                <a:latin typeface="Arial" panose="020B0604020202020204" pitchFamily="34" charset="0"/>
                <a:ea typeface="Verdana" panose="020B0604030504040204" pitchFamily="34" charset="0"/>
                <a:cs typeface="Arial" panose="020B0604020202020204" pitchFamily="34" charset="0"/>
              </a:rPr>
              <a:t>Xianxi </a:t>
            </a:r>
            <a:r>
              <a:rPr lang="en-US" b="1" dirty="0" smtClean="0">
                <a:latin typeface="Arial" panose="020B0604020202020204" pitchFamily="34" charset="0"/>
                <a:ea typeface="Verdana" panose="020B0604030504040204" pitchFamily="34" charset="0"/>
                <a:cs typeface="Arial" panose="020B0604020202020204" pitchFamily="34" charset="0"/>
              </a:rPr>
              <a:t>Wang</a:t>
            </a:r>
          </a:p>
          <a:p>
            <a:pPr marL="457200" lvl="1" indent="0">
              <a:buNone/>
            </a:pPr>
            <a:r>
              <a:rPr lang="en-US" b="1" dirty="0" smtClean="0">
                <a:latin typeface="Arial" panose="020B0604020202020204" pitchFamily="34" charset="0"/>
                <a:ea typeface="Verdana" panose="020B0604030504040204" pitchFamily="34" charset="0"/>
                <a:cs typeface="Arial" panose="020B0604020202020204" pitchFamily="34" charset="0"/>
              </a:rPr>
              <a:t>Ryan Mouery</a:t>
            </a:r>
            <a:endParaRPr lang="en-US" b="1" dirty="0">
              <a:latin typeface="Arial" panose="020B0604020202020204" pitchFamily="34" charset="0"/>
              <a:ea typeface="Verdana" panose="020B0604030504040204" pitchFamily="34" charset="0"/>
              <a:cs typeface="Arial" panose="020B0604020202020204" pitchFamily="34" charset="0"/>
            </a:endParaRP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Thomas </a:t>
            </a:r>
            <a:r>
              <a:rPr lang="en-US" dirty="0" err="1">
                <a:latin typeface="Arial" panose="020B0604020202020204" pitchFamily="34" charset="0"/>
                <a:ea typeface="Verdana" panose="020B0604030504040204" pitchFamily="34" charset="0"/>
                <a:cs typeface="Arial" panose="020B0604020202020204" pitchFamily="34" charset="0"/>
              </a:rPr>
              <a:t>Bonacci</a:t>
            </a:r>
            <a:r>
              <a:rPr lang="en-US" dirty="0">
                <a:latin typeface="Arial" panose="020B0604020202020204" pitchFamily="34" charset="0"/>
                <a:ea typeface="Verdana" panose="020B0604030504040204" pitchFamily="34" charset="0"/>
                <a:cs typeface="Arial" panose="020B0604020202020204" pitchFamily="34" charset="0"/>
              </a:rPr>
              <a:t>, PhD</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Courtney Cannon*</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Raj Choudhury, PhD</a:t>
            </a:r>
            <a:r>
              <a:rPr lang="en-US" dirty="0" smtClean="0">
                <a:latin typeface="Arial" panose="020B0604020202020204" pitchFamily="34" charset="0"/>
                <a:ea typeface="Verdana" panose="020B0604030504040204" pitchFamily="34" charset="0"/>
                <a:cs typeface="Arial" panose="020B0604020202020204" pitchFamily="34" charset="0"/>
              </a:rPr>
              <a:t>*</a:t>
            </a:r>
          </a:p>
          <a:p>
            <a:pPr marL="457200" lvl="1" indent="0">
              <a:buNone/>
            </a:pPr>
            <a:endParaRPr lang="en-US" dirty="0">
              <a:latin typeface="Arial" panose="020B0604020202020204" pitchFamily="34" charset="0"/>
              <a:ea typeface="Verdana" panose="020B0604030504040204" pitchFamily="34" charset="0"/>
              <a:cs typeface="Arial" panose="020B0604020202020204" pitchFamily="34" charset="0"/>
            </a:endParaRPr>
          </a:p>
          <a:p>
            <a:pPr marL="0" indent="0">
              <a:buNone/>
            </a:pPr>
            <a:r>
              <a:rPr lang="en-US" sz="2400" b="1" dirty="0">
                <a:latin typeface="Arial" panose="020B0604020202020204" pitchFamily="34" charset="0"/>
                <a:ea typeface="Verdana" panose="020B0604030504040204" pitchFamily="34" charset="0"/>
                <a:cs typeface="Arial" panose="020B0604020202020204" pitchFamily="34" charset="0"/>
              </a:rPr>
              <a:t>DiCaprio Lab </a:t>
            </a:r>
            <a:r>
              <a:rPr lang="en-US" sz="2400" dirty="0">
                <a:latin typeface="Arial" panose="020B0604020202020204" pitchFamily="34" charset="0"/>
                <a:ea typeface="Verdana" panose="020B0604030504040204" pitchFamily="34" charset="0"/>
                <a:cs typeface="Arial" panose="020B0604020202020204" pitchFamily="34" charset="0"/>
              </a:rPr>
              <a:t>(Dana Farber)</a:t>
            </a:r>
          </a:p>
          <a:p>
            <a:pPr marL="457200" lvl="1" indent="0">
              <a:buNone/>
            </a:pPr>
            <a:endParaRPr lang="en-US" dirty="0">
              <a:latin typeface="Arial" panose="020B0604020202020204" pitchFamily="34" charset="0"/>
              <a:ea typeface="Verdana" panose="020B0604030504040204" pitchFamily="34" charset="0"/>
              <a:cs typeface="Arial" panose="020B0604020202020204" pitchFamily="34" charset="0"/>
            </a:endParaRPr>
          </a:p>
          <a:p>
            <a:pPr marL="0" indent="0">
              <a:buNone/>
            </a:pPr>
            <a:r>
              <a:rPr lang="en-US" b="1" dirty="0">
                <a:latin typeface="Arial" panose="020B0604020202020204" pitchFamily="34" charset="0"/>
                <a:ea typeface="Verdana" panose="020B0604030504040204" pitchFamily="34" charset="0"/>
                <a:cs typeface="Arial" panose="020B0604020202020204" pitchFamily="34" charset="0"/>
              </a:rPr>
              <a:t>Funding</a:t>
            </a:r>
          </a:p>
          <a:p>
            <a:pPr marL="457200" lvl="1" indent="0">
              <a:buNone/>
            </a:pPr>
            <a:r>
              <a:rPr lang="en-US" dirty="0">
                <a:latin typeface="Arial" panose="020B0604020202020204" pitchFamily="34" charset="0"/>
                <a:ea typeface="Verdana" panose="020B0604030504040204" pitchFamily="34" charset="0"/>
                <a:cs typeface="Arial" panose="020B0604020202020204" pitchFamily="34" charset="0"/>
              </a:rPr>
              <a:t>Nephrology NIH T32</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2" desc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5671" y="1438898"/>
            <a:ext cx="1933184" cy="14498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asty new webs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438" y="1305517"/>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6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Lucida Sans" panose="020B0602030504020204" pitchFamily="34" charset="0"/>
                <a:ea typeface="Verdana" panose="020B0604030504040204" pitchFamily="34" charset="0"/>
                <a:cs typeface="Verdana" panose="020B0604030504040204" pitchFamily="34" charset="0"/>
              </a:rPr>
              <a:t>Sirtuin</a:t>
            </a:r>
            <a:r>
              <a:rPr lang="en-US" dirty="0">
                <a:latin typeface="Lucida Sans" panose="020B0602030504020204" pitchFamily="34" charset="0"/>
                <a:ea typeface="Verdana" panose="020B0604030504040204" pitchFamily="34" charset="0"/>
                <a:cs typeface="Verdana" panose="020B0604030504040204" pitchFamily="34" charset="0"/>
              </a:rPr>
              <a:t> 5</a:t>
            </a:r>
          </a:p>
        </p:txBody>
      </p:sp>
      <p:sp>
        <p:nvSpPr>
          <p:cNvPr id="6" name="Rounded Rectangle 5"/>
          <p:cNvSpPr/>
          <p:nvPr/>
        </p:nvSpPr>
        <p:spPr>
          <a:xfrm>
            <a:off x="5341089" y="2590222"/>
            <a:ext cx="1509821" cy="669851"/>
          </a:xfrm>
          <a:prstGeom prst="ellipse">
            <a:avLst/>
          </a:prstGeom>
          <a:solidFill>
            <a:srgbClr val="00B0F0"/>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Verdana" panose="020B0604030504040204" pitchFamily="34" charset="0"/>
                <a:cs typeface="Arial" panose="020B0604020202020204" pitchFamily="34" charset="0"/>
              </a:rPr>
              <a:t>Sirt5</a:t>
            </a:r>
          </a:p>
        </p:txBody>
      </p:sp>
      <p:grpSp>
        <p:nvGrpSpPr>
          <p:cNvPr id="36" name="Group 35"/>
          <p:cNvGrpSpPr/>
          <p:nvPr/>
        </p:nvGrpSpPr>
        <p:grpSpPr>
          <a:xfrm>
            <a:off x="3814603" y="2555816"/>
            <a:ext cx="1060704" cy="1179508"/>
            <a:chOff x="3200400" y="2555816"/>
            <a:chExt cx="1060704" cy="1179508"/>
          </a:xfrm>
        </p:grpSpPr>
        <p:sp>
          <p:nvSpPr>
            <p:cNvPr id="3" name="Flowchart: Preparation 2"/>
            <p:cNvSpPr/>
            <p:nvPr/>
          </p:nvSpPr>
          <p:spPr>
            <a:xfrm>
              <a:off x="3200400" y="3122676"/>
              <a:ext cx="1060704" cy="612648"/>
            </a:xfrm>
            <a:prstGeom prst="flowChartPreparation">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Substrate</a:t>
              </a:r>
              <a:endParaRPr lang="en-US" b="1" dirty="0">
                <a:solidFill>
                  <a:schemeClr val="tx1"/>
                </a:solidFill>
                <a:latin typeface="Arial" panose="020B0604020202020204" pitchFamily="34" charset="0"/>
                <a:cs typeface="Arial" panose="020B0604020202020204" pitchFamily="34" charset="0"/>
              </a:endParaRPr>
            </a:p>
          </p:txBody>
        </p:sp>
        <p:cxnSp>
          <p:nvCxnSpPr>
            <p:cNvPr id="24" name="Straight Connector 23"/>
            <p:cNvCxnSpPr/>
            <p:nvPr/>
          </p:nvCxnSpPr>
          <p:spPr>
            <a:xfrm flipH="1">
              <a:off x="3526970" y="2883160"/>
              <a:ext cx="1" cy="239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51894" y="2555816"/>
              <a:ext cx="595035"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acyl</a:t>
              </a:r>
            </a:p>
          </p:txBody>
        </p:sp>
      </p:grpSp>
      <p:sp>
        <p:nvSpPr>
          <p:cNvPr id="31" name="Flowchart: Preparation 30"/>
          <p:cNvSpPr/>
          <p:nvPr/>
        </p:nvSpPr>
        <p:spPr>
          <a:xfrm>
            <a:off x="7318311" y="3122676"/>
            <a:ext cx="1060704" cy="612648"/>
          </a:xfrm>
          <a:prstGeom prst="flowChartPreparation">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Substrate</a:t>
            </a:r>
            <a:endParaRPr lang="en-US" b="1" dirty="0">
              <a:solidFill>
                <a:schemeClr val="tx1"/>
              </a:solidFill>
              <a:latin typeface="Arial" panose="020B0604020202020204" pitchFamily="34" charset="0"/>
              <a:cs typeface="Arial" panose="020B0604020202020204" pitchFamily="34" charset="0"/>
            </a:endParaRPr>
          </a:p>
        </p:txBody>
      </p:sp>
      <p:cxnSp>
        <p:nvCxnSpPr>
          <p:cNvPr id="33" name="Straight Arrow Connector 32"/>
          <p:cNvCxnSpPr/>
          <p:nvPr/>
        </p:nvCxnSpPr>
        <p:spPr>
          <a:xfrm>
            <a:off x="5113176" y="3429000"/>
            <a:ext cx="20340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rot="18902904">
            <a:off x="5572442" y="3434248"/>
            <a:ext cx="1115032" cy="1137839"/>
          </a:xfrm>
          <a:prstGeom prst="arc">
            <a:avLst>
              <a:gd name="adj1" fmla="val 14091998"/>
              <a:gd name="adj2" fmla="val 2116434"/>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5234474" y="3889723"/>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NAD</a:t>
            </a:r>
            <a:r>
              <a:rPr lang="en-US" baseline="300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9" name="TextBox 38"/>
          <p:cNvSpPr txBox="1"/>
          <p:nvPr/>
        </p:nvSpPr>
        <p:spPr>
          <a:xfrm>
            <a:off x="5957749" y="3875359"/>
            <a:ext cx="1569661"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NAM </a:t>
            </a:r>
          </a:p>
          <a:p>
            <a:pPr algn="ctr"/>
            <a:r>
              <a:rPr lang="en-US" dirty="0" smtClean="0">
                <a:latin typeface="Arial" panose="020B0604020202020204" pitchFamily="34" charset="0"/>
                <a:cs typeface="Arial" panose="020B0604020202020204" pitchFamily="34" charset="0"/>
              </a:rPr>
              <a:t>O-acyl-ADPR</a:t>
            </a:r>
            <a:endParaRPr lang="en-US" dirty="0">
              <a:latin typeface="Arial" panose="020B0604020202020204" pitchFamily="34" charset="0"/>
              <a:cs typeface="Arial" panose="020B0604020202020204" pitchFamily="34" charset="0"/>
            </a:endParaRPr>
          </a:p>
        </p:txBody>
      </p:sp>
      <p:grpSp>
        <p:nvGrpSpPr>
          <p:cNvPr id="40" name="Group 39"/>
          <p:cNvGrpSpPr/>
          <p:nvPr/>
        </p:nvGrpSpPr>
        <p:grpSpPr>
          <a:xfrm>
            <a:off x="1777727" y="2749037"/>
            <a:ext cx="1567856" cy="1359926"/>
            <a:chOff x="845788" y="365870"/>
            <a:chExt cx="4236126" cy="3537244"/>
          </a:xfrm>
        </p:grpSpPr>
        <p:sp>
          <p:nvSpPr>
            <p:cNvPr id="41" name="Rounded Rectangle 40"/>
            <p:cNvSpPr/>
            <p:nvPr/>
          </p:nvSpPr>
          <p:spPr>
            <a:xfrm>
              <a:off x="845791" y="365870"/>
              <a:ext cx="4236123" cy="3537244"/>
            </a:xfrm>
            <a:prstGeom prst="roundRect">
              <a:avLst>
                <a:gd name="adj" fmla="val 4974"/>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p>
          </p:txBody>
        </p:sp>
        <p:sp>
          <p:nvSpPr>
            <p:cNvPr id="42" name="TextBox 41">
              <a:extLst>
                <a:ext uri="{FF2B5EF4-FFF2-40B4-BE49-F238E27FC236}">
                  <a16:creationId xmlns:a16="http://schemas.microsoft.com/office/drawing/2014/main" id="{4BCF71B2-9D75-41B0-AF67-CA07E20FA811}"/>
                </a:ext>
              </a:extLst>
            </p:cNvPr>
            <p:cNvSpPr txBox="1"/>
            <p:nvPr/>
          </p:nvSpPr>
          <p:spPr>
            <a:xfrm>
              <a:off x="845788" y="436249"/>
              <a:ext cx="4236123" cy="3122123"/>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strike="noStrike" kern="1200" cap="none" spc="0" normalizeH="0" baseline="0" noProof="0" dirty="0" err="1">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rPr>
                <a:t>Malonyl</a:t>
              </a:r>
              <a:endParaRPr kumimoji="0" lang="en-US" sz="2400" b="1" i="0" strike="noStrike" kern="1200" cap="none" spc="0" normalizeH="0" baseline="0" noProof="0" dirty="0">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err="1">
                  <a:solidFill>
                    <a:srgbClr val="FF0000"/>
                  </a:solidFill>
                  <a:latin typeface="Arial" panose="020B0604020202020204" pitchFamily="34" charset="0"/>
                  <a:ea typeface="Verdana" panose="020B0604030504040204" pitchFamily="34" charset="0"/>
                  <a:cs typeface="Arial" panose="020B0604020202020204" pitchFamily="34" charset="0"/>
                </a:rPr>
                <a:t>Glutaryl</a:t>
              </a:r>
              <a:endParaRPr lang="en-US" sz="2400" b="1"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strike="noStrike" kern="1200" cap="none" spc="0" normalizeH="0" noProof="0" dirty="0" err="1">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rPr>
                <a:t>Succinyl</a:t>
              </a:r>
              <a:endParaRPr kumimoji="0" lang="en-US" sz="2400" b="1" i="0" strike="noStrike" kern="1200" cap="none" spc="0" normalizeH="0" noProof="0" dirty="0">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endParaRPr>
            </a:p>
          </p:txBody>
        </p:sp>
      </p:grpSp>
      <p:sp>
        <p:nvSpPr>
          <p:cNvPr id="44" name="Rounded Rectangle 43"/>
          <p:cNvSpPr/>
          <p:nvPr/>
        </p:nvSpPr>
        <p:spPr>
          <a:xfrm>
            <a:off x="8799763" y="2245661"/>
            <a:ext cx="2827700" cy="2355008"/>
          </a:xfrm>
          <a:prstGeom prst="roundRect">
            <a:avLst>
              <a:gd name="adj" fmla="val 4974"/>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p>
        </p:txBody>
      </p:sp>
      <p:sp>
        <p:nvSpPr>
          <p:cNvPr id="45" name="TextBox 44">
            <a:extLst>
              <a:ext uri="{FF2B5EF4-FFF2-40B4-BE49-F238E27FC236}">
                <a16:creationId xmlns:a16="http://schemas.microsoft.com/office/drawing/2014/main" id="{4BCF71B2-9D75-41B0-AF67-CA07E20FA811}"/>
              </a:ext>
            </a:extLst>
          </p:cNvPr>
          <p:cNvSpPr txBox="1"/>
          <p:nvPr/>
        </p:nvSpPr>
        <p:spPr>
          <a:xfrm>
            <a:off x="8799761" y="2292345"/>
            <a:ext cx="2827700" cy="230832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TCA cycle</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ea typeface="Verdana" panose="020B0604030504040204" pitchFamily="34" charset="0"/>
                <a:cs typeface="Arial" panose="020B0604020202020204" pitchFamily="34" charset="0"/>
              </a:rPr>
              <a:t>FAO</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ea typeface="Verdana" panose="020B0604030504040204" pitchFamily="34" charset="0"/>
                <a:cs typeface="Arial" panose="020B0604020202020204" pitchFamily="34" charset="0"/>
              </a:rPr>
              <a:t>AA metabolism</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strike="noStrike" kern="1200" cap="none" spc="0" normalizeH="0" noProof="0" dirty="0">
                <a:ln>
                  <a:noFill/>
                </a:ln>
                <a:effectLst/>
                <a:uLnTx/>
                <a:uFillTx/>
                <a:latin typeface="Arial" panose="020B0604020202020204" pitchFamily="34" charset="0"/>
                <a:ea typeface="Verdana" panose="020B0604030504040204" pitchFamily="34" charset="0"/>
                <a:cs typeface="Arial" panose="020B0604020202020204" pitchFamily="34" charset="0"/>
              </a:rPr>
              <a:t>ROS response</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ea typeface="Verdana" panose="020B0604030504040204" pitchFamily="34" charset="0"/>
                <a:cs typeface="Arial" panose="020B0604020202020204" pitchFamily="34" charset="0"/>
              </a:rPr>
              <a:t>Urea Cycle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1" i="0" strike="noStrike" kern="1200" cap="none" spc="0" normalizeH="0" noProof="0" dirty="0">
                <a:ln>
                  <a:noFill/>
                </a:ln>
                <a:effectLst/>
                <a:uLnTx/>
                <a:uFillTx/>
                <a:latin typeface="Arial" panose="020B0604020202020204" pitchFamily="34" charset="0"/>
                <a:ea typeface="Verdana" panose="020B0604030504040204" pitchFamily="34" charset="0"/>
                <a:cs typeface="Arial" panose="020B0604020202020204" pitchFamily="34" charset="0"/>
              </a:rPr>
              <a:t>Glycolysis</a:t>
            </a:r>
          </a:p>
        </p:txBody>
      </p:sp>
    </p:spTree>
    <p:extLst>
      <p:ext uri="{BB962C8B-B14F-4D97-AF65-F5344CB8AC3E}">
        <p14:creationId xmlns:p14="http://schemas.microsoft.com/office/powerpoint/2010/main" val="96378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animBg="1"/>
      <p:bldP spid="37" grpId="0" animBg="1"/>
      <p:bldP spid="38" grpId="0"/>
      <p:bldP spid="39" grpId="0"/>
      <p:bldP spid="44" grpId="0" animBg="1"/>
      <p:bldP spid="4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88" y="531604"/>
            <a:ext cx="10803135" cy="6050171"/>
          </a:xfrm>
          <a:prstGeom prst="rect">
            <a:avLst/>
          </a:prstGeom>
        </p:spPr>
      </p:pic>
      <p:sp>
        <p:nvSpPr>
          <p:cNvPr id="3" name="Rectangle 2">
            <a:extLst>
              <a:ext uri="{FF2B5EF4-FFF2-40B4-BE49-F238E27FC236}">
                <a16:creationId xmlns:a16="http://schemas.microsoft.com/office/drawing/2014/main" id="{2B9B47B7-4A5A-491B-90B8-9C54C0AE75E5}"/>
              </a:ext>
            </a:extLst>
          </p:cNvPr>
          <p:cNvSpPr/>
          <p:nvPr/>
        </p:nvSpPr>
        <p:spPr>
          <a:xfrm>
            <a:off x="779929" y="3429000"/>
            <a:ext cx="10945906" cy="315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
        <p:nvSpPr>
          <p:cNvPr id="4" name="Rectangle 3">
            <a:extLst>
              <a:ext uri="{FF2B5EF4-FFF2-40B4-BE49-F238E27FC236}">
                <a16:creationId xmlns:a16="http://schemas.microsoft.com/office/drawing/2014/main" id="{45825A53-88BC-4617-9744-673E21349BE5}"/>
              </a:ext>
            </a:extLst>
          </p:cNvPr>
          <p:cNvSpPr/>
          <p:nvPr/>
        </p:nvSpPr>
        <p:spPr>
          <a:xfrm>
            <a:off x="2425351" y="2259909"/>
            <a:ext cx="3546824" cy="243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Tree>
    <p:extLst>
      <p:ext uri="{BB962C8B-B14F-4D97-AF65-F5344CB8AC3E}">
        <p14:creationId xmlns:p14="http://schemas.microsoft.com/office/powerpoint/2010/main" val="1460027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9568" y="2520650"/>
            <a:ext cx="7477186" cy="3832225"/>
          </a:xfrm>
          <a:prstGeom prst="rect">
            <a:avLst/>
          </a:prstGeom>
        </p:spPr>
      </p:pic>
      <p:sp>
        <p:nvSpPr>
          <p:cNvPr id="6" name="Title 1">
            <a:extLst>
              <a:ext uri="{FF2B5EF4-FFF2-40B4-BE49-F238E27FC236}">
                <a16:creationId xmlns:a16="http://schemas.microsoft.com/office/drawing/2014/main" id="{C033A55A-80E9-4E84-BA30-745F0A1CDE65}"/>
              </a:ext>
            </a:extLst>
          </p:cNvPr>
          <p:cNvSpPr txBox="1">
            <a:spLocks/>
          </p:cNvSpPr>
          <p:nvPr/>
        </p:nvSpPr>
        <p:spPr>
          <a:xfrm>
            <a:off x="278296" y="309987"/>
            <a:ext cx="117245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Sirt5 stability in the absence of Cyclin F</a:t>
            </a:r>
          </a:p>
        </p:txBody>
      </p:sp>
      <p:grpSp>
        <p:nvGrpSpPr>
          <p:cNvPr id="9" name="Group 8"/>
          <p:cNvGrpSpPr/>
          <p:nvPr/>
        </p:nvGrpSpPr>
        <p:grpSpPr>
          <a:xfrm>
            <a:off x="5633174" y="2409824"/>
            <a:ext cx="4901476" cy="3543001"/>
            <a:chOff x="5633174" y="2409824"/>
            <a:chExt cx="4901476" cy="3543001"/>
          </a:xfrm>
        </p:grpSpPr>
        <p:sp>
          <p:nvSpPr>
            <p:cNvPr id="4" name="Rectangle 3"/>
            <p:cNvSpPr/>
            <p:nvPr/>
          </p:nvSpPr>
          <p:spPr>
            <a:xfrm>
              <a:off x="5639482" y="2409824"/>
              <a:ext cx="4895168" cy="354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81003" t="11524" b="12171"/>
            <a:stretch/>
          </p:blipFill>
          <p:spPr>
            <a:xfrm>
              <a:off x="5633174" y="2968025"/>
              <a:ext cx="1420429" cy="2924176"/>
            </a:xfrm>
            <a:prstGeom prst="rect">
              <a:avLst/>
            </a:prstGeom>
          </p:spPr>
        </p:pic>
      </p:grpSp>
    </p:spTree>
    <p:extLst>
      <p:ext uri="{BB962C8B-B14F-4D97-AF65-F5344CB8AC3E}">
        <p14:creationId xmlns:p14="http://schemas.microsoft.com/office/powerpoint/2010/main" val="85662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88" y="531604"/>
            <a:ext cx="10803135" cy="6050171"/>
          </a:xfrm>
          <a:prstGeom prst="rect">
            <a:avLst/>
          </a:prstGeom>
        </p:spPr>
      </p:pic>
      <p:sp>
        <p:nvSpPr>
          <p:cNvPr id="3" name="Rectangle 2">
            <a:extLst>
              <a:ext uri="{FF2B5EF4-FFF2-40B4-BE49-F238E27FC236}">
                <a16:creationId xmlns:a16="http://schemas.microsoft.com/office/drawing/2014/main" id="{2B9B47B7-4A5A-491B-90B8-9C54C0AE75E5}"/>
              </a:ext>
            </a:extLst>
          </p:cNvPr>
          <p:cNvSpPr/>
          <p:nvPr/>
        </p:nvSpPr>
        <p:spPr>
          <a:xfrm>
            <a:off x="887505" y="3429000"/>
            <a:ext cx="10829365" cy="3152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
        <p:nvSpPr>
          <p:cNvPr id="4" name="Rectangle 3">
            <a:extLst>
              <a:ext uri="{FF2B5EF4-FFF2-40B4-BE49-F238E27FC236}">
                <a16:creationId xmlns:a16="http://schemas.microsoft.com/office/drawing/2014/main" id="{45825A53-88BC-4617-9744-673E21349BE5}"/>
              </a:ext>
            </a:extLst>
          </p:cNvPr>
          <p:cNvSpPr/>
          <p:nvPr/>
        </p:nvSpPr>
        <p:spPr>
          <a:xfrm>
            <a:off x="2425351" y="2259909"/>
            <a:ext cx="3546824" cy="243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Tree>
    <p:extLst>
      <p:ext uri="{BB962C8B-B14F-4D97-AF65-F5344CB8AC3E}">
        <p14:creationId xmlns:p14="http://schemas.microsoft.com/office/powerpoint/2010/main" val="144444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B08175-C431-4939-8EEC-46F2CAFCC9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427" t="54670"/>
          <a:stretch/>
        </p:blipFill>
        <p:spPr>
          <a:xfrm>
            <a:off x="2475664" y="2428150"/>
            <a:ext cx="7240671" cy="2496218"/>
          </a:xfrm>
          <a:prstGeom prst="rect">
            <a:avLst/>
          </a:prstGeom>
        </p:spPr>
      </p:pic>
      <p:grpSp>
        <p:nvGrpSpPr>
          <p:cNvPr id="3" name="Group 2">
            <a:extLst>
              <a:ext uri="{FF2B5EF4-FFF2-40B4-BE49-F238E27FC236}">
                <a16:creationId xmlns:a16="http://schemas.microsoft.com/office/drawing/2014/main" id="{11E91F54-C3B4-42A6-9CE5-FFD2F92B0A6B}"/>
              </a:ext>
            </a:extLst>
          </p:cNvPr>
          <p:cNvGrpSpPr/>
          <p:nvPr/>
        </p:nvGrpSpPr>
        <p:grpSpPr>
          <a:xfrm>
            <a:off x="4109334" y="2779582"/>
            <a:ext cx="3177961" cy="352662"/>
            <a:chOff x="5947375" y="2827591"/>
            <a:chExt cx="3177961" cy="352662"/>
          </a:xfrm>
        </p:grpSpPr>
        <p:sp>
          <p:nvSpPr>
            <p:cNvPr id="20" name="Rectangle 19">
              <a:extLst>
                <a:ext uri="{FF2B5EF4-FFF2-40B4-BE49-F238E27FC236}">
                  <a16:creationId xmlns:a16="http://schemas.microsoft.com/office/drawing/2014/main" id="{A0841131-E812-4FD9-8819-51F4711BBAA5}"/>
                </a:ext>
              </a:extLst>
            </p:cNvPr>
            <p:cNvSpPr/>
            <p:nvPr/>
          </p:nvSpPr>
          <p:spPr>
            <a:xfrm>
              <a:off x="5947375" y="2835696"/>
              <a:ext cx="751110" cy="344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
          <p:nvSpPr>
            <p:cNvPr id="21" name="Rectangle 20">
              <a:extLst>
                <a:ext uri="{FF2B5EF4-FFF2-40B4-BE49-F238E27FC236}">
                  <a16:creationId xmlns:a16="http://schemas.microsoft.com/office/drawing/2014/main" id="{FEAFC18A-2B2C-4917-A4C9-6D662C072469}"/>
                </a:ext>
              </a:extLst>
            </p:cNvPr>
            <p:cNvSpPr/>
            <p:nvPr/>
          </p:nvSpPr>
          <p:spPr>
            <a:xfrm>
              <a:off x="8374226" y="2827591"/>
              <a:ext cx="751110" cy="344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grpSp>
      <p:sp>
        <p:nvSpPr>
          <p:cNvPr id="2" name="Title 1"/>
          <p:cNvSpPr>
            <a:spLocks noGrp="1"/>
          </p:cNvSpPr>
          <p:nvPr>
            <p:ph type="title"/>
          </p:nvPr>
        </p:nvSpPr>
        <p:spPr>
          <a:xfrm>
            <a:off x="780142" y="365125"/>
            <a:ext cx="10515600" cy="1325563"/>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Sirt5 levels influence G1 progression</a:t>
            </a:r>
          </a:p>
        </p:txBody>
      </p:sp>
      <p:sp>
        <p:nvSpPr>
          <p:cNvPr id="9" name="Rectangle 8">
            <a:extLst>
              <a:ext uri="{FF2B5EF4-FFF2-40B4-BE49-F238E27FC236}">
                <a16:creationId xmlns:a16="http://schemas.microsoft.com/office/drawing/2014/main" id="{001C0526-F136-485A-B346-CD81F5F1510D}"/>
              </a:ext>
            </a:extLst>
          </p:cNvPr>
          <p:cNvSpPr/>
          <p:nvPr/>
        </p:nvSpPr>
        <p:spPr>
          <a:xfrm>
            <a:off x="4970612" y="2227788"/>
            <a:ext cx="5630892" cy="3830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sp>
        <p:nvSpPr>
          <p:cNvPr id="4" name="Rectangle 3"/>
          <p:cNvSpPr/>
          <p:nvPr/>
        </p:nvSpPr>
        <p:spPr>
          <a:xfrm>
            <a:off x="3171825" y="2741482"/>
            <a:ext cx="371475" cy="2182886"/>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48050" y="2741482"/>
            <a:ext cx="391155" cy="2182886"/>
          </a:xfrm>
          <a:prstGeom prst="rect">
            <a:avLst/>
          </a:prstGeom>
          <a:solidFill>
            <a:srgbClr val="00B0F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689" y="2741482"/>
            <a:ext cx="326742" cy="2182886"/>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87493" y="4932216"/>
            <a:ext cx="864339" cy="369332"/>
          </a:xfrm>
          <a:prstGeom prst="rect">
            <a:avLst/>
          </a:prstGeom>
          <a:noFill/>
        </p:spPr>
        <p:txBody>
          <a:bodyPr wrap="none" rtlCol="0">
            <a:spAutoFit/>
          </a:bodyPr>
          <a:lstStyle/>
          <a:p>
            <a:r>
              <a:rPr lang="en-US" b="1" dirty="0">
                <a:solidFill>
                  <a:srgbClr val="FF0000"/>
                </a:solidFill>
                <a:latin typeface="Arial" panose="020B0604020202020204" pitchFamily="34" charset="0"/>
                <a:cs typeface="Arial" panose="020B0604020202020204" pitchFamily="34" charset="0"/>
              </a:rPr>
              <a:t>G1/G0</a:t>
            </a:r>
          </a:p>
        </p:txBody>
      </p:sp>
      <p:sp>
        <p:nvSpPr>
          <p:cNvPr id="12" name="TextBox 11"/>
          <p:cNvSpPr txBox="1"/>
          <p:nvPr/>
        </p:nvSpPr>
        <p:spPr>
          <a:xfrm>
            <a:off x="3492723" y="4932216"/>
            <a:ext cx="338554" cy="369332"/>
          </a:xfrm>
          <a:prstGeom prst="rect">
            <a:avLst/>
          </a:prstGeom>
          <a:noFill/>
        </p:spPr>
        <p:txBody>
          <a:bodyPr wrap="none" rtlCol="0">
            <a:spAutoFit/>
          </a:bodyPr>
          <a:lstStyle/>
          <a:p>
            <a:r>
              <a:rPr lang="en-US" b="1" dirty="0">
                <a:solidFill>
                  <a:srgbClr val="00B0F0"/>
                </a:solidFill>
                <a:latin typeface="Arial" panose="020B0604020202020204" pitchFamily="34" charset="0"/>
                <a:cs typeface="Arial" panose="020B0604020202020204" pitchFamily="34" charset="0"/>
              </a:rPr>
              <a:t>S</a:t>
            </a:r>
          </a:p>
        </p:txBody>
      </p:sp>
      <p:sp>
        <p:nvSpPr>
          <p:cNvPr id="13" name="TextBox 12"/>
          <p:cNvSpPr txBox="1"/>
          <p:nvPr/>
        </p:nvSpPr>
        <p:spPr>
          <a:xfrm>
            <a:off x="3747038" y="4932216"/>
            <a:ext cx="748923" cy="369332"/>
          </a:xfrm>
          <a:prstGeom prst="rect">
            <a:avLst/>
          </a:prstGeom>
          <a:noFill/>
        </p:spPr>
        <p:txBody>
          <a:bodyPr wrap="none" rtlCol="0">
            <a:spAutoFit/>
          </a:bodyPr>
          <a:lstStyle/>
          <a:p>
            <a:r>
              <a:rPr lang="en-US" b="1" dirty="0">
                <a:solidFill>
                  <a:srgbClr val="00B050"/>
                </a:solidFill>
                <a:latin typeface="Arial" panose="020B0604020202020204" pitchFamily="34" charset="0"/>
                <a:cs typeface="Arial" panose="020B0604020202020204" pitchFamily="34" charset="0"/>
              </a:rPr>
              <a:t>G2/M</a:t>
            </a:r>
          </a:p>
        </p:txBody>
      </p:sp>
    </p:spTree>
    <p:extLst>
      <p:ext uri="{BB962C8B-B14F-4D97-AF65-F5344CB8AC3E}">
        <p14:creationId xmlns:p14="http://schemas.microsoft.com/office/powerpoint/2010/main" val="167242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0" grpId="0" animBg="1"/>
      <p:bldP spid="11" grpId="0" animBg="1"/>
      <p:bldP spid="5"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88" y="531604"/>
            <a:ext cx="10803135" cy="6050171"/>
          </a:xfrm>
          <a:prstGeom prst="rect">
            <a:avLst/>
          </a:prstGeom>
        </p:spPr>
      </p:pic>
      <p:sp>
        <p:nvSpPr>
          <p:cNvPr id="4" name="Rectangle 3">
            <a:extLst>
              <a:ext uri="{FF2B5EF4-FFF2-40B4-BE49-F238E27FC236}">
                <a16:creationId xmlns:a16="http://schemas.microsoft.com/office/drawing/2014/main" id="{45825A53-88BC-4617-9744-673E21349BE5}"/>
              </a:ext>
            </a:extLst>
          </p:cNvPr>
          <p:cNvSpPr/>
          <p:nvPr/>
        </p:nvSpPr>
        <p:spPr>
          <a:xfrm>
            <a:off x="2425351" y="2259909"/>
            <a:ext cx="3546824" cy="2435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pic>
        <p:nvPicPr>
          <p:cNvPr id="5" name="Picture 4">
            <a:extLst>
              <a:ext uri="{FF2B5EF4-FFF2-40B4-BE49-F238E27FC236}">
                <a16:creationId xmlns:a16="http://schemas.microsoft.com/office/drawing/2014/main" id="{DD54A0C0-3F00-4DD4-86CA-64DA4ADD8C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6841" y="1340973"/>
            <a:ext cx="2157324" cy="2401792"/>
          </a:xfrm>
          <a:prstGeom prst="rect">
            <a:avLst/>
          </a:prstGeom>
        </p:spPr>
      </p:pic>
    </p:spTree>
    <p:extLst>
      <p:ext uri="{BB962C8B-B14F-4D97-AF65-F5344CB8AC3E}">
        <p14:creationId xmlns:p14="http://schemas.microsoft.com/office/powerpoint/2010/main" val="259686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88" y="531604"/>
            <a:ext cx="10803135" cy="6050171"/>
          </a:xfrm>
          <a:prstGeom prst="rect">
            <a:avLst/>
          </a:prstGeom>
        </p:spPr>
      </p:pic>
      <p:sp>
        <p:nvSpPr>
          <p:cNvPr id="9" name="TextBox 8"/>
          <p:cNvSpPr txBox="1"/>
          <p:nvPr/>
        </p:nvSpPr>
        <p:spPr>
          <a:xfrm>
            <a:off x="403088" y="464946"/>
            <a:ext cx="4088052" cy="1634490"/>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a:latin typeface="Arial" panose="020B0604020202020204" pitchFamily="34" charset="0"/>
                <a:cs typeface="Arial" panose="020B0604020202020204" pitchFamily="34" charset="0"/>
              </a:rPr>
              <a:t>Outstanding Question:</a:t>
            </a:r>
          </a:p>
          <a:p>
            <a:pPr algn="ctr"/>
            <a:endParaRPr lang="en-US" dirty="0">
              <a:latin typeface="Arial" panose="020B0604020202020204" pitchFamily="34" charset="0"/>
              <a:cs typeface="Arial" panose="020B0604020202020204" pitchFamily="34" charset="0"/>
            </a:endParaRPr>
          </a:p>
          <a:p>
            <a:pPr algn="ctr"/>
            <a:r>
              <a:rPr lang="en-US" dirty="0" smtClean="0">
                <a:latin typeface="Arial" panose="020B0604020202020204" pitchFamily="34" charset="0"/>
                <a:cs typeface="Arial" panose="020B0604020202020204" pitchFamily="34" charset="0"/>
              </a:rPr>
              <a:t>How does SIRT5 influence cell cycle progression?</a:t>
            </a:r>
            <a:endParaRPr lang="en-US" dirty="0">
              <a:latin typeface="Arial" panose="020B0604020202020204" pitchFamily="34" charset="0"/>
              <a:cs typeface="Arial" panose="020B0604020202020204" pitchFamily="34" charset="0"/>
            </a:endParaRPr>
          </a:p>
          <a:p>
            <a:pPr algn="ct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15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1247" y="1571008"/>
            <a:ext cx="8202099" cy="4653327"/>
          </a:xfrm>
          <a:prstGeom prst="rect">
            <a:avLst/>
          </a:prstGeom>
        </p:spPr>
      </p:pic>
      <p:sp>
        <p:nvSpPr>
          <p:cNvPr id="6" name="Text Box 4">
            <a:extLst>
              <a:ext uri="{FF2B5EF4-FFF2-40B4-BE49-F238E27FC236}">
                <a16:creationId xmlns:a16="http://schemas.microsoft.com/office/drawing/2014/main" id="{4EE32398-40CC-4227-A68E-0B81FE9167F2}"/>
              </a:ext>
            </a:extLst>
          </p:cNvPr>
          <p:cNvSpPr txBox="1">
            <a:spLocks noChangeArrowheads="1"/>
          </p:cNvSpPr>
          <p:nvPr/>
        </p:nvSpPr>
        <p:spPr bwMode="auto">
          <a:xfrm>
            <a:off x="11044254" y="6595672"/>
            <a:ext cx="1257870" cy="26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Lst>
              <a:defRPr/>
            </a:pPr>
            <a:r>
              <a:rPr kumimoji="0" lang="en-GB" altLang="en-US" sz="1400" b="1" i="0" u="none" strike="noStrike" kern="1200" cap="none" spc="0" normalizeH="0" baseline="0" noProof="0" dirty="0">
                <a:ln>
                  <a:noFill/>
                </a:ln>
                <a:solidFill>
                  <a:srgbClr val="000000"/>
                </a:solidFill>
                <a:effectLst/>
                <a:uLnTx/>
                <a:uFillTx/>
                <a:latin typeface="Arial" panose="020B0604020202020204" pitchFamily="34" charset="0"/>
                <a:ea typeface="+mn-ea"/>
              </a:rPr>
              <a:t>Dhaval Bhatt</a:t>
            </a:r>
          </a:p>
        </p:txBody>
      </p:sp>
      <p:sp>
        <p:nvSpPr>
          <p:cNvPr id="2" name="Title 1"/>
          <p:cNvSpPr>
            <a:spLocks noGrp="1"/>
          </p:cNvSpPr>
          <p:nvPr>
            <p:ph type="title"/>
          </p:nvPr>
        </p:nvSpPr>
        <p:spPr/>
        <p:txBody>
          <a:bodyPr/>
          <a:lstStyle/>
          <a:p>
            <a:r>
              <a:rPr lang="en-US" dirty="0">
                <a:latin typeface="Lucida Sans" panose="020B0602030504020204" pitchFamily="34" charset="0"/>
              </a:rPr>
              <a:t>Sirt5 KO cells have reduced AA catabolism</a:t>
            </a:r>
          </a:p>
        </p:txBody>
      </p:sp>
      <p:grpSp>
        <p:nvGrpSpPr>
          <p:cNvPr id="3" name="Group 2"/>
          <p:cNvGrpSpPr/>
          <p:nvPr/>
        </p:nvGrpSpPr>
        <p:grpSpPr>
          <a:xfrm>
            <a:off x="2520422" y="2557072"/>
            <a:ext cx="3613678" cy="2355587"/>
            <a:chOff x="8578322" y="3166672"/>
            <a:chExt cx="3613678" cy="2355587"/>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8579" b="10637"/>
            <a:stretch/>
          </p:blipFill>
          <p:spPr>
            <a:xfrm>
              <a:off x="8578322" y="3442447"/>
              <a:ext cx="3613678" cy="2079812"/>
            </a:xfrm>
            <a:prstGeom prst="rect">
              <a:avLst/>
            </a:prstGeom>
          </p:spPr>
        </p:pic>
        <p:sp>
          <p:nvSpPr>
            <p:cNvPr id="8" name="Text Box 4">
              <a:extLst>
                <a:ext uri="{FF2B5EF4-FFF2-40B4-BE49-F238E27FC236}">
                  <a16:creationId xmlns:a16="http://schemas.microsoft.com/office/drawing/2014/main" id="{4EE32398-40CC-4227-A68E-0B81FE9167F2}"/>
                </a:ext>
              </a:extLst>
            </p:cNvPr>
            <p:cNvSpPr txBox="1">
              <a:spLocks noChangeArrowheads="1"/>
            </p:cNvSpPr>
            <p:nvPr/>
          </p:nvSpPr>
          <p:spPr bwMode="auto">
            <a:xfrm>
              <a:off x="9816353" y="3166672"/>
              <a:ext cx="1622612" cy="26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Lst>
                <a:defRPr/>
              </a:pPr>
              <a:r>
                <a:rPr kumimoji="0" lang="en-GB" altLang="en-US" sz="1400" b="1" i="0" u="none" strike="noStrike" kern="1200" cap="none" spc="0" normalizeH="0" baseline="0" noProof="0" dirty="0">
                  <a:ln>
                    <a:noFill/>
                  </a:ln>
                  <a:solidFill>
                    <a:srgbClr val="000000"/>
                  </a:solidFill>
                  <a:effectLst/>
                  <a:uLnTx/>
                  <a:uFillTx/>
                  <a:latin typeface="Arial" panose="020B0604020202020204" pitchFamily="34" charset="0"/>
                  <a:ea typeface="+mn-ea"/>
                </a:rPr>
                <a:t>Leucine Oxidation</a:t>
              </a:r>
            </a:p>
          </p:txBody>
        </p:sp>
      </p:grpSp>
      <p:grpSp>
        <p:nvGrpSpPr>
          <p:cNvPr id="10" name="Group 9"/>
          <p:cNvGrpSpPr/>
          <p:nvPr/>
        </p:nvGrpSpPr>
        <p:grpSpPr>
          <a:xfrm>
            <a:off x="6269518" y="2554720"/>
            <a:ext cx="3593266" cy="2366904"/>
            <a:chOff x="12327418" y="3164320"/>
            <a:chExt cx="3593266" cy="2366904"/>
          </a:xfrm>
        </p:grpSpPr>
        <p:pic>
          <p:nvPicPr>
            <p:cNvPr id="7" name="Picture 6"/>
            <p:cNvPicPr>
              <a:picLocks noChangeAspect="1"/>
            </p:cNvPicPr>
            <p:nvPr/>
          </p:nvPicPr>
          <p:blipFill rotWithShape="1">
            <a:blip r:embed="rId4"/>
            <a:srcRect t="18578" b="10332"/>
            <a:stretch/>
          </p:blipFill>
          <p:spPr>
            <a:xfrm>
              <a:off x="12327418" y="3442447"/>
              <a:ext cx="3593266" cy="2088777"/>
            </a:xfrm>
            <a:prstGeom prst="rect">
              <a:avLst/>
            </a:prstGeom>
          </p:spPr>
        </p:pic>
        <p:sp>
          <p:nvSpPr>
            <p:cNvPr id="9" name="Text Box 4">
              <a:extLst>
                <a:ext uri="{FF2B5EF4-FFF2-40B4-BE49-F238E27FC236}">
                  <a16:creationId xmlns:a16="http://schemas.microsoft.com/office/drawing/2014/main" id="{4EE32398-40CC-4227-A68E-0B81FE9167F2}"/>
                </a:ext>
              </a:extLst>
            </p:cNvPr>
            <p:cNvSpPr txBox="1">
              <a:spLocks noChangeArrowheads="1"/>
            </p:cNvSpPr>
            <p:nvPr/>
          </p:nvSpPr>
          <p:spPr bwMode="auto">
            <a:xfrm>
              <a:off x="13563600" y="3164320"/>
              <a:ext cx="1463795" cy="26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 pos="3619500" algn="l"/>
                </a:tabLst>
                <a:defRPr/>
              </a:pPr>
              <a:r>
                <a:rPr kumimoji="0" lang="en-GB" altLang="en-US" sz="1400" b="1" i="0" u="none" strike="noStrike" kern="1200" cap="none" spc="0" normalizeH="0" baseline="0" noProof="0" dirty="0">
                  <a:ln>
                    <a:noFill/>
                  </a:ln>
                  <a:solidFill>
                    <a:srgbClr val="000000"/>
                  </a:solidFill>
                  <a:effectLst/>
                  <a:uLnTx/>
                  <a:uFillTx/>
                  <a:latin typeface="Arial" panose="020B0604020202020204" pitchFamily="34" charset="0"/>
                  <a:ea typeface="+mn-ea"/>
                </a:rPr>
                <a:t>Lysine Oxidation</a:t>
              </a:r>
            </a:p>
          </p:txBody>
        </p:sp>
      </p:grpSp>
    </p:spTree>
    <p:extLst>
      <p:ext uri="{BB962C8B-B14F-4D97-AF65-F5344CB8AC3E}">
        <p14:creationId xmlns:p14="http://schemas.microsoft.com/office/powerpoint/2010/main" val="341440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2981</TotalTime>
  <Words>627</Words>
  <Application>Microsoft Office PowerPoint</Application>
  <PresentationFormat>Widescreen</PresentationFormat>
  <Paragraphs>139</Paragraphs>
  <Slides>17</Slides>
  <Notes>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Lucida Sans</vt:lpstr>
      <vt:lpstr>msgothic</vt:lpstr>
      <vt:lpstr>Myriad Pro</vt:lpstr>
      <vt:lpstr>Verdana</vt:lpstr>
      <vt:lpstr>Office Theme</vt:lpstr>
      <vt:lpstr>Background: SIRT5 metabolomics</vt:lpstr>
      <vt:lpstr>Sirtuin 5</vt:lpstr>
      <vt:lpstr>PowerPoint Presentation</vt:lpstr>
      <vt:lpstr>PowerPoint Presentation</vt:lpstr>
      <vt:lpstr>PowerPoint Presentation</vt:lpstr>
      <vt:lpstr>Sirt5 levels influence G1 progression</vt:lpstr>
      <vt:lpstr>PowerPoint Presentation</vt:lpstr>
      <vt:lpstr>PowerPoint Presentation</vt:lpstr>
      <vt:lpstr>Sirt5 KO cells have reduced AA catabolism</vt:lpstr>
      <vt:lpstr>Cell Cycle </vt:lpstr>
      <vt:lpstr>Sirtuin 5 protein levels absence of Cyclin F</vt:lpstr>
      <vt:lpstr>PowerPoint Presentation</vt:lpstr>
      <vt:lpstr>PowerPoint Presentation</vt:lpstr>
      <vt:lpstr>PowerPoint Presentation</vt:lpstr>
      <vt:lpstr>PowerPoint Presentation</vt:lpstr>
      <vt:lpstr>PowerPoint Presentation</vt:lpstr>
      <vt:lpstr>Acknowledgements </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Allie Mills, Ph.D.</dc:creator>
  <cp:lastModifiedBy>Allie Mills, Ph.D.</cp:lastModifiedBy>
  <cp:revision>11</cp:revision>
  <dcterms:created xsi:type="dcterms:W3CDTF">2020-01-22T18:32:34Z</dcterms:created>
  <dcterms:modified xsi:type="dcterms:W3CDTF">2020-01-27T14:40:43Z</dcterms:modified>
</cp:coreProperties>
</file>