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Lst>
  <p:sldSz cx="9144000" cy="5143500" type="screen16x9"/>
  <p:notesSz cx="6858000" cy="9144000"/>
  <p:embeddedFontLst>
    <p:embeddedFont>
      <p:font typeface="Economica" panose="020B0604020202020204" charset="0"/>
      <p:regular r:id="rId20"/>
      <p:bold r:id="rId21"/>
      <p:italic r:id="rId22"/>
      <p:boldItalic r:id="rId23"/>
    </p:embeddedFont>
    <p:embeddedFont>
      <p:font typeface="Open Sans" panose="020B0606030504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83C46E-AE3C-4C10-8F6E-5B30EAD99231}">
  <a:tblStyle styleId="{F683C46E-AE3C-4C10-8F6E-5B30EAD9923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393" y="5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a84fbf926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a84fbf926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9fc12dd2b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9fc12dd2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9fc12dd2b6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9fc12dd2b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a84fbf9263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a84fbf926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a84fbf9263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a84fbf926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9feccab854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9feccab85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9feccab854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9feccab85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a84fbf9263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a84fbf926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a7fef07f2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a7fef07f2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9fc12dd2b6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9fc12dd2b6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9fc12dd2b6_2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9fc12dd2b6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9fc12dd2b6_2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9fc12dd2b6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a84a5ec5a4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a84a5ec5a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a84a5ec5a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a84a5ec5a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a84a5ec5a4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a84a5ec5a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9fb4eb27ad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9fb4eb27a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9fb4eb27ad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9fb4eb27ad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ctrTitle" idx="4294967295"/>
          </p:nvPr>
        </p:nvSpPr>
        <p:spPr>
          <a:xfrm>
            <a:off x="117400" y="-373475"/>
            <a:ext cx="8312700" cy="15579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5000" b="1"/>
              <a:t>FLIGHT DELAY PREDICTION</a:t>
            </a:r>
            <a:endParaRPr sz="5000" b="1"/>
          </a:p>
        </p:txBody>
      </p:sp>
      <p:sp>
        <p:nvSpPr>
          <p:cNvPr id="63" name="Google Shape;63;p13"/>
          <p:cNvSpPr txBox="1"/>
          <p:nvPr/>
        </p:nvSpPr>
        <p:spPr>
          <a:xfrm>
            <a:off x="266775" y="1184500"/>
            <a:ext cx="421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body" idx="1"/>
          </p:nvPr>
        </p:nvSpPr>
        <p:spPr>
          <a:xfrm>
            <a:off x="133575" y="375800"/>
            <a:ext cx="8895000" cy="45720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Font typeface="Times New Roman"/>
              <a:buChar char="●"/>
            </a:pPr>
            <a:r>
              <a:rPr lang="en" sz="1400" b="1">
                <a:latin typeface="Times New Roman"/>
                <a:ea typeface="Times New Roman"/>
                <a:cs typeface="Times New Roman"/>
                <a:sym typeface="Times New Roman"/>
              </a:rPr>
              <a:t>Objective - </a:t>
            </a:r>
            <a:r>
              <a:rPr lang="en" sz="1400">
                <a:latin typeface="Times New Roman"/>
                <a:ea typeface="Times New Roman"/>
                <a:cs typeface="Times New Roman"/>
                <a:sym typeface="Times New Roman"/>
              </a:rPr>
              <a:t>To classify the flights as delayed/non delayed and to predict whether the flight will be delayed at the arrival or not.</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sz="1400" b="1">
                <a:latin typeface="Times New Roman"/>
                <a:ea typeface="Times New Roman"/>
                <a:cs typeface="Times New Roman"/>
                <a:sym typeface="Times New Roman"/>
              </a:rPr>
              <a:t>Variables Selected </a:t>
            </a:r>
            <a:endParaRPr sz="1400">
              <a:latin typeface="Times New Roman"/>
              <a:ea typeface="Times New Roman"/>
              <a:cs typeface="Times New Roman"/>
              <a:sym typeface="Times New Roman"/>
            </a:endParaRPr>
          </a:p>
          <a:p>
            <a:pPr marL="0" lvl="0" indent="0" algn="l" rtl="0">
              <a:spcBef>
                <a:spcPts val="1200"/>
              </a:spcBef>
              <a:spcAft>
                <a:spcPts val="0"/>
              </a:spcAft>
              <a:buNone/>
            </a:pPr>
            <a:endParaRPr sz="1400">
              <a:solidFill>
                <a:srgbClr val="000000"/>
              </a:solidFill>
              <a:highlight>
                <a:srgbClr val="FFFFFF"/>
              </a:highlight>
              <a:latin typeface="Times New Roman"/>
              <a:ea typeface="Times New Roman"/>
              <a:cs typeface="Times New Roman"/>
              <a:sym typeface="Times New Roman"/>
            </a:endParaRPr>
          </a:p>
          <a:p>
            <a:pPr marL="457200" lvl="0" indent="0" algn="l" rtl="0">
              <a:spcBef>
                <a:spcPts val="1200"/>
              </a:spcBef>
              <a:spcAft>
                <a:spcPts val="1200"/>
              </a:spcAft>
              <a:buNone/>
            </a:pPr>
            <a:endParaRPr/>
          </a:p>
        </p:txBody>
      </p:sp>
      <p:graphicFrame>
        <p:nvGraphicFramePr>
          <p:cNvPr id="135" name="Google Shape;135;p24"/>
          <p:cNvGraphicFramePr/>
          <p:nvPr/>
        </p:nvGraphicFramePr>
        <p:xfrm>
          <a:off x="337400" y="1180545"/>
          <a:ext cx="3000000" cy="3000000"/>
        </p:xfrm>
        <a:graphic>
          <a:graphicData uri="http://schemas.openxmlformats.org/drawingml/2006/table">
            <a:tbl>
              <a:tblPr>
                <a:noFill/>
                <a:tableStyleId>{F683C46E-AE3C-4C10-8F6E-5B30EAD99231}</a:tableStyleId>
              </a:tblPr>
              <a:tblGrid>
                <a:gridCol w="4115650">
                  <a:extLst>
                    <a:ext uri="{9D8B030D-6E8A-4147-A177-3AD203B41FA5}">
                      <a16:colId xmlns:a16="http://schemas.microsoft.com/office/drawing/2014/main" val="20000"/>
                    </a:ext>
                  </a:extLst>
                </a:gridCol>
                <a:gridCol w="4353525">
                  <a:extLst>
                    <a:ext uri="{9D8B030D-6E8A-4147-A177-3AD203B41FA5}">
                      <a16:colId xmlns:a16="http://schemas.microsoft.com/office/drawing/2014/main" val="20001"/>
                    </a:ext>
                  </a:extLst>
                </a:gridCol>
              </a:tblGrid>
              <a:tr h="365725">
                <a:tc>
                  <a:txBody>
                    <a:bodyPr/>
                    <a:lstStyle/>
                    <a:p>
                      <a:pPr marL="457200" lvl="0" indent="0" algn="l" rtl="0">
                        <a:lnSpc>
                          <a:spcPct val="115000"/>
                        </a:lnSpc>
                        <a:spcBef>
                          <a:spcPts val="0"/>
                        </a:spcBef>
                        <a:spcAft>
                          <a:spcPts val="1200"/>
                        </a:spcAft>
                        <a:buClr>
                          <a:schemeClr val="dk1"/>
                        </a:buClr>
                        <a:buSzPts val="1100"/>
                        <a:buFont typeface="Arial"/>
                        <a:buNone/>
                      </a:pPr>
                      <a:r>
                        <a:rPr lang="en" b="1">
                          <a:solidFill>
                            <a:schemeClr val="dk1"/>
                          </a:solidFill>
                          <a:latin typeface="Times New Roman"/>
                          <a:ea typeface="Times New Roman"/>
                          <a:cs typeface="Times New Roman"/>
                          <a:sym typeface="Times New Roman"/>
                        </a:rPr>
                        <a:t>Target variable</a:t>
                      </a:r>
                      <a:endParaRPr b="1">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1200"/>
                        </a:spcAft>
                        <a:buClr>
                          <a:schemeClr val="dk1"/>
                        </a:buClr>
                        <a:buSzPts val="1100"/>
                        <a:buFont typeface="Arial"/>
                        <a:buNone/>
                      </a:pPr>
                      <a:r>
                        <a:rPr lang="en" sz="1200">
                          <a:latin typeface="Times New Roman"/>
                          <a:ea typeface="Times New Roman"/>
                          <a:cs typeface="Times New Roman"/>
                          <a:sym typeface="Times New Roman"/>
                        </a:rPr>
                        <a:t>‘Flight_Status’ : A binary variable representing the difference between scheduled arrival and actual arrival. (1 = Delayed, 0 = On time/non-delayed)</a:t>
                      </a: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2980875">
                <a:tc>
                  <a:txBody>
                    <a:bodyPr/>
                    <a:lstStyle/>
                    <a:p>
                      <a:pPr marL="457200" lvl="0" indent="0" algn="l" rtl="0">
                        <a:lnSpc>
                          <a:spcPct val="115000"/>
                        </a:lnSpc>
                        <a:spcBef>
                          <a:spcPts val="0"/>
                        </a:spcBef>
                        <a:spcAft>
                          <a:spcPts val="1200"/>
                        </a:spcAft>
                        <a:buNone/>
                      </a:pPr>
                      <a:r>
                        <a:rPr lang="en" b="1">
                          <a:solidFill>
                            <a:schemeClr val="dk1"/>
                          </a:solidFill>
                          <a:latin typeface="Times New Roman"/>
                          <a:ea typeface="Times New Roman"/>
                          <a:cs typeface="Times New Roman"/>
                          <a:sym typeface="Times New Roman"/>
                        </a:rPr>
                        <a:t>Feature variables </a:t>
                      </a:r>
                      <a:endParaRPr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‘Diverted’:</a:t>
                      </a:r>
                      <a:r>
                        <a:rPr lang="en" sz="1100">
                          <a:solidFill>
                            <a:schemeClr val="dk1"/>
                          </a:solidFill>
                          <a:latin typeface="Times New Roman"/>
                          <a:ea typeface="Times New Roman"/>
                          <a:cs typeface="Times New Roman"/>
                          <a:sym typeface="Times New Roman"/>
                        </a:rPr>
                        <a:t>Diverted Flight Indicator (1=Yes)</a:t>
                      </a:r>
                      <a:endParaRPr sz="11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1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‘DepDelayMinutes’ : Difference in minutes between scheduled and actual departure time. Early departures show negative numbers.</a:t>
                      </a:r>
                      <a:endParaRPr sz="1100">
                        <a:solidFill>
                          <a:schemeClr val="dk1"/>
                        </a:solidFill>
                        <a:latin typeface="Times New Roman"/>
                        <a:ea typeface="Times New Roman"/>
                        <a:cs typeface="Times New Roman"/>
                        <a:sym typeface="Times New Roman"/>
                      </a:endParaRPr>
                    </a:p>
                    <a:p>
                      <a:pPr marL="0" lvl="0" indent="0" algn="just" rtl="0">
                        <a:spcBef>
                          <a:spcPts val="1200"/>
                        </a:spcBef>
                        <a:spcAft>
                          <a:spcPts val="0"/>
                        </a:spcAft>
                        <a:buNone/>
                      </a:pPr>
                      <a:r>
                        <a:rPr lang="en" sz="1100">
                          <a:solidFill>
                            <a:schemeClr val="dk1"/>
                          </a:solidFill>
                          <a:latin typeface="Times New Roman"/>
                          <a:ea typeface="Times New Roman"/>
                          <a:cs typeface="Times New Roman"/>
                          <a:sym typeface="Times New Roman"/>
                        </a:rPr>
                        <a:t>‘</a:t>
                      </a:r>
                      <a:r>
                        <a:rPr lang="en" sz="1100">
                          <a:solidFill>
                            <a:schemeClr val="dk1"/>
                          </a:solidFill>
                          <a:highlight>
                            <a:schemeClr val="lt1"/>
                          </a:highlight>
                          <a:latin typeface="Times New Roman"/>
                          <a:ea typeface="Times New Roman"/>
                          <a:cs typeface="Times New Roman"/>
                          <a:sym typeface="Times New Roman"/>
                        </a:rPr>
                        <a:t>Distance’: </a:t>
                      </a:r>
                      <a:r>
                        <a:rPr lang="en" sz="1100">
                          <a:solidFill>
                            <a:schemeClr val="dk1"/>
                          </a:solidFill>
                          <a:latin typeface="Times New Roman"/>
                          <a:ea typeface="Times New Roman"/>
                          <a:cs typeface="Times New Roman"/>
                          <a:sym typeface="Times New Roman"/>
                        </a:rPr>
                        <a:t>Distance between airports (miles)</a:t>
                      </a:r>
                      <a:endParaRPr sz="1100">
                        <a:solidFill>
                          <a:schemeClr val="dk1"/>
                        </a:solidFill>
                        <a:latin typeface="Times New Roman"/>
                        <a:ea typeface="Times New Roman"/>
                        <a:cs typeface="Times New Roman"/>
                        <a:sym typeface="Times New Roman"/>
                      </a:endParaRPr>
                    </a:p>
                    <a:p>
                      <a:pPr marL="0" lvl="0" indent="0" algn="just" rtl="0">
                        <a:spcBef>
                          <a:spcPts val="1200"/>
                        </a:spcBef>
                        <a:spcAft>
                          <a:spcPts val="0"/>
                        </a:spcAft>
                        <a:buNone/>
                      </a:pPr>
                      <a:r>
                        <a:rPr lang="en" sz="1100">
                          <a:solidFill>
                            <a:schemeClr val="dk1"/>
                          </a:solidFill>
                          <a:highlight>
                            <a:schemeClr val="lt1"/>
                          </a:highlight>
                          <a:latin typeface="Times New Roman"/>
                          <a:ea typeface="Times New Roman"/>
                          <a:cs typeface="Times New Roman"/>
                          <a:sym typeface="Times New Roman"/>
                        </a:rPr>
                        <a:t>‘DayofMonth’ : </a:t>
                      </a:r>
                      <a:r>
                        <a:rPr lang="en" sz="1100">
                          <a:solidFill>
                            <a:schemeClr val="dk1"/>
                          </a:solidFill>
                          <a:latin typeface="Times New Roman"/>
                          <a:ea typeface="Times New Roman"/>
                          <a:cs typeface="Times New Roman"/>
                          <a:sym typeface="Times New Roman"/>
                        </a:rPr>
                        <a:t>Day of Month</a:t>
                      </a:r>
                      <a:endParaRPr sz="1100">
                        <a:solidFill>
                          <a:schemeClr val="dk1"/>
                        </a:solidFill>
                        <a:latin typeface="Times New Roman"/>
                        <a:ea typeface="Times New Roman"/>
                        <a:cs typeface="Times New Roman"/>
                        <a:sym typeface="Times New Roman"/>
                      </a:endParaRPr>
                    </a:p>
                    <a:p>
                      <a:pPr marL="0" lvl="0" indent="0" algn="just" rtl="0">
                        <a:spcBef>
                          <a:spcPts val="1200"/>
                        </a:spcBef>
                        <a:spcAft>
                          <a:spcPts val="0"/>
                        </a:spcAft>
                        <a:buNone/>
                      </a:pPr>
                      <a:r>
                        <a:rPr lang="en" sz="1100">
                          <a:solidFill>
                            <a:schemeClr val="dk1"/>
                          </a:solidFill>
                          <a:highlight>
                            <a:schemeClr val="lt1"/>
                          </a:highlight>
                          <a:latin typeface="Times New Roman"/>
                          <a:ea typeface="Times New Roman"/>
                          <a:cs typeface="Times New Roman"/>
                          <a:sym typeface="Times New Roman"/>
                        </a:rPr>
                        <a:t>‘DayOfWeek’: </a:t>
                      </a:r>
                      <a:r>
                        <a:rPr lang="en" sz="1100">
                          <a:solidFill>
                            <a:schemeClr val="dk1"/>
                          </a:solidFill>
                          <a:latin typeface="Times New Roman"/>
                          <a:ea typeface="Times New Roman"/>
                          <a:cs typeface="Times New Roman"/>
                          <a:sym typeface="Times New Roman"/>
                        </a:rPr>
                        <a:t>Day of Week</a:t>
                      </a:r>
                      <a:endParaRPr sz="1100">
                        <a:solidFill>
                          <a:schemeClr val="dk1"/>
                        </a:solidFill>
                        <a:latin typeface="Times New Roman"/>
                        <a:ea typeface="Times New Roman"/>
                        <a:cs typeface="Times New Roman"/>
                        <a:sym typeface="Times New Roman"/>
                      </a:endParaRPr>
                    </a:p>
                    <a:p>
                      <a:pPr marL="0" lvl="0" indent="0" algn="just" rtl="0">
                        <a:spcBef>
                          <a:spcPts val="1200"/>
                        </a:spcBef>
                        <a:spcAft>
                          <a:spcPts val="0"/>
                        </a:spcAft>
                        <a:buNone/>
                      </a:pPr>
                      <a:r>
                        <a:rPr lang="en" sz="1100">
                          <a:solidFill>
                            <a:schemeClr val="dk1"/>
                          </a:solidFill>
                          <a:highlight>
                            <a:schemeClr val="lt1"/>
                          </a:highlight>
                          <a:latin typeface="Times New Roman"/>
                          <a:ea typeface="Times New Roman"/>
                          <a:cs typeface="Times New Roman"/>
                          <a:sym typeface="Times New Roman"/>
                        </a:rPr>
                        <a:t>‘Flight_Number_Operating_Airline’: </a:t>
                      </a:r>
                      <a:r>
                        <a:rPr lang="en" sz="1100">
                          <a:solidFill>
                            <a:schemeClr val="dk1"/>
                          </a:solidFill>
                          <a:latin typeface="Times New Roman"/>
                          <a:ea typeface="Times New Roman"/>
                          <a:cs typeface="Times New Roman"/>
                          <a:sym typeface="Times New Roman"/>
                        </a:rPr>
                        <a:t>Flight Number</a:t>
                      </a:r>
                      <a:endParaRPr sz="1100">
                        <a:solidFill>
                          <a:schemeClr val="dk1"/>
                        </a:solidFill>
                        <a:highlight>
                          <a:schemeClr val="lt1"/>
                        </a:highlight>
                        <a:latin typeface="Times New Roman"/>
                        <a:ea typeface="Times New Roman"/>
                        <a:cs typeface="Times New Roman"/>
                        <a:sym typeface="Times New Roman"/>
                      </a:endParaRPr>
                    </a:p>
                    <a:p>
                      <a:pPr marL="0" lvl="0" indent="0" algn="just" rtl="0">
                        <a:spcBef>
                          <a:spcPts val="1200"/>
                        </a:spcBef>
                        <a:spcAft>
                          <a:spcPts val="0"/>
                        </a:spcAft>
                        <a:buNone/>
                      </a:pPr>
                      <a:r>
                        <a:rPr lang="en" sz="1100">
                          <a:solidFill>
                            <a:schemeClr val="dk1"/>
                          </a:solidFill>
                          <a:highlight>
                            <a:schemeClr val="lt1"/>
                          </a:highlight>
                          <a:latin typeface="Times New Roman"/>
                          <a:ea typeface="Times New Roman"/>
                          <a:cs typeface="Times New Roman"/>
                          <a:sym typeface="Times New Roman"/>
                        </a:rPr>
                        <a:t>‘OriginAirportID’: Origin Airport, Airport ID.</a:t>
                      </a:r>
                      <a:endParaRPr sz="1100">
                        <a:solidFill>
                          <a:schemeClr val="dk1"/>
                        </a:solidFill>
                        <a:latin typeface="Times New Roman"/>
                        <a:ea typeface="Times New Roman"/>
                        <a:cs typeface="Times New Roman"/>
                        <a:sym typeface="Times New Roman"/>
                      </a:endParaRPr>
                    </a:p>
                    <a:p>
                      <a:pPr marL="0" lvl="0" indent="0" algn="just" rtl="0">
                        <a:spcBef>
                          <a:spcPts val="1200"/>
                        </a:spcBef>
                        <a:spcAft>
                          <a:spcPts val="1200"/>
                        </a:spcAft>
                        <a:buNone/>
                      </a:pPr>
                      <a:r>
                        <a:rPr lang="en" sz="1100">
                          <a:solidFill>
                            <a:schemeClr val="dk1"/>
                          </a:solidFill>
                          <a:highlight>
                            <a:schemeClr val="lt1"/>
                          </a:highlight>
                          <a:latin typeface="Times New Roman"/>
                          <a:ea typeface="Times New Roman"/>
                          <a:cs typeface="Times New Roman"/>
                          <a:sym typeface="Times New Roman"/>
                        </a:rPr>
                        <a:t>‘DestAirportID’: </a:t>
                      </a:r>
                      <a:r>
                        <a:rPr lang="en" sz="1100">
                          <a:solidFill>
                            <a:schemeClr val="dk1"/>
                          </a:solidFill>
                          <a:latin typeface="Times New Roman"/>
                          <a:ea typeface="Times New Roman"/>
                          <a:cs typeface="Times New Roman"/>
                          <a:sym typeface="Times New Roman"/>
                        </a:rPr>
                        <a:t>Destination Airport, Airport ID.</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
        <p:nvSpPr>
          <p:cNvPr id="136" name="Google Shape;136;p24"/>
          <p:cNvSpPr txBox="1"/>
          <p:nvPr/>
        </p:nvSpPr>
        <p:spPr>
          <a:xfrm>
            <a:off x="285988" y="0"/>
            <a:ext cx="8520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990"/>
              <a:buFont typeface="Arial"/>
              <a:buNone/>
            </a:pPr>
            <a:r>
              <a:rPr lang="en" sz="1800">
                <a:solidFill>
                  <a:schemeClr val="dk1"/>
                </a:solidFill>
                <a:latin typeface="Times New Roman"/>
                <a:ea typeface="Times New Roman"/>
                <a:cs typeface="Times New Roman"/>
                <a:sym typeface="Times New Roman"/>
              </a:rPr>
              <a:t>PHASE 2: CLASSIFICATION OF FLIGHTS INTO DELAYED /NON DELAYED.</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p:nvPr/>
        </p:nvSpPr>
        <p:spPr>
          <a:xfrm>
            <a:off x="314550" y="309725"/>
            <a:ext cx="8514900" cy="37248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b="1">
              <a:latin typeface="Times New Roman"/>
              <a:ea typeface="Times New Roman"/>
              <a:cs typeface="Times New Roman"/>
              <a:sym typeface="Times New Roman"/>
            </a:endParaRPr>
          </a:p>
          <a:p>
            <a:pPr marL="457200" lvl="0" indent="0" algn="l" rtl="0">
              <a:spcBef>
                <a:spcPts val="0"/>
              </a:spcBef>
              <a:spcAft>
                <a:spcPts val="0"/>
              </a:spcAft>
              <a:buNone/>
            </a:pPr>
            <a:endParaRPr b="1">
              <a:latin typeface="Times New Roman"/>
              <a:ea typeface="Times New Roman"/>
              <a:cs typeface="Times New Roman"/>
              <a:sym typeface="Times New Roman"/>
            </a:endParaRPr>
          </a:p>
          <a:p>
            <a:pPr marL="457200" lvl="0" indent="-330200" algn="l" rtl="0">
              <a:spcBef>
                <a:spcPts val="0"/>
              </a:spcBef>
              <a:spcAft>
                <a:spcPts val="0"/>
              </a:spcAft>
              <a:buSzPts val="1600"/>
              <a:buFont typeface="Open Sans"/>
              <a:buChar char="●"/>
            </a:pPr>
            <a:r>
              <a:rPr lang="en" sz="1600" b="1">
                <a:latin typeface="Times New Roman"/>
                <a:ea typeface="Times New Roman"/>
                <a:cs typeface="Times New Roman"/>
                <a:sym typeface="Times New Roman"/>
              </a:rPr>
              <a:t>Models Used</a:t>
            </a:r>
            <a:r>
              <a:rPr lang="en" sz="1600">
                <a:latin typeface="Times New Roman"/>
                <a:ea typeface="Times New Roman"/>
                <a:cs typeface="Times New Roman"/>
                <a:sym typeface="Times New Roman"/>
              </a:rPr>
              <a:t> - Decision Tree Classifier, Naive Bayes Classifier</a:t>
            </a:r>
            <a:endParaRPr sz="1600">
              <a:latin typeface="Times New Roman"/>
              <a:ea typeface="Times New Roman"/>
              <a:cs typeface="Times New Roman"/>
              <a:sym typeface="Times New Roman"/>
            </a:endParaRPr>
          </a:p>
          <a:p>
            <a:pPr marL="457200" lvl="0" indent="0" algn="l" rtl="0">
              <a:spcBef>
                <a:spcPts val="0"/>
              </a:spcBef>
              <a:spcAft>
                <a:spcPts val="0"/>
              </a:spcAft>
              <a:buNone/>
            </a:pPr>
            <a:endParaRPr sz="160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n" sz="1600" b="1">
                <a:latin typeface="Times New Roman"/>
                <a:ea typeface="Times New Roman"/>
                <a:cs typeface="Times New Roman"/>
                <a:sym typeface="Times New Roman"/>
              </a:rPr>
              <a:t>Model Accuracy</a:t>
            </a:r>
            <a:endParaRPr sz="1600" b="1">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457200" lvl="0" indent="0" algn="l" rtl="0">
              <a:spcBef>
                <a:spcPts val="0"/>
              </a:spcBef>
              <a:spcAft>
                <a:spcPts val="0"/>
              </a:spcAft>
              <a:buNone/>
            </a:pPr>
            <a:endParaRPr>
              <a:solidFill>
                <a:schemeClr val="dk1"/>
              </a:solidFill>
              <a:highlight>
                <a:srgbClr val="FFFFFF"/>
              </a:highlight>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p:txBody>
      </p:sp>
      <p:graphicFrame>
        <p:nvGraphicFramePr>
          <p:cNvPr id="142" name="Google Shape;142;p25"/>
          <p:cNvGraphicFramePr/>
          <p:nvPr/>
        </p:nvGraphicFramePr>
        <p:xfrm>
          <a:off x="775950" y="1714400"/>
          <a:ext cx="3000000" cy="3000000"/>
        </p:xfrm>
        <a:graphic>
          <a:graphicData uri="http://schemas.openxmlformats.org/drawingml/2006/table">
            <a:tbl>
              <a:tblPr>
                <a:noFill/>
                <a:tableStyleId>{F683C46E-AE3C-4C10-8F6E-5B30EAD99231}</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472550">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Classification Models</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Accuracy</a:t>
                      </a:r>
                      <a:endParaRPr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90325">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Decision Tree Classifier</a:t>
                      </a:r>
                      <a:endParaRPr>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 </a:t>
                      </a:r>
                      <a:r>
                        <a:rPr lang="en">
                          <a:solidFill>
                            <a:schemeClr val="dk1"/>
                          </a:solidFill>
                          <a:highlight>
                            <a:srgbClr val="FFFFFF"/>
                          </a:highlight>
                          <a:latin typeface="Times New Roman"/>
                          <a:ea typeface="Times New Roman"/>
                          <a:cs typeface="Times New Roman"/>
                          <a:sym typeface="Times New Roman"/>
                        </a:rPr>
                        <a:t>84.24%</a:t>
                      </a:r>
                      <a:endParaRPr>
                        <a:solidFill>
                          <a:schemeClr val="dk1"/>
                        </a:solidFill>
                        <a:highlight>
                          <a:srgbClr val="FFFFFF"/>
                        </a:highlight>
                        <a:latin typeface="Times New Roman"/>
                        <a:ea typeface="Times New Roman"/>
                        <a:cs typeface="Times New Roman"/>
                        <a:sym typeface="Times New Roman"/>
                      </a:endParaRPr>
                    </a:p>
                    <a:p>
                      <a:pPr marL="0" lvl="0" indent="0" algn="ctr" rtl="0">
                        <a:spcBef>
                          <a:spcPts val="0"/>
                        </a:spcBef>
                        <a:spcAft>
                          <a:spcPts val="0"/>
                        </a:spcAft>
                        <a:buNone/>
                      </a:pP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457325">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Naive Bayes Classifier</a:t>
                      </a:r>
                      <a:endParaRPr>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82.4%</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EXPLORATORY DATA ANALYSIS</a:t>
            </a:r>
            <a:endParaRPr/>
          </a:p>
        </p:txBody>
      </p:sp>
      <p:sp>
        <p:nvSpPr>
          <p:cNvPr id="148" name="Google Shape;148;p26"/>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PART 2:  Delayed Flights</a:t>
            </a:r>
            <a:endParaRPr/>
          </a:p>
        </p:txBody>
      </p:sp>
      <p:pic>
        <p:nvPicPr>
          <p:cNvPr id="149" name="Google Shape;149;p26"/>
          <p:cNvPicPr preferRelativeResize="0"/>
          <p:nvPr/>
        </p:nvPicPr>
        <p:blipFill>
          <a:blip r:embed="rId3">
            <a:alphaModFix/>
          </a:blip>
          <a:stretch>
            <a:fillRect/>
          </a:stretch>
        </p:blipFill>
        <p:spPr>
          <a:xfrm>
            <a:off x="5067150" y="1021050"/>
            <a:ext cx="3777426" cy="2833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27"/>
          <p:cNvPicPr preferRelativeResize="0"/>
          <p:nvPr/>
        </p:nvPicPr>
        <p:blipFill>
          <a:blip r:embed="rId3">
            <a:alphaModFix/>
          </a:blip>
          <a:stretch>
            <a:fillRect/>
          </a:stretch>
        </p:blipFill>
        <p:spPr>
          <a:xfrm>
            <a:off x="3344825" y="104675"/>
            <a:ext cx="3064949" cy="1947000"/>
          </a:xfrm>
          <a:prstGeom prst="rect">
            <a:avLst/>
          </a:prstGeom>
          <a:noFill/>
          <a:ln>
            <a:noFill/>
          </a:ln>
        </p:spPr>
      </p:pic>
      <p:pic>
        <p:nvPicPr>
          <p:cNvPr id="155" name="Google Shape;155;p27"/>
          <p:cNvPicPr preferRelativeResize="0"/>
          <p:nvPr/>
        </p:nvPicPr>
        <p:blipFill>
          <a:blip r:embed="rId4">
            <a:alphaModFix/>
          </a:blip>
          <a:stretch>
            <a:fillRect/>
          </a:stretch>
        </p:blipFill>
        <p:spPr>
          <a:xfrm>
            <a:off x="170025" y="104675"/>
            <a:ext cx="3064949" cy="1947000"/>
          </a:xfrm>
          <a:prstGeom prst="rect">
            <a:avLst/>
          </a:prstGeom>
          <a:noFill/>
          <a:ln>
            <a:noFill/>
          </a:ln>
        </p:spPr>
      </p:pic>
      <p:pic>
        <p:nvPicPr>
          <p:cNvPr id="156" name="Google Shape;156;p27"/>
          <p:cNvPicPr preferRelativeResize="0"/>
          <p:nvPr/>
        </p:nvPicPr>
        <p:blipFill>
          <a:blip r:embed="rId5">
            <a:alphaModFix/>
          </a:blip>
          <a:stretch>
            <a:fillRect/>
          </a:stretch>
        </p:blipFill>
        <p:spPr>
          <a:xfrm>
            <a:off x="152400" y="2414025"/>
            <a:ext cx="3999802" cy="2462576"/>
          </a:xfrm>
          <a:prstGeom prst="rect">
            <a:avLst/>
          </a:prstGeom>
          <a:noFill/>
          <a:ln>
            <a:noFill/>
          </a:ln>
        </p:spPr>
      </p:pic>
      <p:pic>
        <p:nvPicPr>
          <p:cNvPr id="157" name="Google Shape;157;p27"/>
          <p:cNvPicPr preferRelativeResize="0"/>
          <p:nvPr/>
        </p:nvPicPr>
        <p:blipFill>
          <a:blip r:embed="rId6">
            <a:alphaModFix/>
          </a:blip>
          <a:stretch>
            <a:fillRect/>
          </a:stretch>
        </p:blipFill>
        <p:spPr>
          <a:xfrm>
            <a:off x="4417977" y="2414025"/>
            <a:ext cx="4607086" cy="2462574"/>
          </a:xfrm>
          <a:prstGeom prst="rect">
            <a:avLst/>
          </a:prstGeom>
          <a:noFill/>
          <a:ln>
            <a:noFill/>
          </a:ln>
        </p:spPr>
      </p:pic>
      <p:pic>
        <p:nvPicPr>
          <p:cNvPr id="158" name="Google Shape;158;p27"/>
          <p:cNvPicPr preferRelativeResize="0"/>
          <p:nvPr/>
        </p:nvPicPr>
        <p:blipFill>
          <a:blip r:embed="rId7">
            <a:alphaModFix/>
          </a:blip>
          <a:stretch>
            <a:fillRect/>
          </a:stretch>
        </p:blipFill>
        <p:spPr>
          <a:xfrm>
            <a:off x="6519625" y="104675"/>
            <a:ext cx="2555450" cy="1947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295350" y="101825"/>
            <a:ext cx="8654100" cy="62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1800">
                <a:latin typeface="Times New Roman"/>
                <a:ea typeface="Times New Roman"/>
                <a:cs typeface="Times New Roman"/>
                <a:sym typeface="Times New Roman"/>
              </a:rPr>
              <a:t>PHASE 3: PREDICTION OF DELAY TIME.</a:t>
            </a:r>
            <a:endParaRPr sz="1800">
              <a:latin typeface="Times New Roman"/>
              <a:ea typeface="Times New Roman"/>
              <a:cs typeface="Times New Roman"/>
              <a:sym typeface="Times New Roman"/>
            </a:endParaRPr>
          </a:p>
        </p:txBody>
      </p:sp>
      <p:sp>
        <p:nvSpPr>
          <p:cNvPr id="164" name="Google Shape;164;p28"/>
          <p:cNvSpPr txBox="1">
            <a:spLocks noGrp="1"/>
          </p:cNvSpPr>
          <p:nvPr>
            <p:ph type="body" idx="1"/>
          </p:nvPr>
        </p:nvSpPr>
        <p:spPr>
          <a:xfrm>
            <a:off x="362100" y="730025"/>
            <a:ext cx="8520600" cy="38676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Font typeface="Times New Roman"/>
              <a:buChar char="●"/>
            </a:pPr>
            <a:r>
              <a:rPr lang="en" sz="1400" b="1">
                <a:latin typeface="Times New Roman"/>
                <a:ea typeface="Times New Roman"/>
                <a:cs typeface="Times New Roman"/>
                <a:sym typeface="Times New Roman"/>
              </a:rPr>
              <a:t>Objective - </a:t>
            </a:r>
            <a:r>
              <a:rPr lang="en" sz="1400">
                <a:latin typeface="Times New Roman"/>
                <a:ea typeface="Times New Roman"/>
                <a:cs typeface="Times New Roman"/>
                <a:sym typeface="Times New Roman"/>
              </a:rPr>
              <a:t>To predict the delay in departure of a flight. </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Why predict departure delay ?</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sz="1400" b="1">
                <a:latin typeface="Times New Roman"/>
                <a:ea typeface="Times New Roman"/>
                <a:cs typeface="Times New Roman"/>
                <a:sym typeface="Times New Roman"/>
              </a:rPr>
              <a:t>Variables Selected </a:t>
            </a:r>
            <a:endParaRPr sz="1400" b="1">
              <a:latin typeface="Times New Roman"/>
              <a:ea typeface="Times New Roman"/>
              <a:cs typeface="Times New Roman"/>
              <a:sym typeface="Times New Roman"/>
            </a:endParaRPr>
          </a:p>
          <a:p>
            <a:pPr marL="457200" lvl="0" indent="0" algn="l" rtl="0">
              <a:spcBef>
                <a:spcPts val="1200"/>
              </a:spcBef>
              <a:spcAft>
                <a:spcPts val="0"/>
              </a:spcAft>
              <a:buNone/>
            </a:pPr>
            <a:endParaRPr sz="1400">
              <a:latin typeface="Times New Roman"/>
              <a:ea typeface="Times New Roman"/>
              <a:cs typeface="Times New Roman"/>
              <a:sym typeface="Times New Roman"/>
            </a:endParaRPr>
          </a:p>
          <a:p>
            <a:pPr marL="0" lvl="0" indent="0" algn="l" rtl="0">
              <a:spcBef>
                <a:spcPts val="1200"/>
              </a:spcBef>
              <a:spcAft>
                <a:spcPts val="0"/>
              </a:spcAft>
              <a:buNone/>
            </a:pPr>
            <a:endParaRPr sz="1400">
              <a:solidFill>
                <a:srgbClr val="000000"/>
              </a:solidFill>
              <a:highlight>
                <a:srgbClr val="FFFFFF"/>
              </a:highlight>
              <a:latin typeface="Times New Roman"/>
              <a:ea typeface="Times New Roman"/>
              <a:cs typeface="Times New Roman"/>
              <a:sym typeface="Times New Roman"/>
            </a:endParaRPr>
          </a:p>
          <a:p>
            <a:pPr marL="457200" lvl="0" indent="0" algn="l" rtl="0">
              <a:spcBef>
                <a:spcPts val="1200"/>
              </a:spcBef>
              <a:spcAft>
                <a:spcPts val="1200"/>
              </a:spcAft>
              <a:buNone/>
            </a:pPr>
            <a:endParaRPr/>
          </a:p>
        </p:txBody>
      </p:sp>
      <p:graphicFrame>
        <p:nvGraphicFramePr>
          <p:cNvPr id="165" name="Google Shape;165;p28"/>
          <p:cNvGraphicFramePr/>
          <p:nvPr/>
        </p:nvGraphicFramePr>
        <p:xfrm>
          <a:off x="420775" y="1633974"/>
          <a:ext cx="3000000" cy="3000000"/>
        </p:xfrm>
        <a:graphic>
          <a:graphicData uri="http://schemas.openxmlformats.org/drawingml/2006/table">
            <a:tbl>
              <a:tblPr>
                <a:noFill/>
                <a:tableStyleId>{F683C46E-AE3C-4C10-8F6E-5B30EAD99231}</a:tableStyleId>
              </a:tblPr>
              <a:tblGrid>
                <a:gridCol w="3826775">
                  <a:extLst>
                    <a:ext uri="{9D8B030D-6E8A-4147-A177-3AD203B41FA5}">
                      <a16:colId xmlns:a16="http://schemas.microsoft.com/office/drawing/2014/main" val="20000"/>
                    </a:ext>
                  </a:extLst>
                </a:gridCol>
                <a:gridCol w="4475675">
                  <a:extLst>
                    <a:ext uri="{9D8B030D-6E8A-4147-A177-3AD203B41FA5}">
                      <a16:colId xmlns:a16="http://schemas.microsoft.com/office/drawing/2014/main" val="20001"/>
                    </a:ext>
                  </a:extLst>
                </a:gridCol>
              </a:tblGrid>
              <a:tr h="605050">
                <a:tc>
                  <a:txBody>
                    <a:bodyPr/>
                    <a:lstStyle/>
                    <a:p>
                      <a:pPr marL="457200" lvl="0" indent="0" algn="l" rtl="0">
                        <a:lnSpc>
                          <a:spcPct val="115000"/>
                        </a:lnSpc>
                        <a:spcBef>
                          <a:spcPts val="0"/>
                        </a:spcBef>
                        <a:spcAft>
                          <a:spcPts val="1200"/>
                        </a:spcAft>
                        <a:buClr>
                          <a:schemeClr val="dk1"/>
                        </a:buClr>
                        <a:buSzPts val="1100"/>
                        <a:buFont typeface="Arial"/>
                        <a:buNone/>
                      </a:pPr>
                      <a:r>
                        <a:rPr lang="en" b="1">
                          <a:solidFill>
                            <a:schemeClr val="dk1"/>
                          </a:solidFill>
                          <a:latin typeface="Times New Roman"/>
                          <a:ea typeface="Times New Roman"/>
                          <a:cs typeface="Times New Roman"/>
                          <a:sym typeface="Times New Roman"/>
                        </a:rPr>
                        <a:t>Target variable</a:t>
                      </a:r>
                      <a:endParaRPr b="1"/>
                    </a:p>
                  </a:txBody>
                  <a:tcPr marL="91425" marR="91425" marT="91425" marB="91425"/>
                </a:tc>
                <a:tc>
                  <a:txBody>
                    <a:bodyPr/>
                    <a:lstStyle/>
                    <a:p>
                      <a:pPr marL="0" lvl="0" indent="0" algn="l" rtl="0">
                        <a:lnSpc>
                          <a:spcPct val="115000"/>
                        </a:lnSpc>
                        <a:spcBef>
                          <a:spcPts val="0"/>
                        </a:spcBef>
                        <a:spcAft>
                          <a:spcPts val="1200"/>
                        </a:spcAft>
                        <a:buClr>
                          <a:schemeClr val="dk1"/>
                        </a:buClr>
                        <a:buSzPts val="1100"/>
                        <a:buFont typeface="Arial"/>
                        <a:buNone/>
                      </a:pPr>
                      <a:r>
                        <a:rPr lang="en" sz="1200">
                          <a:solidFill>
                            <a:schemeClr val="dk1"/>
                          </a:solidFill>
                          <a:latin typeface="Times New Roman"/>
                          <a:ea typeface="Times New Roman"/>
                          <a:cs typeface="Times New Roman"/>
                          <a:sym typeface="Times New Roman"/>
                        </a:rPr>
                        <a:t>‘DepDelayMinutes’ : Difference in minutes between scheduled and actual departure time. Early departures show negative numbers.</a:t>
                      </a:r>
                      <a:endParaRPr sz="1200"/>
                    </a:p>
                  </a:txBody>
                  <a:tcPr marL="91425" marR="91425" marT="91425" marB="91425"/>
                </a:tc>
                <a:extLst>
                  <a:ext uri="{0D108BD9-81ED-4DB2-BD59-A6C34878D82A}">
                    <a16:rowId xmlns:a16="http://schemas.microsoft.com/office/drawing/2014/main" val="10000"/>
                  </a:ext>
                </a:extLst>
              </a:tr>
              <a:tr h="2716150">
                <a:tc>
                  <a:txBody>
                    <a:bodyPr/>
                    <a:lstStyle/>
                    <a:p>
                      <a:pPr marL="457200" lvl="0" indent="0" algn="l" rtl="0">
                        <a:lnSpc>
                          <a:spcPct val="115000"/>
                        </a:lnSpc>
                        <a:spcBef>
                          <a:spcPts val="0"/>
                        </a:spcBef>
                        <a:spcAft>
                          <a:spcPts val="1200"/>
                        </a:spcAft>
                        <a:buClr>
                          <a:schemeClr val="dk1"/>
                        </a:buClr>
                        <a:buSzPts val="1100"/>
                        <a:buFont typeface="Arial"/>
                        <a:buNone/>
                      </a:pPr>
                      <a:r>
                        <a:rPr lang="en" b="1">
                          <a:solidFill>
                            <a:schemeClr val="dk1"/>
                          </a:solidFill>
                          <a:latin typeface="Times New Roman"/>
                          <a:ea typeface="Times New Roman"/>
                          <a:cs typeface="Times New Roman"/>
                          <a:sym typeface="Times New Roman"/>
                        </a:rPr>
                        <a:t>Feature variables</a:t>
                      </a:r>
                      <a:endParaRPr b="1"/>
                    </a:p>
                  </a:txBody>
                  <a:tcPr marL="91425" marR="91425" marT="91425" marB="91425"/>
                </a:tc>
                <a:tc>
                  <a:txBody>
                    <a:bodyPr/>
                    <a:lstStyle/>
                    <a:p>
                      <a:pPr marL="0" lvl="0" indent="0" algn="just" rtl="0">
                        <a:lnSpc>
                          <a:spcPct val="100000"/>
                        </a:lnSpc>
                        <a:spcBef>
                          <a:spcPts val="0"/>
                        </a:spcBef>
                        <a:spcAft>
                          <a:spcPts val="0"/>
                        </a:spcAft>
                        <a:buNone/>
                      </a:pPr>
                      <a:r>
                        <a:rPr lang="en" sz="1200">
                          <a:solidFill>
                            <a:schemeClr val="dk1"/>
                          </a:solidFill>
                          <a:latin typeface="Times New Roman"/>
                          <a:ea typeface="Times New Roman"/>
                          <a:cs typeface="Times New Roman"/>
                          <a:sym typeface="Times New Roman"/>
                        </a:rPr>
                        <a:t>‘</a:t>
                      </a:r>
                      <a:r>
                        <a:rPr lang="en" sz="1200">
                          <a:solidFill>
                            <a:schemeClr val="dk1"/>
                          </a:solidFill>
                          <a:highlight>
                            <a:srgbClr val="FFFFFF"/>
                          </a:highlight>
                          <a:latin typeface="Times New Roman"/>
                          <a:ea typeface="Times New Roman"/>
                          <a:cs typeface="Times New Roman"/>
                          <a:sym typeface="Times New Roman"/>
                        </a:rPr>
                        <a:t>Distance’: </a:t>
                      </a:r>
                      <a:r>
                        <a:rPr lang="en" sz="1200">
                          <a:solidFill>
                            <a:schemeClr val="dk1"/>
                          </a:solidFill>
                          <a:latin typeface="Times New Roman"/>
                          <a:ea typeface="Times New Roman"/>
                          <a:cs typeface="Times New Roman"/>
                          <a:sym typeface="Times New Roman"/>
                        </a:rPr>
                        <a:t>Distance between airports (miles)</a:t>
                      </a:r>
                      <a:endParaRPr sz="1000">
                        <a:solidFill>
                          <a:schemeClr val="dk1"/>
                        </a:solidFill>
                        <a:highlight>
                          <a:srgbClr val="FFFFFF"/>
                        </a:highlight>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en" sz="1200">
                          <a:solidFill>
                            <a:schemeClr val="dk1"/>
                          </a:solidFill>
                          <a:highlight>
                            <a:srgbClr val="FFFFFF"/>
                          </a:highlight>
                          <a:latin typeface="Times New Roman"/>
                          <a:ea typeface="Times New Roman"/>
                          <a:cs typeface="Times New Roman"/>
                          <a:sym typeface="Times New Roman"/>
                        </a:rPr>
                        <a:t>‘DayofMonth’ : </a:t>
                      </a:r>
                      <a:r>
                        <a:rPr lang="en" sz="1200">
                          <a:solidFill>
                            <a:schemeClr val="dk1"/>
                          </a:solidFill>
                          <a:latin typeface="Times New Roman"/>
                          <a:ea typeface="Times New Roman"/>
                          <a:cs typeface="Times New Roman"/>
                          <a:sym typeface="Times New Roman"/>
                        </a:rPr>
                        <a:t>Day of Month</a:t>
                      </a:r>
                      <a:endParaRPr sz="1200">
                        <a:solidFill>
                          <a:schemeClr val="dk1"/>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en" sz="1200">
                          <a:solidFill>
                            <a:schemeClr val="dk1"/>
                          </a:solidFill>
                          <a:highlight>
                            <a:srgbClr val="FFFFFF"/>
                          </a:highlight>
                          <a:latin typeface="Times New Roman"/>
                          <a:ea typeface="Times New Roman"/>
                          <a:cs typeface="Times New Roman"/>
                          <a:sym typeface="Times New Roman"/>
                        </a:rPr>
                        <a:t>‘DayOfWeek’: </a:t>
                      </a:r>
                      <a:r>
                        <a:rPr lang="en" sz="1200">
                          <a:solidFill>
                            <a:schemeClr val="dk1"/>
                          </a:solidFill>
                          <a:latin typeface="Times New Roman"/>
                          <a:ea typeface="Times New Roman"/>
                          <a:cs typeface="Times New Roman"/>
                          <a:sym typeface="Times New Roman"/>
                        </a:rPr>
                        <a:t>Day of Week</a:t>
                      </a:r>
                      <a:endParaRPr sz="1200">
                        <a:solidFill>
                          <a:schemeClr val="dk1"/>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en" sz="1200">
                          <a:solidFill>
                            <a:schemeClr val="dk1"/>
                          </a:solidFill>
                          <a:highlight>
                            <a:srgbClr val="FFFFFF"/>
                          </a:highlight>
                          <a:latin typeface="Times New Roman"/>
                          <a:ea typeface="Times New Roman"/>
                          <a:cs typeface="Times New Roman"/>
                          <a:sym typeface="Times New Roman"/>
                        </a:rPr>
                        <a:t>‘Flight_Number_Operating_Airline’: </a:t>
                      </a:r>
                      <a:r>
                        <a:rPr lang="en" sz="1200">
                          <a:solidFill>
                            <a:schemeClr val="dk1"/>
                          </a:solidFill>
                          <a:latin typeface="Times New Roman"/>
                          <a:ea typeface="Times New Roman"/>
                          <a:cs typeface="Times New Roman"/>
                          <a:sym typeface="Times New Roman"/>
                        </a:rPr>
                        <a:t>Flight Number</a:t>
                      </a:r>
                      <a:endParaRPr sz="1000">
                        <a:solidFill>
                          <a:schemeClr val="dk1"/>
                        </a:solidFill>
                        <a:highlight>
                          <a:srgbClr val="FFFFFF"/>
                        </a:highlight>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en" sz="1200">
                          <a:solidFill>
                            <a:schemeClr val="dk1"/>
                          </a:solidFill>
                          <a:highlight>
                            <a:srgbClr val="FFFFFF"/>
                          </a:highlight>
                          <a:latin typeface="Times New Roman"/>
                          <a:ea typeface="Times New Roman"/>
                          <a:cs typeface="Times New Roman"/>
                          <a:sym typeface="Times New Roman"/>
                        </a:rPr>
                        <a:t>‘OriginAirportID’: </a:t>
                      </a:r>
                      <a:r>
                        <a:rPr lang="en" sz="1200">
                          <a:solidFill>
                            <a:schemeClr val="dk1"/>
                          </a:solidFill>
                          <a:latin typeface="Times New Roman"/>
                          <a:ea typeface="Times New Roman"/>
                          <a:cs typeface="Times New Roman"/>
                          <a:sym typeface="Times New Roman"/>
                        </a:rPr>
                        <a:t>An identification number assigned by US DOT to identify a unique airport.</a:t>
                      </a:r>
                      <a:endParaRPr sz="1200">
                        <a:solidFill>
                          <a:schemeClr val="dk1"/>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‘DestAirportID’: </a:t>
                      </a:r>
                      <a:r>
                        <a:rPr lang="en" sz="1200">
                          <a:solidFill>
                            <a:schemeClr val="dk1"/>
                          </a:solidFill>
                          <a:latin typeface="Times New Roman"/>
                          <a:ea typeface="Times New Roman"/>
                          <a:cs typeface="Times New Roman"/>
                          <a:sym typeface="Times New Roman"/>
                        </a:rPr>
                        <a:t>Destination Airport, Airport ID.</a:t>
                      </a:r>
                      <a:endParaRPr sz="1200">
                        <a:solidFill>
                          <a:schemeClr val="dk1"/>
                        </a:solidFill>
                        <a:latin typeface="Times New Roman"/>
                        <a:ea typeface="Times New Roman"/>
                        <a:cs typeface="Times New Roman"/>
                        <a:sym typeface="Times New Roman"/>
                      </a:endParaRPr>
                    </a:p>
                    <a:p>
                      <a:pPr marL="0" lvl="0" indent="0" algn="just" rtl="0">
                        <a:lnSpc>
                          <a:spcPct val="100000"/>
                        </a:lnSpc>
                        <a:spcBef>
                          <a:spcPts val="1200"/>
                        </a:spcBef>
                        <a:spcAft>
                          <a:spcPts val="120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‘TaxiOut’: Taxi out time, in minutes</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9"/>
          <p:cNvSpPr txBox="1"/>
          <p:nvPr/>
        </p:nvSpPr>
        <p:spPr>
          <a:xfrm>
            <a:off x="314550" y="78150"/>
            <a:ext cx="8514900" cy="49254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200" b="1">
              <a:latin typeface="Times New Roman"/>
              <a:ea typeface="Times New Roman"/>
              <a:cs typeface="Times New Roman"/>
              <a:sym typeface="Times New Roman"/>
            </a:endParaRPr>
          </a:p>
          <a:p>
            <a:pPr marL="457200" lvl="0" indent="0" algn="l" rtl="0">
              <a:spcBef>
                <a:spcPts val="0"/>
              </a:spcBef>
              <a:spcAft>
                <a:spcPts val="0"/>
              </a:spcAft>
              <a:buNone/>
            </a:pPr>
            <a:endParaRPr sz="1200" b="1">
              <a:latin typeface="Times New Roman"/>
              <a:ea typeface="Times New Roman"/>
              <a:cs typeface="Times New Roman"/>
              <a:sym typeface="Times New Roman"/>
            </a:endParaRPr>
          </a:p>
          <a:p>
            <a:pPr marL="457200" lvl="0" indent="0" algn="l" rtl="0">
              <a:spcBef>
                <a:spcPts val="0"/>
              </a:spcBef>
              <a:spcAft>
                <a:spcPts val="0"/>
              </a:spcAft>
              <a:buNone/>
            </a:pPr>
            <a:endParaRPr sz="1200" b="1">
              <a:latin typeface="Times New Roman"/>
              <a:ea typeface="Times New Roman"/>
              <a:cs typeface="Times New Roman"/>
              <a:sym typeface="Times New Roman"/>
            </a:endParaRPr>
          </a:p>
          <a:p>
            <a:pPr marL="457200" lvl="0" indent="-330200" algn="l" rtl="0">
              <a:spcBef>
                <a:spcPts val="0"/>
              </a:spcBef>
              <a:spcAft>
                <a:spcPts val="0"/>
              </a:spcAft>
              <a:buSzPts val="1600"/>
              <a:buFont typeface="Open Sans"/>
              <a:buChar char="●"/>
            </a:pPr>
            <a:r>
              <a:rPr lang="en" sz="1600" b="1">
                <a:latin typeface="Times New Roman"/>
                <a:ea typeface="Times New Roman"/>
                <a:cs typeface="Times New Roman"/>
                <a:sym typeface="Times New Roman"/>
              </a:rPr>
              <a:t>Models Used</a:t>
            </a:r>
            <a:r>
              <a:rPr lang="en" sz="1600">
                <a:latin typeface="Open Sans"/>
                <a:ea typeface="Open Sans"/>
                <a:cs typeface="Open Sans"/>
                <a:sym typeface="Open Sans"/>
              </a:rPr>
              <a:t> - </a:t>
            </a:r>
            <a:r>
              <a:rPr lang="en" sz="1600">
                <a:solidFill>
                  <a:schemeClr val="dk1"/>
                </a:solidFill>
                <a:latin typeface="Times New Roman"/>
                <a:ea typeface="Times New Roman"/>
                <a:cs typeface="Times New Roman"/>
                <a:sym typeface="Times New Roman"/>
              </a:rPr>
              <a:t>Extreme Gradient Boost Regression, Random Forest Regression </a:t>
            </a:r>
            <a:endParaRPr sz="1600">
              <a:latin typeface="Times New Roman"/>
              <a:ea typeface="Times New Roman"/>
              <a:cs typeface="Times New Roman"/>
              <a:sym typeface="Times New Roman"/>
            </a:endParaRPr>
          </a:p>
          <a:p>
            <a:pPr marL="457200" lvl="0" indent="0" algn="l" rtl="0">
              <a:spcBef>
                <a:spcPts val="0"/>
              </a:spcBef>
              <a:spcAft>
                <a:spcPts val="0"/>
              </a:spcAft>
              <a:buNone/>
            </a:pPr>
            <a:endParaRPr sz="1600">
              <a:latin typeface="Times New Roman"/>
              <a:ea typeface="Times New Roman"/>
              <a:cs typeface="Times New Roman"/>
              <a:sym typeface="Times New Roman"/>
            </a:endParaRPr>
          </a:p>
          <a:p>
            <a:pPr marL="457200" lvl="0" indent="-330200" algn="l" rtl="0">
              <a:spcBef>
                <a:spcPts val="0"/>
              </a:spcBef>
              <a:spcAft>
                <a:spcPts val="0"/>
              </a:spcAft>
              <a:buSzPts val="1600"/>
              <a:buFont typeface="Open Sans"/>
              <a:buChar char="●"/>
            </a:pPr>
            <a:r>
              <a:rPr lang="en" sz="1600" b="1">
                <a:latin typeface="Times New Roman"/>
                <a:ea typeface="Times New Roman"/>
                <a:cs typeface="Times New Roman"/>
                <a:sym typeface="Times New Roman"/>
              </a:rPr>
              <a:t>Model Accuracy</a:t>
            </a:r>
            <a:endParaRPr sz="1600" b="1">
              <a:latin typeface="Times New Roman"/>
              <a:ea typeface="Times New Roman"/>
              <a:cs typeface="Times New Roman"/>
              <a:sym typeface="Times New Roman"/>
            </a:endParaRPr>
          </a:p>
          <a:p>
            <a:pPr marL="457200" lvl="0" indent="0" algn="l" rtl="0">
              <a:spcBef>
                <a:spcPts val="0"/>
              </a:spcBef>
              <a:spcAft>
                <a:spcPts val="0"/>
              </a:spcAft>
              <a:buNone/>
            </a:pPr>
            <a:endParaRPr>
              <a:latin typeface="Open Sans"/>
              <a:ea typeface="Open Sans"/>
              <a:cs typeface="Open Sans"/>
              <a:sym typeface="Open Sans"/>
            </a:endParaRPr>
          </a:p>
          <a:p>
            <a:pPr marL="457200" lvl="0" indent="0" algn="l" rtl="0">
              <a:spcBef>
                <a:spcPts val="0"/>
              </a:spcBef>
              <a:spcAft>
                <a:spcPts val="0"/>
              </a:spcAft>
              <a:buNone/>
            </a:pPr>
            <a:endParaRPr>
              <a:latin typeface="Open Sans"/>
              <a:ea typeface="Open Sans"/>
              <a:cs typeface="Open Sans"/>
              <a:sym typeface="Open Sans"/>
            </a:endParaRPr>
          </a:p>
          <a:p>
            <a:pPr marL="457200" lvl="0" indent="0" algn="l" rtl="0">
              <a:spcBef>
                <a:spcPts val="0"/>
              </a:spcBef>
              <a:spcAft>
                <a:spcPts val="0"/>
              </a:spcAft>
              <a:buNone/>
            </a:pPr>
            <a:endParaRPr>
              <a:latin typeface="Open Sans"/>
              <a:ea typeface="Open Sans"/>
              <a:cs typeface="Open Sans"/>
              <a:sym typeface="Open Sans"/>
            </a:endParaRPr>
          </a:p>
          <a:p>
            <a:pPr marL="457200" lvl="0" indent="0" algn="l" rtl="0">
              <a:spcBef>
                <a:spcPts val="0"/>
              </a:spcBef>
              <a:spcAft>
                <a:spcPts val="0"/>
              </a:spcAft>
              <a:buNone/>
            </a:pPr>
            <a:endParaRPr>
              <a:latin typeface="Open Sans"/>
              <a:ea typeface="Open Sans"/>
              <a:cs typeface="Open Sans"/>
              <a:sym typeface="Open Sans"/>
            </a:endParaRPr>
          </a:p>
          <a:p>
            <a:pPr marL="457200" lvl="0" indent="0" algn="l" rtl="0">
              <a:spcBef>
                <a:spcPts val="0"/>
              </a:spcBef>
              <a:spcAft>
                <a:spcPts val="0"/>
              </a:spcAft>
              <a:buNone/>
            </a:pPr>
            <a:endParaRPr>
              <a:latin typeface="Open Sans"/>
              <a:ea typeface="Open Sans"/>
              <a:cs typeface="Open Sans"/>
              <a:sym typeface="Open Sans"/>
            </a:endParaRPr>
          </a:p>
          <a:p>
            <a:pPr marL="457200" lvl="0" indent="0" algn="l" rtl="0">
              <a:spcBef>
                <a:spcPts val="0"/>
              </a:spcBef>
              <a:spcAft>
                <a:spcPts val="0"/>
              </a:spcAft>
              <a:buNone/>
            </a:pPr>
            <a:endParaRPr>
              <a:latin typeface="Open Sans"/>
              <a:ea typeface="Open Sans"/>
              <a:cs typeface="Open Sans"/>
              <a:sym typeface="Open Sans"/>
            </a:endParaRPr>
          </a:p>
          <a:p>
            <a:pPr marL="457200" lvl="0" indent="0" algn="l" rtl="0">
              <a:spcBef>
                <a:spcPts val="0"/>
              </a:spcBef>
              <a:spcAft>
                <a:spcPts val="0"/>
              </a:spcAft>
              <a:buNone/>
            </a:pPr>
            <a:endParaRPr>
              <a:latin typeface="Open Sans"/>
              <a:ea typeface="Open Sans"/>
              <a:cs typeface="Open Sans"/>
              <a:sym typeface="Open Sans"/>
            </a:endParaRPr>
          </a:p>
          <a:p>
            <a:pPr marL="45720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457200" lvl="0" indent="0" algn="l" rtl="0">
              <a:spcBef>
                <a:spcPts val="0"/>
              </a:spcBef>
              <a:spcAft>
                <a:spcPts val="0"/>
              </a:spcAft>
              <a:buNone/>
            </a:pPr>
            <a:endParaRPr>
              <a:latin typeface="Open Sans"/>
              <a:ea typeface="Open Sans"/>
              <a:cs typeface="Open Sans"/>
              <a:sym typeface="Open Sans"/>
            </a:endParaRPr>
          </a:p>
          <a:p>
            <a:pPr marL="457200" lvl="0" indent="0" algn="l" rtl="0">
              <a:spcBef>
                <a:spcPts val="0"/>
              </a:spcBef>
              <a:spcAft>
                <a:spcPts val="0"/>
              </a:spcAft>
              <a:buNone/>
            </a:pPr>
            <a:endParaRPr>
              <a:latin typeface="Open Sans"/>
              <a:ea typeface="Open Sans"/>
              <a:cs typeface="Open Sans"/>
              <a:sym typeface="Open Sans"/>
            </a:endParaRPr>
          </a:p>
          <a:p>
            <a:pPr marL="457200" lvl="0" indent="0" algn="l" rtl="0">
              <a:spcBef>
                <a:spcPts val="0"/>
              </a:spcBef>
              <a:spcAft>
                <a:spcPts val="0"/>
              </a:spcAft>
              <a:buNone/>
            </a:pPr>
            <a:endParaRPr>
              <a:latin typeface="Open Sans"/>
              <a:ea typeface="Open Sans"/>
              <a:cs typeface="Open Sans"/>
              <a:sym typeface="Open Sans"/>
            </a:endParaRPr>
          </a:p>
        </p:txBody>
      </p:sp>
      <p:graphicFrame>
        <p:nvGraphicFramePr>
          <p:cNvPr id="171" name="Google Shape;171;p29"/>
          <p:cNvGraphicFramePr/>
          <p:nvPr/>
        </p:nvGraphicFramePr>
        <p:xfrm>
          <a:off x="828425" y="1551675"/>
          <a:ext cx="3000000" cy="3000000"/>
        </p:xfrm>
        <a:graphic>
          <a:graphicData uri="http://schemas.openxmlformats.org/drawingml/2006/table">
            <a:tbl>
              <a:tblPr>
                <a:noFill/>
                <a:tableStyleId>{F683C46E-AE3C-4C10-8F6E-5B30EAD99231}</a:tableStyleId>
              </a:tblPr>
              <a:tblGrid>
                <a:gridCol w="2260875">
                  <a:extLst>
                    <a:ext uri="{9D8B030D-6E8A-4147-A177-3AD203B41FA5}">
                      <a16:colId xmlns:a16="http://schemas.microsoft.com/office/drawing/2014/main" val="20000"/>
                    </a:ext>
                  </a:extLst>
                </a:gridCol>
                <a:gridCol w="2384100">
                  <a:extLst>
                    <a:ext uri="{9D8B030D-6E8A-4147-A177-3AD203B41FA5}">
                      <a16:colId xmlns:a16="http://schemas.microsoft.com/office/drawing/2014/main" val="20001"/>
                    </a:ext>
                  </a:extLst>
                </a:gridCol>
                <a:gridCol w="2842150">
                  <a:extLst>
                    <a:ext uri="{9D8B030D-6E8A-4147-A177-3AD203B41FA5}">
                      <a16:colId xmlns:a16="http://schemas.microsoft.com/office/drawing/2014/main" val="20002"/>
                    </a:ext>
                  </a:extLst>
                </a:gridCol>
              </a:tblGrid>
              <a:tr h="5621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Predictive models</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Root Mean  Squared Error</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Mean Absolute Percentage Error</a:t>
                      </a:r>
                      <a:endParaRPr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445500">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Extreme Gradient Boost Regression</a:t>
                      </a:r>
                      <a:endParaRPr sz="1200">
                        <a:latin typeface="Times New Roman"/>
                        <a:ea typeface="Times New Roman"/>
                        <a:cs typeface="Times New Roman"/>
                        <a:sym typeface="Times New Roman"/>
                      </a:endParaRPr>
                    </a:p>
                  </a:txBody>
                  <a:tcPr marL="91425" marR="91425" marT="91425" marB="91425"/>
                </a:tc>
                <a:tc>
                  <a:txBody>
                    <a:bodyPr/>
                    <a:lstStyle/>
                    <a:p>
                      <a:pPr marL="0" lvl="0" indent="0" algn="just" rtl="0">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36.9</a:t>
                      </a:r>
                      <a:endParaRPr/>
                    </a:p>
                  </a:txBody>
                  <a:tcPr marL="91425" marR="91425" marT="91425" marB="91425"/>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37.85%</a:t>
                      </a: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529800">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Random Forest Regression</a:t>
                      </a:r>
                      <a:endParaRPr sz="1200">
                        <a:latin typeface="Times New Roman"/>
                        <a:ea typeface="Times New Roman"/>
                        <a:cs typeface="Times New Roman"/>
                        <a:sym typeface="Times New Roman"/>
                      </a:endParaRPr>
                    </a:p>
                  </a:txBody>
                  <a:tcPr marL="91425" marR="91425" marT="91425" marB="91425"/>
                </a:tc>
                <a:tc>
                  <a:txBody>
                    <a:bodyPr/>
                    <a:lstStyle/>
                    <a:p>
                      <a:pPr marL="0" lvl="0" indent="0" algn="just" rtl="0">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28.76</a:t>
                      </a:r>
                      <a:endParaRPr/>
                    </a:p>
                  </a:txBody>
                  <a:tcPr marL="91425" marR="91425" marT="91425" marB="91425"/>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32.83%</a:t>
                      </a: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ACTIONABLE RECOMMENDATIONS</a:t>
            </a:r>
            <a:endParaRPr/>
          </a:p>
        </p:txBody>
      </p:sp>
      <p:sp>
        <p:nvSpPr>
          <p:cNvPr id="177" name="Google Shape;177;p3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Timely prediction of weather conditions.</a:t>
            </a:r>
            <a:endParaRPr sz="1400">
              <a:latin typeface="Times New Roman"/>
              <a:ea typeface="Times New Roman"/>
              <a:cs typeface="Times New Roman"/>
              <a:sym typeface="Times New Roman"/>
            </a:endParaRPr>
          </a:p>
          <a:p>
            <a:pPr marL="457200" lvl="0" indent="-317500" algn="l" rtl="0">
              <a:lnSpc>
                <a:spcPct val="100000"/>
              </a:lnSpc>
              <a:spcBef>
                <a:spcPts val="0"/>
              </a:spcBef>
              <a:spcAft>
                <a:spcPts val="0"/>
              </a:spcAft>
              <a:buSzPts val="1400"/>
              <a:buFont typeface="Times New Roman"/>
              <a:buChar char="●"/>
            </a:pPr>
            <a:r>
              <a:rPr lang="en" sz="1400">
                <a:highlight>
                  <a:schemeClr val="lt1"/>
                </a:highlight>
                <a:latin typeface="Times New Roman"/>
                <a:ea typeface="Times New Roman"/>
                <a:cs typeface="Times New Roman"/>
                <a:sym typeface="Times New Roman"/>
              </a:rPr>
              <a:t>Better understanding of airports which are heavily crowded and if so at what timings in order to determine efficient routes with minimum delay possibility.</a:t>
            </a:r>
            <a:endParaRPr sz="1400">
              <a:highlight>
                <a:schemeClr val="lt1"/>
              </a:highlight>
              <a:latin typeface="Times New Roman"/>
              <a:ea typeface="Times New Roman"/>
              <a:cs typeface="Times New Roman"/>
              <a:sym typeface="Times New Roman"/>
            </a:endParaRPr>
          </a:p>
          <a:p>
            <a:pPr marL="457200" lvl="0" indent="-317500" algn="l" rtl="0">
              <a:lnSpc>
                <a:spcPct val="100000"/>
              </a:lnSpc>
              <a:spcBef>
                <a:spcPts val="0"/>
              </a:spcBef>
              <a:spcAft>
                <a:spcPts val="0"/>
              </a:spcAft>
              <a:buSzPts val="1400"/>
              <a:buFont typeface="Times New Roman"/>
              <a:buChar char="●"/>
            </a:pPr>
            <a:r>
              <a:rPr lang="en" sz="1400">
                <a:highlight>
                  <a:schemeClr val="lt1"/>
                </a:highlight>
                <a:latin typeface="Times New Roman"/>
                <a:ea typeface="Times New Roman"/>
                <a:cs typeface="Times New Roman"/>
                <a:sym typeface="Times New Roman"/>
              </a:rPr>
              <a:t>Gather more information on variables such as </a:t>
            </a:r>
            <a:r>
              <a:rPr lang="en" sz="1400">
                <a:latin typeface="Times New Roman"/>
                <a:ea typeface="Times New Roman"/>
                <a:cs typeface="Times New Roman"/>
                <a:sym typeface="Times New Roman"/>
              </a:rPr>
              <a:t>Carrier Delay, Security Delay, Late Aircraft Delay for improved prediction of departure delay time.</a:t>
            </a:r>
            <a:endParaRPr sz="1400">
              <a:latin typeface="Times New Roman"/>
              <a:ea typeface="Times New Roman"/>
              <a:cs typeface="Times New Roman"/>
              <a:sym typeface="Times New Roman"/>
            </a:endParaRPr>
          </a:p>
          <a:p>
            <a:pPr marL="457200" lvl="0" indent="-317500" algn="l" rtl="0">
              <a:lnSpc>
                <a:spcPct val="1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There are certain airports where cancellation of flights are more, but not much delayed flights and vice versa. It does not necessarily mean that the particular airport or airline is not good, they should improve their services in which they lack and should improve in that particular aspect.</a:t>
            </a:r>
            <a:endParaRPr sz="1400">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6000"/>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28400" y="2125200"/>
            <a:ext cx="4045200" cy="893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TABLE OF CONTENTS</a:t>
            </a:r>
            <a:endParaRPr/>
          </a:p>
        </p:txBody>
      </p:sp>
      <p:sp>
        <p:nvSpPr>
          <p:cNvPr id="79" name="Google Shape;79;p16"/>
          <p:cNvSpPr txBox="1">
            <a:spLocks noGrp="1"/>
          </p:cNvSpPr>
          <p:nvPr>
            <p:ph type="body" idx="2"/>
          </p:nvPr>
        </p:nvSpPr>
        <p:spPr>
          <a:xfrm>
            <a:off x="4779075" y="724200"/>
            <a:ext cx="4249500" cy="3695100"/>
          </a:xfrm>
          <a:prstGeom prst="rect">
            <a:avLst/>
          </a:prstGeom>
        </p:spPr>
        <p:txBody>
          <a:bodyPr spcFirstLastPara="1" wrap="square" lIns="91425" tIns="91425" rIns="91425" bIns="91425" anchor="ctr" anchorCtr="0">
            <a:normAutofit/>
          </a:bodyPr>
          <a:lstStyle/>
          <a:p>
            <a:pPr marL="457200" lvl="0" indent="-336550" algn="just" rtl="0">
              <a:spcBef>
                <a:spcPts val="0"/>
              </a:spcBef>
              <a:spcAft>
                <a:spcPts val="0"/>
              </a:spcAft>
              <a:buSzPts val="1700"/>
              <a:buAutoNum type="arabicPeriod"/>
            </a:pPr>
            <a:r>
              <a:rPr lang="en" sz="1700"/>
              <a:t>BUSINESS PROBLEM</a:t>
            </a:r>
            <a:endParaRPr sz="1700"/>
          </a:p>
          <a:p>
            <a:pPr marL="457200" lvl="0" indent="-336550" algn="just" rtl="0">
              <a:spcBef>
                <a:spcPts val="0"/>
              </a:spcBef>
              <a:spcAft>
                <a:spcPts val="0"/>
              </a:spcAft>
              <a:buSzPts val="1700"/>
              <a:buAutoNum type="arabicPeriod"/>
            </a:pPr>
            <a:r>
              <a:rPr lang="en" sz="1700"/>
              <a:t>SOLUTION APPROACH</a:t>
            </a:r>
            <a:endParaRPr sz="1700"/>
          </a:p>
          <a:p>
            <a:pPr marL="457200" lvl="0" indent="-336550" algn="just" rtl="0">
              <a:spcBef>
                <a:spcPts val="0"/>
              </a:spcBef>
              <a:spcAft>
                <a:spcPts val="0"/>
              </a:spcAft>
              <a:buSzPts val="1700"/>
              <a:buAutoNum type="arabicPeriod"/>
            </a:pPr>
            <a:r>
              <a:rPr lang="en" sz="1700"/>
              <a:t>EXPLORATORY DATA ANALYSIS</a:t>
            </a:r>
            <a:endParaRPr sz="1700"/>
          </a:p>
          <a:p>
            <a:pPr marL="457200" lvl="0" indent="-336550" algn="just" rtl="0">
              <a:spcBef>
                <a:spcPts val="0"/>
              </a:spcBef>
              <a:spcAft>
                <a:spcPts val="0"/>
              </a:spcAft>
              <a:buSzPts val="1700"/>
              <a:buAutoNum type="arabicPeriod"/>
            </a:pPr>
            <a:r>
              <a:rPr lang="en" sz="1700"/>
              <a:t>PHASE 1</a:t>
            </a:r>
            <a:endParaRPr sz="1700"/>
          </a:p>
          <a:p>
            <a:pPr marL="457200" lvl="0" indent="-336550" algn="just" rtl="0">
              <a:spcBef>
                <a:spcPts val="0"/>
              </a:spcBef>
              <a:spcAft>
                <a:spcPts val="0"/>
              </a:spcAft>
              <a:buSzPts val="1700"/>
              <a:buAutoNum type="arabicPeriod"/>
            </a:pPr>
            <a:r>
              <a:rPr lang="en" sz="1700"/>
              <a:t>PHASE 2</a:t>
            </a:r>
            <a:endParaRPr sz="1700"/>
          </a:p>
          <a:p>
            <a:pPr marL="457200" lvl="0" indent="-336550" algn="just" rtl="0">
              <a:spcBef>
                <a:spcPts val="0"/>
              </a:spcBef>
              <a:spcAft>
                <a:spcPts val="0"/>
              </a:spcAft>
              <a:buSzPts val="1700"/>
              <a:buAutoNum type="arabicPeriod"/>
            </a:pPr>
            <a:r>
              <a:rPr lang="en" sz="1700"/>
              <a:t>PHASE 3</a:t>
            </a:r>
            <a:endParaRPr sz="1700"/>
          </a:p>
          <a:p>
            <a:pPr marL="457200" lvl="0" indent="-336550" algn="just" rtl="0">
              <a:spcBef>
                <a:spcPts val="0"/>
              </a:spcBef>
              <a:spcAft>
                <a:spcPts val="0"/>
              </a:spcAft>
              <a:buSzPts val="1700"/>
              <a:buAutoNum type="arabicPeriod"/>
            </a:pPr>
            <a:r>
              <a:rPr lang="en" sz="1700"/>
              <a:t>ACTIONABLE RECOMMENDATIONS</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6000" dirty="0">
                <a:solidFill>
                  <a:schemeClr val="lt2"/>
                </a:solidFill>
              </a:rPr>
              <a:t>BUSINESS PROBLEM</a:t>
            </a:r>
            <a:endParaRPr sz="6000" dirty="0">
              <a:solidFill>
                <a:schemeClr val="lt2"/>
              </a:solidFill>
            </a:endParaRPr>
          </a:p>
          <a:p>
            <a:pPr marL="0" lvl="0" indent="0" algn="just" rtl="0">
              <a:spcBef>
                <a:spcPts val="0"/>
              </a:spcBef>
              <a:spcAft>
                <a:spcPts val="0"/>
              </a:spcAft>
              <a:buNone/>
            </a:pPr>
            <a:r>
              <a:rPr lang="en" sz="1300" dirty="0">
                <a:latin typeface="Times New Roman"/>
                <a:ea typeface="Times New Roman"/>
                <a:cs typeface="Times New Roman"/>
                <a:sym typeface="Times New Roman"/>
              </a:rPr>
              <a:t>To understand the reasons for the delay or cancellation of flights, it can be due to inefficient services from the origin airport or heavy traffic or the services provided by the airlines. The goal is to classify the dataset used into two groups and predict the delay and cancellation of flights through different machine learning models.</a:t>
            </a:r>
            <a:endParaRPr sz="1300"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SOLUTION APPROACH</a:t>
            </a:r>
            <a:endParaRPr/>
          </a:p>
        </p:txBody>
      </p:sp>
      <p:sp>
        <p:nvSpPr>
          <p:cNvPr id="90" name="Google Shape;90;p1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Exploratory Data Analysis</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Removal of Nuisance Variables</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Dealing with Missing Values</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Problem of Classification</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Problem of Prediction</a:t>
            </a:r>
            <a:endParaRPr>
              <a:latin typeface="Times New Roman"/>
              <a:ea typeface="Times New Roman"/>
              <a:cs typeface="Times New Roman"/>
              <a:sym typeface="Times New Roman"/>
            </a:endParaRPr>
          </a:p>
          <a:p>
            <a:pPr marL="457200" lvl="0" indent="0" algn="l" rtl="0">
              <a:spcBef>
                <a:spcPts val="1200"/>
              </a:spcBef>
              <a:spcAft>
                <a:spcPts val="1200"/>
              </a:spcAft>
              <a:buNone/>
            </a:pPr>
            <a:endParaRPr/>
          </a:p>
        </p:txBody>
      </p:sp>
      <p:pic>
        <p:nvPicPr>
          <p:cNvPr id="91" name="Google Shape;91;p18"/>
          <p:cNvPicPr preferRelativeResize="0"/>
          <p:nvPr/>
        </p:nvPicPr>
        <p:blipFill>
          <a:blip r:embed="rId3">
            <a:alphaModFix/>
          </a:blip>
          <a:stretch>
            <a:fillRect/>
          </a:stretch>
        </p:blipFill>
        <p:spPr>
          <a:xfrm>
            <a:off x="4246700" y="739275"/>
            <a:ext cx="4187075" cy="3509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EXPLORATORY DATA ANALYSIS</a:t>
            </a:r>
            <a:endParaRPr/>
          </a:p>
        </p:txBody>
      </p:sp>
      <p:sp>
        <p:nvSpPr>
          <p:cNvPr id="97" name="Google Shape;97;p1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PART 1: Cancelled Flights</a:t>
            </a:r>
            <a:endParaRPr/>
          </a:p>
          <a:p>
            <a:pPr marL="2286000" lvl="0" indent="0" algn="l" rtl="0">
              <a:spcBef>
                <a:spcPts val="0"/>
              </a:spcBef>
              <a:spcAft>
                <a:spcPts val="0"/>
              </a:spcAft>
              <a:buNone/>
            </a:pPr>
            <a:endParaRPr/>
          </a:p>
        </p:txBody>
      </p:sp>
      <p:pic>
        <p:nvPicPr>
          <p:cNvPr id="98" name="Google Shape;98;p19"/>
          <p:cNvPicPr preferRelativeResize="0"/>
          <p:nvPr/>
        </p:nvPicPr>
        <p:blipFill>
          <a:blip r:embed="rId3">
            <a:alphaModFix/>
          </a:blip>
          <a:stretch>
            <a:fillRect/>
          </a:stretch>
        </p:blipFill>
        <p:spPr>
          <a:xfrm>
            <a:off x="5067150" y="1021050"/>
            <a:ext cx="3777426" cy="2833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20"/>
          <p:cNvPicPr preferRelativeResize="0"/>
          <p:nvPr/>
        </p:nvPicPr>
        <p:blipFill>
          <a:blip r:embed="rId3">
            <a:alphaModFix/>
          </a:blip>
          <a:stretch>
            <a:fillRect/>
          </a:stretch>
        </p:blipFill>
        <p:spPr>
          <a:xfrm>
            <a:off x="222975" y="56975"/>
            <a:ext cx="3531074" cy="1584075"/>
          </a:xfrm>
          <a:prstGeom prst="rect">
            <a:avLst/>
          </a:prstGeom>
          <a:noFill/>
          <a:ln>
            <a:noFill/>
          </a:ln>
        </p:spPr>
      </p:pic>
      <p:pic>
        <p:nvPicPr>
          <p:cNvPr id="104" name="Google Shape;104;p20"/>
          <p:cNvPicPr preferRelativeResize="0"/>
          <p:nvPr/>
        </p:nvPicPr>
        <p:blipFill>
          <a:blip r:embed="rId4">
            <a:alphaModFix/>
          </a:blip>
          <a:stretch>
            <a:fillRect/>
          </a:stretch>
        </p:blipFill>
        <p:spPr>
          <a:xfrm>
            <a:off x="5029000" y="56975"/>
            <a:ext cx="3677100" cy="1584075"/>
          </a:xfrm>
          <a:prstGeom prst="rect">
            <a:avLst/>
          </a:prstGeom>
          <a:noFill/>
          <a:ln>
            <a:noFill/>
          </a:ln>
        </p:spPr>
      </p:pic>
      <p:pic>
        <p:nvPicPr>
          <p:cNvPr id="105" name="Google Shape;105;p20"/>
          <p:cNvPicPr preferRelativeResize="0"/>
          <p:nvPr/>
        </p:nvPicPr>
        <p:blipFill>
          <a:blip r:embed="rId5">
            <a:alphaModFix/>
          </a:blip>
          <a:stretch>
            <a:fillRect/>
          </a:stretch>
        </p:blipFill>
        <p:spPr>
          <a:xfrm>
            <a:off x="205340" y="1688763"/>
            <a:ext cx="3566349" cy="1584075"/>
          </a:xfrm>
          <a:prstGeom prst="rect">
            <a:avLst/>
          </a:prstGeom>
          <a:noFill/>
          <a:ln>
            <a:noFill/>
          </a:ln>
        </p:spPr>
      </p:pic>
      <p:pic>
        <p:nvPicPr>
          <p:cNvPr id="106" name="Google Shape;106;p20"/>
          <p:cNvPicPr preferRelativeResize="0"/>
          <p:nvPr/>
        </p:nvPicPr>
        <p:blipFill>
          <a:blip r:embed="rId6">
            <a:alphaModFix/>
          </a:blip>
          <a:stretch>
            <a:fillRect/>
          </a:stretch>
        </p:blipFill>
        <p:spPr>
          <a:xfrm>
            <a:off x="5029000" y="1736475"/>
            <a:ext cx="3677099" cy="1536375"/>
          </a:xfrm>
          <a:prstGeom prst="rect">
            <a:avLst/>
          </a:prstGeom>
          <a:noFill/>
          <a:ln>
            <a:noFill/>
          </a:ln>
        </p:spPr>
      </p:pic>
      <p:pic>
        <p:nvPicPr>
          <p:cNvPr id="107" name="Google Shape;107;p20"/>
          <p:cNvPicPr preferRelativeResize="0"/>
          <p:nvPr/>
        </p:nvPicPr>
        <p:blipFill>
          <a:blip r:embed="rId7">
            <a:alphaModFix/>
          </a:blip>
          <a:stretch>
            <a:fillRect/>
          </a:stretch>
        </p:blipFill>
        <p:spPr>
          <a:xfrm>
            <a:off x="222975" y="3320550"/>
            <a:ext cx="3566351" cy="1681351"/>
          </a:xfrm>
          <a:prstGeom prst="rect">
            <a:avLst/>
          </a:prstGeom>
          <a:noFill/>
          <a:ln>
            <a:noFill/>
          </a:ln>
        </p:spPr>
      </p:pic>
      <p:pic>
        <p:nvPicPr>
          <p:cNvPr id="108" name="Google Shape;108;p20"/>
          <p:cNvPicPr preferRelativeResize="0"/>
          <p:nvPr/>
        </p:nvPicPr>
        <p:blipFill>
          <a:blip r:embed="rId8">
            <a:alphaModFix/>
          </a:blip>
          <a:stretch>
            <a:fillRect/>
          </a:stretch>
        </p:blipFill>
        <p:spPr>
          <a:xfrm>
            <a:off x="5029000" y="3320550"/>
            <a:ext cx="3677099" cy="1625325"/>
          </a:xfrm>
          <a:prstGeom prst="rect">
            <a:avLst/>
          </a:prstGeom>
          <a:noFill/>
          <a:ln>
            <a:noFill/>
          </a:ln>
        </p:spPr>
      </p:pic>
      <p:cxnSp>
        <p:nvCxnSpPr>
          <p:cNvPr id="109" name="Google Shape;109;p20"/>
          <p:cNvCxnSpPr/>
          <p:nvPr/>
        </p:nvCxnSpPr>
        <p:spPr>
          <a:xfrm>
            <a:off x="4341925" y="0"/>
            <a:ext cx="47700" cy="5248500"/>
          </a:xfrm>
          <a:prstGeom prst="straightConnector1">
            <a:avLst/>
          </a:prstGeom>
          <a:noFill/>
          <a:ln w="9525" cap="flat" cmpd="sng">
            <a:solidFill>
              <a:schemeClr val="dk1"/>
            </a:solidFill>
            <a:prstDash val="dash"/>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21"/>
          <p:cNvPicPr preferRelativeResize="0"/>
          <p:nvPr/>
        </p:nvPicPr>
        <p:blipFill>
          <a:blip r:embed="rId3">
            <a:alphaModFix/>
          </a:blip>
          <a:stretch>
            <a:fillRect/>
          </a:stretch>
        </p:blipFill>
        <p:spPr>
          <a:xfrm>
            <a:off x="152400" y="152400"/>
            <a:ext cx="4246775" cy="2309600"/>
          </a:xfrm>
          <a:prstGeom prst="rect">
            <a:avLst/>
          </a:prstGeom>
          <a:noFill/>
          <a:ln>
            <a:noFill/>
          </a:ln>
        </p:spPr>
      </p:pic>
      <p:pic>
        <p:nvPicPr>
          <p:cNvPr id="115" name="Google Shape;115;p21"/>
          <p:cNvPicPr preferRelativeResize="0"/>
          <p:nvPr/>
        </p:nvPicPr>
        <p:blipFill>
          <a:blip r:embed="rId4">
            <a:alphaModFix/>
          </a:blip>
          <a:stretch>
            <a:fillRect/>
          </a:stretch>
        </p:blipFill>
        <p:spPr>
          <a:xfrm>
            <a:off x="4628200" y="152400"/>
            <a:ext cx="4170151" cy="2309600"/>
          </a:xfrm>
          <a:prstGeom prst="rect">
            <a:avLst/>
          </a:prstGeom>
          <a:noFill/>
          <a:ln>
            <a:noFill/>
          </a:ln>
        </p:spPr>
      </p:pic>
      <p:pic>
        <p:nvPicPr>
          <p:cNvPr id="116" name="Google Shape;116;p21"/>
          <p:cNvPicPr preferRelativeResize="0"/>
          <p:nvPr/>
        </p:nvPicPr>
        <p:blipFill>
          <a:blip r:embed="rId5">
            <a:alphaModFix/>
          </a:blip>
          <a:stretch>
            <a:fillRect/>
          </a:stretch>
        </p:blipFill>
        <p:spPr>
          <a:xfrm>
            <a:off x="2776650" y="2757550"/>
            <a:ext cx="3912775" cy="20920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00" y="283125"/>
            <a:ext cx="8654100" cy="62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1800">
                <a:latin typeface="Times New Roman"/>
                <a:ea typeface="Times New Roman"/>
                <a:cs typeface="Times New Roman"/>
                <a:sym typeface="Times New Roman"/>
              </a:rPr>
              <a:t>PHASE 1: CLASSIFICATION OF FLIGHTS INTO CANCELLED / NON CANCELLED.</a:t>
            </a:r>
            <a:endParaRPr sz="1800">
              <a:latin typeface="Times New Roman"/>
              <a:ea typeface="Times New Roman"/>
              <a:cs typeface="Times New Roman"/>
              <a:sym typeface="Times New Roman"/>
            </a:endParaRPr>
          </a:p>
        </p:txBody>
      </p:sp>
      <p:sp>
        <p:nvSpPr>
          <p:cNvPr id="122" name="Google Shape;122;p22"/>
          <p:cNvSpPr txBox="1">
            <a:spLocks noGrp="1"/>
          </p:cNvSpPr>
          <p:nvPr>
            <p:ph type="body" idx="1"/>
          </p:nvPr>
        </p:nvSpPr>
        <p:spPr>
          <a:xfrm>
            <a:off x="311700" y="989275"/>
            <a:ext cx="8520600" cy="38676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Font typeface="Times New Roman"/>
              <a:buChar char="●"/>
            </a:pPr>
            <a:r>
              <a:rPr lang="en" sz="1400" b="1">
                <a:latin typeface="Times New Roman"/>
                <a:ea typeface="Times New Roman"/>
                <a:cs typeface="Times New Roman"/>
                <a:sym typeface="Times New Roman"/>
              </a:rPr>
              <a:t>Objective - To predict whether a flight will get cancelled or not.</a:t>
            </a:r>
            <a:endParaRPr sz="1400" b="1">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sz="1400" b="1">
                <a:latin typeface="Times New Roman"/>
                <a:ea typeface="Times New Roman"/>
                <a:cs typeface="Times New Roman"/>
                <a:sym typeface="Times New Roman"/>
              </a:rPr>
              <a:t>Variables Selected </a:t>
            </a:r>
            <a:endParaRPr sz="1400" b="1">
              <a:latin typeface="Times New Roman"/>
              <a:ea typeface="Times New Roman"/>
              <a:cs typeface="Times New Roman"/>
              <a:sym typeface="Times New Roman"/>
            </a:endParaRPr>
          </a:p>
          <a:p>
            <a:pPr marL="457200" lvl="0" indent="0" algn="l" rtl="0">
              <a:spcBef>
                <a:spcPts val="1200"/>
              </a:spcBef>
              <a:spcAft>
                <a:spcPts val="0"/>
              </a:spcAft>
              <a:buNone/>
            </a:pPr>
            <a:endParaRPr sz="1400">
              <a:latin typeface="Times New Roman"/>
              <a:ea typeface="Times New Roman"/>
              <a:cs typeface="Times New Roman"/>
              <a:sym typeface="Times New Roman"/>
            </a:endParaRPr>
          </a:p>
          <a:p>
            <a:pPr marL="0" lvl="0" indent="0" algn="l" rtl="0">
              <a:spcBef>
                <a:spcPts val="1200"/>
              </a:spcBef>
              <a:spcAft>
                <a:spcPts val="0"/>
              </a:spcAft>
              <a:buNone/>
            </a:pPr>
            <a:endParaRPr sz="1400">
              <a:solidFill>
                <a:srgbClr val="000000"/>
              </a:solidFill>
              <a:highlight>
                <a:srgbClr val="FFFFFF"/>
              </a:highlight>
              <a:latin typeface="Times New Roman"/>
              <a:ea typeface="Times New Roman"/>
              <a:cs typeface="Times New Roman"/>
              <a:sym typeface="Times New Roman"/>
            </a:endParaRPr>
          </a:p>
          <a:p>
            <a:pPr marL="457200" lvl="0" indent="0" algn="l" rtl="0">
              <a:spcBef>
                <a:spcPts val="1200"/>
              </a:spcBef>
              <a:spcAft>
                <a:spcPts val="1200"/>
              </a:spcAft>
              <a:buNone/>
            </a:pPr>
            <a:endParaRPr/>
          </a:p>
        </p:txBody>
      </p:sp>
      <p:graphicFrame>
        <p:nvGraphicFramePr>
          <p:cNvPr id="123" name="Google Shape;123;p22"/>
          <p:cNvGraphicFramePr/>
          <p:nvPr/>
        </p:nvGraphicFramePr>
        <p:xfrm>
          <a:off x="466900" y="1679595"/>
          <a:ext cx="3000000" cy="3000000"/>
        </p:xfrm>
        <a:graphic>
          <a:graphicData uri="http://schemas.openxmlformats.org/drawingml/2006/table">
            <a:tbl>
              <a:tblPr>
                <a:noFill/>
                <a:tableStyleId>{F683C46E-AE3C-4C10-8F6E-5B30EAD99231}</a:tableStyleId>
              </a:tblPr>
              <a:tblGrid>
                <a:gridCol w="3936000">
                  <a:extLst>
                    <a:ext uri="{9D8B030D-6E8A-4147-A177-3AD203B41FA5}">
                      <a16:colId xmlns:a16="http://schemas.microsoft.com/office/drawing/2014/main" val="20000"/>
                    </a:ext>
                  </a:extLst>
                </a:gridCol>
                <a:gridCol w="3936000">
                  <a:extLst>
                    <a:ext uri="{9D8B030D-6E8A-4147-A177-3AD203B41FA5}">
                      <a16:colId xmlns:a16="http://schemas.microsoft.com/office/drawing/2014/main" val="20001"/>
                    </a:ext>
                  </a:extLst>
                </a:gridCol>
              </a:tblGrid>
              <a:tr h="437125">
                <a:tc>
                  <a:txBody>
                    <a:bodyPr/>
                    <a:lstStyle/>
                    <a:p>
                      <a:pPr marL="457200" lvl="0" indent="0" algn="l" rtl="0">
                        <a:lnSpc>
                          <a:spcPct val="115000"/>
                        </a:lnSpc>
                        <a:spcBef>
                          <a:spcPts val="0"/>
                        </a:spcBef>
                        <a:spcAft>
                          <a:spcPts val="1200"/>
                        </a:spcAft>
                        <a:buClr>
                          <a:schemeClr val="dk1"/>
                        </a:buClr>
                        <a:buSzPts val="1100"/>
                        <a:buFont typeface="Arial"/>
                        <a:buNone/>
                      </a:pPr>
                      <a:r>
                        <a:rPr lang="en" b="1">
                          <a:solidFill>
                            <a:schemeClr val="dk1"/>
                          </a:solidFill>
                          <a:latin typeface="Times New Roman"/>
                          <a:ea typeface="Times New Roman"/>
                          <a:cs typeface="Times New Roman"/>
                          <a:sym typeface="Times New Roman"/>
                        </a:rPr>
                        <a:t>Target variable</a:t>
                      </a:r>
                      <a:endParaRPr b="1"/>
                    </a:p>
                  </a:txBody>
                  <a:tcPr marL="91425" marR="91425" marT="91425" marB="91425"/>
                </a:tc>
                <a:tc>
                  <a:txBody>
                    <a:bodyPr/>
                    <a:lstStyle/>
                    <a:p>
                      <a:pPr marL="0" lvl="0" indent="0" algn="l" rtl="0">
                        <a:lnSpc>
                          <a:spcPct val="115000"/>
                        </a:lnSpc>
                        <a:spcBef>
                          <a:spcPts val="0"/>
                        </a:spcBef>
                        <a:spcAft>
                          <a:spcPts val="1200"/>
                        </a:spcAft>
                        <a:buClr>
                          <a:schemeClr val="dk1"/>
                        </a:buClr>
                        <a:buSzPts val="1100"/>
                        <a:buFont typeface="Arial"/>
                        <a:buNone/>
                      </a:pPr>
                      <a:r>
                        <a:rPr lang="en" sz="1200">
                          <a:solidFill>
                            <a:schemeClr val="dk1"/>
                          </a:solidFill>
                          <a:latin typeface="Times New Roman"/>
                          <a:ea typeface="Times New Roman"/>
                          <a:cs typeface="Times New Roman"/>
                          <a:sym typeface="Times New Roman"/>
                        </a:rPr>
                        <a:t>‘Cancelled’ : Cancelled Flight Indicator (1=Yes)</a:t>
                      </a:r>
                      <a:endParaRPr sz="1200"/>
                    </a:p>
                  </a:txBody>
                  <a:tcPr marL="91425" marR="91425" marT="91425" marB="91425"/>
                </a:tc>
                <a:extLst>
                  <a:ext uri="{0D108BD9-81ED-4DB2-BD59-A6C34878D82A}">
                    <a16:rowId xmlns:a16="http://schemas.microsoft.com/office/drawing/2014/main" val="10000"/>
                  </a:ext>
                </a:extLst>
              </a:tr>
              <a:tr h="2338975">
                <a:tc>
                  <a:txBody>
                    <a:bodyPr/>
                    <a:lstStyle/>
                    <a:p>
                      <a:pPr marL="457200" lvl="0" indent="0" algn="l" rtl="0">
                        <a:lnSpc>
                          <a:spcPct val="115000"/>
                        </a:lnSpc>
                        <a:spcBef>
                          <a:spcPts val="0"/>
                        </a:spcBef>
                        <a:spcAft>
                          <a:spcPts val="1200"/>
                        </a:spcAft>
                        <a:buClr>
                          <a:schemeClr val="dk1"/>
                        </a:buClr>
                        <a:buSzPts val="1100"/>
                        <a:buFont typeface="Arial"/>
                        <a:buNone/>
                      </a:pPr>
                      <a:r>
                        <a:rPr lang="en" b="1">
                          <a:solidFill>
                            <a:schemeClr val="dk1"/>
                          </a:solidFill>
                          <a:latin typeface="Times New Roman"/>
                          <a:ea typeface="Times New Roman"/>
                          <a:cs typeface="Times New Roman"/>
                          <a:sym typeface="Times New Roman"/>
                        </a:rPr>
                        <a:t>Feature variables</a:t>
                      </a:r>
                      <a:endParaRPr b="1"/>
                    </a:p>
                  </a:txBody>
                  <a:tcPr marL="91425" marR="91425" marT="91425" marB="91425"/>
                </a:tc>
                <a:tc>
                  <a:txBody>
                    <a:bodyPr/>
                    <a:lstStyle/>
                    <a:p>
                      <a:pPr marL="0" lvl="0" indent="0" algn="just" rtl="0">
                        <a:lnSpc>
                          <a:spcPct val="100000"/>
                        </a:lnSpc>
                        <a:spcBef>
                          <a:spcPts val="0"/>
                        </a:spcBef>
                        <a:spcAft>
                          <a:spcPts val="0"/>
                        </a:spcAft>
                        <a:buNone/>
                      </a:pPr>
                      <a:r>
                        <a:rPr lang="en" sz="1200">
                          <a:solidFill>
                            <a:schemeClr val="dk1"/>
                          </a:solidFill>
                          <a:latin typeface="Times New Roman"/>
                          <a:ea typeface="Times New Roman"/>
                          <a:cs typeface="Times New Roman"/>
                          <a:sym typeface="Times New Roman"/>
                        </a:rPr>
                        <a:t>‘</a:t>
                      </a:r>
                      <a:r>
                        <a:rPr lang="en" sz="1200">
                          <a:solidFill>
                            <a:schemeClr val="dk1"/>
                          </a:solidFill>
                          <a:highlight>
                            <a:srgbClr val="FFFFFF"/>
                          </a:highlight>
                          <a:latin typeface="Times New Roman"/>
                          <a:ea typeface="Times New Roman"/>
                          <a:cs typeface="Times New Roman"/>
                          <a:sym typeface="Times New Roman"/>
                        </a:rPr>
                        <a:t>Distance’: </a:t>
                      </a:r>
                      <a:r>
                        <a:rPr lang="en" sz="1200">
                          <a:solidFill>
                            <a:schemeClr val="dk1"/>
                          </a:solidFill>
                          <a:latin typeface="Times New Roman"/>
                          <a:ea typeface="Times New Roman"/>
                          <a:cs typeface="Times New Roman"/>
                          <a:sym typeface="Times New Roman"/>
                        </a:rPr>
                        <a:t>Distance between airports (miles)</a:t>
                      </a:r>
                      <a:endParaRPr sz="1000">
                        <a:solidFill>
                          <a:schemeClr val="dk1"/>
                        </a:solidFill>
                        <a:highlight>
                          <a:srgbClr val="FFFFFF"/>
                        </a:highlight>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en" sz="1200">
                          <a:solidFill>
                            <a:schemeClr val="dk1"/>
                          </a:solidFill>
                          <a:highlight>
                            <a:srgbClr val="FFFFFF"/>
                          </a:highlight>
                          <a:latin typeface="Times New Roman"/>
                          <a:ea typeface="Times New Roman"/>
                          <a:cs typeface="Times New Roman"/>
                          <a:sym typeface="Times New Roman"/>
                        </a:rPr>
                        <a:t>‘DayofMonth’ : </a:t>
                      </a:r>
                      <a:r>
                        <a:rPr lang="en" sz="1200">
                          <a:solidFill>
                            <a:schemeClr val="dk1"/>
                          </a:solidFill>
                          <a:latin typeface="Times New Roman"/>
                          <a:ea typeface="Times New Roman"/>
                          <a:cs typeface="Times New Roman"/>
                          <a:sym typeface="Times New Roman"/>
                        </a:rPr>
                        <a:t>Day of Month</a:t>
                      </a:r>
                      <a:endParaRPr sz="1200">
                        <a:solidFill>
                          <a:schemeClr val="dk1"/>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en" sz="1200">
                          <a:solidFill>
                            <a:schemeClr val="dk1"/>
                          </a:solidFill>
                          <a:highlight>
                            <a:srgbClr val="FFFFFF"/>
                          </a:highlight>
                          <a:latin typeface="Times New Roman"/>
                          <a:ea typeface="Times New Roman"/>
                          <a:cs typeface="Times New Roman"/>
                          <a:sym typeface="Times New Roman"/>
                        </a:rPr>
                        <a:t>‘DayOfWeek’: </a:t>
                      </a:r>
                      <a:r>
                        <a:rPr lang="en" sz="1200">
                          <a:solidFill>
                            <a:schemeClr val="dk1"/>
                          </a:solidFill>
                          <a:latin typeface="Times New Roman"/>
                          <a:ea typeface="Times New Roman"/>
                          <a:cs typeface="Times New Roman"/>
                          <a:sym typeface="Times New Roman"/>
                        </a:rPr>
                        <a:t>Day of Week</a:t>
                      </a:r>
                      <a:endParaRPr sz="1200">
                        <a:solidFill>
                          <a:schemeClr val="dk1"/>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en" sz="1200">
                          <a:solidFill>
                            <a:schemeClr val="dk1"/>
                          </a:solidFill>
                          <a:highlight>
                            <a:srgbClr val="FFFFFF"/>
                          </a:highlight>
                          <a:latin typeface="Times New Roman"/>
                          <a:ea typeface="Times New Roman"/>
                          <a:cs typeface="Times New Roman"/>
                          <a:sym typeface="Times New Roman"/>
                        </a:rPr>
                        <a:t>‘Flight_Number_Operating_Airline’: </a:t>
                      </a:r>
                      <a:r>
                        <a:rPr lang="en" sz="1200">
                          <a:solidFill>
                            <a:schemeClr val="dk1"/>
                          </a:solidFill>
                          <a:latin typeface="Times New Roman"/>
                          <a:ea typeface="Times New Roman"/>
                          <a:cs typeface="Times New Roman"/>
                          <a:sym typeface="Times New Roman"/>
                        </a:rPr>
                        <a:t>Flight Number</a:t>
                      </a:r>
                      <a:endParaRPr sz="1000">
                        <a:solidFill>
                          <a:schemeClr val="dk1"/>
                        </a:solidFill>
                        <a:highlight>
                          <a:srgbClr val="FFFFFF"/>
                        </a:highlight>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en" sz="1200">
                          <a:solidFill>
                            <a:schemeClr val="dk1"/>
                          </a:solidFill>
                          <a:highlight>
                            <a:srgbClr val="FFFFFF"/>
                          </a:highlight>
                          <a:latin typeface="Times New Roman"/>
                          <a:ea typeface="Times New Roman"/>
                          <a:cs typeface="Times New Roman"/>
                          <a:sym typeface="Times New Roman"/>
                        </a:rPr>
                        <a:t>‘OriginAirportID’: </a:t>
                      </a:r>
                      <a:r>
                        <a:rPr lang="en" sz="1200">
                          <a:solidFill>
                            <a:schemeClr val="dk1"/>
                          </a:solidFill>
                          <a:latin typeface="Times New Roman"/>
                          <a:ea typeface="Times New Roman"/>
                          <a:cs typeface="Times New Roman"/>
                          <a:sym typeface="Times New Roman"/>
                        </a:rPr>
                        <a:t>An identification number assigned by US DOT to identify a unique airport.</a:t>
                      </a:r>
                      <a:endParaRPr sz="1200">
                        <a:solidFill>
                          <a:schemeClr val="dk1"/>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‘DestAirportID’: </a:t>
                      </a:r>
                      <a:r>
                        <a:rPr lang="en" sz="1200">
                          <a:solidFill>
                            <a:schemeClr val="dk1"/>
                          </a:solidFill>
                          <a:latin typeface="Times New Roman"/>
                          <a:ea typeface="Times New Roman"/>
                          <a:cs typeface="Times New Roman"/>
                          <a:sym typeface="Times New Roman"/>
                        </a:rPr>
                        <a:t>Destination Airport, Airport ID.</a:t>
                      </a:r>
                      <a:endParaRPr sz="1200">
                        <a:solidFill>
                          <a:schemeClr val="dk1"/>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p:nvPr/>
        </p:nvSpPr>
        <p:spPr>
          <a:xfrm>
            <a:off x="314550" y="78150"/>
            <a:ext cx="8514900" cy="40635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200"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      </a:t>
            </a: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457200" lvl="0" indent="-317500" algn="l" rtl="0">
              <a:spcBef>
                <a:spcPts val="0"/>
              </a:spcBef>
              <a:spcAft>
                <a:spcPts val="0"/>
              </a:spcAft>
              <a:buSzPts val="1400"/>
              <a:buChar char="●"/>
            </a:pPr>
            <a:r>
              <a:rPr lang="en" sz="1600" b="1">
                <a:latin typeface="Times New Roman"/>
                <a:ea typeface="Times New Roman"/>
                <a:cs typeface="Times New Roman"/>
                <a:sym typeface="Times New Roman"/>
              </a:rPr>
              <a:t>Models Used</a:t>
            </a:r>
            <a:r>
              <a:rPr lang="en">
                <a:latin typeface="Open Sans"/>
                <a:ea typeface="Open Sans"/>
                <a:cs typeface="Open Sans"/>
                <a:sym typeface="Open Sans"/>
              </a:rPr>
              <a:t> - </a:t>
            </a:r>
            <a:r>
              <a:rPr lang="en" sz="1600">
                <a:latin typeface="Times New Roman"/>
                <a:ea typeface="Times New Roman"/>
                <a:cs typeface="Times New Roman"/>
                <a:sym typeface="Times New Roman"/>
              </a:rPr>
              <a:t>Decision Tree Classifier, Random Forest Classifier, Naive-Bayes Classifier</a:t>
            </a:r>
            <a:endParaRPr sz="1600">
              <a:latin typeface="Times New Roman"/>
              <a:ea typeface="Times New Roman"/>
              <a:cs typeface="Times New Roman"/>
              <a:sym typeface="Times New Roman"/>
            </a:endParaRPr>
          </a:p>
          <a:p>
            <a:pPr marL="0" lvl="0" indent="0" algn="l" rtl="0">
              <a:spcBef>
                <a:spcPts val="0"/>
              </a:spcBef>
              <a:spcAft>
                <a:spcPts val="0"/>
              </a:spcAft>
              <a:buNone/>
            </a:pPr>
            <a:endParaRPr sz="1200" b="1">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n" sz="1600" b="1">
                <a:latin typeface="Times New Roman"/>
                <a:ea typeface="Times New Roman"/>
                <a:cs typeface="Times New Roman"/>
                <a:sym typeface="Times New Roman"/>
              </a:rPr>
              <a:t>Model Accuracy</a:t>
            </a:r>
            <a:endParaRPr>
              <a:latin typeface="Open Sans"/>
              <a:ea typeface="Open Sans"/>
              <a:cs typeface="Open Sans"/>
              <a:sym typeface="Open Sans"/>
            </a:endParaRPr>
          </a:p>
          <a:p>
            <a:pPr marL="457200" lvl="0" indent="0" algn="l" rtl="0">
              <a:spcBef>
                <a:spcPts val="0"/>
              </a:spcBef>
              <a:spcAft>
                <a:spcPts val="0"/>
              </a:spcAft>
              <a:buNone/>
            </a:pPr>
            <a:endParaRPr>
              <a:latin typeface="Open Sans"/>
              <a:ea typeface="Open Sans"/>
              <a:cs typeface="Open Sans"/>
              <a:sym typeface="Open Sans"/>
            </a:endParaRPr>
          </a:p>
          <a:p>
            <a:pPr marL="457200" lvl="0" indent="0" algn="l" rtl="0">
              <a:spcBef>
                <a:spcPts val="0"/>
              </a:spcBef>
              <a:spcAft>
                <a:spcPts val="0"/>
              </a:spcAft>
              <a:buNone/>
            </a:pPr>
            <a:endParaRPr>
              <a:latin typeface="Open Sans"/>
              <a:ea typeface="Open Sans"/>
              <a:cs typeface="Open Sans"/>
              <a:sym typeface="Open Sans"/>
            </a:endParaRPr>
          </a:p>
          <a:p>
            <a:pPr marL="457200" lvl="0" indent="0" algn="l" rtl="0">
              <a:spcBef>
                <a:spcPts val="0"/>
              </a:spcBef>
              <a:spcAft>
                <a:spcPts val="0"/>
              </a:spcAft>
              <a:buNone/>
            </a:pPr>
            <a:endParaRPr>
              <a:latin typeface="Open Sans"/>
              <a:ea typeface="Open Sans"/>
              <a:cs typeface="Open Sans"/>
              <a:sym typeface="Open Sans"/>
            </a:endParaRPr>
          </a:p>
          <a:p>
            <a:pPr marL="457200" lvl="0" indent="0" algn="l" rtl="0">
              <a:spcBef>
                <a:spcPts val="0"/>
              </a:spcBef>
              <a:spcAft>
                <a:spcPts val="0"/>
              </a:spcAft>
              <a:buNone/>
            </a:pPr>
            <a:endParaRPr>
              <a:latin typeface="Open Sans"/>
              <a:ea typeface="Open Sans"/>
              <a:cs typeface="Open Sans"/>
              <a:sym typeface="Open Sans"/>
            </a:endParaRPr>
          </a:p>
          <a:p>
            <a:pPr marL="457200" lvl="0" indent="0" algn="l" rtl="0">
              <a:spcBef>
                <a:spcPts val="0"/>
              </a:spcBef>
              <a:spcAft>
                <a:spcPts val="0"/>
              </a:spcAft>
              <a:buNone/>
            </a:pPr>
            <a:endParaRPr>
              <a:latin typeface="Open Sans"/>
              <a:ea typeface="Open Sans"/>
              <a:cs typeface="Open Sans"/>
              <a:sym typeface="Open Sans"/>
            </a:endParaRPr>
          </a:p>
          <a:p>
            <a:pPr marL="457200" lvl="0" indent="0" algn="l" rtl="0">
              <a:spcBef>
                <a:spcPts val="0"/>
              </a:spcBef>
              <a:spcAft>
                <a:spcPts val="0"/>
              </a:spcAft>
              <a:buNone/>
            </a:pPr>
            <a:endParaRPr>
              <a:latin typeface="Open Sans"/>
              <a:ea typeface="Open Sans"/>
              <a:cs typeface="Open Sans"/>
              <a:sym typeface="Open Sans"/>
            </a:endParaRPr>
          </a:p>
          <a:p>
            <a:pPr marL="45720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457200" lvl="0" indent="0" algn="l" rtl="0">
              <a:spcBef>
                <a:spcPts val="0"/>
              </a:spcBef>
              <a:spcAft>
                <a:spcPts val="0"/>
              </a:spcAft>
              <a:buNone/>
            </a:pPr>
            <a:endParaRPr>
              <a:latin typeface="Open Sans"/>
              <a:ea typeface="Open Sans"/>
              <a:cs typeface="Open Sans"/>
              <a:sym typeface="Open Sans"/>
            </a:endParaRPr>
          </a:p>
          <a:p>
            <a:pPr marL="457200" lvl="0" indent="0" algn="l" rtl="0">
              <a:spcBef>
                <a:spcPts val="0"/>
              </a:spcBef>
              <a:spcAft>
                <a:spcPts val="0"/>
              </a:spcAft>
              <a:buNone/>
            </a:pPr>
            <a:endParaRPr>
              <a:latin typeface="Open Sans"/>
              <a:ea typeface="Open Sans"/>
              <a:cs typeface="Open Sans"/>
              <a:sym typeface="Open Sans"/>
            </a:endParaRPr>
          </a:p>
        </p:txBody>
      </p:sp>
      <p:graphicFrame>
        <p:nvGraphicFramePr>
          <p:cNvPr id="129" name="Google Shape;129;p23"/>
          <p:cNvGraphicFramePr/>
          <p:nvPr/>
        </p:nvGraphicFramePr>
        <p:xfrm>
          <a:off x="858125" y="1801725"/>
          <a:ext cx="3000000" cy="3000000"/>
        </p:xfrm>
        <a:graphic>
          <a:graphicData uri="http://schemas.openxmlformats.org/drawingml/2006/table">
            <a:tbl>
              <a:tblPr>
                <a:noFill/>
                <a:tableStyleId>{F683C46E-AE3C-4C10-8F6E-5B30EAD99231}</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472550">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Classification Models</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Accuracy</a:t>
                      </a:r>
                      <a:endParaRPr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416875">
                <a:tc>
                  <a:txBody>
                    <a:bodyPr/>
                    <a:lstStyle/>
                    <a:p>
                      <a:pPr marL="0" lvl="0" indent="0" algn="ctr" rtl="0">
                        <a:spcBef>
                          <a:spcPts val="0"/>
                        </a:spcBef>
                        <a:spcAft>
                          <a:spcPts val="0"/>
                        </a:spcAft>
                        <a:buNone/>
                      </a:pPr>
                      <a:r>
                        <a:rPr lang="en" sz="1200">
                          <a:latin typeface="Times New Roman"/>
                          <a:ea typeface="Times New Roman"/>
                          <a:cs typeface="Times New Roman"/>
                          <a:sym typeface="Times New Roman"/>
                        </a:rPr>
                        <a:t>Decision Tree Classifier</a:t>
                      </a:r>
                      <a:endParaRPr sz="12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98.38%</a:t>
                      </a:r>
                      <a:endParaRPr sz="1200">
                        <a:solidFill>
                          <a:schemeClr val="dk1"/>
                        </a:solidFill>
                        <a:highlight>
                          <a:srgbClr val="FFFFFF"/>
                        </a:highlight>
                        <a:latin typeface="Times New Roman"/>
                        <a:ea typeface="Times New Roman"/>
                        <a:cs typeface="Times New Roman"/>
                        <a:sym typeface="Times New Roman"/>
                      </a:endParaRPr>
                    </a:p>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200">
                          <a:latin typeface="Times New Roman"/>
                          <a:ea typeface="Times New Roman"/>
                          <a:cs typeface="Times New Roman"/>
                          <a:sym typeface="Times New Roman"/>
                        </a:rPr>
                        <a:t>Random Forest Classifier</a:t>
                      </a:r>
                      <a:endParaRPr sz="12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61.96%</a:t>
                      </a:r>
                      <a:endParaRPr sz="1200">
                        <a:solidFill>
                          <a:schemeClr val="dk1"/>
                        </a:solidFill>
                        <a:highlight>
                          <a:srgbClr val="FFFFFF"/>
                        </a:highlight>
                        <a:latin typeface="Times New Roman"/>
                        <a:ea typeface="Times New Roman"/>
                        <a:cs typeface="Times New Roman"/>
                        <a:sym typeface="Times New Roman"/>
                      </a:endParaRPr>
                    </a:p>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447775">
                <a:tc>
                  <a:txBody>
                    <a:bodyPr/>
                    <a:lstStyle/>
                    <a:p>
                      <a:pPr marL="0" lvl="0" indent="0" algn="ctr" rtl="0">
                        <a:spcBef>
                          <a:spcPts val="0"/>
                        </a:spcBef>
                        <a:spcAft>
                          <a:spcPts val="0"/>
                        </a:spcAft>
                        <a:buNone/>
                      </a:pPr>
                      <a:r>
                        <a:rPr lang="en" sz="1200">
                          <a:latin typeface="Times New Roman"/>
                          <a:ea typeface="Times New Roman"/>
                          <a:cs typeface="Times New Roman"/>
                          <a:sym typeface="Times New Roman"/>
                        </a:rPr>
                        <a:t>Naive Bayes Classifier</a:t>
                      </a:r>
                      <a:endParaRPr sz="12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200">
                          <a:latin typeface="Times New Roman"/>
                          <a:ea typeface="Times New Roman"/>
                          <a:cs typeface="Times New Roman"/>
                          <a:sym typeface="Times New Roman"/>
                        </a:rPr>
                        <a:t>81%</a:t>
                      </a: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703</Words>
  <Application>Microsoft Office PowerPoint</Application>
  <PresentationFormat>On-screen Show (16:9)</PresentationFormat>
  <Paragraphs>144</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Economica</vt:lpstr>
      <vt:lpstr>Arial</vt:lpstr>
      <vt:lpstr>Open Sans</vt:lpstr>
      <vt:lpstr>Times New Roman</vt:lpstr>
      <vt:lpstr>Luxe</vt:lpstr>
      <vt:lpstr>FLIGHT DELAY PREDICTION</vt:lpstr>
      <vt:lpstr>TABLE OF CONTENTS</vt:lpstr>
      <vt:lpstr>BUSINESS PROBLEM To understand the reasons for the delay or cancellation of flights, it can be due to inefficient services from the origin airport or heavy traffic or the services provided by the airlines. The goal is to classify the dataset used into two groups and predict the delay and cancellation of flights through different machine learning models.</vt:lpstr>
      <vt:lpstr>SOLUTION APPROACH</vt:lpstr>
      <vt:lpstr>EXPLORATORY DATA ANALYSIS</vt:lpstr>
      <vt:lpstr>PowerPoint Presentation</vt:lpstr>
      <vt:lpstr>PowerPoint Presentation</vt:lpstr>
      <vt:lpstr>PHASE 1: CLASSIFICATION OF FLIGHTS INTO CANCELLED / NON CANCELLED.</vt:lpstr>
      <vt:lpstr>PowerPoint Presentation</vt:lpstr>
      <vt:lpstr>PowerPoint Presentation</vt:lpstr>
      <vt:lpstr>PowerPoint Presentation</vt:lpstr>
      <vt:lpstr>EXPLORATORY DATA ANALYSIS</vt:lpstr>
      <vt:lpstr>PowerPoint Presentation</vt:lpstr>
      <vt:lpstr>PHASE 3: PREDICTION OF DELAY TIME.</vt:lpstr>
      <vt:lpstr>PowerPoint Presentation</vt:lpstr>
      <vt:lpstr>ACTIONABLE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DELAY PREDICTION</dc:title>
  <cp:lastModifiedBy>Barnali Das</cp:lastModifiedBy>
  <cp:revision>1</cp:revision>
  <dcterms:modified xsi:type="dcterms:W3CDTF">2022-12-08T06:19:25Z</dcterms:modified>
</cp:coreProperties>
</file>