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e Vietnam" charset="1" panose="00000500000000000000"/>
      <p:regular r:id="rId19"/>
    </p:embeddedFont>
    <p:embeddedFont>
      <p:font typeface="IBM Plex Sans" charset="1" panose="020B0503050203000203"/>
      <p:regular r:id="rId20"/>
    </p:embeddedFont>
    <p:embeddedFont>
      <p:font typeface="IBM Plex Sans Bold" charset="1" panose="020B0803050203000203"/>
      <p:regular r:id="rId21"/>
    </p:embeddedFont>
    <p:embeddedFont>
      <p:font typeface="Be Vietnam Ultra-Bold" charset="1" panose="00000900000000000000"/>
      <p:regular r:id="rId22"/>
    </p:embeddedFont>
    <p:embeddedFont>
      <p:font typeface="IBM Plex Sans Medium" charset="1" panose="020B06030502030002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google.com/url?sa=i&amp;url=https%3A%2F%2Fmiuul.com%2Fblog%2Fparametre-optimizasyonuna-pratik-bir-cozum-optuna&amp;psig=AOvVaw3T1xFmMPeFS_8ZFkJv9Gvq&amp;ust=1717879042869000&amp;source=images&amp;cd=vfe&amp;opi=89978449&amp;ved=0CBIQjRxqFwoTCMjuoaOsyoYDFQAAAAAdAAAAABAE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https://temizenerji.org/2022/10/27/dunya-ve-turkiye-enerji-gorunumu-gelecek-yaklasimlari/" TargetMode="External" Type="http://schemas.openxmlformats.org/officeDocument/2006/relationships/hyperlink"/><Relationship Id="rId6" Target="https://www.emo.org.tr/ekler/d6d1c493ddc8662_ek.pdf" TargetMode="External" Type="http://schemas.openxmlformats.org/officeDocument/2006/relationships/hyperlink"/><Relationship Id="rId7" Target="https://support.microsoft.com/tr-tr/topic/visio-da-temel-ak%C4%B1%C5%9F-%C3%A7izelgesi-olu%25C5%259Fturun-e207d975-4a51-4bfa-a356-eeec314bd276" TargetMode="External" Type="http://schemas.openxmlformats.org/officeDocument/2006/relationships/hyperlink"/><Relationship Id="rId8" Target="https://www.google.com/url?sa=i&amp;url=https%3A%2F%2Faktuerdunyasi.wordpress.com%2F2018%2F07%2F23%2Fkaggle-nedir-ne-degildir%2F&amp;psig=AOvVaw3nE2m9ovekLGCM8iLtVtyT&amp;ust=1717875583665000&amp;source=images&amp;cd=vfe&amp;opi=89978449&amp;ved=0CBIQjRxqFwoTCMD5hbKfyoYDFQAAAAAdAAAAABAR" TargetMode="External" Type="http://schemas.openxmlformats.org/officeDocument/2006/relationships/hyperlink"/><Relationship Id="rId9" Target="https://www.google.com/url?sa=i&amp;url=https%3A%2F%2Fdatascience.eu%2Fmachine-learning%2F1-what-is-light-gbm%2F&amp;psig=AOvVaw2zZoFPT9XK4oorEee85M-s&amp;ust=1717878460003000&amp;source=images&amp;cd=vfe&amp;opi=89978449&amp;ved=0CBIQjRxqFwoTCPDWxIyqyoYDFQAAAAAdAAAAABA4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4431663" y="2978267"/>
            <a:ext cx="16909587" cy="6118196"/>
          </a:xfrm>
          <a:custGeom>
            <a:avLst/>
            <a:gdLst/>
            <a:ahLst/>
            <a:cxnLst/>
            <a:rect r="r" b="b" t="t" l="l"/>
            <a:pathLst>
              <a:path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263549" y="-3769083"/>
            <a:ext cx="18331653" cy="14898635"/>
          </a:xfrm>
          <a:custGeom>
            <a:avLst/>
            <a:gdLst/>
            <a:ahLst/>
            <a:cxnLst/>
            <a:rect r="r" b="b" t="t" l="l"/>
            <a:pathLst>
              <a:path h="14898635" w="18331653">
                <a:moveTo>
                  <a:pt x="0" y="0"/>
                </a:moveTo>
                <a:lnTo>
                  <a:pt x="18331653" y="0"/>
                </a:lnTo>
                <a:lnTo>
                  <a:pt x="18331653" y="14898635"/>
                </a:lnTo>
                <a:lnTo>
                  <a:pt x="0" y="148986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77112"/>
            <a:ext cx="13577931" cy="1866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46"/>
              </a:lnSpc>
            </a:pPr>
            <a:r>
              <a:rPr lang="en-US" sz="7035">
                <a:solidFill>
                  <a:srgbClr val="F8F8F8"/>
                </a:solidFill>
                <a:latin typeface="Be Vietnam"/>
              </a:rPr>
              <a:t>İSTANBUL SAĞLIK VE TEKNOLOJI ÜNIVERSITESI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49642"/>
            <a:ext cx="4263166" cy="54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9"/>
              </a:lnSpc>
            </a:pPr>
            <a:r>
              <a:rPr lang="en-US" sz="3206">
                <a:solidFill>
                  <a:srgbClr val="F8F8F8"/>
                </a:solidFill>
                <a:latin typeface="IBM Plex Sans"/>
              </a:rPr>
              <a:t>Kadir Bedirhan Koçak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230161"/>
            <a:ext cx="4748293" cy="54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9"/>
              </a:lnSpc>
            </a:pPr>
            <a:r>
              <a:rPr lang="en-US" sz="3206">
                <a:solidFill>
                  <a:srgbClr val="F8F8F8"/>
                </a:solidFill>
                <a:latin typeface="IBM Plex Sans"/>
              </a:rPr>
              <a:t>Mekatronik Mühendisliği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710680"/>
            <a:ext cx="4263166" cy="54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9"/>
              </a:lnSpc>
            </a:pPr>
            <a:r>
              <a:rPr lang="en-US" sz="3206">
                <a:solidFill>
                  <a:srgbClr val="F8F8F8"/>
                </a:solidFill>
                <a:latin typeface="IBM Plex Sans"/>
              </a:rPr>
              <a:t>210605012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335312" y="2049845"/>
            <a:ext cx="8720960" cy="7597335"/>
            <a:chOff x="0" y="0"/>
            <a:chExt cx="2930010" cy="25525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30010" cy="2552503"/>
            </a:xfrm>
            <a:custGeom>
              <a:avLst/>
              <a:gdLst/>
              <a:ahLst/>
              <a:cxnLst/>
              <a:rect r="r" b="b" t="t" l="l"/>
              <a:pathLst>
                <a:path h="2552503" w="2930010">
                  <a:moveTo>
                    <a:pt x="45275" y="0"/>
                  </a:moveTo>
                  <a:lnTo>
                    <a:pt x="2884736" y="0"/>
                  </a:lnTo>
                  <a:cubicBezTo>
                    <a:pt x="2896744" y="0"/>
                    <a:pt x="2908259" y="4770"/>
                    <a:pt x="2916750" y="13261"/>
                  </a:cubicBezTo>
                  <a:cubicBezTo>
                    <a:pt x="2925240" y="21751"/>
                    <a:pt x="2930010" y="33267"/>
                    <a:pt x="2930010" y="45275"/>
                  </a:cubicBezTo>
                  <a:lnTo>
                    <a:pt x="2930010" y="2507228"/>
                  </a:lnTo>
                  <a:cubicBezTo>
                    <a:pt x="2930010" y="2532232"/>
                    <a:pt x="2909740" y="2552503"/>
                    <a:pt x="2884736" y="2552503"/>
                  </a:cubicBezTo>
                  <a:lnTo>
                    <a:pt x="45275" y="2552503"/>
                  </a:lnTo>
                  <a:cubicBezTo>
                    <a:pt x="20270" y="2552503"/>
                    <a:pt x="0" y="2532232"/>
                    <a:pt x="0" y="2507228"/>
                  </a:cubicBezTo>
                  <a:lnTo>
                    <a:pt x="0" y="45275"/>
                  </a:lnTo>
                  <a:cubicBezTo>
                    <a:pt x="0" y="20270"/>
                    <a:pt x="20270" y="0"/>
                    <a:pt x="4527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930010" cy="2600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88019" y="2311470"/>
            <a:ext cx="7168767" cy="5664060"/>
          </a:xfrm>
          <a:custGeom>
            <a:avLst/>
            <a:gdLst/>
            <a:ahLst/>
            <a:cxnLst/>
            <a:rect r="r" b="b" t="t" l="l"/>
            <a:pathLst>
              <a:path h="5664060" w="7168767">
                <a:moveTo>
                  <a:pt x="0" y="0"/>
                </a:moveTo>
                <a:lnTo>
                  <a:pt x="7168768" y="0"/>
                </a:lnTo>
                <a:lnTo>
                  <a:pt x="7168768" y="5664060"/>
                </a:lnTo>
                <a:lnTo>
                  <a:pt x="0" y="56640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35312" y="716839"/>
            <a:ext cx="6366195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8F8F8"/>
                </a:solidFill>
                <a:latin typeface="Be Vietnam Ultra-Bold"/>
              </a:rPr>
              <a:t>Model Performansı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9157" y="2269018"/>
            <a:ext cx="8133271" cy="711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8F8F8"/>
                </a:solidFill>
                <a:latin typeface="IBM Plex Sans"/>
              </a:rPr>
              <a:t>LightGBM modelini eğittikten sonra, performansını değerlendirmek için eğitim ve test setleri üzerindeki tahmin doğruluğunu ölçtük.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8F8F8"/>
                </a:solidFill>
                <a:latin typeface="IBM Plex Sans"/>
              </a:rPr>
              <a:t>Modelin başarısını değerlendirmek için iki önemli metrik kullanıyoruz: RMSE (Kök Ortalama Kare Hatası) ve MAPE (Ortalama Mutlak Yüzde Hatası).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8F8F8"/>
                </a:solidFill>
                <a:latin typeface="IBM Plex Sans"/>
              </a:rPr>
              <a:t>Modelin eğitim setinde ~%96,2 ve test setinde ~%96,7 doğruluk oranı elde ettiği gözlemlenmiştir.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8F8F8"/>
                </a:solidFill>
                <a:latin typeface="IBM Plex Sans"/>
              </a:rPr>
              <a:t>Bu sonuçlar, modelin enerji tüketimini oldukça başarılı bir şekilde tahmin edebildiğini gösteriyor.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8F8F8"/>
                </a:solidFill>
                <a:latin typeface="IBM Plex Sans"/>
              </a:rPr>
              <a:t>Elde edilen yüksek doğruluk oranları, modelin enerji tüketimi tahmini için güvenilir bir araç olduğunu gösteriyor.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8F8F8"/>
                </a:solidFill>
                <a:latin typeface="IBM Plex Sans"/>
              </a:rPr>
              <a:t>Modelin, hem geçmiş veriler üzerinde hem de yeni verilere karşı iyi performans göstermesi, enerji yönetimi ve planlama gibi birçok uygulama için faydalı olacaktır.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028700" y="2049845"/>
            <a:ext cx="16230600" cy="7376329"/>
            <a:chOff x="0" y="0"/>
            <a:chExt cx="5328946" cy="2421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28946" cy="2421849"/>
            </a:xfrm>
            <a:custGeom>
              <a:avLst/>
              <a:gdLst/>
              <a:ahLst/>
              <a:cxnLst/>
              <a:rect r="r" b="b" t="t" l="l"/>
              <a:pathLst>
                <a:path h="2421849" w="5328946">
                  <a:moveTo>
                    <a:pt x="24327" y="0"/>
                  </a:moveTo>
                  <a:lnTo>
                    <a:pt x="5304620" y="0"/>
                  </a:lnTo>
                  <a:cubicBezTo>
                    <a:pt x="5318055" y="0"/>
                    <a:pt x="5328946" y="10891"/>
                    <a:pt x="5328946" y="24327"/>
                  </a:cubicBezTo>
                  <a:lnTo>
                    <a:pt x="5328946" y="2397522"/>
                  </a:lnTo>
                  <a:cubicBezTo>
                    <a:pt x="5328946" y="2410958"/>
                    <a:pt x="5318055" y="2421849"/>
                    <a:pt x="5304620" y="2421849"/>
                  </a:cubicBezTo>
                  <a:lnTo>
                    <a:pt x="24327" y="2421849"/>
                  </a:lnTo>
                  <a:cubicBezTo>
                    <a:pt x="10891" y="2421849"/>
                    <a:pt x="0" y="2410958"/>
                    <a:pt x="0" y="239752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328946" cy="2469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716839"/>
            <a:ext cx="548707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8F8F8"/>
                </a:solidFill>
                <a:latin typeface="Be Vietnam Ultra-Bold"/>
              </a:rPr>
              <a:t>Projenin Etkileri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6574" y="2309027"/>
            <a:ext cx="15277792" cy="637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1"/>
              </a:lnSpc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1. Daha İyi Enerji Yönetimi:</a:t>
            </a:r>
          </a:p>
          <a:p>
            <a:pPr algn="l" marL="486041" indent="-243021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Modelin yüksek doğrulukta tahminler sunması, enerji şirketlerinin tüketim taleplerini daha doğru bir şekilde tahmin etmelerine olanak tanır.</a:t>
            </a:r>
          </a:p>
          <a:p>
            <a:pPr algn="l" marL="486041" indent="-243021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Bu sayede, enerji üretimi daha verimli bir şekilde planlanabilir ve kaynakların daha etkili kullanımı sağlanabilir.</a:t>
            </a:r>
          </a:p>
          <a:p>
            <a:pPr algn="l" marL="486041" indent="-243021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Aynı zamanda, enerji depolama sistemlerinin daha verimli yönetimi de mümkün olur.</a:t>
            </a:r>
          </a:p>
          <a:p>
            <a:pPr algn="l">
              <a:lnSpc>
                <a:spcPts val="3151"/>
              </a:lnSpc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2. Enerji Politikalarının Geliştirilmesi:</a:t>
            </a:r>
          </a:p>
          <a:p>
            <a:pPr algn="l" marL="486041" indent="-243021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Modelin tahminleri, enerji politikalarının geliştirilmesi ve uyarlanması için değerli bilgiler sağlayabilir.</a:t>
            </a:r>
          </a:p>
          <a:p>
            <a:pPr algn="l" marL="486041" indent="-243021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Enerji tüketimi trendlerinin daha iyi anlaşılması, sürdürülebilir enerji politikalarının oluşturulmasına yardımcı olur.</a:t>
            </a:r>
          </a:p>
          <a:p>
            <a:pPr algn="l" marL="486041" indent="-243021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Ayrıca, yenilenebilir enerji kaynaklarının entegrasyonunu optimize etmek ve enerji verimliliğini artırmak için stratejiler geliştirilmesine katkı sağlar.</a:t>
            </a:r>
          </a:p>
          <a:p>
            <a:pPr algn="l">
              <a:lnSpc>
                <a:spcPts val="3151"/>
              </a:lnSpc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3. Tüketici Bilinci:</a:t>
            </a:r>
          </a:p>
          <a:p>
            <a:pPr algn="l" marL="486041" indent="-243021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Gerçek zamanlı enerji tüketimi tahminleri, tüketicilerin enerji kullanım alışkanlıkları hakkında daha fazla bilgi edinmelerini sağlar.</a:t>
            </a:r>
          </a:p>
          <a:p>
            <a:pPr algn="l" marL="486041" indent="-243021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8F8F8"/>
                </a:solidFill>
                <a:latin typeface="IBM Plex Sans"/>
              </a:rPr>
              <a:t>Tüketicilere, enerji tasarrufu yapabilecekleri yöntemler hakkında bilgi verilebilir ve bu sayede bilinçli enerji tüketimi teşvik edilebilir.</a:t>
            </a:r>
          </a:p>
          <a:p>
            <a:pPr algn="l">
              <a:lnSpc>
                <a:spcPts val="315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754466" y="1954749"/>
            <a:ext cx="16504834" cy="7801648"/>
            <a:chOff x="0" y="0"/>
            <a:chExt cx="5545185" cy="26211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45185" cy="2621146"/>
            </a:xfrm>
            <a:custGeom>
              <a:avLst/>
              <a:gdLst/>
              <a:ahLst/>
              <a:cxnLst/>
              <a:rect r="r" b="b" t="t" l="l"/>
              <a:pathLst>
                <a:path h="2621146" w="5545185">
                  <a:moveTo>
                    <a:pt x="23923" y="0"/>
                  </a:moveTo>
                  <a:lnTo>
                    <a:pt x="5521262" y="0"/>
                  </a:lnTo>
                  <a:cubicBezTo>
                    <a:pt x="5527607" y="0"/>
                    <a:pt x="5533692" y="2520"/>
                    <a:pt x="5538178" y="7007"/>
                  </a:cubicBezTo>
                  <a:cubicBezTo>
                    <a:pt x="5542664" y="11493"/>
                    <a:pt x="5545185" y="17578"/>
                    <a:pt x="5545185" y="23923"/>
                  </a:cubicBezTo>
                  <a:lnTo>
                    <a:pt x="5545185" y="2597223"/>
                  </a:lnTo>
                  <a:cubicBezTo>
                    <a:pt x="5545185" y="2603568"/>
                    <a:pt x="5542664" y="2609653"/>
                    <a:pt x="5538178" y="2614139"/>
                  </a:cubicBezTo>
                  <a:cubicBezTo>
                    <a:pt x="5533692" y="2618625"/>
                    <a:pt x="5527607" y="2621146"/>
                    <a:pt x="5521262" y="2621146"/>
                  </a:cubicBezTo>
                  <a:lnTo>
                    <a:pt x="23923" y="2621146"/>
                  </a:lnTo>
                  <a:cubicBezTo>
                    <a:pt x="17578" y="2621146"/>
                    <a:pt x="11493" y="2618625"/>
                    <a:pt x="7007" y="2614139"/>
                  </a:cubicBezTo>
                  <a:cubicBezTo>
                    <a:pt x="2520" y="2609653"/>
                    <a:pt x="0" y="2603568"/>
                    <a:pt x="0" y="2597223"/>
                  </a:cubicBezTo>
                  <a:lnTo>
                    <a:pt x="0" y="23923"/>
                  </a:lnTo>
                  <a:cubicBezTo>
                    <a:pt x="0" y="17578"/>
                    <a:pt x="2520" y="11493"/>
                    <a:pt x="7007" y="7007"/>
                  </a:cubicBezTo>
                  <a:cubicBezTo>
                    <a:pt x="11493" y="2520"/>
                    <a:pt x="17578" y="0"/>
                    <a:pt x="239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545185" cy="2668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4466" y="716839"/>
            <a:ext cx="1566247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8F8F8"/>
                </a:solidFill>
                <a:latin typeface="Be Vietnam Ultra-Bold"/>
              </a:rPr>
              <a:t>Kaynakça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3573" y="2405089"/>
            <a:ext cx="15506621" cy="686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98" indent="-222199" lvl="1">
              <a:lnSpc>
                <a:spcPts val="2881"/>
              </a:lnSpc>
              <a:buFont typeface="Arial"/>
              <a:buChar char="•"/>
            </a:pPr>
            <a:r>
              <a:rPr lang="en-US" sz="2058">
                <a:solidFill>
                  <a:srgbClr val="F8F8F8"/>
                </a:solidFill>
                <a:latin typeface="IBM Plex Sans"/>
              </a:rPr>
              <a:t>"Dünya v</a:t>
            </a:r>
            <a:r>
              <a:rPr lang="en-US" sz="2058">
                <a:solidFill>
                  <a:srgbClr val="F8F8F8"/>
                </a:solidFill>
                <a:latin typeface="IBM Plex Sans"/>
              </a:rPr>
              <a:t>e Türkiye Enerji Görünümü: Gelecek Yaklaşımları" (2022). Temiz Enerji Derneği. </a:t>
            </a:r>
            <a:r>
              <a:rPr lang="en-US" sz="2058" u="sng">
                <a:solidFill>
                  <a:srgbClr val="F8F8F8"/>
                </a:solidFill>
                <a:latin typeface="IBM Plex Sans"/>
                <a:hlinkClick r:id="rId5" tooltip="https://temizenerji.org/2022/10/27/dunya-ve-turkiye-enerji-gorunumu-gelecek-yaklasimlari/"/>
              </a:rPr>
              <a:t>https://temizenerji.org/2022/10/27/dunya-ve-turkiye-enerji-gorunumu-gelecek-yaklasimlari/</a:t>
            </a:r>
          </a:p>
          <a:p>
            <a:pPr algn="l" marL="444398" indent="-222199" lvl="1">
              <a:lnSpc>
                <a:spcPts val="2881"/>
              </a:lnSpc>
              <a:buFont typeface="Arial"/>
              <a:buChar char="•"/>
            </a:pPr>
            <a:r>
              <a:rPr lang="en-US" sz="2058">
                <a:solidFill>
                  <a:srgbClr val="F8F8F8"/>
                </a:solidFill>
                <a:latin typeface="IBM Plex Sans"/>
              </a:rPr>
              <a:t>"Türkiye Elektrik Sektörü Raporu" (2023). EMO. </a:t>
            </a:r>
            <a:r>
              <a:rPr lang="en-US" sz="2058" u="sng">
                <a:solidFill>
                  <a:srgbClr val="F8F8F8"/>
                </a:solidFill>
                <a:latin typeface="IBM Plex Sans Medium"/>
                <a:hlinkClick r:id="rId6" tooltip="https://www.emo.org.tr/ekler/d6d1c493ddc8662_ek.pdf"/>
              </a:rPr>
              <a:t>https://www.emo.org.tr/ekler/d6d1c493ddc8662_ek.pdf</a:t>
            </a:r>
          </a:p>
          <a:p>
            <a:pPr algn="l" marL="444398" indent="-222199" lvl="1">
              <a:lnSpc>
                <a:spcPts val="2881"/>
              </a:lnSpc>
              <a:buFont typeface="Arial"/>
              <a:buChar char="•"/>
            </a:pPr>
            <a:r>
              <a:rPr lang="en-US" sz="2058" u="sng">
                <a:solidFill>
                  <a:srgbClr val="F8F8F8"/>
                </a:solidFill>
                <a:latin typeface="IBM Plex Sans Medium"/>
              </a:rPr>
              <a:t>"Visio'da Temel Akış Şeması Oluşturma" (2023). Microsoft Support. </a:t>
            </a:r>
            <a:r>
              <a:rPr lang="en-US" sz="2058" u="sng">
                <a:solidFill>
                  <a:srgbClr val="F8F8F8"/>
                </a:solidFill>
                <a:latin typeface="IBM Plex Sans Medium"/>
                <a:hlinkClick r:id="rId7" tooltip="https://support.microsoft.com/tr-tr/topic/visio-da-temel-ak%C4%B1%C5%9F-%C3%A7izelgesi-olu%25C5%259Fturun-e207d975-4a51-4bfa-a356-eeec314bd276"/>
              </a:rPr>
              <a:t>https://support.microsoft.com/tr-tr/topic/visio-da-temel-ak%C4%B1%C5%9F-%C3%A7izelgesi-olu%25C5%259Fturun-e207d975-4a51-4bfa-a356-eeec314bd276</a:t>
            </a:r>
          </a:p>
          <a:p>
            <a:pPr algn="l" marL="444398" indent="-222199" lvl="1">
              <a:lnSpc>
                <a:spcPts val="2881"/>
              </a:lnSpc>
              <a:buFont typeface="Arial"/>
              <a:buChar char="•"/>
            </a:pPr>
            <a:r>
              <a:rPr lang="en-US" sz="2058">
                <a:solidFill>
                  <a:srgbClr val="F8F8F8"/>
                </a:solidFill>
                <a:latin typeface="IBM Plex Sans"/>
              </a:rPr>
              <a:t>"Kaggle Nedir? Ne Değildir?" (2018). Aktuer Dünyası. </a:t>
            </a:r>
            <a:r>
              <a:rPr lang="en-US" sz="2058" u="sng">
                <a:solidFill>
                  <a:srgbClr val="F8F8F8"/>
                </a:solidFill>
                <a:latin typeface="IBM Plex Sans Medium"/>
                <a:hlinkClick r:id="rId8" tooltip="https://www.google.com/url?sa=i&amp;url=https%3A%2F%2Faktuerdunyasi.wordpress.com%2F2018%2F07%2F23%2Fkaggle-nedir-ne-degildir%2F&amp;psig=AOvVaw3nE2m9ovekLGCM8iLtVtyT&amp;ust=1717875583665000&amp;source=images&amp;cd=vfe&amp;opi=89978449&amp;ved=0CBIQjRxqFwoTCMD5hbKfyoYDFQAAAAAdAAAAABAR"/>
              </a:rPr>
              <a:t><![CDATA[https://www.google.com/url?sa=i&url=https%3A%2F%2Faktuerdunyasi.wordpress.com%2F2018%2F07%2F23%2Fkaggle-nedir-ne-degildir%2F&psig=AOvVaw3nE2m9ovekLGCM8iLtVtyT&ust=1717875583665000&source=images&cd=vfe&opi=89978449&ved=0CBIQjRxqFwoTCMD5hbKfyoYDFQAAAAAdAAAAABAR]]></a:t>
            </a:r>
          </a:p>
          <a:p>
            <a:pPr algn="l" marL="444398" indent="-222199" lvl="1">
              <a:lnSpc>
                <a:spcPts val="2881"/>
              </a:lnSpc>
              <a:buFont typeface="Arial"/>
              <a:buChar char="•"/>
            </a:pPr>
            <a:r>
              <a:rPr lang="en-US" sz="2058">
                <a:solidFill>
                  <a:srgbClr val="F8F8F8"/>
                </a:solidFill>
                <a:latin typeface="IBM Plex Sans"/>
              </a:rPr>
              <a:t>"What is LightGBM?" (2023). Data Science.eu. </a:t>
            </a:r>
            <a:r>
              <a:rPr lang="en-US" sz="2058" u="sng">
                <a:solidFill>
                  <a:srgbClr val="F8F8F8"/>
                </a:solidFill>
                <a:latin typeface="IBM Plex Sans Medium"/>
                <a:hlinkClick r:id="rId9" tooltip="https://www.google.com/url?sa=i&amp;url=https%3A%2F%2Fdatascience.eu%2Fmachine-learning%2F1-what-is-light-gbm%2F&amp;psig=AOvVaw2zZoFPT9XK4oorEee85M-s&amp;ust=1717878460003000&amp;source=images&amp;cd=vfe&amp;opi=89978449&amp;ved=0CBIQjRxqFwoTCPDWxIyqyoYDFQAAAAAdAAAAABA4"/>
              </a:rPr>
              <a:t><![CDATA[https://www.google.com/url?sa=i&url=https%3A%2F%2Fdatascience.eu%2Fmachine-learning%2F1-what-is-light-gbm%2F&psig=AOvVaw2zZoFPT9XK4oorEee85M-s&ust=1717878460003000&source=images&cd=vfe&opi=89978449&ved=0CBIQjRxqFwoTCPDWxIyqyoYDFQAAAAAdAAAAABA4]]></a:t>
            </a:r>
          </a:p>
          <a:p>
            <a:pPr algn="l" marL="444398" indent="-222199" lvl="1">
              <a:lnSpc>
                <a:spcPts val="2881"/>
              </a:lnSpc>
              <a:buFont typeface="Arial"/>
              <a:buChar char="•"/>
            </a:pPr>
            <a:r>
              <a:rPr lang="en-US" sz="2058" u="sng">
                <a:solidFill>
                  <a:srgbClr val="F8F8F8"/>
                </a:solidFill>
                <a:latin typeface="IBM Plex Sans Medium"/>
              </a:rPr>
              <a:t>"Parametre Optimizasyonuna Pratik Bir Çözüm: Optuna" (2023). Miuul.com. </a:t>
            </a:r>
            <a:r>
              <a:rPr lang="en-US" sz="2058" u="sng">
                <a:solidFill>
                  <a:srgbClr val="F8F8F8"/>
                </a:solidFill>
                <a:latin typeface="IBM Plex Sans Medium"/>
                <a:hlinkClick r:id="rId10" tooltip="https://www.google.com/url?sa=i&amp;url=https%3A%2F%2Fmiuul.com%2Fblog%2Fparametre-optimizasyonuna-pratik-bir-cozum-optuna&amp;psig=AOvVaw3T1xFmMPeFS_8ZFkJv9Gvq&amp;ust=1717879042869000&amp;source=images&amp;cd=vfe&amp;opi=89978449&amp;ved=0CBIQjRxqFwoTCMjuoaOsyoYDFQAAAAAdAAAAABAE"/>
              </a:rPr>
              <a:t><![CDATA[https://www.google.com/url?sa=i&url=https%3A%2F%2Fmiuul.com%2Fblog%2Fparametre-optimizasyonuna-pratik-bir-cozum-optuna&psig=AOvVaw3T1xFmMPeFS_8ZFkJv9Gvq&ust=1717879042869000&source=images&cd=vfe&opi=89978449&ved=0CBIQjRxqFwoTCMjuoaOsyoYDFQAAAAAdAAAAABAE]]></a:t>
            </a:r>
          </a:p>
          <a:p>
            <a:pPr algn="l">
              <a:lnSpc>
                <a:spcPts val="288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501067">
            <a:off x="6723372" y="-11196536"/>
            <a:ext cx="28734834" cy="23196848"/>
          </a:xfrm>
          <a:custGeom>
            <a:avLst/>
            <a:gdLst/>
            <a:ahLst/>
            <a:cxnLst/>
            <a:rect r="r" b="b" t="t" l="l"/>
            <a:pathLst>
              <a:path h="23196848" w="28734834">
                <a:moveTo>
                  <a:pt x="0" y="0"/>
                </a:moveTo>
                <a:lnTo>
                  <a:pt x="28734835" y="0"/>
                </a:lnTo>
                <a:lnTo>
                  <a:pt x="28734835" y="23196848"/>
                </a:lnTo>
                <a:lnTo>
                  <a:pt x="0" y="23196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733569"/>
            <a:ext cx="5256101" cy="2553431"/>
          </a:xfrm>
          <a:custGeom>
            <a:avLst/>
            <a:gdLst/>
            <a:ahLst/>
            <a:cxnLst/>
            <a:rect r="r" b="b" t="t" l="l"/>
            <a:pathLst>
              <a:path h="2553431" w="5256101">
                <a:moveTo>
                  <a:pt x="0" y="0"/>
                </a:moveTo>
                <a:lnTo>
                  <a:pt x="5256101" y="0"/>
                </a:lnTo>
                <a:lnTo>
                  <a:pt x="5256101" y="2553431"/>
                </a:lnTo>
                <a:lnTo>
                  <a:pt x="0" y="25534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94" t="0" r="0" b="-987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917102"/>
            <a:ext cx="12939068" cy="2754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43"/>
              </a:lnSpc>
            </a:pPr>
            <a:r>
              <a:rPr lang="en-US" sz="9036">
                <a:solidFill>
                  <a:srgbClr val="F8F8F8"/>
                </a:solidFill>
                <a:latin typeface="Be Vietnam Ultra-Bold"/>
              </a:rPr>
              <a:t>Zaman Ayırdığınız için Teşekkür Ederiz.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90008" y="3278844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93184" y="3382020"/>
            <a:ext cx="798234" cy="79823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2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290008" y="4844113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393184" y="4947289"/>
            <a:ext cx="798234" cy="7982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290008" y="6409382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393184" y="6512557"/>
            <a:ext cx="798234" cy="79823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4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290008" y="7974651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393184" y="8077826"/>
            <a:ext cx="798234" cy="79823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5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838881" y="2868324"/>
            <a:ext cx="3562353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Türkiye'de Gerçek Zamanlı Enerji Tüketimi Tahmini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38881" y="5014618"/>
            <a:ext cx="3562353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Kullanılan Veri Seti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38881" y="6289374"/>
            <a:ext cx="3562353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Veri Ön İşleme Adımları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38881" y="7854643"/>
            <a:ext cx="3809242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Veri Analizi ve Görselleştirme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6290008" y="1598276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6392947" y="1701452"/>
            <a:ext cx="798234" cy="79823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1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838881" y="1478269"/>
            <a:ext cx="3562353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Enerji Tüketimi Analizinin Önemi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2148074" y="3278844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2251249" y="3382020"/>
            <a:ext cx="798234" cy="79823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7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2148074" y="4844113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2251249" y="4947289"/>
            <a:ext cx="798234" cy="798234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8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2148074" y="6409382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2251249" y="6512557"/>
            <a:ext cx="798234" cy="798234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9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3696947" y="2868324"/>
            <a:ext cx="3562353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Model Eğitimi ve Hiperparametre Ayarı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696947" y="5014618"/>
            <a:ext cx="3562353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Model Performansı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696947" y="6579887"/>
            <a:ext cx="3562353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Projenin Etkileri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2148074" y="1598276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12251249" y="1701452"/>
            <a:ext cx="798234" cy="798234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6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3696947" y="1478269"/>
            <a:ext cx="3562353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LightGBM Regresyon Modeli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2159446">
            <a:off x="-2878553" y="-219220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864295" y="4544075"/>
            <a:ext cx="406095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8F8F8"/>
                </a:solidFill>
                <a:latin typeface="Be Vietnam Ultra-Bold"/>
              </a:rPr>
              <a:t>İÇERİK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12191048" y="777591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12294224" y="7879093"/>
            <a:ext cx="798234" cy="798234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"/>
                </a:rPr>
                <a:t>10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3739921" y="7946422"/>
            <a:ext cx="3562353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8F8F8"/>
                </a:solidFill>
                <a:latin typeface="IBM Plex Sans"/>
              </a:rPr>
              <a:t>Kaynakça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028700" y="2423537"/>
            <a:ext cx="8778157" cy="6361764"/>
            <a:chOff x="0" y="0"/>
            <a:chExt cx="3154402" cy="22860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54402" cy="2286079"/>
            </a:xfrm>
            <a:custGeom>
              <a:avLst/>
              <a:gdLst/>
              <a:ahLst/>
              <a:cxnLst/>
              <a:rect r="r" b="b" t="t" l="l"/>
              <a:pathLst>
                <a:path h="2286079" w="3154402">
                  <a:moveTo>
                    <a:pt x="44980" y="0"/>
                  </a:moveTo>
                  <a:lnTo>
                    <a:pt x="3109422" y="0"/>
                  </a:lnTo>
                  <a:cubicBezTo>
                    <a:pt x="3134264" y="0"/>
                    <a:pt x="3154402" y="20138"/>
                    <a:pt x="3154402" y="44980"/>
                  </a:cubicBezTo>
                  <a:lnTo>
                    <a:pt x="3154402" y="2241099"/>
                  </a:lnTo>
                  <a:cubicBezTo>
                    <a:pt x="3154402" y="2253029"/>
                    <a:pt x="3149663" y="2264470"/>
                    <a:pt x="3141228" y="2272905"/>
                  </a:cubicBezTo>
                  <a:cubicBezTo>
                    <a:pt x="3132792" y="2281340"/>
                    <a:pt x="3121352" y="2286079"/>
                    <a:pt x="3109422" y="2286079"/>
                  </a:cubicBezTo>
                  <a:lnTo>
                    <a:pt x="44980" y="2286079"/>
                  </a:lnTo>
                  <a:cubicBezTo>
                    <a:pt x="33050" y="2286079"/>
                    <a:pt x="21610" y="2281340"/>
                    <a:pt x="13174" y="2272905"/>
                  </a:cubicBezTo>
                  <a:cubicBezTo>
                    <a:pt x="4739" y="2264470"/>
                    <a:pt x="0" y="2253029"/>
                    <a:pt x="0" y="2241099"/>
                  </a:cubicBezTo>
                  <a:lnTo>
                    <a:pt x="0" y="44980"/>
                  </a:lnTo>
                  <a:cubicBezTo>
                    <a:pt x="0" y="33050"/>
                    <a:pt x="4739" y="21610"/>
                    <a:pt x="13174" y="13174"/>
                  </a:cubicBezTo>
                  <a:cubicBezTo>
                    <a:pt x="21610" y="4739"/>
                    <a:pt x="33050" y="0"/>
                    <a:pt x="449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154402" cy="2333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64002" y="2423537"/>
            <a:ext cx="7389172" cy="6037397"/>
          </a:xfrm>
          <a:custGeom>
            <a:avLst/>
            <a:gdLst/>
            <a:ahLst/>
            <a:cxnLst/>
            <a:rect r="r" b="b" t="t" l="l"/>
            <a:pathLst>
              <a:path h="6037397" w="7389172">
                <a:moveTo>
                  <a:pt x="0" y="0"/>
                </a:moveTo>
                <a:lnTo>
                  <a:pt x="7389172" y="0"/>
                </a:lnTo>
                <a:lnTo>
                  <a:pt x="7389172" y="6037397"/>
                </a:lnTo>
                <a:lnTo>
                  <a:pt x="0" y="6037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78" t="0" r="-1478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50616" y="697789"/>
            <a:ext cx="1157042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>
                <a:solidFill>
                  <a:srgbClr val="F8F8F8"/>
                </a:solidFill>
                <a:latin typeface="Be Vietnam Ultra-Bold"/>
              </a:rPr>
              <a:t>Enerji Tüketimi Analizinin Önemi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26" y="3167448"/>
            <a:ext cx="7636104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Günümüzde enerji tüketimi, sürdürülebilirlik ve ekonomik büyüme için kritik öneme sahip.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Türkiye gibi gelişmekte olan ülkelerde enerji talebi hızla artıyor.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Enerji tüketimini tahmin etmek, kaynakların daha verimli yönetilmesi ve enerji politikalarının geliştirilmesi için elzem.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028700" y="2724735"/>
            <a:ext cx="8778157" cy="6361764"/>
            <a:chOff x="0" y="0"/>
            <a:chExt cx="3154402" cy="22860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54402" cy="2286079"/>
            </a:xfrm>
            <a:custGeom>
              <a:avLst/>
              <a:gdLst/>
              <a:ahLst/>
              <a:cxnLst/>
              <a:rect r="r" b="b" t="t" l="l"/>
              <a:pathLst>
                <a:path h="2286079" w="3154402">
                  <a:moveTo>
                    <a:pt x="44980" y="0"/>
                  </a:moveTo>
                  <a:lnTo>
                    <a:pt x="3109422" y="0"/>
                  </a:lnTo>
                  <a:cubicBezTo>
                    <a:pt x="3134264" y="0"/>
                    <a:pt x="3154402" y="20138"/>
                    <a:pt x="3154402" y="44980"/>
                  </a:cubicBezTo>
                  <a:lnTo>
                    <a:pt x="3154402" y="2241099"/>
                  </a:lnTo>
                  <a:cubicBezTo>
                    <a:pt x="3154402" y="2253029"/>
                    <a:pt x="3149663" y="2264470"/>
                    <a:pt x="3141228" y="2272905"/>
                  </a:cubicBezTo>
                  <a:cubicBezTo>
                    <a:pt x="3132792" y="2281340"/>
                    <a:pt x="3121352" y="2286079"/>
                    <a:pt x="3109422" y="2286079"/>
                  </a:cubicBezTo>
                  <a:lnTo>
                    <a:pt x="44980" y="2286079"/>
                  </a:lnTo>
                  <a:cubicBezTo>
                    <a:pt x="33050" y="2286079"/>
                    <a:pt x="21610" y="2281340"/>
                    <a:pt x="13174" y="2272905"/>
                  </a:cubicBezTo>
                  <a:cubicBezTo>
                    <a:pt x="4739" y="2264470"/>
                    <a:pt x="0" y="2253029"/>
                    <a:pt x="0" y="2241099"/>
                  </a:cubicBezTo>
                  <a:lnTo>
                    <a:pt x="0" y="44980"/>
                  </a:lnTo>
                  <a:cubicBezTo>
                    <a:pt x="0" y="33050"/>
                    <a:pt x="4739" y="21610"/>
                    <a:pt x="13174" y="13174"/>
                  </a:cubicBezTo>
                  <a:cubicBezTo>
                    <a:pt x="21610" y="4739"/>
                    <a:pt x="33050" y="0"/>
                    <a:pt x="449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154402" cy="2333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83002" y="3151076"/>
            <a:ext cx="7564309" cy="3984847"/>
          </a:xfrm>
          <a:custGeom>
            <a:avLst/>
            <a:gdLst/>
            <a:ahLst/>
            <a:cxnLst/>
            <a:rect r="r" b="b" t="t" l="l"/>
            <a:pathLst>
              <a:path h="3984847" w="7564309">
                <a:moveTo>
                  <a:pt x="0" y="0"/>
                </a:moveTo>
                <a:lnTo>
                  <a:pt x="7564309" y="0"/>
                </a:lnTo>
                <a:lnTo>
                  <a:pt x="7564309" y="3984848"/>
                </a:lnTo>
                <a:lnTo>
                  <a:pt x="0" y="39848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62124"/>
            <a:ext cx="14155374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8F8F8"/>
                </a:solidFill>
                <a:latin typeface="Be Vietnam Ultra-Bold"/>
              </a:rPr>
              <a:t>Türkiye'de Gerçek Zamanlı Enerji Tüketimi Tahmini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9726" y="3463290"/>
            <a:ext cx="7636104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Projenin amacı, Türkiye'de gerçek zamanlı enerji tüketimini tahmin etmek.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Tahminler, günlük, saatlik veya hatta dakikalık periyotlar için yapılabilir.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Bu tahminler, enerji üreticilerine, dağıtım şirketlerine ve tüketicilere yardımcı olabilir.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558054" y="2310552"/>
            <a:ext cx="8778157" cy="3396123"/>
            <a:chOff x="0" y="0"/>
            <a:chExt cx="3154402" cy="122038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54402" cy="1220386"/>
            </a:xfrm>
            <a:custGeom>
              <a:avLst/>
              <a:gdLst/>
              <a:ahLst/>
              <a:cxnLst/>
              <a:rect r="r" b="b" t="t" l="l"/>
              <a:pathLst>
                <a:path h="1220386" w="3154402">
                  <a:moveTo>
                    <a:pt x="44980" y="0"/>
                  </a:moveTo>
                  <a:lnTo>
                    <a:pt x="3109422" y="0"/>
                  </a:lnTo>
                  <a:cubicBezTo>
                    <a:pt x="3134264" y="0"/>
                    <a:pt x="3154402" y="20138"/>
                    <a:pt x="3154402" y="44980"/>
                  </a:cubicBezTo>
                  <a:lnTo>
                    <a:pt x="3154402" y="1175406"/>
                  </a:lnTo>
                  <a:cubicBezTo>
                    <a:pt x="3154402" y="1187335"/>
                    <a:pt x="3149663" y="1198776"/>
                    <a:pt x="3141228" y="1207211"/>
                  </a:cubicBezTo>
                  <a:cubicBezTo>
                    <a:pt x="3132792" y="1215647"/>
                    <a:pt x="3121352" y="1220386"/>
                    <a:pt x="3109422" y="1220386"/>
                  </a:cubicBezTo>
                  <a:lnTo>
                    <a:pt x="44980" y="1220386"/>
                  </a:lnTo>
                  <a:cubicBezTo>
                    <a:pt x="33050" y="1220386"/>
                    <a:pt x="21610" y="1215647"/>
                    <a:pt x="13174" y="1207211"/>
                  </a:cubicBezTo>
                  <a:cubicBezTo>
                    <a:pt x="4739" y="1198776"/>
                    <a:pt x="0" y="1187335"/>
                    <a:pt x="0" y="1175406"/>
                  </a:cubicBezTo>
                  <a:lnTo>
                    <a:pt x="0" y="44980"/>
                  </a:lnTo>
                  <a:cubicBezTo>
                    <a:pt x="0" y="33050"/>
                    <a:pt x="4739" y="21610"/>
                    <a:pt x="13174" y="13174"/>
                  </a:cubicBezTo>
                  <a:cubicBezTo>
                    <a:pt x="21610" y="4739"/>
                    <a:pt x="33050" y="0"/>
                    <a:pt x="449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154402" cy="1268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38037" y="2147886"/>
            <a:ext cx="4905196" cy="7110414"/>
          </a:xfrm>
          <a:custGeom>
            <a:avLst/>
            <a:gdLst/>
            <a:ahLst/>
            <a:cxnLst/>
            <a:rect r="r" b="b" t="t" l="l"/>
            <a:pathLst>
              <a:path h="7110414" w="4905196">
                <a:moveTo>
                  <a:pt x="0" y="0"/>
                </a:moveTo>
                <a:lnTo>
                  <a:pt x="4905197" y="0"/>
                </a:lnTo>
                <a:lnTo>
                  <a:pt x="4905197" y="7110414"/>
                </a:lnTo>
                <a:lnTo>
                  <a:pt x="0" y="71104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54531" y="6018656"/>
            <a:ext cx="7385202" cy="3190407"/>
          </a:xfrm>
          <a:custGeom>
            <a:avLst/>
            <a:gdLst/>
            <a:ahLst/>
            <a:cxnLst/>
            <a:rect r="r" b="b" t="t" l="l"/>
            <a:pathLst>
              <a:path h="3190407" w="7385202">
                <a:moveTo>
                  <a:pt x="0" y="0"/>
                </a:moveTo>
                <a:lnTo>
                  <a:pt x="7385202" y="0"/>
                </a:lnTo>
                <a:lnTo>
                  <a:pt x="7385202" y="3190407"/>
                </a:lnTo>
                <a:lnTo>
                  <a:pt x="0" y="31904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716839"/>
            <a:ext cx="6393735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8F8F8"/>
                </a:solidFill>
                <a:latin typeface="Be Vietnam Ultra-Bold"/>
              </a:rPr>
              <a:t>Kullanılan Veri Seti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29080" y="2804654"/>
            <a:ext cx="7636104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Veri kaynağı: Kaggle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Veri aralığı: 01.01.2016 - 04.08.2020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Değişkenler: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Tarih (Date): Gün, saat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8F8F8"/>
                </a:solidFill>
                <a:latin typeface="IBM Plex Sans"/>
              </a:rPr>
              <a:t>Tüketim (MWh): Enerji tüketimi miktarı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335312" y="1870340"/>
            <a:ext cx="8769321" cy="7597335"/>
            <a:chOff x="0" y="0"/>
            <a:chExt cx="2946259" cy="25525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46259" cy="2552503"/>
            </a:xfrm>
            <a:custGeom>
              <a:avLst/>
              <a:gdLst/>
              <a:ahLst/>
              <a:cxnLst/>
              <a:rect r="r" b="b" t="t" l="l"/>
              <a:pathLst>
                <a:path h="2552503" w="2946259">
                  <a:moveTo>
                    <a:pt x="45025" y="0"/>
                  </a:moveTo>
                  <a:lnTo>
                    <a:pt x="2901234" y="0"/>
                  </a:lnTo>
                  <a:cubicBezTo>
                    <a:pt x="2926100" y="0"/>
                    <a:pt x="2946259" y="20158"/>
                    <a:pt x="2946259" y="45025"/>
                  </a:cubicBezTo>
                  <a:lnTo>
                    <a:pt x="2946259" y="2507478"/>
                  </a:lnTo>
                  <a:cubicBezTo>
                    <a:pt x="2946259" y="2532344"/>
                    <a:pt x="2926100" y="2552503"/>
                    <a:pt x="2901234" y="2552503"/>
                  </a:cubicBezTo>
                  <a:lnTo>
                    <a:pt x="45025" y="2552503"/>
                  </a:lnTo>
                  <a:cubicBezTo>
                    <a:pt x="20158" y="2552503"/>
                    <a:pt x="0" y="2532344"/>
                    <a:pt x="0" y="2507478"/>
                  </a:cubicBezTo>
                  <a:lnTo>
                    <a:pt x="0" y="45025"/>
                  </a:lnTo>
                  <a:cubicBezTo>
                    <a:pt x="0" y="20158"/>
                    <a:pt x="20158" y="0"/>
                    <a:pt x="4502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946259" cy="2600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46994" y="379112"/>
            <a:ext cx="4120638" cy="9528776"/>
          </a:xfrm>
          <a:custGeom>
            <a:avLst/>
            <a:gdLst/>
            <a:ahLst/>
            <a:cxnLst/>
            <a:rect r="r" b="b" t="t" l="l"/>
            <a:pathLst>
              <a:path h="9528776" w="4120638">
                <a:moveTo>
                  <a:pt x="0" y="0"/>
                </a:moveTo>
                <a:lnTo>
                  <a:pt x="4120638" y="0"/>
                </a:lnTo>
                <a:lnTo>
                  <a:pt x="4120638" y="9528776"/>
                </a:lnTo>
                <a:lnTo>
                  <a:pt x="0" y="9528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244" t="-2188" r="0" b="-203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39618" y="716839"/>
            <a:ext cx="776071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8F8F8"/>
                </a:solidFill>
                <a:latin typeface="Be Vietnam Ultra-Bold"/>
              </a:rPr>
              <a:t>Veri Ön İşleme Adımları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3969" y="2737786"/>
            <a:ext cx="8167341" cy="5587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3482" indent="-311741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F8F8F8"/>
                </a:solidFill>
                <a:latin typeface="IBM Plex Sans"/>
              </a:rPr>
              <a:t>Tarih formatının dönüştürülmesi (datetime formatına)</a:t>
            </a:r>
          </a:p>
          <a:p>
            <a:pPr algn="l" marL="623482" indent="-311741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F8F8F8"/>
                </a:solidFill>
                <a:latin typeface="IBM Plex Sans"/>
              </a:rPr>
              <a:t>Eksik verilerin ele alınması (gerekirse doldurma, silme)</a:t>
            </a:r>
          </a:p>
          <a:p>
            <a:pPr algn="l" marL="623482" indent="-311741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F8F8F8"/>
                </a:solidFill>
                <a:latin typeface="IBM Plex Sans"/>
              </a:rPr>
              <a:t>Sayısal dönüştürme (virgüllerin kaldırılması, sayısal veriye dönüştürme)</a:t>
            </a:r>
          </a:p>
          <a:p>
            <a:pPr algn="l" marL="623482" indent="-311741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F8F8F8"/>
                </a:solidFill>
                <a:latin typeface="IBM Plex Sans"/>
              </a:rPr>
              <a:t>Sıralama (tarihe göre sıralama)</a:t>
            </a:r>
          </a:p>
          <a:p>
            <a:pPr algn="l" marL="623482" indent="-311741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F8F8F8"/>
                </a:solidFill>
                <a:latin typeface="IBM Plex Sans"/>
              </a:rPr>
              <a:t>Zaman serisi özellikleri (gecikmeli değerler, hareketli ortalamalar)</a:t>
            </a:r>
          </a:p>
          <a:p>
            <a:pPr algn="l" marL="623482" indent="-311741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F8F8F8"/>
                </a:solidFill>
                <a:latin typeface="IBM Plex Sans"/>
              </a:rPr>
              <a:t>Yeni değişkenler oluşturma (saat, ay, gün, vb.)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335312" y="1870340"/>
            <a:ext cx="8421785" cy="7597335"/>
            <a:chOff x="0" y="0"/>
            <a:chExt cx="2829496" cy="25525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29496" cy="2552503"/>
            </a:xfrm>
            <a:custGeom>
              <a:avLst/>
              <a:gdLst/>
              <a:ahLst/>
              <a:cxnLst/>
              <a:rect r="r" b="b" t="t" l="l"/>
              <a:pathLst>
                <a:path h="2552503" w="2829496">
                  <a:moveTo>
                    <a:pt x="46883" y="0"/>
                  </a:moveTo>
                  <a:lnTo>
                    <a:pt x="2782613" y="0"/>
                  </a:lnTo>
                  <a:cubicBezTo>
                    <a:pt x="2808506" y="0"/>
                    <a:pt x="2829496" y="20990"/>
                    <a:pt x="2829496" y="46883"/>
                  </a:cubicBezTo>
                  <a:lnTo>
                    <a:pt x="2829496" y="2505620"/>
                  </a:lnTo>
                  <a:cubicBezTo>
                    <a:pt x="2829496" y="2518054"/>
                    <a:pt x="2824556" y="2529979"/>
                    <a:pt x="2815764" y="2538771"/>
                  </a:cubicBezTo>
                  <a:cubicBezTo>
                    <a:pt x="2806972" y="2547563"/>
                    <a:pt x="2795047" y="2552503"/>
                    <a:pt x="2782613" y="2552503"/>
                  </a:cubicBezTo>
                  <a:lnTo>
                    <a:pt x="46883" y="2552503"/>
                  </a:lnTo>
                  <a:cubicBezTo>
                    <a:pt x="34449" y="2552503"/>
                    <a:pt x="22524" y="2547563"/>
                    <a:pt x="13732" y="2538771"/>
                  </a:cubicBezTo>
                  <a:cubicBezTo>
                    <a:pt x="4939" y="2529979"/>
                    <a:pt x="0" y="2518054"/>
                    <a:pt x="0" y="2505620"/>
                  </a:cubicBezTo>
                  <a:lnTo>
                    <a:pt x="0" y="46883"/>
                  </a:lnTo>
                  <a:cubicBezTo>
                    <a:pt x="0" y="34449"/>
                    <a:pt x="4939" y="22524"/>
                    <a:pt x="13732" y="13732"/>
                  </a:cubicBezTo>
                  <a:cubicBezTo>
                    <a:pt x="22524" y="4939"/>
                    <a:pt x="34449" y="0"/>
                    <a:pt x="4688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829496" cy="2600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81464" y="1870340"/>
            <a:ext cx="7774400" cy="1796181"/>
          </a:xfrm>
          <a:custGeom>
            <a:avLst/>
            <a:gdLst/>
            <a:ahLst/>
            <a:cxnLst/>
            <a:rect r="r" b="b" t="t" l="l"/>
            <a:pathLst>
              <a:path h="1796181" w="7774400">
                <a:moveTo>
                  <a:pt x="0" y="0"/>
                </a:moveTo>
                <a:lnTo>
                  <a:pt x="7774401" y="0"/>
                </a:lnTo>
                <a:lnTo>
                  <a:pt x="7774401" y="1796181"/>
                </a:lnTo>
                <a:lnTo>
                  <a:pt x="0" y="17961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81464" y="6614109"/>
            <a:ext cx="5614340" cy="2796092"/>
          </a:xfrm>
          <a:custGeom>
            <a:avLst/>
            <a:gdLst/>
            <a:ahLst/>
            <a:cxnLst/>
            <a:rect r="r" b="b" t="t" l="l"/>
            <a:pathLst>
              <a:path h="2796092" w="5614340">
                <a:moveTo>
                  <a:pt x="0" y="0"/>
                </a:moveTo>
                <a:lnTo>
                  <a:pt x="5614341" y="0"/>
                </a:lnTo>
                <a:lnTo>
                  <a:pt x="5614341" y="2796092"/>
                </a:lnTo>
                <a:lnTo>
                  <a:pt x="0" y="27960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81464" y="4006266"/>
            <a:ext cx="6219560" cy="2274467"/>
          </a:xfrm>
          <a:custGeom>
            <a:avLst/>
            <a:gdLst/>
            <a:ahLst/>
            <a:cxnLst/>
            <a:rect r="r" b="b" t="t" l="l"/>
            <a:pathLst>
              <a:path h="2274467" w="6219560">
                <a:moveTo>
                  <a:pt x="0" y="0"/>
                </a:moveTo>
                <a:lnTo>
                  <a:pt x="6219561" y="0"/>
                </a:lnTo>
                <a:lnTo>
                  <a:pt x="6219561" y="2274468"/>
                </a:lnTo>
                <a:lnTo>
                  <a:pt x="0" y="22744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39618" y="716839"/>
            <a:ext cx="984592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8F8F8"/>
                </a:solidFill>
                <a:latin typeface="Be Vietnam Ultra-Bold"/>
              </a:rPr>
              <a:t>Veri Analizi ve Görselleştirme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1883" y="2339385"/>
            <a:ext cx="7848644" cy="662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Zamana Göre Enerji Tüketimi: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 Grafikte önemli trendler, mevsimsel değişiklikler ve anormallikler belirginleştirilmeli. Örneğin, kış aylarında artan enerji tüketimi, yaz aylarında daha düşük tüketim, hafta sonları ve tatil günlerinde azalma gibi trendler gözlemlenebilir.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 Saatlik Enerji Tüketimi Dağılımı: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 Bu grafik, günün farklı saatlerinde tüketimde önemli değişiklikler olup olmadığını gösterir. Örneğin, sabah ve akşam saatlerinde enerji tüketiminin yüksek, öğleden sonra saatlerinde daha düşük olabileceği görülür.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Otokorelasyon ve Kısmi Otokorelasyon: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 ACF ve PACF, zaman serisinin geçmiş değerleriyle olan ilişkisini göstererek modelin uygun gecikmeli değerleri seçmesinde yardımcı olur.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335312" y="1870340"/>
            <a:ext cx="8421785" cy="7597335"/>
            <a:chOff x="0" y="0"/>
            <a:chExt cx="2829496" cy="25525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29496" cy="2552503"/>
            </a:xfrm>
            <a:custGeom>
              <a:avLst/>
              <a:gdLst/>
              <a:ahLst/>
              <a:cxnLst/>
              <a:rect r="r" b="b" t="t" l="l"/>
              <a:pathLst>
                <a:path h="2552503" w="2829496">
                  <a:moveTo>
                    <a:pt x="46883" y="0"/>
                  </a:moveTo>
                  <a:lnTo>
                    <a:pt x="2782613" y="0"/>
                  </a:lnTo>
                  <a:cubicBezTo>
                    <a:pt x="2808506" y="0"/>
                    <a:pt x="2829496" y="20990"/>
                    <a:pt x="2829496" y="46883"/>
                  </a:cubicBezTo>
                  <a:lnTo>
                    <a:pt x="2829496" y="2505620"/>
                  </a:lnTo>
                  <a:cubicBezTo>
                    <a:pt x="2829496" y="2518054"/>
                    <a:pt x="2824556" y="2529979"/>
                    <a:pt x="2815764" y="2538771"/>
                  </a:cubicBezTo>
                  <a:cubicBezTo>
                    <a:pt x="2806972" y="2547563"/>
                    <a:pt x="2795047" y="2552503"/>
                    <a:pt x="2782613" y="2552503"/>
                  </a:cubicBezTo>
                  <a:lnTo>
                    <a:pt x="46883" y="2552503"/>
                  </a:lnTo>
                  <a:cubicBezTo>
                    <a:pt x="34449" y="2552503"/>
                    <a:pt x="22524" y="2547563"/>
                    <a:pt x="13732" y="2538771"/>
                  </a:cubicBezTo>
                  <a:cubicBezTo>
                    <a:pt x="4939" y="2529979"/>
                    <a:pt x="0" y="2518054"/>
                    <a:pt x="0" y="2505620"/>
                  </a:cubicBezTo>
                  <a:lnTo>
                    <a:pt x="0" y="46883"/>
                  </a:lnTo>
                  <a:cubicBezTo>
                    <a:pt x="0" y="34449"/>
                    <a:pt x="4939" y="22524"/>
                    <a:pt x="13732" y="13732"/>
                  </a:cubicBezTo>
                  <a:cubicBezTo>
                    <a:pt x="22524" y="4939"/>
                    <a:pt x="34449" y="0"/>
                    <a:pt x="4688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829496" cy="2600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66954" y="2223657"/>
            <a:ext cx="6118785" cy="1384375"/>
          </a:xfrm>
          <a:custGeom>
            <a:avLst/>
            <a:gdLst/>
            <a:ahLst/>
            <a:cxnLst/>
            <a:rect r="r" b="b" t="t" l="l"/>
            <a:pathLst>
              <a:path h="1384375" w="6118785">
                <a:moveTo>
                  <a:pt x="0" y="0"/>
                </a:moveTo>
                <a:lnTo>
                  <a:pt x="6118785" y="0"/>
                </a:lnTo>
                <a:lnTo>
                  <a:pt x="6118785" y="1384375"/>
                </a:lnTo>
                <a:lnTo>
                  <a:pt x="0" y="13843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79566" y="4294725"/>
            <a:ext cx="7493561" cy="4675330"/>
          </a:xfrm>
          <a:custGeom>
            <a:avLst/>
            <a:gdLst/>
            <a:ahLst/>
            <a:cxnLst/>
            <a:rect r="r" b="b" t="t" l="l"/>
            <a:pathLst>
              <a:path h="4675330" w="7493561">
                <a:moveTo>
                  <a:pt x="0" y="0"/>
                </a:moveTo>
                <a:lnTo>
                  <a:pt x="7493561" y="0"/>
                </a:lnTo>
                <a:lnTo>
                  <a:pt x="7493561" y="4675330"/>
                </a:lnTo>
                <a:lnTo>
                  <a:pt x="0" y="4675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35312" y="717815"/>
            <a:ext cx="984592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8F8F8"/>
                </a:solidFill>
                <a:latin typeface="Be Vietnam Ultra-Bold"/>
              </a:rPr>
              <a:t>LightGBM Regresyon Modeli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1883" y="2329860"/>
            <a:ext cx="7848644" cy="664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         Enerji tüketimi tahmini için seçilen model, Gradient Boosting algoritmalarından biri olan LightGBM regresyon modelidir.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          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LightGBM, büyük veri setlerinde hızlı ve etkili bir şekilde çalışmasıyla bilinir.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8F8F8"/>
                </a:solidFill>
                <a:latin typeface="IBM Plex Sans Bold"/>
              </a:rPr>
              <a:t>Avantajları:</a:t>
            </a:r>
          </a:p>
          <a:p>
            <a:pPr algn="l">
              <a:lnSpc>
                <a:spcPts val="321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Hızlı Eğitim: 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Veri setlerini hızlı bir şekilde işleyerek model eğitimini hızlandırır.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Yüksek Doğruluk: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Karmaşık ilişkileri yakalayarak yüksek doğrulukta tahminler sağlar.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Düşük Bellek Kullanımı: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Veri setlerini verimli bir şekilde kullanarak düşük bellek kullanımına sahip olur.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Genelleyici Kabiliyet: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Yeni verilere karşı iyi bir genelleyici kabiliyete sahiptir.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6766">
            <a:off x="-6475676" y="3535531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335312" y="2049845"/>
            <a:ext cx="8720960" cy="7597335"/>
            <a:chOff x="0" y="0"/>
            <a:chExt cx="2930010" cy="25525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30010" cy="2552503"/>
            </a:xfrm>
            <a:custGeom>
              <a:avLst/>
              <a:gdLst/>
              <a:ahLst/>
              <a:cxnLst/>
              <a:rect r="r" b="b" t="t" l="l"/>
              <a:pathLst>
                <a:path h="2552503" w="2930010">
                  <a:moveTo>
                    <a:pt x="45275" y="0"/>
                  </a:moveTo>
                  <a:lnTo>
                    <a:pt x="2884736" y="0"/>
                  </a:lnTo>
                  <a:cubicBezTo>
                    <a:pt x="2896744" y="0"/>
                    <a:pt x="2908259" y="4770"/>
                    <a:pt x="2916750" y="13261"/>
                  </a:cubicBezTo>
                  <a:cubicBezTo>
                    <a:pt x="2925240" y="21751"/>
                    <a:pt x="2930010" y="33267"/>
                    <a:pt x="2930010" y="45275"/>
                  </a:cubicBezTo>
                  <a:lnTo>
                    <a:pt x="2930010" y="2507228"/>
                  </a:lnTo>
                  <a:cubicBezTo>
                    <a:pt x="2930010" y="2532232"/>
                    <a:pt x="2909740" y="2552503"/>
                    <a:pt x="2884736" y="2552503"/>
                  </a:cubicBezTo>
                  <a:lnTo>
                    <a:pt x="45275" y="2552503"/>
                  </a:lnTo>
                  <a:cubicBezTo>
                    <a:pt x="20270" y="2552503"/>
                    <a:pt x="0" y="2532232"/>
                    <a:pt x="0" y="2507228"/>
                  </a:cubicBezTo>
                  <a:lnTo>
                    <a:pt x="0" y="45275"/>
                  </a:lnTo>
                  <a:cubicBezTo>
                    <a:pt x="0" y="20270"/>
                    <a:pt x="20270" y="0"/>
                    <a:pt x="4527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30D57">
                    <a:alpha val="100000"/>
                  </a:srgbClr>
                </a:gs>
                <a:gs pos="100000">
                  <a:srgbClr val="531E9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930010" cy="2600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159446">
            <a:off x="13218119" y="-3502329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8"/>
                </a:lnTo>
                <a:lnTo>
                  <a:pt x="0" y="630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62426" y="3033887"/>
            <a:ext cx="6900937" cy="4219226"/>
          </a:xfrm>
          <a:custGeom>
            <a:avLst/>
            <a:gdLst/>
            <a:ahLst/>
            <a:cxnLst/>
            <a:rect r="r" b="b" t="t" l="l"/>
            <a:pathLst>
              <a:path h="4219226" w="6900937">
                <a:moveTo>
                  <a:pt x="0" y="0"/>
                </a:moveTo>
                <a:lnTo>
                  <a:pt x="6900937" y="0"/>
                </a:lnTo>
                <a:lnTo>
                  <a:pt x="6900937" y="4219226"/>
                </a:lnTo>
                <a:lnTo>
                  <a:pt x="0" y="42192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35312" y="716839"/>
            <a:ext cx="1281773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F8F8F8"/>
                </a:solidFill>
                <a:latin typeface="Be Vietnam Ultra-Bold"/>
              </a:rPr>
              <a:t>Model Eğitimi ve Hiperparametre Ayarı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1470" y="2518890"/>
            <a:ext cx="7848644" cy="662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LightGBM modelini eğitim veri seti üzerinde, early stopping tekniğini kullanarak eğitiyoruz. Bu teknik, modelin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o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verfitting yapmasını engeller.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Modelin performansını iyileştirmek için bazı hiperparametreler ayarlanır: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Objecti</a:t>
            </a:r>
            <a:r>
              <a:rPr lang="en-US" sz="2199">
                <a:solidFill>
                  <a:srgbClr val="F8F8F8"/>
                </a:solidFill>
                <a:latin typeface="IBM Plex Sans Bold"/>
              </a:rPr>
              <a:t>ve: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"rmse" (Kök Or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tala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ma Ka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r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e 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H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atas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ı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)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m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i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n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im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izasyon hedefleniyor.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n_estimators: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Modelde kullanılacak ağaç sayısı (3000).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learning_rate: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Modelin öğrenme hızı (0.01).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num_leave</a:t>
            </a:r>
            <a:r>
              <a:rPr lang="en-US" sz="2199">
                <a:solidFill>
                  <a:srgbClr val="F8F8F8"/>
                </a:solidFill>
                <a:latin typeface="IBM Plex Sans Bold"/>
              </a:rPr>
              <a:t>s: 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H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e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r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a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ğ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acın ma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k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simum yaprak sayısı (36).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min_child_samples: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Bir yaprak oluşturmak için gere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ke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n minimum örn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ek 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s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a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y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ı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s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ı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(15).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8F8F8"/>
                </a:solidFill>
                <a:latin typeface="IBM Plex Sans Bold"/>
              </a:rPr>
              <a:t>max_depth: 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Ağaçların maksimum derinliği (3).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8F8F8"/>
                </a:solidFill>
                <a:latin typeface="IBM Plex Sans"/>
              </a:rPr>
              <a:t>Erken Durdurma: Model, 15 tur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 b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o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y</a:t>
            </a:r>
            <a:r>
              <a:rPr lang="en-US" sz="2199">
                <a:solidFill>
                  <a:srgbClr val="F8F8F8"/>
                </a:solidFill>
                <a:latin typeface="IBM Plex Sans"/>
              </a:rPr>
              <a:t>unca performansında iyileşme olmazsa eğitim durdurulur.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DAGHenlYyiQ</dc:identifier>
  <dcterms:modified xsi:type="dcterms:W3CDTF">2011-08-01T06:04:30Z</dcterms:modified>
  <cp:revision>1</cp:revision>
  <dc:title>KOCER MOTORS Kopyası</dc:title>
</cp:coreProperties>
</file>