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58" r:id="rId5"/>
    <p:sldId id="300" r:id="rId6"/>
    <p:sldId id="302" r:id="rId7"/>
    <p:sldId id="301"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6" r:id="rId24"/>
    <p:sldId id="275" r:id="rId25"/>
    <p:sldId id="277" r:id="rId26"/>
    <p:sldId id="278" r:id="rId27"/>
    <p:sldId id="279" r:id="rId28"/>
    <p:sldId id="280" r:id="rId29"/>
    <p:sldId id="283" r:id="rId30"/>
    <p:sldId id="284" r:id="rId31"/>
    <p:sldId id="281" r:id="rId32"/>
    <p:sldId id="282" r:id="rId33"/>
    <p:sldId id="285" r:id="rId34"/>
    <p:sldId id="299"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409" autoAdjust="0"/>
    <p:restoredTop sz="94706" autoAdjust="0"/>
  </p:normalViewPr>
  <p:slideViewPr>
    <p:cSldViewPr>
      <p:cViewPr varScale="1">
        <p:scale>
          <a:sx n="107" d="100"/>
          <a:sy n="107" d="100"/>
        </p:scale>
        <p:origin x="-10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8A735-AFA2-4F8B-9BD3-0A468C23AA79}" type="datetimeFigureOut">
              <a:rPr lang="he-IL" smtClean="0"/>
              <a:t>א'/אדר א/תשס"ח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7720B7-4775-4117-875A-29CDE7971F6C}"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338A735-AFA2-4F8B-9BD3-0A468C23AA79}" type="datetimeFigureOut">
              <a:rPr lang="he-IL" smtClean="0"/>
              <a:t>א'/אדר א/תשס"ח</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87720B7-4775-4117-875A-29CDE7971F6C}"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PLINQ and PFX</a:t>
            </a:r>
            <a:endParaRPr lang="he-IL" dirty="0"/>
          </a:p>
        </p:txBody>
      </p:sp>
      <p:sp>
        <p:nvSpPr>
          <p:cNvPr id="3" name="Subtitle 2"/>
          <p:cNvSpPr>
            <a:spLocks noGrp="1"/>
          </p:cNvSpPr>
          <p:nvPr>
            <p:ph type="subTitle" idx="1"/>
          </p:nvPr>
        </p:nvSpPr>
        <p:spPr/>
        <p:txBody>
          <a:bodyPr/>
          <a:lstStyle/>
          <a:p>
            <a:r>
              <a:rPr lang="en-US" dirty="0" smtClean="0"/>
              <a:t>Josh Reuben</a:t>
            </a:r>
          </a:p>
          <a:p>
            <a:r>
              <a:rPr lang="en-US" dirty="0" err="1" smtClean="0"/>
              <a:t>Sela</a:t>
            </a:r>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PLINQ’s functionality - 2ways: </a:t>
            </a:r>
            <a:br>
              <a:rPr lang="en-US" dirty="0" smtClean="0"/>
            </a:br>
            <a:endParaRPr lang="he-IL" dirty="0"/>
          </a:p>
        </p:txBody>
      </p:sp>
      <p:sp>
        <p:nvSpPr>
          <p:cNvPr id="3" name="Content Placeholder 2"/>
          <p:cNvSpPr>
            <a:spLocks noGrp="1"/>
          </p:cNvSpPr>
          <p:nvPr>
            <p:ph idx="1"/>
          </p:nvPr>
        </p:nvSpPr>
        <p:spPr/>
        <p:txBody>
          <a:bodyPr>
            <a:normAutofit/>
          </a:bodyPr>
          <a:lstStyle/>
          <a:p>
            <a:pPr algn="l" rtl="0"/>
            <a:r>
              <a:rPr lang="en-US" dirty="0" smtClean="0"/>
              <a:t>1)  The </a:t>
            </a:r>
            <a:r>
              <a:rPr lang="en-US" b="1" dirty="0" smtClean="0"/>
              <a:t>System.Linq.ParallelEnumerable</a:t>
            </a:r>
            <a:r>
              <a:rPr lang="en-US" dirty="0" smtClean="0"/>
              <a:t> class </a:t>
            </a:r>
          </a:p>
          <a:p>
            <a:pPr lvl="0" algn="l" rtl="0"/>
            <a:r>
              <a:rPr lang="en-US" dirty="0" smtClean="0"/>
              <a:t>2) The </a:t>
            </a:r>
            <a:r>
              <a:rPr lang="en-US" b="1" dirty="0" smtClean="0"/>
              <a:t>AsParallel</a:t>
            </a:r>
            <a:r>
              <a:rPr lang="en-US" dirty="0" smtClean="0"/>
              <a:t> extension method - exposed from the </a:t>
            </a:r>
            <a:r>
              <a:rPr lang="en-US" b="1" dirty="0" smtClean="0"/>
              <a:t>System.Linq.ParallelQuery</a:t>
            </a:r>
            <a:r>
              <a:rPr lang="en-US" dirty="0" smtClean="0"/>
              <a:t> class. Implicitly wraps data source in an </a:t>
            </a:r>
            <a:r>
              <a:rPr lang="en-US" b="1" dirty="0" err="1" smtClean="0"/>
              <a:t>IParallelEnumerable</a:t>
            </a:r>
            <a:r>
              <a:rPr lang="en-US" b="1" dirty="0" smtClean="0"/>
              <a:t>&lt;T&gt;</a:t>
            </a:r>
            <a:r>
              <a:rPr lang="en-US" dirty="0" smtClean="0"/>
              <a:t> - derives from </a:t>
            </a:r>
            <a:r>
              <a:rPr lang="en-US" b="1" dirty="0" smtClean="0"/>
              <a:t>IEnumerable&lt;T&gt;</a:t>
            </a:r>
            <a:r>
              <a:rPr lang="en-US" dirty="0" smtClean="0"/>
              <a:t> to facilitate binding to </a:t>
            </a:r>
            <a:r>
              <a:rPr lang="en-US" b="1" dirty="0" err="1" smtClean="0"/>
              <a:t>ParallelEnumerable</a:t>
            </a:r>
            <a:r>
              <a:rPr lang="en-US" dirty="0" smtClean="0"/>
              <a:t> query provider via extension methods.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AsParallel</a:t>
            </a:r>
            <a:endParaRPr lang="he-IL" dirty="0"/>
          </a:p>
        </p:txBody>
      </p:sp>
      <p:sp>
        <p:nvSpPr>
          <p:cNvPr id="3" name="Content Placeholder 2"/>
          <p:cNvSpPr>
            <a:spLocks noGrp="1"/>
          </p:cNvSpPr>
          <p:nvPr>
            <p:ph idx="1"/>
          </p:nvPr>
        </p:nvSpPr>
        <p:spPr/>
        <p:txBody>
          <a:bodyPr>
            <a:normAutofit fontScale="70000" lnSpcReduction="20000"/>
          </a:bodyPr>
          <a:lstStyle/>
          <a:p>
            <a:pPr algn="l" rtl="0">
              <a:buNone/>
            </a:pPr>
            <a:endParaRPr lang="en-US" sz="2800" dirty="0" smtClean="0"/>
          </a:p>
          <a:p>
            <a:pPr algn="l" rtl="0"/>
            <a:r>
              <a:rPr lang="en-US" sz="2400" dirty="0"/>
              <a:t>E.g. a function accepts an array of words, scrambles the letters in each word, and returns an array of the results, all using </a:t>
            </a:r>
            <a:r>
              <a:rPr lang="en-US" sz="2400" dirty="0" smtClean="0"/>
              <a:t>LINQ</a:t>
            </a:r>
          </a:p>
          <a:p>
            <a:pPr algn="l" rtl="0"/>
            <a:r>
              <a:rPr lang="en-US" sz="2400" dirty="0"/>
              <a:t>change in programming model is </a:t>
            </a:r>
            <a:r>
              <a:rPr lang="en-US" sz="2400" dirty="0" smtClean="0"/>
              <a:t>tiny - you </a:t>
            </a:r>
            <a:r>
              <a:rPr lang="en-US" sz="2400" dirty="0"/>
              <a:t>don't need to be a concurrency guru to use it. threads and locks won't even come up unless you </a:t>
            </a:r>
            <a:r>
              <a:rPr lang="en-US" sz="2400" dirty="0" smtClean="0"/>
              <a:t>want </a:t>
            </a:r>
            <a:r>
              <a:rPr lang="en-US" sz="2400" dirty="0"/>
              <a:t>to dive under the hood</a:t>
            </a:r>
            <a:endParaRPr lang="en-US" sz="2800" dirty="0"/>
          </a:p>
          <a:p>
            <a:pPr algn="l" rtl="0">
              <a:buNone/>
            </a:pPr>
            <a:endParaRPr lang="en-US" sz="2800" dirty="0" smtClean="0"/>
          </a:p>
          <a:p>
            <a:pPr algn="l" rtl="0">
              <a:buNone/>
            </a:pPr>
            <a:r>
              <a:rPr lang="en-US" sz="3400" b="1" dirty="0" smtClean="0"/>
              <a:t>public </a:t>
            </a:r>
            <a:r>
              <a:rPr lang="en-US" sz="3400" b="1" dirty="0"/>
              <a:t>static string[] ScrambleParallel(string[] words)</a:t>
            </a:r>
          </a:p>
          <a:p>
            <a:pPr algn="l" rtl="0">
              <a:buNone/>
            </a:pPr>
            <a:r>
              <a:rPr lang="he-IL" sz="3400" b="1" dirty="0" smtClean="0"/>
              <a:t>}</a:t>
            </a:r>
            <a:endParaRPr lang="he-IL" sz="3400" b="1" dirty="0"/>
          </a:p>
          <a:p>
            <a:pPr algn="l" rtl="0">
              <a:buNone/>
            </a:pPr>
            <a:r>
              <a:rPr lang="en-US" sz="3400" b="1" dirty="0"/>
              <a:t>            return </a:t>
            </a:r>
            <a:endParaRPr lang="en-US" sz="3400" b="1" dirty="0" smtClean="0"/>
          </a:p>
          <a:p>
            <a:pPr algn="l" rtl="0">
              <a:buNone/>
            </a:pPr>
            <a:r>
              <a:rPr lang="en-US" sz="3400" b="1" dirty="0"/>
              <a:t>	</a:t>
            </a:r>
            <a:r>
              <a:rPr lang="en-US" sz="3400" b="1" dirty="0" smtClean="0"/>
              <a:t>	(</a:t>
            </a:r>
          </a:p>
          <a:p>
            <a:pPr algn="l" rtl="0">
              <a:buNone/>
            </a:pPr>
            <a:r>
              <a:rPr lang="en-US" sz="3400" b="1" dirty="0"/>
              <a:t>	</a:t>
            </a:r>
            <a:r>
              <a:rPr lang="en-US" sz="3400" b="1" dirty="0" smtClean="0"/>
              <a:t>		from </a:t>
            </a:r>
            <a:r>
              <a:rPr lang="en-US" sz="3400" b="1" dirty="0"/>
              <a:t>word in </a:t>
            </a:r>
            <a:r>
              <a:rPr lang="en-US" sz="3400" b="1" dirty="0" err="1" smtClean="0"/>
              <a:t>words.</a:t>
            </a:r>
            <a:r>
              <a:rPr lang="en-US" sz="3400" b="1" u="sng" dirty="0" err="1" smtClean="0"/>
              <a:t>AsParallel</a:t>
            </a:r>
            <a:r>
              <a:rPr lang="en-US" sz="3400" b="1" dirty="0" smtClean="0"/>
              <a:t>()</a:t>
            </a:r>
            <a:endParaRPr lang="en-US" sz="3400" b="1" dirty="0"/>
          </a:p>
          <a:p>
            <a:pPr algn="l" rtl="0">
              <a:buNone/>
            </a:pPr>
            <a:r>
              <a:rPr lang="en-US" sz="3400" b="1" dirty="0"/>
              <a:t>                    </a:t>
            </a:r>
            <a:r>
              <a:rPr lang="en-US" sz="3400" b="1" dirty="0" smtClean="0"/>
              <a:t>	select </a:t>
            </a:r>
            <a:r>
              <a:rPr lang="en-US" sz="3400" b="1" dirty="0" err="1"/>
              <a:t>ScrambleWord</a:t>
            </a:r>
            <a:r>
              <a:rPr lang="en-US" sz="3400" b="1" dirty="0"/>
              <a:t>(word</a:t>
            </a:r>
            <a:r>
              <a:rPr lang="en-US" sz="3400" b="1" dirty="0" smtClean="0"/>
              <a:t>)</a:t>
            </a:r>
          </a:p>
          <a:p>
            <a:pPr algn="l" rtl="0">
              <a:buNone/>
            </a:pPr>
            <a:r>
              <a:rPr lang="en-US" sz="3400" b="1" dirty="0"/>
              <a:t>	</a:t>
            </a:r>
            <a:r>
              <a:rPr lang="en-US" sz="3400" b="1" dirty="0" smtClean="0"/>
              <a:t>	).</a:t>
            </a:r>
            <a:r>
              <a:rPr lang="en-US" sz="3400" b="1" dirty="0" err="1"/>
              <a:t>ToArray</a:t>
            </a:r>
            <a:r>
              <a:rPr lang="en-US" sz="3400" b="1" dirty="0"/>
              <a:t>();</a:t>
            </a:r>
          </a:p>
          <a:p>
            <a:pPr algn="l" rtl="0">
              <a:buNone/>
            </a:pPr>
            <a:r>
              <a:rPr lang="he-IL" sz="3400" b="1" dirty="0"/>
              <a:t>        {</a:t>
            </a:r>
            <a:endParaRPr lang="he-IL" sz="3400" b="1" dirty="0" smtClean="0"/>
          </a:p>
          <a:p>
            <a:pPr algn="l" rtl="0">
              <a:buNone/>
            </a:pPr>
            <a:endParaRPr lang="he-IL"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Suitability</a:t>
            </a:r>
            <a:endParaRPr lang="he-IL" dirty="0"/>
          </a:p>
        </p:txBody>
      </p:sp>
      <p:sp>
        <p:nvSpPr>
          <p:cNvPr id="3" name="Content Placeholder 2"/>
          <p:cNvSpPr>
            <a:spLocks noGrp="1"/>
          </p:cNvSpPr>
          <p:nvPr>
            <p:ph idx="1"/>
          </p:nvPr>
        </p:nvSpPr>
        <p:spPr/>
        <p:txBody>
          <a:bodyPr/>
          <a:lstStyle/>
          <a:p>
            <a:pPr algn="l" rtl="0"/>
            <a:r>
              <a:rPr lang="en-US" dirty="0"/>
              <a:t>Not all LINQ queries are good candidates for parallel execution. </a:t>
            </a:r>
            <a:endParaRPr lang="en-US" dirty="0" smtClean="0"/>
          </a:p>
          <a:p>
            <a:pPr algn="l" rtl="0"/>
            <a:r>
              <a:rPr lang="en-US" dirty="0" smtClean="0"/>
              <a:t>Unsuitable LINQ </a:t>
            </a:r>
            <a:r>
              <a:rPr lang="en-US" dirty="0"/>
              <a:t>queries contain side-effects or IO </a:t>
            </a:r>
            <a:endParaRPr lang="en-US" dirty="0" smtClean="0"/>
          </a:p>
          <a:p>
            <a:pPr algn="l" rtl="0"/>
            <a:r>
              <a:rPr lang="en-US" dirty="0" smtClean="0"/>
              <a:t>the </a:t>
            </a:r>
            <a:r>
              <a:rPr lang="en-US" dirty="0"/>
              <a:t>queries that will parallelize best are those that query large amounts of </a:t>
            </a:r>
            <a:r>
              <a:rPr lang="en-US" dirty="0" smtClean="0"/>
              <a:t>data or </a:t>
            </a:r>
            <a:r>
              <a:rPr lang="en-US" dirty="0"/>
              <a:t>perform expensive </a:t>
            </a:r>
            <a:r>
              <a:rPr lang="en-US" dirty="0" smtClean="0"/>
              <a:t>computations</a:t>
            </a:r>
            <a:endParaRPr lang="he-I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preservation </a:t>
            </a:r>
            <a:endParaRPr lang="he-IL" dirty="0"/>
          </a:p>
        </p:txBody>
      </p:sp>
      <p:sp>
        <p:nvSpPr>
          <p:cNvPr id="3" name="Content Placeholder 2"/>
          <p:cNvSpPr>
            <a:spLocks noGrp="1"/>
          </p:cNvSpPr>
          <p:nvPr>
            <p:ph idx="1"/>
          </p:nvPr>
        </p:nvSpPr>
        <p:spPr/>
        <p:txBody>
          <a:bodyPr>
            <a:normAutofit fontScale="62500" lnSpcReduction="20000"/>
          </a:bodyPr>
          <a:lstStyle/>
          <a:p>
            <a:pPr algn="l" rtl="0">
              <a:buNone/>
            </a:pPr>
            <a:endParaRPr lang="en-US" sz="2800" dirty="0" smtClean="0"/>
          </a:p>
          <a:p>
            <a:pPr algn="l" rtl="0"/>
            <a:r>
              <a:rPr lang="en-US" sz="2600" dirty="0"/>
              <a:t>PLINQ does not guarantee order preservation by </a:t>
            </a:r>
            <a:r>
              <a:rPr lang="en-US" sz="2600" dirty="0" smtClean="0"/>
              <a:t>default - </a:t>
            </a:r>
            <a:r>
              <a:rPr lang="en-US" sz="2600" dirty="0"/>
              <a:t>If </a:t>
            </a:r>
            <a:r>
              <a:rPr lang="en-US" sz="2600" dirty="0" smtClean="0"/>
              <a:t>important specify </a:t>
            </a:r>
            <a:r>
              <a:rPr lang="en-US" sz="2600" b="1" u="sng" dirty="0" err="1" smtClean="0"/>
              <a:t>ParallelQueryOptions</a:t>
            </a:r>
            <a:endParaRPr lang="en-US" sz="2600" b="1" u="sng" dirty="0" smtClean="0"/>
          </a:p>
          <a:p>
            <a:pPr algn="l" rtl="0"/>
            <a:r>
              <a:rPr lang="en-US" sz="2600" dirty="0"/>
              <a:t>Because PLINQ runs the query in parallel, the results are made available as soon as they become </a:t>
            </a:r>
            <a:r>
              <a:rPr lang="en-US" sz="2600" dirty="0" smtClean="0"/>
              <a:t>available - </a:t>
            </a:r>
            <a:r>
              <a:rPr lang="en-US" sz="2600" u="sng" dirty="0" smtClean="0"/>
              <a:t>PLINQ </a:t>
            </a:r>
            <a:r>
              <a:rPr lang="en-US" sz="2600" u="sng" dirty="0"/>
              <a:t>ordering is determined by the nondeterministic scheduling</a:t>
            </a:r>
            <a:r>
              <a:rPr lang="en-US" sz="2600" dirty="0"/>
              <a:t> of parallel units of work, which is apt to change wildly from one execution to the next.</a:t>
            </a:r>
            <a:endParaRPr lang="en-US" sz="2600" b="1" u="sng" dirty="0" smtClean="0"/>
          </a:p>
          <a:p>
            <a:pPr algn="l" rtl="0">
              <a:buNone/>
            </a:pPr>
            <a:endParaRPr lang="en-US" sz="2800" dirty="0" smtClean="0"/>
          </a:p>
          <a:p>
            <a:pPr algn="l" rtl="0">
              <a:buNone/>
            </a:pPr>
            <a:r>
              <a:rPr lang="en-US" sz="2800" b="1" dirty="0" smtClean="0"/>
              <a:t>public </a:t>
            </a:r>
            <a:r>
              <a:rPr lang="en-US" sz="2800" b="1" dirty="0"/>
              <a:t>static string[] ScrambleParallel(string[] words)</a:t>
            </a:r>
          </a:p>
          <a:p>
            <a:pPr algn="l" rtl="0">
              <a:buNone/>
            </a:pPr>
            <a:r>
              <a:rPr lang="he-IL" sz="2800" b="1" dirty="0" smtClean="0"/>
              <a:t>}</a:t>
            </a:r>
            <a:endParaRPr lang="he-IL" sz="2800" b="1" dirty="0"/>
          </a:p>
          <a:p>
            <a:pPr algn="l" rtl="0">
              <a:buNone/>
            </a:pPr>
            <a:r>
              <a:rPr lang="en-US" sz="2800" b="1" dirty="0"/>
              <a:t>            return </a:t>
            </a:r>
            <a:endParaRPr lang="en-US" sz="2800" b="1" dirty="0" smtClean="0"/>
          </a:p>
          <a:p>
            <a:pPr algn="l" rtl="0">
              <a:buNone/>
            </a:pPr>
            <a:r>
              <a:rPr lang="en-US" sz="2800" b="1" dirty="0"/>
              <a:t>	</a:t>
            </a:r>
            <a:r>
              <a:rPr lang="en-US" sz="2800" b="1" dirty="0" smtClean="0"/>
              <a:t>	(</a:t>
            </a:r>
          </a:p>
          <a:p>
            <a:pPr algn="l" rtl="0">
              <a:buNone/>
            </a:pPr>
            <a:r>
              <a:rPr lang="en-US" sz="2800" b="1" dirty="0"/>
              <a:t>	</a:t>
            </a:r>
            <a:r>
              <a:rPr lang="en-US" sz="2800" b="1" dirty="0" smtClean="0"/>
              <a:t>		from </a:t>
            </a:r>
            <a:r>
              <a:rPr lang="en-US" sz="2800" b="1" dirty="0"/>
              <a:t>word in </a:t>
            </a:r>
            <a:r>
              <a:rPr lang="en-US" sz="2800" b="1" dirty="0" err="1" smtClean="0"/>
              <a:t>words.</a:t>
            </a:r>
            <a:r>
              <a:rPr lang="en-US" sz="2800" b="1" u="sng" dirty="0" err="1" smtClean="0"/>
              <a:t>AsParallel</a:t>
            </a:r>
            <a:r>
              <a:rPr lang="en-US" sz="2800" b="1" dirty="0" smtClean="0"/>
              <a:t> 					(</a:t>
            </a:r>
            <a:r>
              <a:rPr lang="en-US" sz="2800" b="1" u="sng" dirty="0" err="1"/>
              <a:t>ParallelQueryOptions.PreserveOrdering</a:t>
            </a:r>
            <a:r>
              <a:rPr lang="en-US" sz="2800" b="1" dirty="0"/>
              <a:t>)</a:t>
            </a:r>
          </a:p>
          <a:p>
            <a:pPr algn="l" rtl="0">
              <a:buNone/>
            </a:pPr>
            <a:r>
              <a:rPr lang="en-US" sz="2800" b="1" dirty="0"/>
              <a:t>                    </a:t>
            </a:r>
            <a:r>
              <a:rPr lang="en-US" sz="2800" b="1" dirty="0" smtClean="0"/>
              <a:t>	select </a:t>
            </a:r>
            <a:r>
              <a:rPr lang="en-US" sz="2800" b="1" dirty="0" err="1"/>
              <a:t>ScrambleWord</a:t>
            </a:r>
            <a:r>
              <a:rPr lang="en-US" sz="2800" b="1" dirty="0"/>
              <a:t>(word</a:t>
            </a:r>
            <a:r>
              <a:rPr lang="en-US" sz="2800" b="1" dirty="0" smtClean="0"/>
              <a:t>)</a:t>
            </a:r>
          </a:p>
          <a:p>
            <a:pPr algn="l" rtl="0">
              <a:buNone/>
            </a:pPr>
            <a:r>
              <a:rPr lang="en-US" sz="2800" b="1" dirty="0"/>
              <a:t>	</a:t>
            </a:r>
            <a:r>
              <a:rPr lang="en-US" sz="2800" b="1" dirty="0" smtClean="0"/>
              <a:t>	).</a:t>
            </a:r>
            <a:r>
              <a:rPr lang="en-US" sz="2800" b="1" dirty="0" err="1"/>
              <a:t>ToArray</a:t>
            </a:r>
            <a:r>
              <a:rPr lang="en-US" sz="2800" b="1" dirty="0"/>
              <a:t>();</a:t>
            </a:r>
          </a:p>
          <a:p>
            <a:pPr algn="l" rtl="0">
              <a:buNone/>
            </a:pPr>
            <a:r>
              <a:rPr lang="he-IL" sz="2800" b="1" dirty="0"/>
              <a:t>        {</a:t>
            </a:r>
            <a:endParaRPr lang="he-IL" sz="2800" b="1" dirty="0" smtClean="0"/>
          </a:p>
          <a:p>
            <a:pPr algn="l" rtl="0">
              <a:buNone/>
            </a:pPr>
            <a:endParaRPr lang="he-IL"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000" dirty="0" smtClean="0"/>
              <a:t>3 ways </a:t>
            </a:r>
            <a:r>
              <a:rPr lang="en-US" sz="4000" dirty="0"/>
              <a:t>that PLINQ queries can be processed </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algn="l" rtl="0"/>
            <a:r>
              <a:rPr lang="en-US" sz="5400" dirty="0" smtClean="0"/>
              <a:t>Pipelined</a:t>
            </a:r>
          </a:p>
          <a:p>
            <a:pPr algn="l" rtl="0"/>
            <a:r>
              <a:rPr lang="en-US" sz="5400" dirty="0" smtClean="0"/>
              <a:t>stop&amp; go</a:t>
            </a:r>
          </a:p>
          <a:p>
            <a:pPr algn="l" rtl="0"/>
            <a:r>
              <a:rPr lang="en-US" sz="5400" dirty="0" smtClean="0"/>
              <a:t>inverted enumeration</a:t>
            </a:r>
            <a:endParaRPr lang="he-IL" sz="5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processing (</a:t>
            </a:r>
            <a:r>
              <a:rPr lang="en-US" dirty="0" smtClean="0"/>
              <a:t>default)</a:t>
            </a:r>
            <a:endParaRPr lang="he-IL" dirty="0"/>
          </a:p>
        </p:txBody>
      </p:sp>
      <p:sp>
        <p:nvSpPr>
          <p:cNvPr id="3" name="Content Placeholder 2"/>
          <p:cNvSpPr>
            <a:spLocks noGrp="1"/>
          </p:cNvSpPr>
          <p:nvPr>
            <p:ph idx="1"/>
          </p:nvPr>
        </p:nvSpPr>
        <p:spPr/>
        <p:txBody>
          <a:bodyPr>
            <a:normAutofit fontScale="85000" lnSpcReduction="10000"/>
          </a:bodyPr>
          <a:lstStyle/>
          <a:p>
            <a:pPr marL="342900" lvl="1" indent="-342900" algn="l" rtl="0">
              <a:buFont typeface="Arial" pitchFamily="34" charset="0"/>
              <a:buChar char="•"/>
            </a:pPr>
            <a:r>
              <a:rPr lang="en-US" dirty="0"/>
              <a:t>the thread doing the enumeration is separate from the threads devoted to running the query. </a:t>
            </a:r>
            <a:endParaRPr lang="en-US" dirty="0" smtClean="0"/>
          </a:p>
          <a:p>
            <a:pPr marL="342900" lvl="1" indent="-342900" algn="l" rtl="0">
              <a:buFont typeface="Arial" pitchFamily="34" charset="0"/>
              <a:buChar char="•"/>
            </a:pPr>
            <a:r>
              <a:rPr lang="en-US" dirty="0" smtClean="0"/>
              <a:t>PLINQ </a:t>
            </a:r>
            <a:r>
              <a:rPr lang="en-US" dirty="0"/>
              <a:t>will use many threads for query execution, but will reduce the degree of parallelism by one so that the enumerating thread is not interfered with. </a:t>
            </a:r>
            <a:endParaRPr lang="en-US" dirty="0" smtClean="0"/>
          </a:p>
          <a:p>
            <a:pPr marL="342900" lvl="1" indent="-342900" algn="l" rtl="0">
              <a:buFont typeface="Arial" pitchFamily="34" charset="0"/>
              <a:buChar char="•"/>
            </a:pPr>
            <a:r>
              <a:rPr lang="en-US" dirty="0" err="1" smtClean="0"/>
              <a:t>Eg</a:t>
            </a:r>
            <a:r>
              <a:rPr lang="en-US" dirty="0" smtClean="0"/>
              <a:t> </a:t>
            </a:r>
            <a:r>
              <a:rPr lang="en-US" dirty="0"/>
              <a:t>if you have eight processors available, seven of them will run the PLINQ query while the remaining processor runs the </a:t>
            </a:r>
            <a:r>
              <a:rPr lang="en-US" b="1" dirty="0" err="1"/>
              <a:t>foreach</a:t>
            </a:r>
            <a:r>
              <a:rPr lang="en-US" dirty="0"/>
              <a:t> loop on the output of the PLINQ query as elements become available. </a:t>
            </a:r>
            <a:endParaRPr lang="en-US" dirty="0" smtClean="0"/>
          </a:p>
          <a:p>
            <a:pPr marL="342900" lvl="1" indent="-342900" algn="l" rtl="0">
              <a:buFont typeface="Arial" pitchFamily="34" charset="0"/>
              <a:buChar char="•"/>
            </a:pPr>
            <a:r>
              <a:rPr lang="en-US" dirty="0" smtClean="0"/>
              <a:t>benefit - more </a:t>
            </a:r>
            <a:r>
              <a:rPr lang="en-US" dirty="0"/>
              <a:t>incremental processing of output, </a:t>
            </a:r>
            <a:r>
              <a:rPr lang="en-US" dirty="0" smtClean="0"/>
              <a:t>reducing </a:t>
            </a:r>
            <a:r>
              <a:rPr lang="en-US" dirty="0"/>
              <a:t>the memory requirements necessary to hold the </a:t>
            </a:r>
            <a:r>
              <a:rPr lang="en-US" dirty="0" smtClean="0"/>
              <a:t>results</a:t>
            </a:r>
          </a:p>
          <a:p>
            <a:pPr marL="342900" lvl="1" indent="-342900" algn="l" rtl="0">
              <a:buFont typeface="Arial" pitchFamily="34" charset="0"/>
              <a:buChar char="•"/>
            </a:pPr>
            <a:r>
              <a:rPr lang="en-US" dirty="0" smtClean="0"/>
              <a:t>Can lead </a:t>
            </a:r>
            <a:r>
              <a:rPr lang="en-US" dirty="0"/>
              <a:t>to uneven work </a:t>
            </a:r>
            <a:r>
              <a:rPr lang="en-US" dirty="0" smtClean="0"/>
              <a:t>distribution - processor </a:t>
            </a:r>
            <a:r>
              <a:rPr lang="en-US" dirty="0"/>
              <a:t>inefficiency. </a:t>
            </a:r>
            <a:endParaRPr lang="en-US" dirty="0" smtClean="0"/>
          </a:p>
          <a:p>
            <a:pPr algn="l" rtl="0"/>
            <a:endParaRPr lang="he-I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pPr algn="l" rtl="0">
              <a:buNone/>
            </a:pPr>
            <a:r>
              <a:rPr lang="en-US" b="1" dirty="0" err="1"/>
              <a:t>var</a:t>
            </a:r>
            <a:r>
              <a:rPr lang="en-US" b="1" dirty="0"/>
              <a:t> q = ... some query </a:t>
            </a:r>
            <a:r>
              <a:rPr lang="en-US" b="1" dirty="0" smtClean="0"/>
              <a:t>...;</a:t>
            </a:r>
          </a:p>
          <a:p>
            <a:pPr algn="l" rtl="0">
              <a:buNone/>
            </a:pPr>
            <a:r>
              <a:rPr lang="en-US" b="1" dirty="0" err="1" smtClean="0"/>
              <a:t>foreach</a:t>
            </a:r>
            <a:r>
              <a:rPr lang="en-US" b="1" dirty="0" smtClean="0"/>
              <a:t> </a:t>
            </a:r>
            <a:r>
              <a:rPr lang="en-US" b="1" dirty="0"/>
              <a:t>(</a:t>
            </a:r>
            <a:r>
              <a:rPr lang="en-US" b="1" dirty="0" err="1"/>
              <a:t>var</a:t>
            </a:r>
            <a:r>
              <a:rPr lang="en-US" b="1" dirty="0"/>
              <a:t> e in q) </a:t>
            </a:r>
            <a:endParaRPr lang="en-US" b="1" dirty="0" smtClean="0"/>
          </a:p>
          <a:p>
            <a:pPr algn="l" rtl="0">
              <a:buNone/>
            </a:pPr>
            <a:r>
              <a:rPr lang="en-US" b="1" dirty="0" smtClean="0"/>
              <a:t>{    </a:t>
            </a:r>
          </a:p>
          <a:p>
            <a:pPr algn="l" rtl="0">
              <a:buNone/>
            </a:pPr>
            <a:r>
              <a:rPr lang="en-US" b="1" dirty="0" smtClean="0"/>
              <a:t>	a(e</a:t>
            </a:r>
            <a:r>
              <a:rPr lang="en-US" b="1" dirty="0"/>
              <a:t>);</a:t>
            </a:r>
            <a:r>
              <a:rPr lang="en-US" dirty="0"/>
              <a:t> </a:t>
            </a:r>
            <a:endParaRPr lang="en-US" dirty="0" smtClean="0"/>
          </a:p>
          <a:p>
            <a:pPr algn="l" rtl="0">
              <a:buNone/>
            </a:pPr>
            <a:r>
              <a:rPr lang="en-US" dirty="0"/>
              <a:t>	</a:t>
            </a:r>
            <a:r>
              <a:rPr lang="en-US" dirty="0" smtClean="0"/>
              <a:t>// </a:t>
            </a:r>
            <a:r>
              <a:rPr lang="en-US" dirty="0"/>
              <a:t>this runs in parallel with the execution of </a:t>
            </a:r>
            <a:r>
              <a:rPr lang="en-US" dirty="0" smtClean="0"/>
              <a:t>'q‘</a:t>
            </a:r>
          </a:p>
          <a:p>
            <a:pPr algn="l" rtl="0">
              <a:buNone/>
            </a:pPr>
            <a:r>
              <a:rPr lang="en-US" b="1" dirty="0" smtClean="0"/>
              <a:t>}</a:t>
            </a:r>
            <a:endParaRPr lang="en-US" dirty="0" smtClean="0"/>
          </a:p>
          <a:p>
            <a:endParaRPr lang="he-I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&amp; Go Processing</a:t>
            </a:r>
            <a:endParaRPr lang="he-IL" dirty="0"/>
          </a:p>
        </p:txBody>
      </p:sp>
      <p:sp>
        <p:nvSpPr>
          <p:cNvPr id="3" name="Content Placeholder 2"/>
          <p:cNvSpPr>
            <a:spLocks noGrp="1"/>
          </p:cNvSpPr>
          <p:nvPr>
            <p:ph idx="1"/>
          </p:nvPr>
        </p:nvSpPr>
        <p:spPr/>
        <p:txBody>
          <a:bodyPr>
            <a:normAutofit fontScale="77500" lnSpcReduction="20000"/>
          </a:bodyPr>
          <a:lstStyle/>
          <a:p>
            <a:pPr algn="l" rtl="0"/>
            <a:r>
              <a:rPr lang="en-US" dirty="0" smtClean="0"/>
              <a:t>the </a:t>
            </a:r>
            <a:r>
              <a:rPr lang="en-US" dirty="0"/>
              <a:t>thread that starts the enumeration joins all of the other threads to execute the query. Once all threads have finished producing the complete set of output, the thread then proceeds to enumerating the output. </a:t>
            </a:r>
            <a:endParaRPr lang="en-US" dirty="0" smtClean="0"/>
          </a:p>
          <a:p>
            <a:pPr algn="l" rtl="0"/>
            <a:r>
              <a:rPr lang="en-US" dirty="0" smtClean="0"/>
              <a:t>benefit -all </a:t>
            </a:r>
            <a:r>
              <a:rPr lang="en-US" dirty="0"/>
              <a:t>processing power is devoted to creating the output as quickly as possible. </a:t>
            </a:r>
            <a:r>
              <a:rPr lang="en-US" dirty="0" smtClean="0"/>
              <a:t>less </a:t>
            </a:r>
            <a:r>
              <a:rPr lang="en-US" dirty="0"/>
              <a:t>incremental synchronization overhead </a:t>
            </a:r>
            <a:endParaRPr lang="en-US" dirty="0" smtClean="0"/>
          </a:p>
          <a:p>
            <a:pPr algn="l" rtl="0"/>
            <a:r>
              <a:rPr lang="en-US" dirty="0" smtClean="0"/>
              <a:t>used </a:t>
            </a:r>
            <a:r>
              <a:rPr lang="en-US" dirty="0"/>
              <a:t>as the </a:t>
            </a:r>
            <a:r>
              <a:rPr lang="en-US" dirty="0" smtClean="0"/>
              <a:t>default for the LINQ </a:t>
            </a:r>
            <a:r>
              <a:rPr lang="en-US" b="1" dirty="0" err="1"/>
              <a:t>ToArray</a:t>
            </a:r>
            <a:r>
              <a:rPr lang="en-US" dirty="0"/>
              <a:t> or </a:t>
            </a:r>
            <a:r>
              <a:rPr lang="en-US" b="1" dirty="0" err="1"/>
              <a:t>ToList</a:t>
            </a:r>
            <a:r>
              <a:rPr lang="en-US" dirty="0"/>
              <a:t> </a:t>
            </a:r>
            <a:r>
              <a:rPr lang="en-US" dirty="0" smtClean="0"/>
              <a:t>methods or a </a:t>
            </a:r>
            <a:r>
              <a:rPr lang="en-US" b="1" dirty="0" smtClean="0"/>
              <a:t>Sort</a:t>
            </a:r>
            <a:r>
              <a:rPr lang="en-US" dirty="0" smtClean="0"/>
              <a:t> - </a:t>
            </a:r>
            <a:r>
              <a:rPr lang="en-US" dirty="0"/>
              <a:t>internally </a:t>
            </a:r>
            <a:r>
              <a:rPr lang="en-US" dirty="0" smtClean="0"/>
              <a:t>forces </a:t>
            </a:r>
            <a:r>
              <a:rPr lang="en-US" dirty="0"/>
              <a:t>a stop-and-go operation</a:t>
            </a:r>
            <a:r>
              <a:rPr lang="en-US" dirty="0" smtClean="0"/>
              <a:t>.</a:t>
            </a:r>
          </a:p>
          <a:p>
            <a:pPr algn="l" rtl="0"/>
            <a:r>
              <a:rPr lang="en-US" b="1" dirty="0" err="1"/>
              <a:t>IParallelEnumerable</a:t>
            </a:r>
            <a:r>
              <a:rPr lang="en-US" b="1" dirty="0"/>
              <a:t>&lt;T&gt;</a:t>
            </a:r>
            <a:r>
              <a:rPr lang="en-US" dirty="0"/>
              <a:t> interface offers an overload of </a:t>
            </a:r>
            <a:r>
              <a:rPr lang="en-US" b="1" dirty="0" err="1"/>
              <a:t>GetEnumerator</a:t>
            </a:r>
            <a:r>
              <a:rPr lang="en-US" dirty="0"/>
              <a:t> that takes a </a:t>
            </a:r>
            <a:r>
              <a:rPr lang="en-US" b="1" dirty="0" err="1"/>
              <a:t>bool</a:t>
            </a:r>
            <a:r>
              <a:rPr lang="en-US" dirty="0"/>
              <a:t> argument called pipelined</a:t>
            </a:r>
            <a:r>
              <a:rPr lang="en-US" dirty="0" smtClean="0"/>
              <a:t> </a:t>
            </a:r>
            <a:endParaRPr 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77500" lnSpcReduction="20000"/>
          </a:bodyPr>
          <a:lstStyle/>
          <a:p>
            <a:pPr algn="l" rtl="0">
              <a:buNone/>
            </a:pPr>
            <a:r>
              <a:rPr lang="en-US" b="1" dirty="0" err="1"/>
              <a:t>var</a:t>
            </a:r>
            <a:r>
              <a:rPr lang="en-US" b="1" dirty="0"/>
              <a:t> q = ... some query </a:t>
            </a:r>
            <a:r>
              <a:rPr lang="en-US" b="1" dirty="0" smtClean="0"/>
              <a:t>...;</a:t>
            </a:r>
          </a:p>
          <a:p>
            <a:pPr algn="l" rtl="0">
              <a:buNone/>
            </a:pPr>
            <a:r>
              <a:rPr lang="en-US" b="1" u="sng" dirty="0" smtClean="0"/>
              <a:t>using </a:t>
            </a:r>
            <a:r>
              <a:rPr lang="en-US" b="1" u="sng" dirty="0"/>
              <a:t>(</a:t>
            </a:r>
            <a:r>
              <a:rPr lang="en-US" b="1" u="sng" dirty="0" err="1"/>
              <a:t>var</a:t>
            </a:r>
            <a:r>
              <a:rPr lang="en-US" b="1" u="sng" dirty="0"/>
              <a:t> e = </a:t>
            </a:r>
            <a:r>
              <a:rPr lang="en-US" b="1" u="sng" dirty="0" err="1"/>
              <a:t>q.GetEnumerator</a:t>
            </a:r>
            <a:r>
              <a:rPr lang="en-US" b="1" u="sng" dirty="0"/>
              <a:t>(false)) </a:t>
            </a:r>
            <a:endParaRPr lang="en-US" b="1" u="sng" dirty="0" smtClean="0"/>
          </a:p>
          <a:p>
            <a:pPr algn="l" rtl="0">
              <a:buNone/>
            </a:pPr>
            <a:r>
              <a:rPr lang="en-US" b="1" dirty="0" smtClean="0"/>
              <a:t>{    </a:t>
            </a:r>
          </a:p>
          <a:p>
            <a:pPr algn="l" rtl="0">
              <a:buNone/>
            </a:pPr>
            <a:r>
              <a:rPr lang="en-US" b="1" dirty="0" smtClean="0"/>
              <a:t>	</a:t>
            </a:r>
            <a:r>
              <a:rPr lang="en-US" b="1" u="sng" dirty="0" smtClean="0"/>
              <a:t>while </a:t>
            </a:r>
            <a:r>
              <a:rPr lang="en-US" b="1" u="sng" dirty="0"/>
              <a:t>(</a:t>
            </a:r>
            <a:r>
              <a:rPr lang="en-US" b="1" u="sng" dirty="0" err="1"/>
              <a:t>e.MoveNext</a:t>
            </a:r>
            <a:r>
              <a:rPr lang="en-US" b="1" u="sng" dirty="0"/>
              <a:t>())</a:t>
            </a:r>
            <a:r>
              <a:rPr lang="en-US" b="1" dirty="0"/>
              <a:t> </a:t>
            </a:r>
            <a:endParaRPr lang="en-US" b="1" dirty="0" smtClean="0"/>
          </a:p>
          <a:p>
            <a:pPr algn="l" rtl="0">
              <a:buNone/>
            </a:pPr>
            <a:r>
              <a:rPr lang="en-US" b="1" dirty="0"/>
              <a:t>	</a:t>
            </a:r>
            <a:r>
              <a:rPr lang="en-US" b="1" dirty="0" smtClean="0"/>
              <a:t>{</a:t>
            </a:r>
            <a:r>
              <a:rPr lang="en-US" dirty="0" smtClean="0"/>
              <a:t>        </a:t>
            </a:r>
          </a:p>
          <a:p>
            <a:pPr algn="l" rtl="0">
              <a:buNone/>
            </a:pPr>
            <a:r>
              <a:rPr lang="en-US" dirty="0"/>
              <a:t>	</a:t>
            </a:r>
            <a:r>
              <a:rPr lang="en-US" dirty="0" smtClean="0"/>
              <a:t>	// </a:t>
            </a:r>
            <a:r>
              <a:rPr lang="en-US" dirty="0"/>
              <a:t>after the 1st call, the query is finished executing        </a:t>
            </a:r>
            <a:endParaRPr lang="en-US" dirty="0" smtClean="0"/>
          </a:p>
          <a:p>
            <a:pPr algn="l" rtl="0">
              <a:buNone/>
            </a:pPr>
            <a:r>
              <a:rPr lang="en-US" dirty="0"/>
              <a:t>	</a:t>
            </a:r>
            <a:r>
              <a:rPr lang="en-US" dirty="0" smtClean="0"/>
              <a:t>	// </a:t>
            </a:r>
            <a:r>
              <a:rPr lang="en-US" dirty="0"/>
              <a:t>we then just enumerate the results </a:t>
            </a:r>
            <a:endParaRPr lang="en-US" dirty="0" smtClean="0"/>
          </a:p>
          <a:p>
            <a:pPr algn="l" rtl="0">
              <a:buNone/>
            </a:pPr>
            <a:r>
              <a:rPr lang="en-US" dirty="0"/>
              <a:t>	</a:t>
            </a:r>
            <a:r>
              <a:rPr lang="en-US" dirty="0" smtClean="0"/>
              <a:t>	// from </a:t>
            </a:r>
            <a:r>
              <a:rPr lang="en-US" dirty="0"/>
              <a:t>an in-memory list</a:t>
            </a:r>
            <a:r>
              <a:rPr lang="en-US" b="1" dirty="0"/>
              <a:t>        </a:t>
            </a:r>
            <a:endParaRPr lang="en-US" b="1" dirty="0" smtClean="0"/>
          </a:p>
          <a:p>
            <a:pPr algn="l" rtl="0">
              <a:buNone/>
            </a:pPr>
            <a:r>
              <a:rPr lang="en-US" b="1" dirty="0"/>
              <a:t>	</a:t>
            </a:r>
            <a:r>
              <a:rPr lang="en-US" b="1" dirty="0" smtClean="0"/>
              <a:t>	a(</a:t>
            </a:r>
            <a:r>
              <a:rPr lang="en-US" b="1" dirty="0" err="1" smtClean="0"/>
              <a:t>e.Current</a:t>
            </a:r>
            <a:r>
              <a:rPr lang="en-US" b="1" dirty="0"/>
              <a:t>);    </a:t>
            </a:r>
            <a:endParaRPr lang="en-US" b="1" dirty="0" smtClean="0"/>
          </a:p>
          <a:p>
            <a:pPr algn="l" rtl="0">
              <a:buNone/>
            </a:pPr>
            <a:r>
              <a:rPr lang="en-US" b="1" dirty="0"/>
              <a:t>	</a:t>
            </a:r>
            <a:r>
              <a:rPr lang="en-US" b="1" dirty="0" smtClean="0"/>
              <a:t>}</a:t>
            </a:r>
          </a:p>
          <a:p>
            <a:pPr algn="l" rtl="0">
              <a:buNone/>
            </a:pPr>
            <a:r>
              <a:rPr lang="en-US" b="1" dirty="0" smtClean="0"/>
              <a:t>}</a:t>
            </a:r>
            <a:endParaRPr lang="en-US" dirty="0" smtClean="0"/>
          </a:p>
          <a:p>
            <a:endParaRPr lang="he-IL"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Enumeration</a:t>
            </a:r>
            <a:endParaRPr lang="he-IL" dirty="0"/>
          </a:p>
        </p:txBody>
      </p:sp>
      <p:sp>
        <p:nvSpPr>
          <p:cNvPr id="3" name="Content Placeholder 2"/>
          <p:cNvSpPr>
            <a:spLocks noGrp="1"/>
          </p:cNvSpPr>
          <p:nvPr>
            <p:ph idx="1"/>
          </p:nvPr>
        </p:nvSpPr>
        <p:spPr/>
        <p:txBody>
          <a:bodyPr>
            <a:normAutofit fontScale="92500" lnSpcReduction="10000"/>
          </a:bodyPr>
          <a:lstStyle/>
          <a:p>
            <a:pPr lvl="0" algn="l" rtl="0" fontAlgn="t"/>
            <a:r>
              <a:rPr lang="en-US" dirty="0" smtClean="0"/>
              <a:t>A </a:t>
            </a:r>
            <a:r>
              <a:rPr lang="en-US" dirty="0"/>
              <a:t>lambda function is provided </a:t>
            </a:r>
            <a:r>
              <a:rPr lang="en-US" dirty="0" smtClean="0"/>
              <a:t>that </a:t>
            </a:r>
            <a:r>
              <a:rPr lang="en-US" dirty="0"/>
              <a:t>is run in parallel, once for each element in the output. </a:t>
            </a:r>
            <a:endParaRPr lang="en-US" dirty="0" smtClean="0"/>
          </a:p>
          <a:p>
            <a:pPr lvl="0" algn="l" rtl="0" fontAlgn="t"/>
            <a:r>
              <a:rPr lang="en-US" dirty="0" smtClean="0"/>
              <a:t>the </a:t>
            </a:r>
            <a:r>
              <a:rPr lang="en-US" u="sng" dirty="0"/>
              <a:t>most efficient mechanism</a:t>
            </a:r>
            <a:r>
              <a:rPr lang="en-US" dirty="0"/>
              <a:t> </a:t>
            </a:r>
            <a:r>
              <a:rPr lang="en-US" dirty="0" smtClean="0"/>
              <a:t>- avoids </a:t>
            </a:r>
            <a:r>
              <a:rPr lang="en-US" dirty="0"/>
              <a:t>costly operations such as merging output from multiple threads. </a:t>
            </a:r>
            <a:endParaRPr lang="en-US" dirty="0" smtClean="0"/>
          </a:p>
          <a:p>
            <a:pPr lvl="0" algn="l" rtl="0" fontAlgn="t"/>
            <a:r>
              <a:rPr lang="en-US" dirty="0" smtClean="0"/>
              <a:t>drawback - you </a:t>
            </a:r>
            <a:r>
              <a:rPr lang="en-US" dirty="0"/>
              <a:t>cannot simply use a </a:t>
            </a:r>
            <a:r>
              <a:rPr lang="en-US" b="1" dirty="0" err="1"/>
              <a:t>foreach</a:t>
            </a:r>
            <a:r>
              <a:rPr lang="en-US" dirty="0"/>
              <a:t> loop, you must use a special </a:t>
            </a:r>
            <a:r>
              <a:rPr lang="en-US" b="1" dirty="0" err="1"/>
              <a:t>ForAll</a:t>
            </a:r>
            <a:r>
              <a:rPr lang="en-US" dirty="0"/>
              <a:t> </a:t>
            </a:r>
            <a:r>
              <a:rPr lang="en-US" dirty="0" smtClean="0"/>
              <a:t>API</a:t>
            </a:r>
          </a:p>
          <a:p>
            <a:pPr lvl="0" algn="l" rtl="0" fontAlgn="t"/>
            <a:r>
              <a:rPr lang="en-US" dirty="0" smtClean="0"/>
              <a:t>be </a:t>
            </a:r>
            <a:r>
              <a:rPr lang="en-US" dirty="0"/>
              <a:t>careful that the lambdas do not rely on shared state. Otherwise, introducing parallelism </a:t>
            </a:r>
            <a:r>
              <a:rPr lang="en-US" dirty="0" smtClean="0"/>
              <a:t>may </a:t>
            </a:r>
            <a:r>
              <a:rPr lang="en-US" dirty="0"/>
              <a:t>cause unpredictable crashes or data corruption</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Extensions to the .NET Framework </a:t>
            </a:r>
            <a:endParaRPr lang="he-IL" dirty="0"/>
          </a:p>
        </p:txBody>
      </p:sp>
      <p:sp>
        <p:nvSpPr>
          <p:cNvPr id="3" name="Content Placeholder 2"/>
          <p:cNvSpPr>
            <a:spLocks noGrp="1"/>
          </p:cNvSpPr>
          <p:nvPr>
            <p:ph idx="1"/>
          </p:nvPr>
        </p:nvSpPr>
        <p:spPr/>
        <p:txBody>
          <a:bodyPr>
            <a:normAutofit lnSpcReduction="10000"/>
          </a:bodyPr>
          <a:lstStyle/>
          <a:p>
            <a:pPr lvl="0" algn="l" rtl="0"/>
            <a:r>
              <a:rPr lang="en-US" dirty="0"/>
              <a:t>a managed programming model for data parallelism, task parallelism, and coordination on parallel hardware unified by a common work scheduler. </a:t>
            </a:r>
            <a:endParaRPr lang="en-US" dirty="0" smtClean="0"/>
          </a:p>
          <a:p>
            <a:pPr lvl="0" algn="l" rtl="0"/>
            <a:r>
              <a:rPr lang="en-US" dirty="0" smtClean="0"/>
              <a:t>write </a:t>
            </a:r>
            <a:r>
              <a:rPr lang="en-US" dirty="0"/>
              <a:t>programs that scale to take advantage of parallel cores and </a:t>
            </a:r>
            <a:r>
              <a:rPr lang="en-US" dirty="0" smtClean="0"/>
              <a:t>processors</a:t>
            </a:r>
            <a:endParaRPr lang="en-US" dirty="0"/>
          </a:p>
          <a:p>
            <a:pPr algn="l" rtl="0"/>
            <a:r>
              <a:rPr lang="en-US" dirty="0"/>
              <a:t>Optimize managed code for multi-core </a:t>
            </a:r>
            <a:r>
              <a:rPr lang="en-US" dirty="0" smtClean="0"/>
              <a:t>machines - </a:t>
            </a:r>
            <a:r>
              <a:rPr lang="en-US" dirty="0"/>
              <a:t>scales automatically to utilize more cores as they become available</a:t>
            </a:r>
            <a:r>
              <a:rPr lang="en-US" dirty="0" smtClean="0"/>
              <a:t> </a:t>
            </a:r>
            <a:endParaRPr lang="he-I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pPr algn="l" rtl="0"/>
            <a:r>
              <a:rPr lang="en-US" b="1" dirty="0" err="1"/>
              <a:t>var</a:t>
            </a:r>
            <a:r>
              <a:rPr lang="en-US" b="1" dirty="0"/>
              <a:t> q = … some query </a:t>
            </a:r>
            <a:r>
              <a:rPr lang="en-US" b="1" dirty="0" smtClean="0"/>
              <a:t>…;</a:t>
            </a:r>
          </a:p>
          <a:p>
            <a:pPr algn="l" rtl="0"/>
            <a:r>
              <a:rPr lang="en-US" b="1" dirty="0" err="1" smtClean="0"/>
              <a:t>q.</a:t>
            </a:r>
            <a:r>
              <a:rPr lang="en-US" b="1" u="sng" dirty="0" err="1" smtClean="0"/>
              <a:t>ForAll</a:t>
            </a:r>
            <a:r>
              <a:rPr lang="en-US" b="1" dirty="0" smtClean="0"/>
              <a:t>(e </a:t>
            </a:r>
            <a:r>
              <a:rPr lang="en-US" b="1" dirty="0"/>
              <a:t>=&gt; a(e));</a:t>
            </a:r>
            <a:endParaRPr lang="en-US" dirty="0" smtClean="0"/>
          </a:p>
          <a:p>
            <a:endParaRPr lang="he-IL"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Effects</a:t>
            </a:r>
            <a:endParaRPr lang="he-IL" dirty="0"/>
          </a:p>
        </p:txBody>
      </p:sp>
      <p:sp>
        <p:nvSpPr>
          <p:cNvPr id="3" name="Content Placeholder 2"/>
          <p:cNvSpPr>
            <a:spLocks noGrp="1"/>
          </p:cNvSpPr>
          <p:nvPr>
            <p:ph idx="1"/>
          </p:nvPr>
        </p:nvSpPr>
        <p:spPr/>
        <p:txBody>
          <a:bodyPr>
            <a:normAutofit fontScale="62500" lnSpcReduction="20000"/>
          </a:bodyPr>
          <a:lstStyle/>
          <a:p>
            <a:pPr lvl="0" algn="l" rtl="0" fontAlgn="t"/>
            <a:r>
              <a:rPr lang="en-US" u="sng" dirty="0" smtClean="0"/>
              <a:t>PLINQ </a:t>
            </a:r>
            <a:r>
              <a:rPr lang="en-US" u="sng" dirty="0"/>
              <a:t>queries </a:t>
            </a:r>
            <a:r>
              <a:rPr lang="en-US" u="sng" dirty="0" smtClean="0"/>
              <a:t>should not </a:t>
            </a:r>
            <a:r>
              <a:rPr lang="en-US" u="sng" dirty="0"/>
              <a:t>mutate data structures or perform impure operations </a:t>
            </a:r>
            <a:r>
              <a:rPr lang="en-US" dirty="0" smtClean="0"/>
              <a:t>– </a:t>
            </a:r>
            <a:r>
              <a:rPr lang="en-US" u="sng" dirty="0" smtClean="0"/>
              <a:t>functional</a:t>
            </a:r>
            <a:r>
              <a:rPr lang="en-US" dirty="0"/>
              <a:t> </a:t>
            </a:r>
            <a:r>
              <a:rPr lang="en-US" dirty="0" smtClean="0"/>
              <a:t>queries - </a:t>
            </a:r>
            <a:r>
              <a:rPr lang="en-US" dirty="0"/>
              <a:t>take some data as input, perform some calculations, </a:t>
            </a:r>
            <a:r>
              <a:rPr lang="en-US" u="sng" dirty="0"/>
              <a:t>and create an entirely separate copy of the data, with some changes, as output</a:t>
            </a:r>
            <a:r>
              <a:rPr lang="en-US" dirty="0"/>
              <a:t>. </a:t>
            </a:r>
            <a:r>
              <a:rPr lang="en-US" u="sng" dirty="0" smtClean="0"/>
              <a:t>this </a:t>
            </a:r>
            <a:r>
              <a:rPr lang="en-US" u="sng" dirty="0"/>
              <a:t>best practice usage isn't enforced in any way by the compilers or </a:t>
            </a:r>
            <a:r>
              <a:rPr lang="en-US" u="sng" dirty="0" smtClean="0"/>
              <a:t>runtim</a:t>
            </a:r>
            <a:r>
              <a:rPr lang="en-US" dirty="0" smtClean="0"/>
              <a:t>e.</a:t>
            </a:r>
            <a:endParaRPr lang="en-US" dirty="0"/>
          </a:p>
          <a:p>
            <a:pPr lvl="0" algn="l" rtl="0" fontAlgn="t"/>
            <a:r>
              <a:rPr lang="en-US" u="sng" dirty="0" err="1"/>
              <a:t>Eg</a:t>
            </a:r>
            <a:r>
              <a:rPr lang="en-US" u="sng" dirty="0"/>
              <a:t> </a:t>
            </a:r>
            <a:r>
              <a:rPr lang="en-US" u="sng" dirty="0" smtClean="0"/>
              <a:t>if a predicate </a:t>
            </a:r>
            <a:r>
              <a:rPr lang="en-US" u="sng" dirty="0"/>
              <a:t>in </a:t>
            </a:r>
            <a:r>
              <a:rPr lang="en-US" u="sng" dirty="0" smtClean="0"/>
              <a:t>a where </a:t>
            </a:r>
            <a:r>
              <a:rPr lang="en-US" u="sng" dirty="0"/>
              <a:t>clause actually modifies a field of an </a:t>
            </a:r>
            <a:r>
              <a:rPr lang="en-US" u="sng" dirty="0" smtClean="0"/>
              <a:t>object</a:t>
            </a:r>
            <a:r>
              <a:rPr lang="en-US" dirty="0" smtClean="0"/>
              <a:t> - the </a:t>
            </a:r>
            <a:r>
              <a:rPr lang="en-US" dirty="0"/>
              <a:t>query may not be safe to run in parallel without exposing race conditions and concurrency bugs. </a:t>
            </a:r>
            <a:r>
              <a:rPr lang="en-US" dirty="0" smtClean="0"/>
              <a:t>Such queries are potentially unsafe </a:t>
            </a:r>
            <a:r>
              <a:rPr lang="en-US" dirty="0"/>
              <a:t>and must not be run with PLINQ. </a:t>
            </a:r>
            <a:endParaRPr lang="en-US" dirty="0" smtClean="0"/>
          </a:p>
          <a:p>
            <a:pPr algn="l" rtl="0">
              <a:buNone/>
            </a:pPr>
            <a:r>
              <a:rPr lang="en-US" b="1" dirty="0" err="1" smtClean="0"/>
              <a:t>var</a:t>
            </a:r>
            <a:r>
              <a:rPr lang="en-US" b="1" dirty="0" smtClean="0"/>
              <a:t> </a:t>
            </a:r>
            <a:r>
              <a:rPr lang="en-US" b="1" dirty="0"/>
              <a:t>q = from x in data where (</a:t>
            </a:r>
            <a:r>
              <a:rPr lang="en-US" b="1" dirty="0" err="1"/>
              <a:t>x.</a:t>
            </a:r>
            <a:r>
              <a:rPr lang="en-US" b="1" u="sng" dirty="0" err="1"/>
              <a:t>f</a:t>
            </a:r>
            <a:r>
              <a:rPr lang="en-US" b="1" u="sng" dirty="0"/>
              <a:t>--</a:t>
            </a:r>
            <a:r>
              <a:rPr lang="en-US" b="1" dirty="0"/>
              <a:t> &gt; 0) select x;</a:t>
            </a:r>
            <a:endParaRPr lang="en-US" dirty="0" smtClean="0"/>
          </a:p>
          <a:p>
            <a:pPr algn="l" rtl="0" fontAlgn="t"/>
            <a:r>
              <a:rPr lang="en-US" u="sng" dirty="0" smtClean="0"/>
              <a:t>races occur only if the predicate is run on multiple threads against the same object, which can only happen if data contains duplicate objects. </a:t>
            </a:r>
            <a:r>
              <a:rPr lang="en-US" dirty="0" smtClean="0"/>
              <a:t>So if data is a set, then it's perfectly OK.</a:t>
            </a:r>
          </a:p>
          <a:p>
            <a:pPr lvl="0" algn="l" rtl="0" fontAlgn="t"/>
            <a:r>
              <a:rPr lang="en-US" dirty="0" smtClean="0"/>
              <a:t>static </a:t>
            </a:r>
            <a:r>
              <a:rPr lang="en-US" dirty="0"/>
              <a:t>variables </a:t>
            </a:r>
            <a:r>
              <a:rPr lang="en-US" dirty="0" smtClean="0"/>
              <a:t>- always </a:t>
            </a:r>
            <a:r>
              <a:rPr lang="en-US" dirty="0"/>
              <a:t>unsafe. </a:t>
            </a:r>
            <a:r>
              <a:rPr lang="en-US" dirty="0" smtClean="0"/>
              <a:t>any </a:t>
            </a:r>
            <a:r>
              <a:rPr lang="en-US" dirty="0"/>
              <a:t>kind of </a:t>
            </a:r>
            <a:r>
              <a:rPr lang="en-US" u="sng" dirty="0"/>
              <a:t>synchronization will vastly reduce </a:t>
            </a:r>
            <a:r>
              <a:rPr lang="en-US" u="sng" dirty="0" smtClean="0"/>
              <a:t>scalability – not suitable for PLINQ</a:t>
            </a:r>
            <a:r>
              <a:rPr lang="en-US" dirty="0" smtClean="0"/>
              <a:t>. </a:t>
            </a:r>
          </a:p>
          <a:p>
            <a:pPr lvl="0" algn="l" rtl="0" fontAlgn="t"/>
            <a:r>
              <a:rPr lang="en-US" dirty="0" smtClean="0"/>
              <a:t>Aim to </a:t>
            </a:r>
            <a:r>
              <a:rPr lang="en-US" dirty="0"/>
              <a:t>eliminate all reliance on mutability and shared state from </a:t>
            </a:r>
            <a:r>
              <a:rPr lang="en-US" dirty="0" smtClean="0"/>
              <a:t>queries</a:t>
            </a:r>
            <a:endParaRPr lang="en-US" dirty="0"/>
          </a:p>
          <a:p>
            <a:endParaRPr lang="he-I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System.Threading.Parallel</a:t>
            </a:r>
            <a:r>
              <a:rPr lang="en-US" b="1" u="sng" dirty="0"/>
              <a:t> class </a:t>
            </a:r>
            <a:endParaRPr lang="he-IL" dirty="0"/>
          </a:p>
        </p:txBody>
      </p:sp>
      <p:sp>
        <p:nvSpPr>
          <p:cNvPr id="3" name="Content Placeholder 2"/>
          <p:cNvSpPr>
            <a:spLocks noGrp="1"/>
          </p:cNvSpPr>
          <p:nvPr>
            <p:ph idx="1"/>
          </p:nvPr>
        </p:nvSpPr>
        <p:spPr/>
        <p:txBody>
          <a:bodyPr>
            <a:normAutofit fontScale="92500"/>
          </a:bodyPr>
          <a:lstStyle/>
          <a:p>
            <a:pPr lvl="0" algn="l" rtl="0"/>
            <a:r>
              <a:rPr lang="en-US" dirty="0"/>
              <a:t>support for parallelizing loops and regions in .NET applications</a:t>
            </a:r>
            <a:r>
              <a:rPr lang="en-US" dirty="0" smtClean="0"/>
              <a:t>.</a:t>
            </a:r>
            <a:endParaRPr lang="en-US" dirty="0"/>
          </a:p>
          <a:p>
            <a:pPr lvl="0" algn="l" rtl="0"/>
            <a:r>
              <a:rPr lang="en-US" b="1" u="sng" dirty="0" err="1"/>
              <a:t>Parallel.For</a:t>
            </a:r>
            <a:r>
              <a:rPr lang="en-US" b="1" u="sng" dirty="0"/>
              <a:t> </a:t>
            </a:r>
            <a:r>
              <a:rPr lang="en-US" u="sng" dirty="0"/>
              <a:t>and</a:t>
            </a:r>
            <a:r>
              <a:rPr lang="en-US" b="1" u="sng" dirty="0"/>
              <a:t> </a:t>
            </a:r>
            <a:r>
              <a:rPr lang="en-US" b="1" u="sng" dirty="0" err="1"/>
              <a:t>Parallel.ForEach</a:t>
            </a:r>
            <a:r>
              <a:rPr lang="en-US" u="sng" dirty="0"/>
              <a:t> </a:t>
            </a:r>
            <a:r>
              <a:rPr lang="en-US" dirty="0"/>
              <a:t>- Suitable for loops where the iterations of the loop are </a:t>
            </a:r>
            <a:r>
              <a:rPr lang="en-US" dirty="0" smtClean="0"/>
              <a:t>independent – i.e. one </a:t>
            </a:r>
            <a:r>
              <a:rPr lang="en-US" dirty="0"/>
              <a:t>iteration does not rely on results from or interfere with any other iteration. </a:t>
            </a:r>
            <a:endParaRPr lang="en-US" dirty="0" smtClean="0"/>
          </a:p>
          <a:p>
            <a:pPr lvl="0" algn="l" rtl="0"/>
            <a:r>
              <a:rPr lang="en-US" u="sng" dirty="0" smtClean="0"/>
              <a:t>loops </a:t>
            </a:r>
            <a:r>
              <a:rPr lang="en-US" u="sng" dirty="0"/>
              <a:t>whose iterations are dependent or contain side-effecting operations will be incorrect when run in parallel</a:t>
            </a:r>
            <a:r>
              <a:rPr lang="en-US" dirty="0"/>
              <a:t>.</a:t>
            </a:r>
          </a:p>
          <a:p>
            <a:endParaRPr lang="he-IL"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Parallel.For</a:t>
            </a:r>
            <a:endParaRPr lang="he-IL" dirty="0"/>
          </a:p>
        </p:txBody>
      </p:sp>
      <p:sp>
        <p:nvSpPr>
          <p:cNvPr id="3" name="Content Placeholder 2"/>
          <p:cNvSpPr>
            <a:spLocks noGrp="1"/>
          </p:cNvSpPr>
          <p:nvPr>
            <p:ph idx="1"/>
          </p:nvPr>
        </p:nvSpPr>
        <p:spPr/>
        <p:txBody>
          <a:bodyPr>
            <a:normAutofit fontScale="70000" lnSpcReduction="20000"/>
          </a:bodyPr>
          <a:lstStyle/>
          <a:p>
            <a:pPr algn="l" rtl="0"/>
            <a:r>
              <a:rPr lang="en-US" dirty="0" smtClean="0"/>
              <a:t>A</a:t>
            </a:r>
            <a:r>
              <a:rPr lang="en-US" b="1" dirty="0" smtClean="0"/>
              <a:t> </a:t>
            </a:r>
            <a:r>
              <a:rPr lang="en-US" dirty="0" smtClean="0"/>
              <a:t>static </a:t>
            </a:r>
            <a:r>
              <a:rPr lang="en-US" dirty="0"/>
              <a:t>method with </a:t>
            </a:r>
            <a:r>
              <a:rPr lang="en-US" dirty="0" smtClean="0"/>
              <a:t>3 arguments</a:t>
            </a:r>
            <a:r>
              <a:rPr lang="en-US" dirty="0"/>
              <a:t>. The first two arguments specify the iteration limits (between 0 and size).  the last argument is a delegate expression. </a:t>
            </a:r>
            <a:endParaRPr lang="en-US" dirty="0" smtClean="0"/>
          </a:p>
          <a:p>
            <a:pPr algn="l" rtl="0"/>
            <a:r>
              <a:rPr lang="en-US" dirty="0" smtClean="0"/>
              <a:t>No </a:t>
            </a:r>
            <a:r>
              <a:rPr lang="en-US" dirty="0"/>
              <a:t>changes to </a:t>
            </a:r>
            <a:r>
              <a:rPr lang="en-US" dirty="0" smtClean="0"/>
              <a:t>a normal loop </a:t>
            </a:r>
            <a:r>
              <a:rPr lang="en-US" dirty="0"/>
              <a:t>body are necessary </a:t>
            </a:r>
            <a:r>
              <a:rPr lang="en-US" dirty="0" smtClean="0"/>
              <a:t>when moving to PLINQ since </a:t>
            </a:r>
            <a:r>
              <a:rPr lang="en-US" dirty="0"/>
              <a:t>delegates automatically capture the free variables of the loop body</a:t>
            </a:r>
            <a:r>
              <a:rPr lang="en-US" dirty="0" smtClean="0"/>
              <a:t>.</a:t>
            </a:r>
          </a:p>
          <a:p>
            <a:pPr algn="l" rtl="0"/>
            <a:r>
              <a:rPr lang="en-US" dirty="0"/>
              <a:t>the body of the loop needs to be extracted into a separate </a:t>
            </a:r>
            <a:r>
              <a:rPr lang="en-US" dirty="0" smtClean="0"/>
              <a:t>method (for VB.NET compatibility). </a:t>
            </a:r>
            <a:r>
              <a:rPr lang="en-US" dirty="0"/>
              <a:t>This method needs to return a value (although that value can be ignored</a:t>
            </a:r>
            <a:r>
              <a:rPr lang="en-US" dirty="0" smtClean="0"/>
              <a:t>)</a:t>
            </a:r>
          </a:p>
          <a:p>
            <a:pPr algn="l" rtl="0"/>
            <a:r>
              <a:rPr lang="en-US" dirty="0"/>
              <a:t>if any exception is thrown in any of the iterations, all iterations are canceled and the first thrown exception is </a:t>
            </a:r>
            <a:r>
              <a:rPr lang="en-US" dirty="0" err="1"/>
              <a:t>rethrown</a:t>
            </a:r>
            <a:r>
              <a:rPr lang="en-US" dirty="0"/>
              <a:t> in the calling thread, ensuring that exceptions are properly propagated and never lost.</a:t>
            </a:r>
            <a:endParaRPr lang="en-US" dirty="0" smtClean="0"/>
          </a:p>
          <a:p>
            <a:pPr algn="l" rtl="0"/>
            <a:r>
              <a:rPr lang="en-US" dirty="0" smtClean="0"/>
              <a:t>For nested loops – just parallelize the outer loop</a:t>
            </a:r>
          </a:p>
          <a:p>
            <a:pPr algn="l" rtl="0"/>
            <a:endParaRPr lang="he-IL"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to convert existing code</a:t>
            </a:r>
            <a:endParaRPr lang="he-IL" dirty="0"/>
          </a:p>
        </p:txBody>
      </p:sp>
      <p:sp>
        <p:nvSpPr>
          <p:cNvPr id="3" name="Content Placeholder 2"/>
          <p:cNvSpPr>
            <a:spLocks noGrp="1"/>
          </p:cNvSpPr>
          <p:nvPr>
            <p:ph idx="1"/>
          </p:nvPr>
        </p:nvSpPr>
        <p:spPr/>
        <p:txBody>
          <a:bodyPr>
            <a:normAutofit fontScale="47500" lnSpcReduction="20000"/>
          </a:bodyPr>
          <a:lstStyle/>
          <a:p>
            <a:pPr lvl="0" algn="l" rtl="0"/>
            <a:r>
              <a:rPr lang="en-US" dirty="0"/>
              <a:t>Consider the following sequential C# for loop:</a:t>
            </a:r>
          </a:p>
          <a:p>
            <a:pPr algn="l" rtl="0">
              <a:buNone/>
            </a:pPr>
            <a:r>
              <a:rPr lang="en-US" b="1" dirty="0" smtClean="0"/>
              <a:t>for </a:t>
            </a:r>
            <a:r>
              <a:rPr lang="en-US" b="1" dirty="0"/>
              <a:t>(</a:t>
            </a:r>
            <a:r>
              <a:rPr lang="en-US" b="1" dirty="0" err="1"/>
              <a:t>int</a:t>
            </a:r>
            <a:r>
              <a:rPr lang="en-US" b="1" dirty="0"/>
              <a:t> </a:t>
            </a:r>
            <a:r>
              <a:rPr lang="en-US" b="1" dirty="0" err="1"/>
              <a:t>i</a:t>
            </a:r>
            <a:r>
              <a:rPr lang="en-US" b="1" dirty="0"/>
              <a:t> = 0; </a:t>
            </a:r>
            <a:r>
              <a:rPr lang="en-US" b="1" dirty="0" err="1"/>
              <a:t>i</a:t>
            </a:r>
            <a:r>
              <a:rPr lang="en-US" b="1" dirty="0"/>
              <a:t> &lt; N; </a:t>
            </a:r>
            <a:r>
              <a:rPr lang="en-US" b="1" dirty="0" err="1"/>
              <a:t>i</a:t>
            </a:r>
            <a:r>
              <a:rPr lang="en-US" b="1" dirty="0"/>
              <a:t>++)      </a:t>
            </a:r>
            <a:endParaRPr lang="en-US" b="1" dirty="0" smtClean="0"/>
          </a:p>
          <a:p>
            <a:pPr algn="l" rtl="0">
              <a:buNone/>
            </a:pPr>
            <a:r>
              <a:rPr lang="en-US" b="1" dirty="0" smtClean="0"/>
              <a:t>{          </a:t>
            </a:r>
          </a:p>
          <a:p>
            <a:pPr algn="l" rtl="0">
              <a:buNone/>
            </a:pPr>
            <a:r>
              <a:rPr lang="en-US" b="1" dirty="0"/>
              <a:t>	</a:t>
            </a:r>
            <a:r>
              <a:rPr lang="en-US" b="1" dirty="0" smtClean="0"/>
              <a:t>results[</a:t>
            </a:r>
            <a:r>
              <a:rPr lang="en-US" b="1" dirty="0" err="1" smtClean="0"/>
              <a:t>i</a:t>
            </a:r>
            <a:r>
              <a:rPr lang="en-US" b="1" dirty="0"/>
              <a:t>] = Compute(</a:t>
            </a:r>
            <a:r>
              <a:rPr lang="en-US" b="1" dirty="0" err="1"/>
              <a:t>i</a:t>
            </a:r>
            <a:r>
              <a:rPr lang="en-US" b="1" dirty="0"/>
              <a:t>);      </a:t>
            </a:r>
            <a:endParaRPr lang="en-US" b="1" dirty="0" smtClean="0"/>
          </a:p>
          <a:p>
            <a:pPr algn="l" rtl="0">
              <a:buNone/>
            </a:pPr>
            <a:r>
              <a:rPr lang="en-US" b="1" dirty="0" smtClean="0"/>
              <a:t>}</a:t>
            </a:r>
          </a:p>
          <a:p>
            <a:pPr algn="l" rtl="0">
              <a:buNone/>
            </a:pPr>
            <a:endParaRPr lang="en-US" dirty="0" smtClean="0"/>
          </a:p>
          <a:p>
            <a:pPr lvl="0" algn="l" rtl="0"/>
            <a:r>
              <a:rPr lang="en-US" dirty="0"/>
              <a:t>With the Task Parallel Library:</a:t>
            </a:r>
          </a:p>
          <a:p>
            <a:pPr algn="l" rtl="0">
              <a:buNone/>
            </a:pPr>
            <a:endParaRPr lang="en-US" dirty="0" smtClean="0"/>
          </a:p>
          <a:p>
            <a:pPr algn="l" rtl="0">
              <a:buNone/>
            </a:pPr>
            <a:r>
              <a:rPr lang="en-US" dirty="0" smtClean="0"/>
              <a:t>//</a:t>
            </a:r>
            <a:r>
              <a:rPr lang="en-US" dirty="0"/>
              <a:t>without lambda expressions:</a:t>
            </a:r>
            <a:r>
              <a:rPr lang="en-US" b="1" dirty="0"/>
              <a:t>      </a:t>
            </a:r>
            <a:endParaRPr lang="en-US" b="1" dirty="0" smtClean="0"/>
          </a:p>
          <a:p>
            <a:pPr algn="l" rtl="0">
              <a:buNone/>
            </a:pPr>
            <a:r>
              <a:rPr lang="en-US" b="1" dirty="0" err="1" smtClean="0"/>
              <a:t>Parallel.For</a:t>
            </a:r>
            <a:r>
              <a:rPr lang="en-US" b="1" dirty="0" smtClean="0"/>
              <a:t>(</a:t>
            </a:r>
            <a:r>
              <a:rPr lang="en-US" b="1" u="sng" dirty="0" smtClean="0"/>
              <a:t>0</a:t>
            </a:r>
            <a:r>
              <a:rPr lang="en-US" b="1" u="sng" dirty="0"/>
              <a:t>, N, delegate(</a:t>
            </a:r>
            <a:r>
              <a:rPr lang="en-US" b="1" u="sng" dirty="0" err="1"/>
              <a:t>int</a:t>
            </a:r>
            <a:r>
              <a:rPr lang="en-US" b="1" u="sng" dirty="0"/>
              <a:t> </a:t>
            </a:r>
            <a:r>
              <a:rPr lang="en-US" b="1" u="sng" dirty="0" err="1"/>
              <a:t>i</a:t>
            </a:r>
            <a:r>
              <a:rPr lang="en-US" b="1" u="sng" dirty="0"/>
              <a:t>)</a:t>
            </a:r>
            <a:r>
              <a:rPr lang="en-US" b="1" dirty="0"/>
              <a:t>       </a:t>
            </a:r>
            <a:endParaRPr lang="en-US" b="1" dirty="0" smtClean="0"/>
          </a:p>
          <a:p>
            <a:pPr algn="l" rtl="0">
              <a:buNone/>
            </a:pPr>
            <a:r>
              <a:rPr lang="en-US" b="1" dirty="0" smtClean="0"/>
              <a:t>{          </a:t>
            </a:r>
          </a:p>
          <a:p>
            <a:pPr algn="l" rtl="0">
              <a:buNone/>
            </a:pPr>
            <a:r>
              <a:rPr lang="en-US" b="1" dirty="0"/>
              <a:t>	</a:t>
            </a:r>
            <a:r>
              <a:rPr lang="en-US" b="1" dirty="0" smtClean="0"/>
              <a:t>results[</a:t>
            </a:r>
            <a:r>
              <a:rPr lang="en-US" b="1" dirty="0" err="1" smtClean="0"/>
              <a:t>i</a:t>
            </a:r>
            <a:r>
              <a:rPr lang="en-US" b="1" dirty="0"/>
              <a:t>] = Compute(</a:t>
            </a:r>
            <a:r>
              <a:rPr lang="en-US" b="1" dirty="0" err="1"/>
              <a:t>i</a:t>
            </a:r>
            <a:r>
              <a:rPr lang="en-US" b="1" dirty="0"/>
              <a:t>);      </a:t>
            </a:r>
            <a:endParaRPr lang="en-US" b="1" dirty="0" smtClean="0"/>
          </a:p>
          <a:p>
            <a:pPr algn="l" rtl="0">
              <a:buNone/>
            </a:pPr>
            <a:r>
              <a:rPr lang="en-US" b="1" dirty="0" smtClean="0"/>
              <a:t>}</a:t>
            </a:r>
            <a:r>
              <a:rPr lang="en-US" b="1" u="sng" dirty="0" smtClean="0"/>
              <a:t>)</a:t>
            </a:r>
            <a:r>
              <a:rPr lang="en-US" b="1" dirty="0" smtClean="0"/>
              <a:t>;</a:t>
            </a:r>
            <a:r>
              <a:rPr lang="en-US" b="1" dirty="0"/>
              <a:t> </a:t>
            </a:r>
            <a:endParaRPr lang="en-US" b="1" dirty="0" smtClean="0"/>
          </a:p>
          <a:p>
            <a:pPr algn="l" rtl="0">
              <a:buNone/>
            </a:pPr>
            <a:endParaRPr lang="en-US" b="1" dirty="0"/>
          </a:p>
          <a:p>
            <a:pPr algn="l" rtl="0">
              <a:buNone/>
            </a:pPr>
            <a:r>
              <a:rPr lang="en-US" dirty="0" smtClean="0"/>
              <a:t>//</a:t>
            </a:r>
            <a:r>
              <a:rPr lang="en-US" dirty="0"/>
              <a:t>with lambda expressions:</a:t>
            </a:r>
            <a:r>
              <a:rPr lang="en-US" b="1" dirty="0"/>
              <a:t>      </a:t>
            </a:r>
            <a:endParaRPr lang="en-US" b="1" dirty="0" smtClean="0"/>
          </a:p>
          <a:p>
            <a:pPr algn="l" rtl="0">
              <a:buNone/>
            </a:pPr>
            <a:r>
              <a:rPr lang="en-US" b="1" u="sng" dirty="0" err="1" smtClean="0"/>
              <a:t>Parallel.For</a:t>
            </a:r>
            <a:r>
              <a:rPr lang="en-US" b="1" dirty="0" smtClean="0"/>
              <a:t>(</a:t>
            </a:r>
            <a:r>
              <a:rPr lang="en-US" b="1" u="sng" dirty="0" smtClean="0"/>
              <a:t>0</a:t>
            </a:r>
            <a:r>
              <a:rPr lang="en-US" b="1" u="sng" dirty="0"/>
              <a:t>, N, </a:t>
            </a:r>
            <a:r>
              <a:rPr lang="en-US" b="1" u="sng" dirty="0" err="1"/>
              <a:t>i</a:t>
            </a:r>
            <a:r>
              <a:rPr lang="en-US" b="1" u="sng" dirty="0"/>
              <a:t> =&gt;</a:t>
            </a:r>
            <a:r>
              <a:rPr lang="en-US" b="1" dirty="0"/>
              <a:t>      </a:t>
            </a:r>
            <a:endParaRPr lang="en-US" b="1" dirty="0" smtClean="0"/>
          </a:p>
          <a:p>
            <a:pPr algn="l" rtl="0">
              <a:buNone/>
            </a:pPr>
            <a:r>
              <a:rPr lang="en-US" b="1" dirty="0" smtClean="0"/>
              <a:t>{          </a:t>
            </a:r>
          </a:p>
          <a:p>
            <a:pPr algn="l" rtl="0">
              <a:buNone/>
            </a:pPr>
            <a:r>
              <a:rPr lang="en-US" b="1" dirty="0"/>
              <a:t>	</a:t>
            </a:r>
            <a:r>
              <a:rPr lang="en-US" b="1" dirty="0" smtClean="0"/>
              <a:t>results[</a:t>
            </a:r>
            <a:r>
              <a:rPr lang="en-US" b="1" dirty="0" err="1" smtClean="0"/>
              <a:t>i</a:t>
            </a:r>
            <a:r>
              <a:rPr lang="en-US" b="1" dirty="0"/>
              <a:t>] = Compute(</a:t>
            </a:r>
            <a:r>
              <a:rPr lang="en-US" b="1" dirty="0" err="1"/>
              <a:t>i</a:t>
            </a:r>
            <a:r>
              <a:rPr lang="en-US" b="1" dirty="0"/>
              <a:t>);      </a:t>
            </a:r>
            <a:endParaRPr lang="en-US" b="1" dirty="0" smtClean="0"/>
          </a:p>
          <a:p>
            <a:pPr algn="l" rtl="0">
              <a:buNone/>
            </a:pPr>
            <a:r>
              <a:rPr lang="en-US" b="1" dirty="0" smtClean="0"/>
              <a:t>}</a:t>
            </a:r>
            <a:r>
              <a:rPr lang="en-US" b="1" u="sng" dirty="0" smtClean="0"/>
              <a:t>)</a:t>
            </a:r>
            <a:r>
              <a:rPr lang="en-US" b="1"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Parallel.ForEach</a:t>
            </a:r>
            <a:endParaRPr lang="he-IL" dirty="0"/>
          </a:p>
        </p:txBody>
      </p:sp>
      <p:sp>
        <p:nvSpPr>
          <p:cNvPr id="3" name="Content Placeholder 2"/>
          <p:cNvSpPr>
            <a:spLocks noGrp="1"/>
          </p:cNvSpPr>
          <p:nvPr>
            <p:ph idx="1"/>
          </p:nvPr>
        </p:nvSpPr>
        <p:spPr/>
        <p:txBody>
          <a:bodyPr>
            <a:normAutofit fontScale="85000" lnSpcReduction="20000"/>
          </a:bodyPr>
          <a:lstStyle/>
          <a:p>
            <a:pPr algn="l" rtl="0">
              <a:buNone/>
            </a:pPr>
            <a:r>
              <a:rPr lang="en-US" b="1" dirty="0" err="1"/>
              <a:t>Parallel.ForEach</a:t>
            </a:r>
            <a:r>
              <a:rPr lang="en-US" b="1" dirty="0"/>
              <a:t>(data, delegate(</a:t>
            </a:r>
            <a:r>
              <a:rPr lang="en-US" b="1" dirty="0" err="1"/>
              <a:t>MyClass</a:t>
            </a:r>
            <a:r>
              <a:rPr lang="en-US" b="1" dirty="0"/>
              <a:t> c)      </a:t>
            </a:r>
            <a:endParaRPr lang="en-US" b="1" dirty="0" smtClean="0"/>
          </a:p>
          <a:p>
            <a:pPr algn="l" rtl="0">
              <a:buNone/>
            </a:pPr>
            <a:r>
              <a:rPr lang="en-US" b="1" dirty="0" smtClean="0"/>
              <a:t>{          </a:t>
            </a:r>
          </a:p>
          <a:p>
            <a:pPr algn="l" rtl="0">
              <a:buNone/>
            </a:pPr>
            <a:r>
              <a:rPr lang="en-US" b="1" dirty="0" smtClean="0"/>
              <a:t>	Compute(c</a:t>
            </a:r>
            <a:r>
              <a:rPr lang="en-US" b="1" dirty="0"/>
              <a:t>);      </a:t>
            </a:r>
            <a:endParaRPr lang="en-US" b="1" dirty="0" smtClean="0"/>
          </a:p>
          <a:p>
            <a:pPr algn="l" rtl="0">
              <a:buNone/>
            </a:pPr>
            <a:r>
              <a:rPr lang="en-US" b="1" dirty="0" smtClean="0"/>
              <a:t>});</a:t>
            </a:r>
            <a:r>
              <a:rPr lang="en-US" b="1" dirty="0"/>
              <a:t> </a:t>
            </a:r>
            <a:endParaRPr lang="en-US" b="1" dirty="0" smtClean="0"/>
          </a:p>
          <a:p>
            <a:pPr algn="l" rtl="0">
              <a:buNone/>
            </a:pPr>
            <a:endParaRPr lang="en-US" b="1" dirty="0"/>
          </a:p>
          <a:p>
            <a:pPr algn="l" rtl="0">
              <a:buNone/>
            </a:pPr>
            <a:r>
              <a:rPr lang="en-US" dirty="0" smtClean="0"/>
              <a:t>//</a:t>
            </a:r>
            <a:r>
              <a:rPr lang="en-US" dirty="0"/>
              <a:t>with lambda expressions:</a:t>
            </a:r>
            <a:r>
              <a:rPr lang="en-US" b="1" dirty="0"/>
              <a:t>    </a:t>
            </a:r>
            <a:endParaRPr lang="en-US" b="1" dirty="0" smtClean="0"/>
          </a:p>
          <a:p>
            <a:pPr algn="l" rtl="0">
              <a:buNone/>
            </a:pPr>
            <a:r>
              <a:rPr lang="en-US" b="1" dirty="0" err="1" smtClean="0"/>
              <a:t>Parallel.ForEach</a:t>
            </a:r>
            <a:r>
              <a:rPr lang="en-US" b="1" dirty="0" smtClean="0"/>
              <a:t>(data</a:t>
            </a:r>
            <a:r>
              <a:rPr lang="en-US" b="1" dirty="0"/>
              <a:t>, c =&gt;      </a:t>
            </a:r>
            <a:endParaRPr lang="en-US" b="1" dirty="0" smtClean="0"/>
          </a:p>
          <a:p>
            <a:pPr algn="l" rtl="0">
              <a:buNone/>
            </a:pPr>
            <a:r>
              <a:rPr lang="en-US" b="1" dirty="0" smtClean="0"/>
              <a:t>{          </a:t>
            </a:r>
          </a:p>
          <a:p>
            <a:pPr algn="l" rtl="0">
              <a:buNone/>
            </a:pPr>
            <a:r>
              <a:rPr lang="en-US" b="1" dirty="0"/>
              <a:t>	</a:t>
            </a:r>
            <a:r>
              <a:rPr lang="en-US" b="1" dirty="0" smtClean="0"/>
              <a:t>Compute(c</a:t>
            </a:r>
            <a:r>
              <a:rPr lang="en-US" b="1" dirty="0"/>
              <a:t>);      </a:t>
            </a:r>
            <a:endParaRPr lang="en-US" b="1" dirty="0" smtClean="0"/>
          </a:p>
          <a:p>
            <a:pPr algn="l" rtl="0">
              <a:buNone/>
            </a:pPr>
            <a:r>
              <a:rPr lang="en-US" b="1" dirty="0" smtClean="0"/>
              <a:t>});</a:t>
            </a:r>
            <a:endParaRPr lang="en-US" dirty="0" smtClean="0"/>
          </a:p>
          <a:p>
            <a:endParaRPr lang="he-IL"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Eg</a:t>
            </a:r>
            <a:r>
              <a:rPr lang="en-US" dirty="0"/>
              <a:t> </a:t>
            </a:r>
            <a:r>
              <a:rPr lang="en-US" dirty="0" smtClean="0"/>
              <a:t>multiplying </a:t>
            </a:r>
            <a:r>
              <a:rPr lang="en-US" dirty="0"/>
              <a:t>two matrices</a:t>
            </a:r>
            <a:endParaRPr lang="he-IL" dirty="0"/>
          </a:p>
        </p:txBody>
      </p:sp>
      <p:sp>
        <p:nvSpPr>
          <p:cNvPr id="3" name="Content Placeholder 2"/>
          <p:cNvSpPr>
            <a:spLocks noGrp="1"/>
          </p:cNvSpPr>
          <p:nvPr>
            <p:ph idx="1"/>
          </p:nvPr>
        </p:nvSpPr>
        <p:spPr/>
        <p:txBody>
          <a:bodyPr>
            <a:noAutofit/>
          </a:bodyPr>
          <a:lstStyle/>
          <a:p>
            <a:pPr algn="l" rtl="0">
              <a:buNone/>
            </a:pPr>
            <a:r>
              <a:rPr lang="en-US" sz="1400" dirty="0" smtClean="0"/>
              <a:t>// </a:t>
            </a:r>
            <a:r>
              <a:rPr lang="en-US" sz="1400" dirty="0"/>
              <a:t>sequential implementation </a:t>
            </a:r>
            <a:r>
              <a:rPr lang="en-US" sz="1400" dirty="0" smtClean="0"/>
              <a:t>be </a:t>
            </a:r>
            <a:r>
              <a:rPr lang="en-US" sz="1400" dirty="0"/>
              <a:t>implemented as </a:t>
            </a:r>
            <a:r>
              <a:rPr lang="en-US" sz="1400" dirty="0" smtClean="0"/>
              <a:t>follows: </a:t>
            </a:r>
          </a:p>
          <a:p>
            <a:pPr algn="l" rtl="0">
              <a:buNone/>
            </a:pPr>
            <a:r>
              <a:rPr lang="en-US" sz="1400" b="1" dirty="0" smtClean="0"/>
              <a:t>void </a:t>
            </a:r>
            <a:r>
              <a:rPr lang="en-US" sz="1400" b="1" dirty="0" err="1"/>
              <a:t>MultiplyMatrices</a:t>
            </a:r>
            <a:r>
              <a:rPr lang="en-US" sz="1400" b="1" dirty="0"/>
              <a:t>(      </a:t>
            </a:r>
            <a:endParaRPr lang="en-US" sz="1400" b="1" dirty="0" smtClean="0"/>
          </a:p>
          <a:p>
            <a:pPr algn="l" rtl="0">
              <a:buNone/>
            </a:pPr>
            <a:r>
              <a:rPr lang="en-US" sz="1400" b="1" dirty="0"/>
              <a:t>	</a:t>
            </a:r>
            <a:r>
              <a:rPr lang="en-US" sz="1400" b="1" dirty="0" err="1" smtClean="0"/>
              <a:t>int</a:t>
            </a:r>
            <a:r>
              <a:rPr lang="en-US" sz="1400" b="1" dirty="0" smtClean="0"/>
              <a:t> </a:t>
            </a:r>
            <a:r>
              <a:rPr lang="en-US" sz="1400" b="1" dirty="0"/>
              <a:t>size, </a:t>
            </a:r>
            <a:endParaRPr lang="en-US" sz="1400" b="1" dirty="0" smtClean="0"/>
          </a:p>
          <a:p>
            <a:pPr algn="l" rtl="0">
              <a:buNone/>
            </a:pPr>
            <a:r>
              <a:rPr lang="en-US" sz="1400" b="1" dirty="0"/>
              <a:t>	</a:t>
            </a:r>
            <a:r>
              <a:rPr lang="en-US" sz="1400" b="1" dirty="0" smtClean="0"/>
              <a:t>double</a:t>
            </a:r>
            <a:r>
              <a:rPr lang="en-US" sz="1400" b="1" dirty="0"/>
              <a:t>[,] m1, </a:t>
            </a:r>
            <a:endParaRPr lang="en-US" sz="1400" b="1" dirty="0" smtClean="0"/>
          </a:p>
          <a:p>
            <a:pPr algn="l" rtl="0">
              <a:buNone/>
            </a:pPr>
            <a:r>
              <a:rPr lang="en-US" sz="1400" b="1" dirty="0"/>
              <a:t>	</a:t>
            </a:r>
            <a:r>
              <a:rPr lang="en-US" sz="1400" b="1" dirty="0" smtClean="0"/>
              <a:t>double</a:t>
            </a:r>
            <a:r>
              <a:rPr lang="en-US" sz="1400" b="1" dirty="0"/>
              <a:t>[,] m2, </a:t>
            </a:r>
            <a:endParaRPr lang="en-US" sz="1400" b="1" dirty="0" smtClean="0"/>
          </a:p>
          <a:p>
            <a:pPr algn="l" rtl="0">
              <a:buNone/>
            </a:pPr>
            <a:r>
              <a:rPr lang="en-US" sz="1400" b="1" dirty="0"/>
              <a:t>	</a:t>
            </a:r>
            <a:r>
              <a:rPr lang="en-US" sz="1400" b="1" dirty="0" smtClean="0"/>
              <a:t>double</a:t>
            </a:r>
            <a:r>
              <a:rPr lang="en-US" sz="1400" b="1" dirty="0"/>
              <a:t>[,] result)      </a:t>
            </a:r>
            <a:endParaRPr lang="en-US" sz="1400" b="1" dirty="0" smtClean="0"/>
          </a:p>
          <a:p>
            <a:pPr algn="l" rtl="0">
              <a:buNone/>
            </a:pPr>
            <a:r>
              <a:rPr lang="en-US" sz="1400" b="1" dirty="0" smtClean="0"/>
              <a:t>{          </a:t>
            </a:r>
          </a:p>
          <a:p>
            <a:pPr lvl="1" algn="l" rtl="0">
              <a:buNone/>
            </a:pPr>
            <a:r>
              <a:rPr lang="en-US" sz="1400" b="1" dirty="0" smtClean="0"/>
              <a:t>for </a:t>
            </a:r>
            <a:r>
              <a:rPr lang="en-US" sz="1400" b="1" dirty="0"/>
              <a:t>(</a:t>
            </a:r>
            <a:r>
              <a:rPr lang="en-US" sz="1400" b="1" dirty="0" err="1"/>
              <a:t>int</a:t>
            </a:r>
            <a:r>
              <a:rPr lang="en-US" sz="1400" b="1" dirty="0"/>
              <a:t> </a:t>
            </a:r>
            <a:r>
              <a:rPr lang="en-US" sz="1400" b="1" dirty="0" err="1"/>
              <a:t>i</a:t>
            </a:r>
            <a:r>
              <a:rPr lang="en-US" sz="1400" b="1" dirty="0"/>
              <a:t> = 0; </a:t>
            </a:r>
            <a:r>
              <a:rPr lang="en-US" sz="1400" b="1" dirty="0" err="1"/>
              <a:t>i</a:t>
            </a:r>
            <a:r>
              <a:rPr lang="en-US" sz="1400" b="1" dirty="0"/>
              <a:t> &lt; size; </a:t>
            </a:r>
            <a:r>
              <a:rPr lang="en-US" sz="1400" b="1" dirty="0" err="1"/>
              <a:t>i</a:t>
            </a:r>
            <a:r>
              <a:rPr lang="en-US" sz="1400" b="1" dirty="0"/>
              <a:t>++)          </a:t>
            </a:r>
            <a:endParaRPr lang="en-US" sz="1400" b="1" dirty="0" smtClean="0"/>
          </a:p>
          <a:p>
            <a:pPr lvl="1" algn="l" rtl="0">
              <a:buNone/>
            </a:pPr>
            <a:r>
              <a:rPr lang="en-US" sz="1400" b="1" dirty="0" smtClean="0"/>
              <a:t>{              </a:t>
            </a:r>
          </a:p>
          <a:p>
            <a:pPr lvl="2" algn="l" rtl="0">
              <a:buNone/>
            </a:pPr>
            <a:r>
              <a:rPr lang="en-US" sz="1400" b="1" dirty="0" smtClean="0"/>
              <a:t>for </a:t>
            </a:r>
            <a:r>
              <a:rPr lang="en-US" sz="1400" b="1" dirty="0"/>
              <a:t>(</a:t>
            </a:r>
            <a:r>
              <a:rPr lang="en-US" sz="1400" b="1" dirty="0" err="1"/>
              <a:t>int</a:t>
            </a:r>
            <a:r>
              <a:rPr lang="en-US" sz="1400" b="1" dirty="0"/>
              <a:t> j = 0; j &lt; size; j++)              </a:t>
            </a:r>
            <a:endParaRPr lang="en-US" sz="1400" b="1" dirty="0" smtClean="0"/>
          </a:p>
          <a:p>
            <a:pPr lvl="2" algn="l" rtl="0">
              <a:buNone/>
            </a:pPr>
            <a:r>
              <a:rPr lang="en-US" sz="1400" b="1" dirty="0" smtClean="0"/>
              <a:t>{                  </a:t>
            </a:r>
          </a:p>
          <a:p>
            <a:pPr lvl="3" algn="l" rtl="0">
              <a:buNone/>
            </a:pPr>
            <a:r>
              <a:rPr lang="en-US" sz="1400" b="1" dirty="0" smtClean="0"/>
              <a:t>result[</a:t>
            </a:r>
            <a:r>
              <a:rPr lang="en-US" sz="1400" b="1" dirty="0" err="1" smtClean="0"/>
              <a:t>i</a:t>
            </a:r>
            <a:r>
              <a:rPr lang="en-US" sz="1400" b="1" dirty="0"/>
              <a:t>, j] = 0;                  </a:t>
            </a:r>
            <a:endParaRPr lang="en-US" sz="1400" b="1" dirty="0" smtClean="0"/>
          </a:p>
          <a:p>
            <a:pPr lvl="3" algn="l" rtl="0">
              <a:buNone/>
            </a:pPr>
            <a:r>
              <a:rPr lang="en-US" sz="1400" b="1" dirty="0" smtClean="0"/>
              <a:t>for </a:t>
            </a:r>
            <a:r>
              <a:rPr lang="en-US" sz="1400" b="1" dirty="0"/>
              <a:t>(</a:t>
            </a:r>
            <a:r>
              <a:rPr lang="en-US" sz="1400" b="1" dirty="0" err="1"/>
              <a:t>int</a:t>
            </a:r>
            <a:r>
              <a:rPr lang="en-US" sz="1400" b="1" dirty="0"/>
              <a:t> k = 0; k &lt; size; k++)                  </a:t>
            </a:r>
            <a:endParaRPr lang="en-US" sz="1400" b="1" dirty="0" smtClean="0"/>
          </a:p>
          <a:p>
            <a:pPr lvl="3" algn="l" rtl="0">
              <a:buNone/>
            </a:pPr>
            <a:r>
              <a:rPr lang="en-US" sz="1400" b="1" dirty="0" smtClean="0"/>
              <a:t>{                      </a:t>
            </a:r>
          </a:p>
          <a:p>
            <a:pPr lvl="3" algn="l" rtl="0">
              <a:buNone/>
            </a:pPr>
            <a:r>
              <a:rPr lang="en-US" sz="1400" b="1" dirty="0" smtClean="0"/>
              <a:t>	result[</a:t>
            </a:r>
            <a:r>
              <a:rPr lang="en-US" sz="1400" b="1" dirty="0" err="1" smtClean="0"/>
              <a:t>i</a:t>
            </a:r>
            <a:r>
              <a:rPr lang="en-US" sz="1400" b="1" dirty="0"/>
              <a:t>, j] += m1[</a:t>
            </a:r>
            <a:r>
              <a:rPr lang="en-US" sz="1400" b="1" dirty="0" err="1"/>
              <a:t>i</a:t>
            </a:r>
            <a:r>
              <a:rPr lang="en-US" sz="1400" b="1" dirty="0"/>
              <a:t>, k] * m2[k, j];                  </a:t>
            </a:r>
            <a:endParaRPr lang="en-US" sz="1400" b="1" dirty="0" smtClean="0"/>
          </a:p>
          <a:p>
            <a:pPr lvl="3" algn="l" rtl="0">
              <a:buNone/>
            </a:pPr>
            <a:r>
              <a:rPr lang="en-US" sz="1400" b="1" dirty="0" smtClean="0"/>
              <a:t>}              </a:t>
            </a:r>
          </a:p>
          <a:p>
            <a:pPr lvl="2" algn="l" rtl="0">
              <a:buNone/>
            </a:pPr>
            <a:r>
              <a:rPr lang="en-US" sz="1400" b="1" dirty="0" smtClean="0"/>
              <a:t>}          </a:t>
            </a:r>
          </a:p>
          <a:p>
            <a:pPr lvl="1" algn="l" rtl="0">
              <a:buNone/>
            </a:pPr>
            <a:r>
              <a:rPr lang="en-US" sz="1400" b="1" dirty="0" smtClean="0"/>
              <a:t>}      </a:t>
            </a:r>
          </a:p>
          <a:p>
            <a:pPr algn="l" rtl="0">
              <a:buNone/>
            </a:pPr>
            <a:r>
              <a:rPr lang="en-US" sz="1400" b="1" dirty="0" smtClean="0"/>
              <a:t>}</a:t>
            </a:r>
            <a:endParaRPr lang="he-IL"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lnSpcReduction="10000"/>
          </a:bodyPr>
          <a:lstStyle/>
          <a:p>
            <a:pPr algn="l" rtl="0">
              <a:buNone/>
            </a:pPr>
            <a:r>
              <a:rPr lang="en-US" sz="1400" dirty="0" smtClean="0"/>
              <a:t>// </a:t>
            </a:r>
            <a:r>
              <a:rPr lang="en-US" sz="1400" dirty="0"/>
              <a:t>Parallelizing this multiplication involves simply converting the outer for loop into a </a:t>
            </a:r>
            <a:r>
              <a:rPr lang="en-US" sz="1400" b="1" dirty="0" err="1"/>
              <a:t>Parallel.For</a:t>
            </a:r>
            <a:r>
              <a:rPr lang="en-US" sz="1400" dirty="0" smtClean="0"/>
              <a:t>: </a:t>
            </a:r>
          </a:p>
          <a:p>
            <a:pPr algn="l" rtl="0">
              <a:buNone/>
            </a:pPr>
            <a:r>
              <a:rPr lang="en-US" sz="1400" b="1" dirty="0" smtClean="0"/>
              <a:t>void </a:t>
            </a:r>
            <a:r>
              <a:rPr lang="en-US" sz="1400" b="1" dirty="0" err="1" smtClean="0"/>
              <a:t>MultiplyMatrices</a:t>
            </a:r>
            <a:r>
              <a:rPr lang="en-US" sz="1400" b="1" dirty="0" smtClean="0"/>
              <a:t>(      </a:t>
            </a:r>
          </a:p>
          <a:p>
            <a:pPr algn="l" rtl="0">
              <a:buNone/>
            </a:pPr>
            <a:r>
              <a:rPr lang="en-US" sz="1400" b="1" dirty="0" smtClean="0"/>
              <a:t>	</a:t>
            </a:r>
            <a:r>
              <a:rPr lang="en-US" sz="1400" b="1" dirty="0" err="1" smtClean="0"/>
              <a:t>int</a:t>
            </a:r>
            <a:r>
              <a:rPr lang="en-US" sz="1400" b="1" dirty="0" smtClean="0"/>
              <a:t> size, </a:t>
            </a:r>
          </a:p>
          <a:p>
            <a:pPr algn="l" rtl="0">
              <a:buNone/>
            </a:pPr>
            <a:r>
              <a:rPr lang="en-US" sz="1400" b="1" dirty="0" smtClean="0"/>
              <a:t>	double[,] m1, </a:t>
            </a:r>
          </a:p>
          <a:p>
            <a:pPr algn="l" rtl="0">
              <a:buNone/>
            </a:pPr>
            <a:r>
              <a:rPr lang="en-US" sz="1400" b="1" dirty="0" smtClean="0"/>
              <a:t>	double[,] m2, </a:t>
            </a:r>
          </a:p>
          <a:p>
            <a:pPr algn="l" rtl="0">
              <a:buNone/>
            </a:pPr>
            <a:r>
              <a:rPr lang="en-US" sz="1400" b="1" dirty="0" smtClean="0"/>
              <a:t>	double[,] result)      </a:t>
            </a:r>
          </a:p>
          <a:p>
            <a:pPr algn="l" rtl="0">
              <a:buNone/>
            </a:pPr>
            <a:r>
              <a:rPr lang="en-US" sz="1400" b="1" dirty="0" smtClean="0"/>
              <a:t>{          </a:t>
            </a:r>
          </a:p>
          <a:p>
            <a:pPr lvl="1" algn="l" rtl="0">
              <a:buNone/>
            </a:pPr>
            <a:r>
              <a:rPr lang="en-US" sz="1400" b="1" u="sng" dirty="0" err="1"/>
              <a:t>Parallel.For</a:t>
            </a:r>
            <a:r>
              <a:rPr lang="en-US" sz="1400" b="1" u="sng" dirty="0"/>
              <a:t>(0, size, </a:t>
            </a:r>
            <a:r>
              <a:rPr lang="en-US" sz="1400" b="1" u="sng" dirty="0" err="1"/>
              <a:t>i</a:t>
            </a:r>
            <a:r>
              <a:rPr lang="en-US" sz="1400" b="1" u="sng" dirty="0"/>
              <a:t> </a:t>
            </a:r>
            <a:r>
              <a:rPr lang="en-US" sz="1400" b="1" u="sng" dirty="0" smtClean="0"/>
              <a:t>=&gt;</a:t>
            </a:r>
          </a:p>
          <a:p>
            <a:pPr lvl="1" algn="l" rtl="0">
              <a:buNone/>
            </a:pPr>
            <a:r>
              <a:rPr lang="en-US" sz="1400" b="1" dirty="0" smtClean="0"/>
              <a:t>{              </a:t>
            </a:r>
          </a:p>
          <a:p>
            <a:pPr lvl="2" algn="l" rtl="0">
              <a:buNone/>
            </a:pPr>
            <a:r>
              <a:rPr lang="en-US" sz="1400" b="1" dirty="0" smtClean="0"/>
              <a:t>for (</a:t>
            </a:r>
            <a:r>
              <a:rPr lang="en-US" sz="1400" b="1" dirty="0" err="1" smtClean="0"/>
              <a:t>int</a:t>
            </a:r>
            <a:r>
              <a:rPr lang="en-US" sz="1400" b="1" dirty="0" smtClean="0"/>
              <a:t> j = 0; j &lt; size; j++)              </a:t>
            </a:r>
          </a:p>
          <a:p>
            <a:pPr lvl="2" algn="l" rtl="0">
              <a:buNone/>
            </a:pPr>
            <a:r>
              <a:rPr lang="en-US" sz="1400" b="1" dirty="0" smtClean="0"/>
              <a:t>{                  </a:t>
            </a:r>
          </a:p>
          <a:p>
            <a:pPr lvl="3" algn="l" rtl="0">
              <a:buNone/>
            </a:pPr>
            <a:r>
              <a:rPr lang="en-US" sz="1400" b="1" dirty="0" smtClean="0"/>
              <a:t>result[</a:t>
            </a:r>
            <a:r>
              <a:rPr lang="en-US" sz="1400" b="1" dirty="0" err="1" smtClean="0"/>
              <a:t>i</a:t>
            </a:r>
            <a:r>
              <a:rPr lang="en-US" sz="1400" b="1" dirty="0" smtClean="0"/>
              <a:t>, j] = 0;                  </a:t>
            </a:r>
          </a:p>
          <a:p>
            <a:pPr lvl="3" algn="l" rtl="0">
              <a:buNone/>
            </a:pPr>
            <a:r>
              <a:rPr lang="en-US" sz="1400" b="1" dirty="0" smtClean="0"/>
              <a:t>for (</a:t>
            </a:r>
            <a:r>
              <a:rPr lang="en-US" sz="1400" b="1" dirty="0" err="1" smtClean="0"/>
              <a:t>int</a:t>
            </a:r>
            <a:r>
              <a:rPr lang="en-US" sz="1400" b="1" dirty="0" smtClean="0"/>
              <a:t> k = 0; k &lt; size; k++)                  </a:t>
            </a:r>
          </a:p>
          <a:p>
            <a:pPr lvl="3" algn="l" rtl="0">
              <a:buNone/>
            </a:pPr>
            <a:r>
              <a:rPr lang="en-US" sz="1400" b="1" dirty="0" smtClean="0"/>
              <a:t>{                      </a:t>
            </a:r>
          </a:p>
          <a:p>
            <a:pPr lvl="3" algn="l" rtl="0">
              <a:buNone/>
            </a:pPr>
            <a:r>
              <a:rPr lang="en-US" sz="1400" b="1" dirty="0" smtClean="0"/>
              <a:t>	result[</a:t>
            </a:r>
            <a:r>
              <a:rPr lang="en-US" sz="1400" b="1" dirty="0" err="1" smtClean="0"/>
              <a:t>i</a:t>
            </a:r>
            <a:r>
              <a:rPr lang="en-US" sz="1400" b="1" dirty="0" smtClean="0"/>
              <a:t>, j] += m1[</a:t>
            </a:r>
            <a:r>
              <a:rPr lang="en-US" sz="1400" b="1" dirty="0" err="1" smtClean="0"/>
              <a:t>i</a:t>
            </a:r>
            <a:r>
              <a:rPr lang="en-US" sz="1400" b="1" dirty="0" smtClean="0"/>
              <a:t>, k] * m2[k, j];                  </a:t>
            </a:r>
          </a:p>
          <a:p>
            <a:pPr lvl="3" algn="l" rtl="0">
              <a:buNone/>
            </a:pPr>
            <a:r>
              <a:rPr lang="en-US" sz="1400" b="1" dirty="0" smtClean="0"/>
              <a:t>}              </a:t>
            </a:r>
          </a:p>
          <a:p>
            <a:pPr lvl="2" algn="l" rtl="0">
              <a:buNone/>
            </a:pPr>
            <a:r>
              <a:rPr lang="en-US" sz="1400" b="1" dirty="0" smtClean="0"/>
              <a:t>}          </a:t>
            </a:r>
          </a:p>
          <a:p>
            <a:pPr lvl="1" algn="l" rtl="0">
              <a:buNone/>
            </a:pPr>
            <a:r>
              <a:rPr lang="en-US" sz="1400" b="1" dirty="0" smtClean="0"/>
              <a:t>} );     </a:t>
            </a:r>
          </a:p>
          <a:p>
            <a:pPr algn="l" rtl="0">
              <a:buNone/>
            </a:pPr>
            <a:r>
              <a:rPr lang="en-US" sz="1400" b="1" dirty="0" smtClean="0"/>
              <a:t>}</a:t>
            </a:r>
            <a:endParaRPr lang="he-IL" sz="1400" dirty="0" smtClean="0"/>
          </a:p>
          <a:p>
            <a:pPr algn="l" rtl="0">
              <a:buNone/>
            </a:pPr>
            <a:endParaRPr lang="he-IL"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Parallel.Do</a:t>
            </a:r>
            <a:endParaRPr lang="he-IL" dirty="0"/>
          </a:p>
        </p:txBody>
      </p:sp>
      <p:sp>
        <p:nvSpPr>
          <p:cNvPr id="3" name="Content Placeholder 2"/>
          <p:cNvSpPr>
            <a:spLocks noGrp="1"/>
          </p:cNvSpPr>
          <p:nvPr>
            <p:ph idx="1"/>
          </p:nvPr>
        </p:nvSpPr>
        <p:spPr/>
        <p:txBody>
          <a:bodyPr>
            <a:normAutofit/>
          </a:bodyPr>
          <a:lstStyle/>
          <a:p>
            <a:pPr algn="l" rtl="0"/>
            <a:r>
              <a:rPr lang="en-US" u="sng" dirty="0" smtClean="0"/>
              <a:t>For recursive</a:t>
            </a:r>
            <a:r>
              <a:rPr lang="en-US" u="sng" dirty="0"/>
              <a:t>, divide-and-conquer algorithms</a:t>
            </a:r>
            <a:r>
              <a:rPr lang="en-US" dirty="0"/>
              <a:t>. </a:t>
            </a:r>
            <a:r>
              <a:rPr lang="en-US" dirty="0" err="1" smtClean="0"/>
              <a:t>Eg</a:t>
            </a:r>
            <a:r>
              <a:rPr lang="en-US" dirty="0" smtClean="0"/>
              <a:t> iterating </a:t>
            </a:r>
            <a:r>
              <a:rPr lang="en-US" dirty="0"/>
              <a:t>over non-linear data structures, such as a </a:t>
            </a:r>
            <a:r>
              <a:rPr lang="en-US" dirty="0" smtClean="0"/>
              <a:t>parallel tree </a:t>
            </a:r>
            <a:r>
              <a:rPr lang="en-US" dirty="0"/>
              <a:t>walk </a:t>
            </a:r>
            <a:endParaRPr lang="en-US" dirty="0" smtClean="0"/>
          </a:p>
          <a:p>
            <a:pPr algn="l" rtl="0"/>
            <a:r>
              <a:rPr lang="en-US" dirty="0" smtClean="0"/>
              <a:t>to </a:t>
            </a:r>
            <a:r>
              <a:rPr lang="en-US" dirty="0"/>
              <a:t>execute </a:t>
            </a:r>
            <a:r>
              <a:rPr lang="en-US" dirty="0" err="1" smtClean="0"/>
              <a:t>anaction</a:t>
            </a:r>
            <a:r>
              <a:rPr lang="en-US" dirty="0" smtClean="0"/>
              <a:t> </a:t>
            </a:r>
            <a:r>
              <a:rPr lang="en-US" dirty="0"/>
              <a:t>for each node in the tree, </a:t>
            </a:r>
            <a:r>
              <a:rPr lang="en-US" u="sng" dirty="0" smtClean="0"/>
              <a:t>if </a:t>
            </a:r>
            <a:r>
              <a:rPr lang="en-US" u="sng" dirty="0"/>
              <a:t>the order in which these nodes are evaluated doesn’t matter</a:t>
            </a:r>
            <a:endParaRPr lang="he-IL"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Paralell</a:t>
            </a:r>
            <a:r>
              <a:rPr lang="en-US" dirty="0" smtClean="0"/>
              <a:t> Tree Walk</a:t>
            </a:r>
            <a:endParaRPr lang="he-IL" dirty="0"/>
          </a:p>
        </p:txBody>
      </p:sp>
      <p:sp>
        <p:nvSpPr>
          <p:cNvPr id="3" name="Content Placeholder 2"/>
          <p:cNvSpPr>
            <a:spLocks noGrp="1"/>
          </p:cNvSpPr>
          <p:nvPr>
            <p:ph idx="1"/>
          </p:nvPr>
        </p:nvSpPr>
        <p:spPr/>
        <p:txBody>
          <a:bodyPr>
            <a:normAutofit fontScale="47500" lnSpcReduction="20000"/>
          </a:bodyPr>
          <a:lstStyle/>
          <a:p>
            <a:pPr algn="l" rtl="0">
              <a:buNone/>
            </a:pPr>
            <a:r>
              <a:rPr lang="en-US" b="1" dirty="0"/>
              <a:t>class Tree&lt;T&gt;      </a:t>
            </a:r>
            <a:endParaRPr lang="en-US" b="1" dirty="0" smtClean="0"/>
          </a:p>
          <a:p>
            <a:pPr algn="l" rtl="0">
              <a:buNone/>
            </a:pPr>
            <a:r>
              <a:rPr lang="en-US" b="1" dirty="0" smtClean="0"/>
              <a:t>{          </a:t>
            </a:r>
          </a:p>
          <a:p>
            <a:pPr algn="l" rtl="0">
              <a:buNone/>
            </a:pPr>
            <a:r>
              <a:rPr lang="en-US" b="1" dirty="0"/>
              <a:t>	</a:t>
            </a:r>
            <a:r>
              <a:rPr lang="en-US" b="1" dirty="0" smtClean="0"/>
              <a:t>public </a:t>
            </a:r>
            <a:r>
              <a:rPr lang="en-US" b="1" dirty="0"/>
              <a:t>T Data;          </a:t>
            </a:r>
            <a:endParaRPr lang="en-US" b="1" dirty="0" smtClean="0"/>
          </a:p>
          <a:p>
            <a:pPr algn="l" rtl="0">
              <a:buNone/>
            </a:pPr>
            <a:r>
              <a:rPr lang="en-US" b="1" dirty="0"/>
              <a:t>	</a:t>
            </a:r>
            <a:r>
              <a:rPr lang="en-US" b="1" dirty="0" smtClean="0"/>
              <a:t>public </a:t>
            </a:r>
            <a:r>
              <a:rPr lang="en-US" b="1" dirty="0"/>
              <a:t>Tree&lt;T&gt; Left, Right;          </a:t>
            </a:r>
            <a:endParaRPr lang="en-US" b="1" dirty="0" smtClean="0"/>
          </a:p>
          <a:p>
            <a:pPr algn="l" rtl="0">
              <a:buNone/>
            </a:pPr>
            <a:r>
              <a:rPr lang="en-US" b="1" dirty="0"/>
              <a:t>	</a:t>
            </a:r>
            <a:r>
              <a:rPr lang="en-US" b="1" dirty="0" smtClean="0"/>
              <a:t>...      </a:t>
            </a:r>
          </a:p>
          <a:p>
            <a:pPr algn="l" rtl="0">
              <a:buNone/>
            </a:pPr>
            <a:r>
              <a:rPr lang="en-US" b="1" dirty="0" smtClean="0"/>
              <a:t>}</a:t>
            </a:r>
            <a:r>
              <a:rPr lang="en-US" dirty="0" smtClean="0"/>
              <a:t>    </a:t>
            </a:r>
          </a:p>
          <a:p>
            <a:pPr algn="l" rtl="0">
              <a:buNone/>
            </a:pPr>
            <a:endParaRPr lang="en-US" dirty="0"/>
          </a:p>
          <a:p>
            <a:pPr algn="l" rtl="0">
              <a:buNone/>
            </a:pPr>
            <a:r>
              <a:rPr lang="en-US" dirty="0" smtClean="0"/>
              <a:t>//</a:t>
            </a:r>
            <a:r>
              <a:rPr lang="en-US" dirty="0"/>
              <a:t>serial tree walk:</a:t>
            </a:r>
            <a:r>
              <a:rPr lang="en-US" b="1" dirty="0"/>
              <a:t>      </a:t>
            </a:r>
            <a:endParaRPr lang="en-US" b="1" dirty="0" smtClean="0"/>
          </a:p>
          <a:p>
            <a:pPr algn="l" rtl="0">
              <a:buNone/>
            </a:pPr>
            <a:r>
              <a:rPr lang="en-US" b="1" dirty="0" smtClean="0"/>
              <a:t>static </a:t>
            </a:r>
            <a:r>
              <a:rPr lang="en-US" b="1" dirty="0"/>
              <a:t>void </a:t>
            </a:r>
            <a:r>
              <a:rPr lang="en-US" b="1" dirty="0" err="1"/>
              <a:t>WalkTree</a:t>
            </a:r>
            <a:r>
              <a:rPr lang="en-US" b="1" dirty="0"/>
              <a:t>&lt;T&gt;(Tree&lt;T&gt; tree, Action&lt;T&gt; </a:t>
            </a:r>
            <a:r>
              <a:rPr lang="en-US" b="1" dirty="0" err="1"/>
              <a:t>func</a:t>
            </a:r>
            <a:r>
              <a:rPr lang="en-US" b="1" dirty="0"/>
              <a:t>)      </a:t>
            </a:r>
            <a:endParaRPr lang="en-US" b="1" dirty="0" smtClean="0"/>
          </a:p>
          <a:p>
            <a:pPr algn="l" rtl="0">
              <a:buNone/>
            </a:pPr>
            <a:r>
              <a:rPr lang="en-US" b="1" dirty="0" smtClean="0"/>
              <a:t>{          </a:t>
            </a:r>
          </a:p>
          <a:p>
            <a:pPr algn="l" rtl="0">
              <a:buNone/>
            </a:pPr>
            <a:r>
              <a:rPr lang="en-US" b="1" dirty="0"/>
              <a:t>	</a:t>
            </a:r>
            <a:r>
              <a:rPr lang="en-US" b="1" dirty="0" smtClean="0"/>
              <a:t>if </a:t>
            </a:r>
            <a:r>
              <a:rPr lang="en-US" b="1" dirty="0"/>
              <a:t>(tree == null) return;          </a:t>
            </a:r>
            <a:endParaRPr lang="en-US" b="1" dirty="0" smtClean="0"/>
          </a:p>
          <a:p>
            <a:pPr algn="l" rtl="0">
              <a:buNone/>
            </a:pPr>
            <a:r>
              <a:rPr lang="en-US" b="1" dirty="0"/>
              <a:t>	</a:t>
            </a:r>
            <a:r>
              <a:rPr lang="en-US" b="1" dirty="0" err="1" smtClean="0"/>
              <a:t>WalkTree</a:t>
            </a:r>
            <a:r>
              <a:rPr lang="en-US" b="1" dirty="0" smtClean="0"/>
              <a:t>(</a:t>
            </a:r>
            <a:r>
              <a:rPr lang="en-US" b="1" dirty="0" err="1" smtClean="0"/>
              <a:t>tree.Left</a:t>
            </a:r>
            <a:r>
              <a:rPr lang="en-US" b="1" dirty="0"/>
              <a:t>, </a:t>
            </a:r>
            <a:r>
              <a:rPr lang="en-US" b="1" dirty="0" err="1"/>
              <a:t>func</a:t>
            </a:r>
            <a:r>
              <a:rPr lang="en-US" b="1" dirty="0"/>
              <a:t>);          </a:t>
            </a:r>
            <a:endParaRPr lang="en-US" b="1" dirty="0" smtClean="0"/>
          </a:p>
          <a:p>
            <a:pPr algn="l" rtl="0">
              <a:buNone/>
            </a:pPr>
            <a:r>
              <a:rPr lang="en-US" b="1" dirty="0"/>
              <a:t>	</a:t>
            </a:r>
            <a:r>
              <a:rPr lang="en-US" b="1" dirty="0" err="1" smtClean="0"/>
              <a:t>WalkTree</a:t>
            </a:r>
            <a:r>
              <a:rPr lang="en-US" b="1" dirty="0" smtClean="0"/>
              <a:t>(</a:t>
            </a:r>
            <a:r>
              <a:rPr lang="en-US" b="1" dirty="0" err="1" smtClean="0"/>
              <a:t>tree.Right</a:t>
            </a:r>
            <a:r>
              <a:rPr lang="en-US" b="1" dirty="0"/>
              <a:t>, </a:t>
            </a:r>
            <a:r>
              <a:rPr lang="en-US" b="1" dirty="0" err="1"/>
              <a:t>func</a:t>
            </a:r>
            <a:r>
              <a:rPr lang="en-US" b="1" dirty="0"/>
              <a:t>);          </a:t>
            </a:r>
            <a:endParaRPr lang="en-US" b="1" dirty="0" smtClean="0"/>
          </a:p>
          <a:p>
            <a:pPr algn="l" rtl="0">
              <a:buNone/>
            </a:pPr>
            <a:r>
              <a:rPr lang="en-US" b="1" dirty="0"/>
              <a:t>	</a:t>
            </a:r>
            <a:r>
              <a:rPr lang="en-US" b="1" dirty="0" err="1" smtClean="0"/>
              <a:t>func</a:t>
            </a:r>
            <a:r>
              <a:rPr lang="en-US" b="1" dirty="0" smtClean="0"/>
              <a:t>(</a:t>
            </a:r>
            <a:r>
              <a:rPr lang="en-US" b="1" dirty="0" err="1" smtClean="0"/>
              <a:t>tree.Data</a:t>
            </a:r>
            <a:r>
              <a:rPr lang="en-US" b="1" dirty="0"/>
              <a:t>);      </a:t>
            </a:r>
            <a:endParaRPr lang="en-US" b="1" dirty="0" smtClean="0"/>
          </a:p>
          <a:p>
            <a:pPr algn="l" rtl="0">
              <a:buNone/>
            </a:pPr>
            <a:r>
              <a:rPr lang="en-US" b="1" dirty="0" smtClean="0"/>
              <a:t>}</a:t>
            </a:r>
            <a:r>
              <a:rPr lang="en-US" dirty="0" smtClean="0"/>
              <a:t> </a:t>
            </a:r>
          </a:p>
          <a:p>
            <a:pPr algn="l" rtl="0"/>
            <a:r>
              <a:rPr lang="en-US" dirty="0" smtClean="0"/>
              <a:t>Now in Parallel :</a:t>
            </a:r>
          </a:p>
          <a:p>
            <a:pPr algn="l" rtl="0"/>
            <a:r>
              <a:rPr lang="en-US" dirty="0" smtClean="0"/>
              <a:t>If </a:t>
            </a:r>
            <a:r>
              <a:rPr lang="en-US" dirty="0"/>
              <a:t>the work in the </a:t>
            </a:r>
            <a:r>
              <a:rPr lang="en-US" b="1" dirty="0"/>
              <a:t>Action&lt;T&gt;</a:t>
            </a:r>
            <a:r>
              <a:rPr lang="en-US" dirty="0"/>
              <a:t> delegate is not enough to warrant the overhead incurred from using </a:t>
            </a:r>
            <a:r>
              <a:rPr lang="en-US" b="1" dirty="0" err="1"/>
              <a:t>Parallel.Do</a:t>
            </a:r>
            <a:r>
              <a:rPr lang="en-US" dirty="0"/>
              <a:t> on every node, you can reduce the granularity of the parallelism by using a parallel tree walk down to a fixed depth in the tree and then continuing the walk sequentially after that depth  </a:t>
            </a:r>
          </a:p>
          <a:p>
            <a:endParaRPr lang="he-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Dynamism and limitations</a:t>
            </a:r>
            <a:endParaRPr lang="he-IL" dirty="0"/>
          </a:p>
        </p:txBody>
      </p:sp>
      <p:sp>
        <p:nvSpPr>
          <p:cNvPr id="3" name="Content Placeholder 2"/>
          <p:cNvSpPr>
            <a:spLocks noGrp="1"/>
          </p:cNvSpPr>
          <p:nvPr>
            <p:ph idx="1"/>
          </p:nvPr>
        </p:nvSpPr>
        <p:spPr/>
        <p:txBody>
          <a:bodyPr>
            <a:normAutofit fontScale="70000" lnSpcReduction="20000"/>
          </a:bodyPr>
          <a:lstStyle/>
          <a:p>
            <a:pPr lvl="0" algn="l" rtl="0"/>
            <a:r>
              <a:rPr lang="en-US" dirty="0"/>
              <a:t>CLR </a:t>
            </a:r>
            <a:r>
              <a:rPr lang="en-US" dirty="0" smtClean="0"/>
              <a:t>maps </a:t>
            </a:r>
            <a:r>
              <a:rPr lang="en-US" dirty="0"/>
              <a:t>potential </a:t>
            </a:r>
            <a:r>
              <a:rPr lang="en-US" dirty="0" smtClean="0"/>
              <a:t>parallelism expressed </a:t>
            </a:r>
            <a:r>
              <a:rPr lang="en-US" dirty="0"/>
              <a:t>in </a:t>
            </a:r>
            <a:r>
              <a:rPr lang="en-US" dirty="0" smtClean="0"/>
              <a:t>code to </a:t>
            </a:r>
            <a:r>
              <a:rPr lang="en-US" dirty="0"/>
              <a:t>the actual capabilities of the underlying hardware. </a:t>
            </a:r>
          </a:p>
          <a:p>
            <a:pPr lvl="0" algn="l" rtl="0"/>
            <a:r>
              <a:rPr lang="en-US" dirty="0"/>
              <a:t>determines parallelism at runtime - </a:t>
            </a:r>
            <a:r>
              <a:rPr lang="en-US" dirty="0" smtClean="0"/>
              <a:t>at runtime how many threads to create. Instead limiting </a:t>
            </a:r>
            <a:r>
              <a:rPr lang="en-US" dirty="0"/>
              <a:t>the upper bound of potential </a:t>
            </a:r>
            <a:r>
              <a:rPr lang="en-US" dirty="0" smtClean="0"/>
              <a:t>parallelism at design time, </a:t>
            </a:r>
            <a:r>
              <a:rPr lang="en-US" dirty="0"/>
              <a:t>scales automatically to utilize more cores as they become available. </a:t>
            </a:r>
          </a:p>
          <a:p>
            <a:pPr lvl="0" algn="l" rtl="0" fontAlgn="t"/>
            <a:r>
              <a:rPr lang="en-US" dirty="0" smtClean="0"/>
              <a:t>algorithms </a:t>
            </a:r>
            <a:r>
              <a:rPr lang="en-US" dirty="0"/>
              <a:t>- for dynamic work distribution and automatically adapts to the workload and particular machine. </a:t>
            </a:r>
          </a:p>
          <a:p>
            <a:pPr lvl="0" algn="l" rtl="0" fontAlgn="t"/>
            <a:r>
              <a:rPr lang="en-US" dirty="0" smtClean="0"/>
              <a:t>does </a:t>
            </a:r>
            <a:r>
              <a:rPr lang="en-US" dirty="0"/>
              <a:t>not help to correctly synchronize parallel code that uses shared memory. It is still the programmer's responsibility to ensure </a:t>
            </a:r>
            <a:r>
              <a:rPr lang="en-US" dirty="0" smtClean="0"/>
              <a:t>locks &amp; synchronization to </a:t>
            </a:r>
            <a:r>
              <a:rPr lang="en-US" dirty="0"/>
              <a:t>protect concurrent modifications to shared memory</a:t>
            </a:r>
            <a:r>
              <a:rPr lang="en-US" dirty="0" smtClean="0"/>
              <a:t>.</a:t>
            </a:r>
            <a:endParaRPr lang="en-US" dirty="0"/>
          </a:p>
          <a:p>
            <a:pPr lvl="0" algn="l" rtl="0"/>
            <a:r>
              <a:rPr lang="en-US" dirty="0"/>
              <a:t>Using with virtualization technologies is not </a:t>
            </a:r>
            <a:r>
              <a:rPr lang="en-US" dirty="0" smtClean="0"/>
              <a:t>recommended.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47500" lnSpcReduction="20000"/>
          </a:bodyPr>
          <a:lstStyle/>
          <a:p>
            <a:pPr algn="l" rtl="0">
              <a:buNone/>
            </a:pPr>
            <a:r>
              <a:rPr lang="en-US" b="1" dirty="0"/>
              <a:t>static void </a:t>
            </a:r>
            <a:r>
              <a:rPr lang="en-US" b="1" dirty="0" err="1"/>
              <a:t>WalkTree</a:t>
            </a:r>
            <a:r>
              <a:rPr lang="en-US" b="1" dirty="0"/>
              <a:t>&lt;T</a:t>
            </a:r>
            <a:r>
              <a:rPr lang="en-US" b="1" dirty="0" smtClean="0"/>
              <a:t>&gt;(Tree&lt;T</a:t>
            </a:r>
            <a:r>
              <a:rPr lang="en-US" b="1" dirty="0"/>
              <a:t>&gt; tree, </a:t>
            </a:r>
            <a:r>
              <a:rPr lang="en-US" b="1" dirty="0" err="1"/>
              <a:t>int</a:t>
            </a:r>
            <a:r>
              <a:rPr lang="en-US" b="1" dirty="0"/>
              <a:t> depth, Action&lt;T&gt; </a:t>
            </a:r>
            <a:r>
              <a:rPr lang="en-US" b="1" dirty="0" err="1"/>
              <a:t>func</a:t>
            </a:r>
            <a:r>
              <a:rPr lang="en-US" b="1" dirty="0"/>
              <a:t>)      </a:t>
            </a:r>
            <a:endParaRPr lang="en-US" b="1" dirty="0" smtClean="0"/>
          </a:p>
          <a:p>
            <a:pPr algn="l" rtl="0">
              <a:buNone/>
            </a:pPr>
            <a:r>
              <a:rPr lang="en-US" b="1" dirty="0" smtClean="0"/>
              <a:t>{          </a:t>
            </a:r>
          </a:p>
          <a:p>
            <a:pPr algn="l" rtl="0">
              <a:buNone/>
            </a:pPr>
            <a:r>
              <a:rPr lang="en-US" b="1" dirty="0"/>
              <a:t>	</a:t>
            </a:r>
            <a:r>
              <a:rPr lang="en-US" b="1" dirty="0" smtClean="0"/>
              <a:t>if </a:t>
            </a:r>
            <a:r>
              <a:rPr lang="en-US" b="1" dirty="0"/>
              <a:t>(tree == null) return;          </a:t>
            </a:r>
            <a:endParaRPr lang="en-US" b="1" dirty="0" smtClean="0"/>
          </a:p>
          <a:p>
            <a:pPr algn="l" rtl="0">
              <a:buNone/>
            </a:pPr>
            <a:r>
              <a:rPr lang="en-US" b="1" dirty="0"/>
              <a:t>	</a:t>
            </a:r>
            <a:r>
              <a:rPr lang="en-US" b="1" u="sng" dirty="0" smtClean="0"/>
              <a:t>else </a:t>
            </a:r>
            <a:r>
              <a:rPr lang="en-US" b="1" u="sng" dirty="0"/>
              <a:t>if (depth &gt; SEQUENTIAL_THRESHOLD)</a:t>
            </a:r>
            <a:r>
              <a:rPr lang="en-US" b="1" dirty="0"/>
              <a:t>          </a:t>
            </a:r>
            <a:endParaRPr lang="en-US" b="1" dirty="0" smtClean="0"/>
          </a:p>
          <a:p>
            <a:pPr algn="l" rtl="0">
              <a:buNone/>
            </a:pPr>
            <a:r>
              <a:rPr lang="en-US" b="1" dirty="0"/>
              <a:t>	</a:t>
            </a:r>
            <a:r>
              <a:rPr lang="en-US" b="1" dirty="0" smtClean="0"/>
              <a:t>{              </a:t>
            </a:r>
          </a:p>
          <a:p>
            <a:pPr algn="l" rtl="0">
              <a:buNone/>
            </a:pPr>
            <a:r>
              <a:rPr lang="en-US" b="1" dirty="0"/>
              <a:t>	</a:t>
            </a:r>
            <a:r>
              <a:rPr lang="en-US" b="1" dirty="0" smtClean="0"/>
              <a:t>	</a:t>
            </a:r>
            <a:r>
              <a:rPr lang="en-US" b="1" dirty="0" err="1" smtClean="0"/>
              <a:t>WalkTree</a:t>
            </a:r>
            <a:r>
              <a:rPr lang="en-US" b="1" dirty="0" smtClean="0"/>
              <a:t>(</a:t>
            </a:r>
            <a:r>
              <a:rPr lang="en-US" b="1" dirty="0" err="1" smtClean="0"/>
              <a:t>tree.Left</a:t>
            </a:r>
            <a:r>
              <a:rPr lang="en-US" b="1" dirty="0"/>
              <a:t>, depth+1, </a:t>
            </a:r>
            <a:r>
              <a:rPr lang="en-US" b="1" dirty="0" err="1"/>
              <a:t>func</a:t>
            </a:r>
            <a:r>
              <a:rPr lang="en-US" b="1" dirty="0"/>
              <a:t>);              </a:t>
            </a:r>
            <a:endParaRPr lang="en-US" b="1" dirty="0" smtClean="0"/>
          </a:p>
          <a:p>
            <a:pPr algn="l" rtl="0">
              <a:buNone/>
            </a:pPr>
            <a:r>
              <a:rPr lang="en-US" b="1" dirty="0"/>
              <a:t>	</a:t>
            </a:r>
            <a:r>
              <a:rPr lang="en-US" b="1" dirty="0" smtClean="0"/>
              <a:t>	</a:t>
            </a:r>
            <a:r>
              <a:rPr lang="en-US" b="1" dirty="0" err="1" smtClean="0"/>
              <a:t>WalkTree</a:t>
            </a:r>
            <a:r>
              <a:rPr lang="en-US" b="1" dirty="0" smtClean="0"/>
              <a:t>(</a:t>
            </a:r>
            <a:r>
              <a:rPr lang="en-US" b="1" dirty="0" err="1" smtClean="0"/>
              <a:t>tree.Right</a:t>
            </a:r>
            <a:r>
              <a:rPr lang="en-US" b="1" dirty="0"/>
              <a:t>, depth+1, </a:t>
            </a:r>
            <a:r>
              <a:rPr lang="en-US" b="1" dirty="0" err="1"/>
              <a:t>func</a:t>
            </a:r>
            <a:r>
              <a:rPr lang="en-US" b="1" dirty="0"/>
              <a:t>);              </a:t>
            </a:r>
            <a:endParaRPr lang="en-US" b="1" dirty="0" smtClean="0"/>
          </a:p>
          <a:p>
            <a:pPr algn="l" rtl="0">
              <a:buNone/>
            </a:pPr>
            <a:r>
              <a:rPr lang="en-US" b="1" dirty="0"/>
              <a:t>	</a:t>
            </a:r>
            <a:r>
              <a:rPr lang="en-US" b="1" dirty="0" smtClean="0"/>
              <a:t>	</a:t>
            </a:r>
            <a:r>
              <a:rPr lang="en-US" b="1" dirty="0" err="1" smtClean="0"/>
              <a:t>func</a:t>
            </a:r>
            <a:r>
              <a:rPr lang="en-US" b="1" dirty="0" smtClean="0"/>
              <a:t>(</a:t>
            </a:r>
            <a:r>
              <a:rPr lang="en-US" b="1" dirty="0" err="1" smtClean="0"/>
              <a:t>tree.Data</a:t>
            </a:r>
            <a:r>
              <a:rPr lang="en-US" b="1" dirty="0"/>
              <a:t>);          </a:t>
            </a:r>
            <a:endParaRPr lang="en-US" b="1" dirty="0" smtClean="0"/>
          </a:p>
          <a:p>
            <a:pPr algn="l" rtl="0">
              <a:buNone/>
            </a:pPr>
            <a:r>
              <a:rPr lang="en-US" b="1" dirty="0"/>
              <a:t>	</a:t>
            </a:r>
            <a:r>
              <a:rPr lang="en-US" b="1" dirty="0" smtClean="0"/>
              <a:t>}          </a:t>
            </a:r>
          </a:p>
          <a:p>
            <a:pPr algn="l" rtl="0">
              <a:buNone/>
            </a:pPr>
            <a:r>
              <a:rPr lang="en-US" b="1" dirty="0"/>
              <a:t>	</a:t>
            </a:r>
            <a:r>
              <a:rPr lang="en-US" b="1" dirty="0" smtClean="0"/>
              <a:t>else          </a:t>
            </a:r>
          </a:p>
          <a:p>
            <a:pPr algn="l" rtl="0">
              <a:buNone/>
            </a:pPr>
            <a:r>
              <a:rPr lang="en-US" b="1" dirty="0"/>
              <a:t>	</a:t>
            </a:r>
            <a:r>
              <a:rPr lang="en-US" b="1" dirty="0" smtClean="0"/>
              <a:t>{              </a:t>
            </a:r>
          </a:p>
          <a:p>
            <a:pPr algn="l" rtl="0">
              <a:buNone/>
            </a:pPr>
            <a:r>
              <a:rPr lang="en-US" b="1" dirty="0"/>
              <a:t>	</a:t>
            </a:r>
            <a:r>
              <a:rPr lang="en-US" b="1" dirty="0" smtClean="0"/>
              <a:t>	</a:t>
            </a:r>
            <a:r>
              <a:rPr lang="en-US" b="1" dirty="0" err="1" smtClean="0"/>
              <a:t>Parallel.Do</a:t>
            </a:r>
            <a:r>
              <a:rPr lang="en-US" b="1" dirty="0"/>
              <a:t>(                  </a:t>
            </a:r>
            <a:endParaRPr lang="en-US" b="1" dirty="0" smtClean="0"/>
          </a:p>
          <a:p>
            <a:pPr algn="l" rtl="0">
              <a:buNone/>
            </a:pPr>
            <a:r>
              <a:rPr lang="en-US" b="1" dirty="0"/>
              <a:t>	</a:t>
            </a:r>
            <a:r>
              <a:rPr lang="en-US" b="1" dirty="0" smtClean="0"/>
              <a:t>		() </a:t>
            </a:r>
            <a:r>
              <a:rPr lang="en-US" b="1" dirty="0"/>
              <a:t>=&gt; </a:t>
            </a:r>
            <a:r>
              <a:rPr lang="en-US" b="1" dirty="0" err="1"/>
              <a:t>WalkTree</a:t>
            </a:r>
            <a:r>
              <a:rPr lang="en-US" b="1" dirty="0"/>
              <a:t>(</a:t>
            </a:r>
            <a:r>
              <a:rPr lang="en-US" b="1" dirty="0" err="1"/>
              <a:t>tree.Left</a:t>
            </a:r>
            <a:r>
              <a:rPr lang="en-US" b="1" dirty="0"/>
              <a:t>, depth+1, </a:t>
            </a:r>
            <a:r>
              <a:rPr lang="en-US" b="1" dirty="0" err="1"/>
              <a:t>func</a:t>
            </a:r>
            <a:r>
              <a:rPr lang="en-US" b="1" dirty="0"/>
              <a:t>) ,                  </a:t>
            </a:r>
            <a:endParaRPr lang="en-US" b="1" dirty="0" smtClean="0"/>
          </a:p>
          <a:p>
            <a:pPr algn="l" rtl="0">
              <a:buNone/>
            </a:pPr>
            <a:r>
              <a:rPr lang="en-US" b="1" dirty="0"/>
              <a:t>	</a:t>
            </a:r>
            <a:r>
              <a:rPr lang="en-US" b="1" dirty="0" smtClean="0"/>
              <a:t>		() </a:t>
            </a:r>
            <a:r>
              <a:rPr lang="en-US" b="1" dirty="0"/>
              <a:t>=&gt; </a:t>
            </a:r>
            <a:r>
              <a:rPr lang="en-US" b="1" dirty="0" err="1"/>
              <a:t>WalkTree</a:t>
            </a:r>
            <a:r>
              <a:rPr lang="en-US" b="1" dirty="0"/>
              <a:t>(</a:t>
            </a:r>
            <a:r>
              <a:rPr lang="en-US" b="1" dirty="0" err="1"/>
              <a:t>tree.Right</a:t>
            </a:r>
            <a:r>
              <a:rPr lang="en-US" b="1" dirty="0"/>
              <a:t>, depth+1, </a:t>
            </a:r>
            <a:r>
              <a:rPr lang="en-US" b="1" dirty="0" err="1"/>
              <a:t>func</a:t>
            </a:r>
            <a:r>
              <a:rPr lang="en-US" b="1" dirty="0"/>
              <a:t>) ,                  </a:t>
            </a:r>
            <a:endParaRPr lang="en-US" b="1" dirty="0" smtClean="0"/>
          </a:p>
          <a:p>
            <a:pPr algn="l" rtl="0">
              <a:buNone/>
            </a:pPr>
            <a:r>
              <a:rPr lang="en-US" b="1" dirty="0"/>
              <a:t>	</a:t>
            </a:r>
            <a:r>
              <a:rPr lang="en-US" b="1" dirty="0" smtClean="0"/>
              <a:t>		() </a:t>
            </a:r>
            <a:r>
              <a:rPr lang="en-US" b="1" dirty="0"/>
              <a:t>=&gt; </a:t>
            </a:r>
            <a:r>
              <a:rPr lang="en-US" b="1" dirty="0" err="1"/>
              <a:t>func</a:t>
            </a:r>
            <a:r>
              <a:rPr lang="en-US" b="1" dirty="0"/>
              <a:t>(</a:t>
            </a:r>
            <a:r>
              <a:rPr lang="en-US" b="1" dirty="0" err="1"/>
              <a:t>tree.Data</a:t>
            </a:r>
            <a:r>
              <a:rPr lang="en-US" b="1" dirty="0"/>
              <a:t>)              </a:t>
            </a:r>
            <a:endParaRPr lang="en-US" b="1" dirty="0" smtClean="0"/>
          </a:p>
          <a:p>
            <a:pPr algn="l" rtl="0">
              <a:buNone/>
            </a:pPr>
            <a:r>
              <a:rPr lang="en-US" b="1" dirty="0"/>
              <a:t>	</a:t>
            </a:r>
            <a:r>
              <a:rPr lang="en-US" b="1" dirty="0" smtClean="0"/>
              <a:t>	);          </a:t>
            </a:r>
          </a:p>
          <a:p>
            <a:pPr algn="l" rtl="0">
              <a:buNone/>
            </a:pPr>
            <a:r>
              <a:rPr lang="en-US" b="1" dirty="0"/>
              <a:t>	</a:t>
            </a:r>
            <a:r>
              <a:rPr lang="en-US" b="1" dirty="0" smtClean="0"/>
              <a:t>}      </a:t>
            </a:r>
          </a:p>
          <a:p>
            <a:pPr algn="l" rtl="0">
              <a:buNone/>
            </a:pPr>
            <a:r>
              <a:rPr lang="en-US" b="1" dirty="0" smtClean="0"/>
              <a:t>}</a:t>
            </a:r>
            <a:endParaRPr lang="en-US" dirty="0" smtClean="0"/>
          </a:p>
          <a:p>
            <a:endParaRPr lang="he-IL"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Paralel</a:t>
            </a:r>
            <a:r>
              <a:rPr lang="en-US" dirty="0" smtClean="0"/>
              <a:t> </a:t>
            </a:r>
            <a:r>
              <a:rPr lang="en-US" dirty="0" err="1" smtClean="0"/>
              <a:t>QuickSort</a:t>
            </a:r>
            <a:endParaRPr lang="he-IL" dirty="0"/>
          </a:p>
        </p:txBody>
      </p:sp>
      <p:sp>
        <p:nvSpPr>
          <p:cNvPr id="3" name="Content Placeholder 2"/>
          <p:cNvSpPr>
            <a:spLocks noGrp="1"/>
          </p:cNvSpPr>
          <p:nvPr>
            <p:ph idx="1"/>
          </p:nvPr>
        </p:nvSpPr>
        <p:spPr/>
        <p:txBody>
          <a:bodyPr>
            <a:normAutofit/>
          </a:bodyPr>
          <a:lstStyle/>
          <a:p>
            <a:pPr algn="l" rtl="0"/>
            <a:r>
              <a:rPr lang="en-US" dirty="0" smtClean="0"/>
              <a:t>For </a:t>
            </a:r>
            <a:r>
              <a:rPr lang="en-US" dirty="0"/>
              <a:t>large inputs, splitting the array into segments that are processed in parallel is generally faster. </a:t>
            </a:r>
            <a:endParaRPr lang="en-US" dirty="0" smtClean="0"/>
          </a:p>
          <a:p>
            <a:pPr algn="l" rtl="0"/>
            <a:r>
              <a:rPr lang="en-US" dirty="0" smtClean="0"/>
              <a:t>for </a:t>
            </a:r>
            <a:r>
              <a:rPr lang="en-US" dirty="0"/>
              <a:t>smaller arrays, the overhead </a:t>
            </a:r>
            <a:r>
              <a:rPr lang="en-US" dirty="0" smtClean="0"/>
              <a:t>in </a:t>
            </a:r>
            <a:r>
              <a:rPr lang="en-US" dirty="0"/>
              <a:t>coordinating the work between multiple threads can lead to degraded performance. </a:t>
            </a:r>
            <a:endParaRPr lang="en-US" dirty="0" smtClean="0"/>
          </a:p>
          <a:p>
            <a:pPr algn="l" rtl="0"/>
            <a:r>
              <a:rPr lang="en-US" b="1" dirty="0" err="1" smtClean="0"/>
              <a:t>ParQuickSort</a:t>
            </a:r>
            <a:r>
              <a:rPr lang="en-US" dirty="0" smtClean="0"/>
              <a:t> </a:t>
            </a:r>
            <a:r>
              <a:rPr lang="en-US" dirty="0"/>
              <a:t>falls back to using </a:t>
            </a:r>
            <a:r>
              <a:rPr lang="en-US" b="1" dirty="0" err="1"/>
              <a:t>SeqQuickSort</a:t>
            </a:r>
            <a:r>
              <a:rPr lang="en-US" dirty="0"/>
              <a:t> for smaller segments.</a:t>
            </a:r>
            <a:endParaRPr lang="he-IL"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to the </a:t>
            </a:r>
            <a:r>
              <a:rPr lang="en-US" b="1" dirty="0" err="1" smtClean="0"/>
              <a:t>ThreadPool</a:t>
            </a:r>
            <a:endParaRPr lang="he-IL" dirty="0"/>
          </a:p>
        </p:txBody>
      </p:sp>
      <p:sp>
        <p:nvSpPr>
          <p:cNvPr id="3" name="Content Placeholder 2"/>
          <p:cNvSpPr>
            <a:spLocks noGrp="1"/>
          </p:cNvSpPr>
          <p:nvPr>
            <p:ph idx="1"/>
          </p:nvPr>
        </p:nvSpPr>
        <p:spPr/>
        <p:txBody>
          <a:bodyPr>
            <a:normAutofit fontScale="77500" lnSpcReduction="20000"/>
          </a:bodyPr>
          <a:lstStyle/>
          <a:p>
            <a:pPr lvl="0" algn="l" rtl="0"/>
            <a:r>
              <a:rPr lang="en-US" dirty="0" smtClean="0"/>
              <a:t>With </a:t>
            </a:r>
            <a:r>
              <a:rPr lang="en-US" dirty="0" err="1" smtClean="0"/>
              <a:t>ThreadPool</a:t>
            </a:r>
            <a:r>
              <a:rPr lang="en-US" dirty="0" smtClean="0"/>
              <a:t>, have </a:t>
            </a:r>
            <a:r>
              <a:rPr lang="en-US" dirty="0"/>
              <a:t>to explicitly </a:t>
            </a:r>
            <a:r>
              <a:rPr lang="en-US" dirty="0" smtClean="0"/>
              <a:t>specify synchronization </a:t>
            </a:r>
            <a:r>
              <a:rPr lang="en-US" dirty="0"/>
              <a:t>and the division of work</a:t>
            </a:r>
            <a:r>
              <a:rPr lang="en-US" dirty="0" smtClean="0"/>
              <a:t>. requires </a:t>
            </a:r>
            <a:r>
              <a:rPr lang="en-US" dirty="0"/>
              <a:t>using a counter together with a single wait handle to minimize the number of kernel transitions. </a:t>
            </a:r>
            <a:r>
              <a:rPr lang="en-US" dirty="0" smtClean="0"/>
              <a:t>it </a:t>
            </a:r>
            <a:r>
              <a:rPr lang="en-US" dirty="0"/>
              <a:t>statically divides the loop into chunks based on the number of processors, creating twice as many as necessary to adapt better to dynamic workloads. </a:t>
            </a:r>
            <a:r>
              <a:rPr lang="en-US" dirty="0" smtClean="0"/>
              <a:t>it </a:t>
            </a:r>
            <a:r>
              <a:rPr lang="en-US" dirty="0"/>
              <a:t>does not propagate exceptions in the loop body and cannot be canceled. </a:t>
            </a:r>
            <a:endParaRPr lang="en-US" dirty="0" smtClean="0"/>
          </a:p>
          <a:p>
            <a:pPr lvl="0" algn="l" rtl="0"/>
            <a:r>
              <a:rPr lang="en-US" dirty="0" smtClean="0"/>
              <a:t>Traditional </a:t>
            </a:r>
            <a:r>
              <a:rPr lang="en-US" dirty="0"/>
              <a:t>threading is much harder to write and more error-prone than the </a:t>
            </a:r>
            <a:r>
              <a:rPr lang="en-US" b="1" dirty="0" err="1"/>
              <a:t>Parallel.For</a:t>
            </a:r>
            <a:r>
              <a:rPr lang="en-US" dirty="0"/>
              <a:t> method. </a:t>
            </a:r>
            <a:endParaRPr lang="en-US" dirty="0" smtClean="0"/>
          </a:p>
          <a:p>
            <a:pPr lvl="0" algn="l" rtl="0"/>
            <a:r>
              <a:rPr lang="en-US" dirty="0" smtClean="0"/>
              <a:t>the </a:t>
            </a:r>
            <a:r>
              <a:rPr lang="en-US" dirty="0"/>
              <a:t>thread pool approach performs slightly worse than the </a:t>
            </a:r>
            <a:r>
              <a:rPr lang="en-US" b="1" dirty="0" err="1"/>
              <a:t>Parallel.For</a:t>
            </a:r>
            <a:r>
              <a:rPr lang="en-US" dirty="0"/>
              <a:t> method.</a:t>
            </a:r>
          </a:p>
          <a:p>
            <a:endParaRPr lang="he-IL"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Races &amp; locations</a:t>
            </a:r>
            <a:endParaRPr lang="he-IL" dirty="0"/>
          </a:p>
        </p:txBody>
      </p:sp>
      <p:sp>
        <p:nvSpPr>
          <p:cNvPr id="3" name="Content Placeholder 2"/>
          <p:cNvSpPr>
            <a:spLocks noGrp="1"/>
          </p:cNvSpPr>
          <p:nvPr>
            <p:ph idx="1"/>
          </p:nvPr>
        </p:nvSpPr>
        <p:spPr/>
        <p:txBody>
          <a:bodyPr>
            <a:normAutofit fontScale="62500" lnSpcReduction="20000"/>
          </a:bodyPr>
          <a:lstStyle/>
          <a:p>
            <a:pPr lvl="0" algn="l" rtl="0" fontAlgn="t"/>
            <a:r>
              <a:rPr lang="en-US" sz="4800" dirty="0" smtClean="0"/>
              <a:t>you </a:t>
            </a:r>
            <a:r>
              <a:rPr lang="en-US" sz="4800" dirty="0"/>
              <a:t>cannot parallelize a loop whose iterations are not independent - there is a race since every iteration adds to the result[</a:t>
            </a:r>
            <a:r>
              <a:rPr lang="en-US" sz="4800" dirty="0" err="1"/>
              <a:t>i,j</a:t>
            </a:r>
            <a:r>
              <a:rPr lang="en-US" sz="4800" dirty="0"/>
              <a:t>] location. </a:t>
            </a:r>
            <a:endParaRPr lang="en-US" sz="4800" dirty="0" smtClean="0"/>
          </a:p>
          <a:p>
            <a:pPr lvl="0" algn="l" rtl="0" fontAlgn="t"/>
            <a:r>
              <a:rPr lang="en-US" sz="4800" dirty="0" smtClean="0"/>
              <a:t>If </a:t>
            </a:r>
            <a:r>
              <a:rPr lang="en-US" sz="4800" dirty="0"/>
              <a:t>you parallelize this loop, two iterations could concurrently read the current value into a register, add to it, and write back the result—and one addition would be lost! </a:t>
            </a:r>
            <a:endParaRPr lang="en-US" sz="4800" dirty="0" smtClean="0"/>
          </a:p>
          <a:p>
            <a:pPr lvl="0" algn="l" rtl="0" fontAlgn="t"/>
            <a:r>
              <a:rPr lang="en-US" sz="4800" dirty="0" smtClean="0"/>
              <a:t>The </a:t>
            </a:r>
            <a:r>
              <a:rPr lang="en-US" sz="4800" dirty="0"/>
              <a:t>only way to parallelize such a loop is to properly protect the addition with a lock - not </a:t>
            </a:r>
            <a:r>
              <a:rPr lang="en-US" sz="4800" dirty="0" smtClean="0"/>
              <a:t>advisable</a:t>
            </a:r>
            <a:r>
              <a:rPr lang="en-US" sz="4800" dirty="0"/>
              <a:t> </a:t>
            </a:r>
            <a:r>
              <a:rPr lang="en-US" sz="4800" dirty="0" smtClean="0"/>
              <a:t>for </a:t>
            </a:r>
            <a:r>
              <a:rPr lang="en-US" sz="4800" dirty="0" err="1" smtClean="0"/>
              <a:t>perf</a:t>
            </a:r>
            <a:r>
              <a:rPr lang="en-US" sz="4800" dirty="0" smtClean="0"/>
              <a:t> reasons. </a:t>
            </a:r>
            <a:endParaRPr lang="en-US" sz="4800" dirty="0"/>
          </a:p>
          <a:p>
            <a:endParaRPr lang="he-IL"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Nested Loops and Parallelization Order</a:t>
            </a:r>
            <a:endParaRPr lang="he-IL" dirty="0"/>
          </a:p>
        </p:txBody>
      </p:sp>
      <p:sp>
        <p:nvSpPr>
          <p:cNvPr id="3" name="Content Placeholder 2"/>
          <p:cNvSpPr>
            <a:spLocks noGrp="1"/>
          </p:cNvSpPr>
          <p:nvPr>
            <p:ph idx="1"/>
          </p:nvPr>
        </p:nvSpPr>
        <p:spPr/>
        <p:txBody>
          <a:bodyPr>
            <a:normAutofit fontScale="70000" lnSpcReduction="20000"/>
          </a:bodyPr>
          <a:lstStyle/>
          <a:p>
            <a:pPr algn="l" rtl="0"/>
            <a:r>
              <a:rPr lang="en-US" u="sng" dirty="0" smtClean="0"/>
              <a:t>Overexposing parallelism</a:t>
            </a:r>
            <a:r>
              <a:rPr lang="en-US" dirty="0" smtClean="0"/>
              <a:t> - the performance of parallelizing nested loops  is generally worse. Usually the outer loop already exposes more than enough opportunities for parallelism since there are generally fewer cores available than the size of the enumeration. </a:t>
            </a:r>
          </a:p>
          <a:p>
            <a:pPr algn="l" rtl="0"/>
            <a:r>
              <a:rPr lang="en-US" dirty="0" smtClean="0"/>
              <a:t>Also every delegate expression requires memory allocation to hold variables - The cost of each allocation is amortized over the iterations.</a:t>
            </a:r>
          </a:p>
          <a:p>
            <a:pPr lvl="0" algn="l" rtl="0"/>
            <a:r>
              <a:rPr lang="en-US" dirty="0" err="1" smtClean="0"/>
              <a:t>Eg</a:t>
            </a:r>
            <a:r>
              <a:rPr lang="en-US" dirty="0" smtClean="0"/>
              <a:t> exception </a:t>
            </a:r>
            <a:r>
              <a:rPr lang="en-US" dirty="0"/>
              <a:t>to loop parallelization order </a:t>
            </a:r>
            <a:r>
              <a:rPr lang="en-US" dirty="0" smtClean="0"/>
              <a:t>- </a:t>
            </a:r>
            <a:r>
              <a:rPr lang="en-US" dirty="0"/>
              <a:t>On a dual core, parallelizing the </a:t>
            </a:r>
            <a:r>
              <a:rPr lang="en-US" dirty="0" smtClean="0"/>
              <a:t>following outer </a:t>
            </a:r>
            <a:r>
              <a:rPr lang="en-US" dirty="0"/>
              <a:t>loop may be fine (if the inner loop doesn’t block), but on an 8-way just parallelizing the outer loop won't scale better than 2x due to the restriction on the outer loop's size. In such a case, it’s better to parallelize the inner, or both.</a:t>
            </a:r>
          </a:p>
          <a:p>
            <a:pPr algn="l" rtl="0">
              <a:buNone/>
            </a:pPr>
            <a:r>
              <a:rPr lang="en-US" b="1" dirty="0" smtClean="0"/>
              <a:t>for(</a:t>
            </a:r>
            <a:r>
              <a:rPr lang="en-US" b="1" dirty="0" err="1" smtClean="0"/>
              <a:t>int</a:t>
            </a:r>
            <a:r>
              <a:rPr lang="en-US" b="1" dirty="0" smtClean="0"/>
              <a:t> </a:t>
            </a:r>
            <a:r>
              <a:rPr lang="en-US" b="1" dirty="0" err="1"/>
              <a:t>i</a:t>
            </a:r>
            <a:r>
              <a:rPr lang="en-US" b="1" dirty="0"/>
              <a:t>=0; </a:t>
            </a:r>
            <a:r>
              <a:rPr lang="en-US" b="1" dirty="0" err="1"/>
              <a:t>i</a:t>
            </a:r>
            <a:r>
              <a:rPr lang="en-US" b="1" dirty="0"/>
              <a:t>&lt;2; </a:t>
            </a:r>
            <a:r>
              <a:rPr lang="en-US" b="1" dirty="0" err="1"/>
              <a:t>i</a:t>
            </a:r>
            <a:r>
              <a:rPr lang="en-US" b="1" dirty="0"/>
              <a:t>++)              </a:t>
            </a:r>
            <a:endParaRPr lang="en-US" b="1" dirty="0" smtClean="0"/>
          </a:p>
          <a:p>
            <a:pPr algn="l" rtl="0">
              <a:buNone/>
            </a:pPr>
            <a:r>
              <a:rPr lang="en-US" b="1" dirty="0"/>
              <a:t>	</a:t>
            </a:r>
            <a:r>
              <a:rPr lang="en-US" b="1" dirty="0" smtClean="0"/>
              <a:t>for(</a:t>
            </a:r>
            <a:r>
              <a:rPr lang="en-US" b="1" dirty="0" err="1" smtClean="0"/>
              <a:t>int</a:t>
            </a:r>
            <a:r>
              <a:rPr lang="en-US" b="1" dirty="0" smtClean="0"/>
              <a:t> </a:t>
            </a:r>
            <a:r>
              <a:rPr lang="en-US" b="1" dirty="0"/>
              <a:t>j=0; j=&lt;1000000; j++) { ... }</a:t>
            </a:r>
            <a:endParaRPr lang="en-US" dirty="0" smtClean="0"/>
          </a:p>
          <a:p>
            <a:endParaRPr lang="he-IL"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Dynamic work allocation</a:t>
            </a:r>
            <a:endParaRPr lang="he-IL" dirty="0"/>
          </a:p>
        </p:txBody>
      </p:sp>
      <p:sp>
        <p:nvSpPr>
          <p:cNvPr id="3" name="Content Placeholder 2"/>
          <p:cNvSpPr>
            <a:spLocks noGrp="1"/>
          </p:cNvSpPr>
          <p:nvPr>
            <p:ph idx="1"/>
          </p:nvPr>
        </p:nvSpPr>
        <p:spPr/>
        <p:txBody>
          <a:bodyPr>
            <a:normAutofit fontScale="70000" lnSpcReduction="20000"/>
          </a:bodyPr>
          <a:lstStyle/>
          <a:p>
            <a:pPr lvl="0" algn="l" rtl="0" fontAlgn="t"/>
            <a:r>
              <a:rPr lang="en-US" dirty="0" smtClean="0"/>
              <a:t>When parallelizing loops manually using the thread pool, developers must divide the work statically &amp; often unevenly. </a:t>
            </a:r>
          </a:p>
          <a:p>
            <a:pPr lvl="0" algn="l" rtl="0" fontAlgn="t"/>
            <a:r>
              <a:rPr lang="en-US" dirty="0" smtClean="0"/>
              <a:t>To scale well on multiple processors, TPL uses work-stealing techniques to dynamically adapt and distribute work items over the worker threads. Scalability advantage - almost no synchronization between workers is required since the work queues are distributed and most operations are locally cached to the worker. </a:t>
            </a:r>
          </a:p>
          <a:p>
            <a:pPr lvl="0" algn="l" rtl="0" fontAlgn="t"/>
            <a:r>
              <a:rPr lang="en-US" dirty="0" smtClean="0"/>
              <a:t>it is hard to predict how long a task will take or the time slices the worker threads will get. the TPL also dynamically adjusts the number of worker threads if workers get blocked. </a:t>
            </a:r>
          </a:p>
          <a:p>
            <a:pPr lvl="0" algn="l" rtl="0" fontAlgn="t"/>
            <a:r>
              <a:rPr lang="en-US" dirty="0" smtClean="0"/>
              <a:t>The TPL also automatically tracks to see if worker threads are blocked and injects &amp; retires extra worker threads to maintain the concurrency level.</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he-IL" dirty="0"/>
          </a:p>
        </p:txBody>
      </p:sp>
      <p:sp>
        <p:nvSpPr>
          <p:cNvPr id="3" name="Content Placeholder 2"/>
          <p:cNvSpPr>
            <a:spLocks noGrp="1"/>
          </p:cNvSpPr>
          <p:nvPr>
            <p:ph idx="1"/>
          </p:nvPr>
        </p:nvSpPr>
        <p:spPr/>
        <p:txBody>
          <a:bodyPr>
            <a:normAutofit fontScale="92500"/>
          </a:bodyPr>
          <a:lstStyle/>
          <a:p>
            <a:pPr algn="l" rtl="0"/>
            <a:r>
              <a:rPr lang="en-US" dirty="0" smtClean="0"/>
              <a:t>Problem - A </a:t>
            </a:r>
            <a:r>
              <a:rPr lang="en-US" b="1" dirty="0"/>
              <a:t>for</a:t>
            </a:r>
            <a:r>
              <a:rPr lang="en-US" dirty="0"/>
              <a:t> loop is often used to iterate over a domain </a:t>
            </a:r>
            <a:r>
              <a:rPr lang="en-US" dirty="0" smtClean="0"/>
              <a:t>and </a:t>
            </a:r>
            <a:r>
              <a:rPr lang="en-US" dirty="0"/>
              <a:t>aggregate the values into a single </a:t>
            </a:r>
            <a:r>
              <a:rPr lang="en-US" dirty="0" smtClean="0"/>
              <a:t>result. parallelizing </a:t>
            </a:r>
            <a:r>
              <a:rPr lang="en-US" dirty="0"/>
              <a:t>this would lead to a </a:t>
            </a:r>
            <a:r>
              <a:rPr lang="en-US" u="sng" dirty="0"/>
              <a:t>data race. </a:t>
            </a:r>
            <a:r>
              <a:rPr lang="en-US" dirty="0"/>
              <a:t>Each iteration modifies the shared sum variable </a:t>
            </a:r>
            <a:r>
              <a:rPr lang="en-US" dirty="0" smtClean="0"/>
              <a:t>– it requires </a:t>
            </a:r>
            <a:r>
              <a:rPr lang="en-US" u="sng" dirty="0" smtClean="0"/>
              <a:t>lock protection</a:t>
            </a:r>
            <a:r>
              <a:rPr lang="en-US" dirty="0" smtClean="0"/>
              <a:t> to prevent overwrites.</a:t>
            </a:r>
            <a:r>
              <a:rPr lang="en-US" u="sng" dirty="0"/>
              <a:t> </a:t>
            </a:r>
            <a:r>
              <a:rPr lang="en-US" u="sng" dirty="0" smtClean="0"/>
              <a:t>Cant just use </a:t>
            </a:r>
            <a:r>
              <a:rPr lang="en-US" b="1" u="sng" dirty="0" err="1" smtClean="0"/>
              <a:t>Parallel.For</a:t>
            </a:r>
            <a:r>
              <a:rPr lang="en-US" u="sng" dirty="0" smtClean="0"/>
              <a:t> - performance </a:t>
            </a:r>
            <a:r>
              <a:rPr lang="en-US" u="sng" dirty="0"/>
              <a:t>problem </a:t>
            </a:r>
            <a:r>
              <a:rPr lang="en-US" dirty="0"/>
              <a:t>since all parallel iterations contend for both the same lock and the same memory </a:t>
            </a:r>
            <a:r>
              <a:rPr lang="en-US" dirty="0" smtClean="0"/>
              <a:t>location.</a:t>
            </a:r>
          </a:p>
          <a:p>
            <a:pPr algn="l" rtl="0"/>
            <a:r>
              <a:rPr lang="en-US" dirty="0" smtClean="0"/>
              <a:t>Solution - </a:t>
            </a:r>
            <a:r>
              <a:rPr lang="en-US" b="1" dirty="0" err="1"/>
              <a:t>Parallel.Aggregate</a:t>
            </a:r>
            <a:r>
              <a:rPr lang="en-US" dirty="0" smtClean="0"/>
              <a:t> </a:t>
            </a:r>
            <a:endParaRPr lang="he-IL"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Parallel.Aggregate</a:t>
            </a:r>
            <a:endParaRPr lang="he-IL" dirty="0"/>
          </a:p>
        </p:txBody>
      </p:sp>
      <p:sp>
        <p:nvSpPr>
          <p:cNvPr id="3" name="Content Placeholder 2"/>
          <p:cNvSpPr>
            <a:spLocks noGrp="1"/>
          </p:cNvSpPr>
          <p:nvPr>
            <p:ph idx="1"/>
          </p:nvPr>
        </p:nvSpPr>
        <p:spPr/>
        <p:txBody>
          <a:bodyPr>
            <a:normAutofit fontScale="55000" lnSpcReduction="20000"/>
          </a:bodyPr>
          <a:lstStyle/>
          <a:p>
            <a:pPr lvl="0" algn="l" rtl="0" fontAlgn="t"/>
            <a:r>
              <a:rPr lang="en-US" dirty="0"/>
              <a:t>The </a:t>
            </a:r>
            <a:r>
              <a:rPr lang="en-US" b="1" dirty="0"/>
              <a:t>Aggregate</a:t>
            </a:r>
            <a:r>
              <a:rPr lang="en-US" dirty="0"/>
              <a:t> operation takes five arguments. The first two specify the iteration </a:t>
            </a:r>
            <a:r>
              <a:rPr lang="en-US" dirty="0" smtClean="0"/>
              <a:t>domain. </a:t>
            </a:r>
            <a:r>
              <a:rPr lang="en-US" dirty="0"/>
              <a:t>The next argument is the initial value for the result. The next two arguments are delegate functions. The first function is applied to each element, and the other is used to combine the element results.</a:t>
            </a:r>
          </a:p>
          <a:p>
            <a:pPr algn="l" rtl="0"/>
            <a:r>
              <a:rPr lang="en-US" dirty="0"/>
              <a:t>The library automatically uses a thread local variable to compute the thread local results without any locking, only using a lock to combine the final thread local results</a:t>
            </a:r>
            <a:r>
              <a:rPr lang="en-US" dirty="0" smtClean="0"/>
              <a:t>.</a:t>
            </a:r>
          </a:p>
          <a:p>
            <a:pPr algn="l" rtl="0">
              <a:buNone/>
            </a:pPr>
            <a:endParaRPr lang="en-US" b="1" dirty="0" smtClean="0"/>
          </a:p>
          <a:p>
            <a:pPr algn="l" rtl="0">
              <a:buNone/>
            </a:pPr>
            <a:r>
              <a:rPr lang="en-US" b="1" dirty="0" err="1" smtClean="0"/>
              <a:t>int</a:t>
            </a:r>
            <a:r>
              <a:rPr lang="en-US" b="1" dirty="0" smtClean="0"/>
              <a:t> </a:t>
            </a:r>
            <a:r>
              <a:rPr lang="en-US" b="1" dirty="0"/>
              <a:t>sum = </a:t>
            </a:r>
            <a:r>
              <a:rPr lang="en-US" b="1" dirty="0" err="1"/>
              <a:t>Parallel.</a:t>
            </a:r>
            <a:r>
              <a:rPr lang="en-US" b="1" u="sng" dirty="0" err="1"/>
              <a:t>Aggregate</a:t>
            </a:r>
            <a:r>
              <a:rPr lang="en-US" b="1" dirty="0" smtClean="0"/>
              <a:t>(</a:t>
            </a:r>
          </a:p>
          <a:p>
            <a:pPr algn="l" rtl="0">
              <a:buNone/>
            </a:pPr>
            <a:r>
              <a:rPr lang="en-US" b="1" dirty="0"/>
              <a:t>	</a:t>
            </a:r>
            <a:r>
              <a:rPr lang="en-US" b="1" dirty="0" smtClean="0"/>
              <a:t>0</a:t>
            </a:r>
            <a:r>
              <a:rPr lang="en-US" b="1" dirty="0"/>
              <a:t>, 100</a:t>
            </a:r>
            <a:r>
              <a:rPr lang="en-US" dirty="0"/>
              <a:t>, </a:t>
            </a:r>
            <a:r>
              <a:rPr lang="en-US" dirty="0" smtClean="0"/>
              <a:t>	// </a:t>
            </a:r>
            <a:r>
              <a:rPr lang="en-US" dirty="0"/>
              <a:t>iteration domain</a:t>
            </a:r>
            <a:r>
              <a:rPr lang="en-US" b="1" dirty="0"/>
              <a:t>              </a:t>
            </a:r>
            <a:endParaRPr lang="en-US" b="1" dirty="0" smtClean="0"/>
          </a:p>
          <a:p>
            <a:pPr algn="l" rtl="0">
              <a:buNone/>
            </a:pPr>
            <a:r>
              <a:rPr lang="en-US" b="1" dirty="0" smtClean="0"/>
              <a:t>	0</a:t>
            </a:r>
            <a:r>
              <a:rPr lang="en-US" b="1" dirty="0"/>
              <a:t>,</a:t>
            </a:r>
            <a:r>
              <a:rPr lang="en-US" dirty="0"/>
              <a:t>                  </a:t>
            </a:r>
            <a:r>
              <a:rPr lang="en-US" dirty="0" smtClean="0"/>
              <a:t>  </a:t>
            </a:r>
            <a:r>
              <a:rPr lang="en-US" dirty="0"/>
              <a:t>// initial value</a:t>
            </a:r>
            <a:r>
              <a:rPr lang="en-US" b="1" dirty="0"/>
              <a:t>              </a:t>
            </a:r>
            <a:endParaRPr lang="en-US" b="1" dirty="0" smtClean="0"/>
          </a:p>
          <a:p>
            <a:pPr algn="l" rtl="0">
              <a:buNone/>
            </a:pPr>
            <a:r>
              <a:rPr lang="en-US" b="1" dirty="0" smtClean="0"/>
              <a:t>delegate(</a:t>
            </a:r>
            <a:r>
              <a:rPr lang="en-US" b="1" dirty="0" err="1" smtClean="0"/>
              <a:t>int</a:t>
            </a:r>
            <a:r>
              <a:rPr lang="en-US" b="1" dirty="0" smtClean="0"/>
              <a:t> </a:t>
            </a:r>
            <a:r>
              <a:rPr lang="en-US" b="1" dirty="0" err="1"/>
              <a:t>i</a:t>
            </a:r>
            <a:r>
              <a:rPr lang="en-US" b="1" dirty="0"/>
              <a:t>) { return (</a:t>
            </a:r>
            <a:r>
              <a:rPr lang="en-US" b="1" dirty="0" err="1"/>
              <a:t>isPrime</a:t>
            </a:r>
            <a:r>
              <a:rPr lang="en-US" b="1" dirty="0"/>
              <a:t>(</a:t>
            </a:r>
            <a:r>
              <a:rPr lang="en-US" b="1" dirty="0" err="1"/>
              <a:t>i</a:t>
            </a:r>
            <a:r>
              <a:rPr lang="en-US" b="1" dirty="0"/>
              <a:t>) ? </a:t>
            </a:r>
            <a:r>
              <a:rPr lang="en-US" b="1" dirty="0" err="1"/>
              <a:t>i</a:t>
            </a:r>
            <a:r>
              <a:rPr lang="en-US" b="1" dirty="0"/>
              <a:t> : 0) },</a:t>
            </a:r>
            <a:r>
              <a:rPr lang="en-US" dirty="0"/>
              <a:t> // apply on each element              </a:t>
            </a:r>
            <a:endParaRPr lang="en-US" dirty="0" smtClean="0"/>
          </a:p>
          <a:p>
            <a:pPr algn="l" rtl="0">
              <a:buNone/>
            </a:pPr>
            <a:r>
              <a:rPr lang="en-US" b="1" dirty="0" smtClean="0"/>
              <a:t>delegate(</a:t>
            </a:r>
            <a:r>
              <a:rPr lang="en-US" b="1" dirty="0" err="1" smtClean="0"/>
              <a:t>int</a:t>
            </a:r>
            <a:r>
              <a:rPr lang="en-US" b="1" dirty="0" smtClean="0"/>
              <a:t> </a:t>
            </a:r>
            <a:r>
              <a:rPr lang="en-US" b="1" dirty="0"/>
              <a:t>x, </a:t>
            </a:r>
            <a:r>
              <a:rPr lang="en-US" b="1" dirty="0" err="1"/>
              <a:t>int</a:t>
            </a:r>
            <a:r>
              <a:rPr lang="en-US" b="1" dirty="0"/>
              <a:t> y) { return </a:t>
            </a:r>
            <a:r>
              <a:rPr lang="en-US" b="1" dirty="0" err="1"/>
              <a:t>x+y</a:t>
            </a:r>
            <a:r>
              <a:rPr lang="en-US" b="1" dirty="0"/>
              <a:t>; }</a:t>
            </a:r>
            <a:r>
              <a:rPr lang="en-US" dirty="0"/>
              <a:t>  // combine results         </a:t>
            </a:r>
            <a:r>
              <a:rPr lang="en-US" b="1" dirty="0"/>
              <a:t> </a:t>
            </a:r>
            <a:endParaRPr lang="en-US" b="1" dirty="0" smtClean="0"/>
          </a:p>
          <a:p>
            <a:pPr algn="l" rtl="0">
              <a:buNone/>
            </a:pPr>
            <a:r>
              <a:rPr lang="en-US" b="1" dirty="0" smtClean="0"/>
              <a:t>);</a:t>
            </a:r>
          </a:p>
          <a:p>
            <a:pPr algn="l" rtl="0">
              <a:buNone/>
            </a:pPr>
            <a:endParaRPr lang="en-US" dirty="0" smtClean="0"/>
          </a:p>
          <a:p>
            <a:pPr algn="l" rtl="0"/>
            <a:r>
              <a:rPr lang="en-US" dirty="0"/>
              <a:t>it is possible for elements to be combined in a different order</a:t>
            </a:r>
            <a:endParaRPr lang="he-IL"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The </a:t>
            </a:r>
            <a:r>
              <a:rPr lang="en-US" b="1" u="sng" dirty="0"/>
              <a:t>System.Threading.Tasks.Task</a:t>
            </a:r>
            <a:r>
              <a:rPr lang="en-US" u="sng" dirty="0"/>
              <a:t> </a:t>
            </a:r>
            <a:r>
              <a:rPr lang="en-US" u="sng" dirty="0" smtClean="0"/>
              <a:t>class at a glance</a:t>
            </a:r>
            <a:r>
              <a:rPr lang="en-US" b="1" dirty="0"/>
              <a:t/>
            </a:r>
            <a:br>
              <a:rPr lang="en-US" b="1" dirty="0"/>
            </a:br>
            <a:endParaRPr lang="he-IL" dirty="0"/>
          </a:p>
        </p:txBody>
      </p:sp>
      <p:sp>
        <p:nvSpPr>
          <p:cNvPr id="3" name="Content Placeholder 2"/>
          <p:cNvSpPr>
            <a:spLocks noGrp="1"/>
          </p:cNvSpPr>
          <p:nvPr>
            <p:ph idx="1"/>
          </p:nvPr>
        </p:nvSpPr>
        <p:spPr/>
        <p:txBody>
          <a:bodyPr>
            <a:normAutofit fontScale="92500" lnSpcReduction="20000"/>
          </a:bodyPr>
          <a:lstStyle/>
          <a:p>
            <a:pPr algn="l" rtl="0"/>
            <a:r>
              <a:rPr lang="en-US" b="1" dirty="0" smtClean="0"/>
              <a:t>Task</a:t>
            </a:r>
            <a:r>
              <a:rPr lang="en-US" dirty="0" smtClean="0"/>
              <a:t> functions as </a:t>
            </a:r>
            <a:r>
              <a:rPr lang="en-US" dirty="0"/>
              <a:t>an improved </a:t>
            </a:r>
            <a:r>
              <a:rPr lang="en-US" b="1" dirty="0" err="1"/>
              <a:t>ThreadPool</a:t>
            </a:r>
            <a:r>
              <a:rPr lang="en-US" dirty="0"/>
              <a:t> </a:t>
            </a:r>
            <a:r>
              <a:rPr lang="en-US" dirty="0" smtClean="0"/>
              <a:t>- </a:t>
            </a:r>
            <a:r>
              <a:rPr lang="en-US" dirty="0"/>
              <a:t>Queuing work to the </a:t>
            </a:r>
            <a:r>
              <a:rPr lang="en-US" b="1" dirty="0" err="1"/>
              <a:t>ThreadPool</a:t>
            </a:r>
            <a:r>
              <a:rPr lang="en-US" dirty="0"/>
              <a:t> looks similar to creating a parallel task - the delegate passed in is queued for asynchronous execution. However, </a:t>
            </a:r>
            <a:r>
              <a:rPr lang="en-US" b="1" dirty="0"/>
              <a:t>Task</a:t>
            </a:r>
            <a:r>
              <a:rPr lang="en-US" dirty="0"/>
              <a:t> offers more advanced functionality.</a:t>
            </a:r>
          </a:p>
          <a:p>
            <a:pPr lvl="0" algn="l" rtl="0"/>
            <a:r>
              <a:rPr lang="en-US" b="1" dirty="0" smtClean="0"/>
              <a:t>Wait() &amp; Cancel() </a:t>
            </a:r>
            <a:r>
              <a:rPr lang="en-US" dirty="0" smtClean="0"/>
              <a:t>methods - work </a:t>
            </a:r>
            <a:r>
              <a:rPr lang="en-US" dirty="0"/>
              <a:t>items return a handle that can be canceled or waited upon, and where exceptions are propagated</a:t>
            </a:r>
            <a:r>
              <a:rPr lang="en-US" dirty="0" smtClean="0"/>
              <a:t>.</a:t>
            </a:r>
          </a:p>
          <a:p>
            <a:pPr lvl="0" algn="l" rtl="0"/>
            <a:r>
              <a:rPr lang="en-US" b="1" dirty="0" smtClean="0"/>
              <a:t>Create()</a:t>
            </a:r>
            <a:r>
              <a:rPr lang="en-US" dirty="0" smtClean="0"/>
              <a:t> method - returns </a:t>
            </a:r>
            <a:r>
              <a:rPr lang="en-US" dirty="0"/>
              <a:t>a </a:t>
            </a:r>
            <a:r>
              <a:rPr lang="en-US" b="1" dirty="0"/>
              <a:t>Task</a:t>
            </a:r>
            <a:r>
              <a:rPr lang="en-US" dirty="0"/>
              <a:t> object that represents </a:t>
            </a:r>
            <a:r>
              <a:rPr lang="en-US" dirty="0" smtClean="0"/>
              <a:t>a newly </a:t>
            </a:r>
            <a:r>
              <a:rPr lang="en-US" dirty="0"/>
              <a:t>created asynchronous </a:t>
            </a:r>
            <a:r>
              <a:rPr lang="en-US" dirty="0" smtClean="0"/>
              <a:t>operation – automates </a:t>
            </a:r>
            <a:r>
              <a:rPr lang="en-US" dirty="0" err="1" smtClean="0"/>
              <a:t>alot</a:t>
            </a:r>
            <a:r>
              <a:rPr lang="en-US" dirty="0" smtClean="0"/>
              <a:t> of code. </a:t>
            </a:r>
            <a:endParaRPr lang="en-US" dirty="0"/>
          </a:p>
          <a:p>
            <a:pPr algn="l" rtl="0"/>
            <a:endParaRPr lang="en-US" b="1" dirty="0"/>
          </a:p>
          <a:p>
            <a:pPr algn="l" rtl="0"/>
            <a:endParaRPr lang="he-IL"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47500" lnSpcReduction="20000"/>
          </a:bodyPr>
          <a:lstStyle/>
          <a:p>
            <a:pPr lvl="0" algn="l" rtl="0"/>
            <a:r>
              <a:rPr lang="en-US" dirty="0"/>
              <a:t>With the </a:t>
            </a:r>
            <a:r>
              <a:rPr lang="en-US" b="1" dirty="0" err="1"/>
              <a:t>ThreadPool</a:t>
            </a:r>
            <a:r>
              <a:rPr lang="en-US" dirty="0"/>
              <a:t>, referencing a queued work item in order to do things like wait on it is a manual and laborious process. For example, consider the need to execute three methods A, B, and C asynchronously and then wait for them all to complete:</a:t>
            </a:r>
          </a:p>
          <a:p>
            <a:pPr algn="l" rtl="0">
              <a:buNone/>
            </a:pPr>
            <a:r>
              <a:rPr lang="en-US" b="1" dirty="0" smtClean="0"/>
              <a:t>using(</a:t>
            </a:r>
            <a:r>
              <a:rPr lang="en-US" b="1" dirty="0" err="1" smtClean="0"/>
              <a:t>ManualResetEvent</a:t>
            </a:r>
            <a:r>
              <a:rPr lang="en-US" b="1" dirty="0" smtClean="0"/>
              <a:t> </a:t>
            </a:r>
            <a:r>
              <a:rPr lang="en-US" b="1" dirty="0"/>
              <a:t>mre1 = new </a:t>
            </a:r>
            <a:r>
              <a:rPr lang="en-US" b="1" dirty="0" err="1"/>
              <a:t>ManualResetEvent</a:t>
            </a:r>
            <a:r>
              <a:rPr lang="en-US" b="1" dirty="0"/>
              <a:t>(false))      </a:t>
            </a:r>
            <a:endParaRPr lang="en-US" b="1" dirty="0" smtClean="0"/>
          </a:p>
          <a:p>
            <a:pPr algn="l" rtl="0">
              <a:buNone/>
            </a:pPr>
            <a:r>
              <a:rPr lang="en-US" b="1" dirty="0" smtClean="0"/>
              <a:t>using(</a:t>
            </a:r>
            <a:r>
              <a:rPr lang="en-US" b="1" dirty="0" err="1" smtClean="0"/>
              <a:t>ManualResetEvent</a:t>
            </a:r>
            <a:r>
              <a:rPr lang="en-US" b="1" dirty="0" smtClean="0"/>
              <a:t> </a:t>
            </a:r>
            <a:r>
              <a:rPr lang="en-US" b="1" dirty="0"/>
              <a:t>mre2 = new </a:t>
            </a:r>
            <a:r>
              <a:rPr lang="en-US" b="1" dirty="0" err="1"/>
              <a:t>ManualResetEvent</a:t>
            </a:r>
            <a:r>
              <a:rPr lang="en-US" b="1" dirty="0"/>
              <a:t>(false))      </a:t>
            </a:r>
            <a:endParaRPr lang="en-US" b="1" dirty="0" smtClean="0"/>
          </a:p>
          <a:p>
            <a:pPr algn="l" rtl="0">
              <a:buNone/>
            </a:pPr>
            <a:r>
              <a:rPr lang="en-US" b="1" dirty="0" smtClean="0"/>
              <a:t>using(</a:t>
            </a:r>
            <a:r>
              <a:rPr lang="en-US" b="1" dirty="0" err="1" smtClean="0"/>
              <a:t>ManualResetEvent</a:t>
            </a:r>
            <a:r>
              <a:rPr lang="en-US" b="1" dirty="0" smtClean="0"/>
              <a:t> </a:t>
            </a:r>
            <a:r>
              <a:rPr lang="en-US" b="1" dirty="0"/>
              <a:t>mre3 = new </a:t>
            </a:r>
            <a:r>
              <a:rPr lang="en-US" b="1" dirty="0" err="1"/>
              <a:t>ManualResetEvent</a:t>
            </a:r>
            <a:r>
              <a:rPr lang="en-US" b="1" dirty="0"/>
              <a:t>(false))      </a:t>
            </a:r>
            <a:endParaRPr lang="en-US" b="1" dirty="0" smtClean="0"/>
          </a:p>
          <a:p>
            <a:pPr algn="l" rtl="0">
              <a:buNone/>
            </a:pPr>
            <a:r>
              <a:rPr lang="en-US" b="1" dirty="0" smtClean="0"/>
              <a:t>{          </a:t>
            </a:r>
          </a:p>
          <a:p>
            <a:pPr algn="l" rtl="0">
              <a:buNone/>
            </a:pPr>
            <a:r>
              <a:rPr lang="en-US" b="1" dirty="0"/>
              <a:t>	</a:t>
            </a:r>
            <a:r>
              <a:rPr lang="en-US" b="1" dirty="0" err="1" smtClean="0"/>
              <a:t>ThreadPool.QueueUserWorkItem</a:t>
            </a:r>
            <a:r>
              <a:rPr lang="en-US" b="1" dirty="0" smtClean="0"/>
              <a:t>(delegate          </a:t>
            </a:r>
            <a:r>
              <a:rPr lang="en-US" b="1" dirty="0"/>
              <a:t>{              A();              mre1.Set();          });          </a:t>
            </a:r>
            <a:r>
              <a:rPr lang="en-US" b="1" dirty="0" err="1"/>
              <a:t>ThreadPool.QueueUserWorkItem</a:t>
            </a:r>
            <a:r>
              <a:rPr lang="en-US" b="1" dirty="0"/>
              <a:t>(delegate          {              B();              mre2.Set();          });          </a:t>
            </a:r>
            <a:r>
              <a:rPr lang="en-US" b="1" dirty="0" err="1"/>
              <a:t>ThreadPool.QueueUserWorkItem</a:t>
            </a:r>
            <a:r>
              <a:rPr lang="en-US" b="1" dirty="0"/>
              <a:t>(delegate          {              C();              mre3.Set();          });          </a:t>
            </a:r>
            <a:r>
              <a:rPr lang="en-US" b="1" dirty="0" err="1"/>
              <a:t>WaitHandle.WaitAll</a:t>
            </a:r>
            <a:r>
              <a:rPr lang="en-US" b="1" dirty="0"/>
              <a:t>(new </a:t>
            </a:r>
            <a:r>
              <a:rPr lang="en-US" b="1" dirty="0" err="1"/>
              <a:t>WaitHandle</a:t>
            </a:r>
            <a:r>
              <a:rPr lang="en-US" b="1" dirty="0"/>
              <a:t>[]{mre1, mre2, mre3});      </a:t>
            </a:r>
            <a:endParaRPr lang="en-US" b="1" dirty="0" smtClean="0"/>
          </a:p>
          <a:p>
            <a:pPr algn="l" rtl="0">
              <a:buNone/>
            </a:pPr>
            <a:r>
              <a:rPr lang="en-US" b="1" dirty="0" smtClean="0"/>
              <a:t>}</a:t>
            </a:r>
          </a:p>
          <a:p>
            <a:pPr algn="l" rtl="0">
              <a:buNone/>
            </a:pPr>
            <a:endParaRPr lang="en-US" b="1" dirty="0" smtClean="0"/>
          </a:p>
          <a:p>
            <a:pPr lvl="0" algn="l" rtl="0"/>
            <a:r>
              <a:rPr lang="en-US" dirty="0" smtClean="0"/>
              <a:t>The </a:t>
            </a:r>
            <a:r>
              <a:rPr lang="en-US" b="1" dirty="0"/>
              <a:t>Task</a:t>
            </a:r>
            <a:r>
              <a:rPr lang="en-US" dirty="0"/>
              <a:t> class makes this operation much simpler, as its static </a:t>
            </a:r>
            <a:r>
              <a:rPr lang="en-US" b="1" dirty="0"/>
              <a:t>Create</a:t>
            </a:r>
            <a:r>
              <a:rPr lang="en-US" dirty="0"/>
              <a:t> methods return a </a:t>
            </a:r>
            <a:r>
              <a:rPr lang="en-US" b="1" dirty="0"/>
              <a:t>Task</a:t>
            </a:r>
            <a:r>
              <a:rPr lang="en-US" dirty="0"/>
              <a:t> object that represents the newly created asynchronous operation. </a:t>
            </a:r>
            <a:r>
              <a:rPr lang="en-US" dirty="0" smtClean="0"/>
              <a:t>simplified </a:t>
            </a:r>
            <a:r>
              <a:rPr lang="en-US" dirty="0"/>
              <a:t>further using the static </a:t>
            </a:r>
            <a:r>
              <a:rPr lang="en-US" b="1" dirty="0" err="1"/>
              <a:t>WaitAll</a:t>
            </a:r>
            <a:r>
              <a:rPr lang="en-US" dirty="0"/>
              <a:t> method made available by </a:t>
            </a:r>
            <a:r>
              <a:rPr lang="en-US" b="1" dirty="0"/>
              <a:t>Task</a:t>
            </a:r>
            <a:r>
              <a:rPr lang="en-US" dirty="0"/>
              <a:t>’s base class, </a:t>
            </a:r>
            <a:r>
              <a:rPr lang="en-US" b="1" dirty="0" err="1"/>
              <a:t>TaskCoordinator</a:t>
            </a:r>
            <a:r>
              <a:rPr lang="en-US" dirty="0"/>
              <a:t>:</a:t>
            </a:r>
          </a:p>
          <a:p>
            <a:pPr algn="l" rtl="0">
              <a:buNone/>
            </a:pPr>
            <a:r>
              <a:rPr lang="en-US" b="1" dirty="0" smtClean="0"/>
              <a:t>Task </a:t>
            </a:r>
            <a:r>
              <a:rPr lang="en-US" b="1" dirty="0"/>
              <a:t>t1 = </a:t>
            </a:r>
            <a:r>
              <a:rPr lang="en-US" b="1" dirty="0" err="1" smtClean="0"/>
              <a:t>Task.Create</a:t>
            </a:r>
            <a:r>
              <a:rPr lang="en-US" b="1" dirty="0" smtClean="0"/>
              <a:t> (</a:t>
            </a:r>
            <a:r>
              <a:rPr lang="en-US" b="1" dirty="0"/>
              <a:t>delegate { A(); });      </a:t>
            </a:r>
            <a:endParaRPr lang="en-US" b="1" dirty="0" smtClean="0"/>
          </a:p>
          <a:p>
            <a:pPr algn="l" rtl="0">
              <a:buNone/>
            </a:pPr>
            <a:r>
              <a:rPr lang="en-US" b="1" dirty="0" smtClean="0"/>
              <a:t>Task </a:t>
            </a:r>
            <a:r>
              <a:rPr lang="en-US" b="1" dirty="0"/>
              <a:t>t2 = </a:t>
            </a:r>
            <a:r>
              <a:rPr lang="en-US" b="1" dirty="0" err="1" smtClean="0"/>
              <a:t>Task.Create</a:t>
            </a:r>
            <a:r>
              <a:rPr lang="en-US" b="1" dirty="0" smtClean="0"/>
              <a:t> (</a:t>
            </a:r>
            <a:r>
              <a:rPr lang="en-US" b="1" dirty="0"/>
              <a:t>delegate { B(); });      </a:t>
            </a:r>
            <a:endParaRPr lang="en-US" b="1" dirty="0" smtClean="0"/>
          </a:p>
          <a:p>
            <a:pPr algn="l" rtl="0">
              <a:buNone/>
            </a:pPr>
            <a:r>
              <a:rPr lang="en-US" b="1" dirty="0" smtClean="0"/>
              <a:t>Task </a:t>
            </a:r>
            <a:r>
              <a:rPr lang="en-US" b="1" dirty="0"/>
              <a:t>t3 = </a:t>
            </a:r>
            <a:r>
              <a:rPr lang="en-US" b="1" dirty="0" err="1" smtClean="0"/>
              <a:t>Task.Create</a:t>
            </a:r>
            <a:r>
              <a:rPr lang="en-US" b="1" dirty="0" smtClean="0"/>
              <a:t> (</a:t>
            </a:r>
            <a:r>
              <a:rPr lang="en-US" b="1" dirty="0"/>
              <a:t>delegate { C(); });      </a:t>
            </a:r>
            <a:endParaRPr lang="en-US" b="1" dirty="0" smtClean="0"/>
          </a:p>
          <a:p>
            <a:pPr algn="l" rtl="0">
              <a:buNone/>
            </a:pPr>
            <a:r>
              <a:rPr lang="en-US" b="1" dirty="0" err="1" smtClean="0"/>
              <a:t>TaskCoordinator.</a:t>
            </a:r>
            <a:r>
              <a:rPr lang="en-US" b="1" u="sng" dirty="0" err="1" smtClean="0"/>
              <a:t>WaitAll</a:t>
            </a:r>
            <a:r>
              <a:rPr lang="en-US" b="1" dirty="0" smtClean="0"/>
              <a:t>(t1</a:t>
            </a:r>
            <a:r>
              <a:rPr lang="en-US" b="1" dirty="0"/>
              <a:t>, t2, t3</a:t>
            </a:r>
            <a:r>
              <a:rPr lang="en-US" b="1"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u="sng" dirty="0"/>
              <a:t>Task Parallel library </a:t>
            </a:r>
            <a:r>
              <a:rPr lang="en-US" b="1" dirty="0"/>
              <a:t/>
            </a:r>
            <a:br>
              <a:rPr lang="en-US" b="1" dirty="0"/>
            </a:br>
            <a:r>
              <a:rPr lang="en-US" b="1" dirty="0" smtClean="0"/>
              <a:t>- </a:t>
            </a:r>
            <a:r>
              <a:rPr lang="en-US" u="sng" dirty="0" smtClean="0"/>
              <a:t>3 approaches</a:t>
            </a:r>
            <a:r>
              <a:rPr lang="en-US" b="1" dirty="0" smtClean="0"/>
              <a:t> </a:t>
            </a:r>
            <a:endParaRPr lang="he-IL" dirty="0"/>
          </a:p>
        </p:txBody>
      </p:sp>
      <p:sp>
        <p:nvSpPr>
          <p:cNvPr id="3" name="Content Placeholder 2"/>
          <p:cNvSpPr>
            <a:spLocks noGrp="1"/>
          </p:cNvSpPr>
          <p:nvPr>
            <p:ph idx="1"/>
          </p:nvPr>
        </p:nvSpPr>
        <p:spPr/>
        <p:txBody>
          <a:bodyPr>
            <a:normAutofit/>
          </a:bodyPr>
          <a:lstStyle/>
          <a:p>
            <a:pPr lvl="0" algn="l" rtl="0"/>
            <a:r>
              <a:rPr lang="en-US" u="sng" dirty="0" smtClean="0"/>
              <a:t>1</a:t>
            </a:r>
            <a:r>
              <a:rPr lang="en-US" u="sng" dirty="0"/>
              <a:t>) Declarative data </a:t>
            </a:r>
            <a:r>
              <a:rPr lang="en-US" u="sng" dirty="0" smtClean="0"/>
              <a:t>parallelism</a:t>
            </a:r>
            <a:r>
              <a:rPr lang="en-US" dirty="0" smtClean="0"/>
              <a:t>. </a:t>
            </a:r>
          </a:p>
          <a:p>
            <a:pPr lvl="0" algn="l" rtl="0"/>
            <a:r>
              <a:rPr lang="en-US" u="sng" dirty="0" smtClean="0"/>
              <a:t>2</a:t>
            </a:r>
            <a:r>
              <a:rPr lang="en-US" u="sng" dirty="0"/>
              <a:t>)  Imperative data </a:t>
            </a:r>
            <a:r>
              <a:rPr lang="en-US" u="sng" dirty="0" smtClean="0"/>
              <a:t>parallelism</a:t>
            </a:r>
            <a:r>
              <a:rPr lang="en-US" dirty="0" smtClean="0"/>
              <a:t>. </a:t>
            </a:r>
          </a:p>
          <a:p>
            <a:pPr lvl="0" algn="l" rtl="0"/>
            <a:r>
              <a:rPr lang="en-US" dirty="0" smtClean="0"/>
              <a:t>3</a:t>
            </a:r>
            <a:r>
              <a:rPr lang="en-US" dirty="0"/>
              <a:t>) </a:t>
            </a:r>
            <a:r>
              <a:rPr lang="en-US" dirty="0" smtClean="0"/>
              <a:t> </a:t>
            </a:r>
            <a:r>
              <a:rPr lang="en-US" u="sng" dirty="0"/>
              <a:t>Imperative task </a:t>
            </a:r>
            <a:r>
              <a:rPr lang="en-US" u="sng" dirty="0" smtClean="0"/>
              <a:t>parallelism</a:t>
            </a:r>
            <a:r>
              <a:rPr lang="en-US" dirty="0" smtClean="0"/>
              <a:t>. </a:t>
            </a:r>
            <a:endParaRPr lang="en-US" dirty="0"/>
          </a:p>
          <a:p>
            <a:endParaRPr lang="he-IL"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Tasks.Task</a:t>
            </a:r>
            <a:r>
              <a:rPr lang="en-US" dirty="0" smtClean="0"/>
              <a:t> </a:t>
            </a:r>
            <a:r>
              <a:rPr lang="en-US" dirty="0" err="1" smtClean="0"/>
              <a:t>vs</a:t>
            </a:r>
            <a:r>
              <a:rPr lang="en-US" dirty="0" smtClean="0"/>
              <a:t> </a:t>
            </a:r>
            <a:r>
              <a:rPr lang="en-US" dirty="0" err="1" smtClean="0"/>
              <a:t>Parallel.Do</a:t>
            </a:r>
            <a:endParaRPr lang="he-IL" dirty="0"/>
          </a:p>
        </p:txBody>
      </p:sp>
      <p:sp>
        <p:nvSpPr>
          <p:cNvPr id="3" name="Content Placeholder 2"/>
          <p:cNvSpPr>
            <a:spLocks noGrp="1"/>
          </p:cNvSpPr>
          <p:nvPr>
            <p:ph idx="1"/>
          </p:nvPr>
        </p:nvSpPr>
        <p:spPr/>
        <p:txBody>
          <a:bodyPr>
            <a:normAutofit lnSpcReduction="10000"/>
          </a:bodyPr>
          <a:lstStyle/>
          <a:p>
            <a:pPr algn="l" rtl="0"/>
            <a:r>
              <a:rPr lang="en-US" dirty="0" smtClean="0"/>
              <a:t>can be made even simpler using the </a:t>
            </a:r>
            <a:r>
              <a:rPr lang="en-US" b="1" dirty="0" err="1" smtClean="0"/>
              <a:t>Parallel.Do</a:t>
            </a:r>
            <a:r>
              <a:rPr lang="en-US" dirty="0" smtClean="0"/>
              <a:t> method</a:t>
            </a:r>
            <a:endParaRPr lang="he-IL" dirty="0" smtClean="0"/>
          </a:p>
          <a:p>
            <a:pPr algn="l" rtl="0">
              <a:buNone/>
            </a:pPr>
            <a:r>
              <a:rPr lang="en-US" b="1" dirty="0" err="1" smtClean="0"/>
              <a:t>Parallel.Do</a:t>
            </a:r>
            <a:r>
              <a:rPr lang="en-US" b="1" dirty="0"/>
              <a:t>( ()=&gt;A() , ()=&gt;B() , ()=&gt;C() </a:t>
            </a:r>
            <a:r>
              <a:rPr lang="en-US" b="1" dirty="0" smtClean="0"/>
              <a:t>);</a:t>
            </a:r>
          </a:p>
          <a:p>
            <a:pPr algn="l" rtl="0"/>
            <a:r>
              <a:rPr lang="en-US" dirty="0"/>
              <a:t>Unlike the </a:t>
            </a:r>
            <a:r>
              <a:rPr lang="en-US" b="1" dirty="0"/>
              <a:t>Do</a:t>
            </a:r>
            <a:r>
              <a:rPr lang="en-US" dirty="0"/>
              <a:t> </a:t>
            </a:r>
            <a:r>
              <a:rPr lang="en-US" dirty="0" err="1" smtClean="0"/>
              <a:t>method</a:t>
            </a:r>
            <a:r>
              <a:rPr lang="en-US" b="1" dirty="0" err="1" smtClean="0"/>
              <a:t>Task</a:t>
            </a:r>
            <a:r>
              <a:rPr lang="en-US" dirty="0" smtClean="0"/>
              <a:t> </a:t>
            </a:r>
            <a:r>
              <a:rPr lang="en-US" dirty="0"/>
              <a:t>class </a:t>
            </a:r>
            <a:r>
              <a:rPr lang="en-US" dirty="0" smtClean="0"/>
              <a:t>allows for: 1) control </a:t>
            </a:r>
            <a:r>
              <a:rPr lang="en-US" dirty="0"/>
              <a:t>over how the </a:t>
            </a:r>
            <a:r>
              <a:rPr lang="en-US" b="1" dirty="0"/>
              <a:t>Task</a:t>
            </a:r>
            <a:r>
              <a:rPr lang="en-US" dirty="0"/>
              <a:t> instances are created (using various overloads of </a:t>
            </a:r>
            <a:r>
              <a:rPr lang="en-US" b="1" dirty="0" err="1" smtClean="0"/>
              <a:t>Task.Create</a:t>
            </a:r>
            <a:r>
              <a:rPr lang="en-US" b="1" dirty="0" smtClean="0"/>
              <a:t> </a:t>
            </a:r>
            <a:r>
              <a:rPr lang="en-US" dirty="0" smtClean="0"/>
              <a:t>2)work </a:t>
            </a:r>
            <a:r>
              <a:rPr lang="en-US" dirty="0"/>
              <a:t>to be done between the asynchronous invocations of each of the methods</a:t>
            </a:r>
            <a:endParaRPr lang="he-I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a:bodyPr>
          <a:lstStyle/>
          <a:p>
            <a:pPr algn="l" rtl="0">
              <a:buNone/>
            </a:pPr>
            <a:r>
              <a:rPr lang="en-US" dirty="0" smtClean="0"/>
              <a:t>\\ do work that A relies on …</a:t>
            </a:r>
          </a:p>
          <a:p>
            <a:pPr algn="l" rtl="0">
              <a:buNone/>
            </a:pPr>
            <a:r>
              <a:rPr lang="en-US" b="1" dirty="0" smtClean="0"/>
              <a:t>Task t1 = </a:t>
            </a:r>
            <a:r>
              <a:rPr lang="en-US" b="1" dirty="0" err="1" smtClean="0"/>
              <a:t>Task.Create</a:t>
            </a:r>
            <a:r>
              <a:rPr lang="en-US" b="1" dirty="0" smtClean="0"/>
              <a:t> (delegate { A(); }); </a:t>
            </a:r>
          </a:p>
          <a:p>
            <a:pPr algn="l" rtl="0">
              <a:buNone/>
            </a:pPr>
            <a:r>
              <a:rPr lang="en-US" dirty="0" smtClean="0"/>
              <a:t>\\ do work that B relies on …</a:t>
            </a:r>
            <a:r>
              <a:rPr lang="en-US" b="1" dirty="0" smtClean="0"/>
              <a:t>  </a:t>
            </a:r>
          </a:p>
          <a:p>
            <a:pPr algn="l" rtl="0">
              <a:buNone/>
            </a:pPr>
            <a:r>
              <a:rPr lang="en-US" b="1" dirty="0" smtClean="0"/>
              <a:t>Task t2 = </a:t>
            </a:r>
            <a:r>
              <a:rPr lang="en-US" b="1" dirty="0" err="1" smtClean="0"/>
              <a:t>Task.Create</a:t>
            </a:r>
            <a:r>
              <a:rPr lang="en-US" b="1" dirty="0" smtClean="0"/>
              <a:t> (delegate { B(); }); </a:t>
            </a:r>
          </a:p>
          <a:p>
            <a:pPr algn="l" rtl="0">
              <a:buNone/>
            </a:pPr>
            <a:r>
              <a:rPr lang="en-US" dirty="0" smtClean="0"/>
              <a:t>\\ do work that C relies on …</a:t>
            </a:r>
            <a:r>
              <a:rPr lang="en-US" b="1" dirty="0" smtClean="0"/>
              <a:t>  </a:t>
            </a:r>
          </a:p>
          <a:p>
            <a:pPr algn="l" rtl="0">
              <a:buNone/>
            </a:pPr>
            <a:r>
              <a:rPr lang="en-US" b="1" dirty="0" smtClean="0"/>
              <a:t>Task t3 = </a:t>
            </a:r>
            <a:r>
              <a:rPr lang="en-US" b="1" dirty="0" err="1" smtClean="0"/>
              <a:t>Task.Create</a:t>
            </a:r>
            <a:r>
              <a:rPr lang="en-US" b="1" dirty="0" smtClean="0"/>
              <a:t> (delegate { C(); });      </a:t>
            </a:r>
          </a:p>
          <a:p>
            <a:pPr algn="l" rtl="0">
              <a:buNone/>
            </a:pPr>
            <a:r>
              <a:rPr lang="en-US" b="1" dirty="0" err="1" smtClean="0"/>
              <a:t>TaskCoordinator.</a:t>
            </a:r>
            <a:r>
              <a:rPr lang="en-US" b="1" u="sng" dirty="0" err="1" smtClean="0"/>
              <a:t>WaitAll</a:t>
            </a:r>
            <a:r>
              <a:rPr lang="en-US" b="1" dirty="0" smtClean="0"/>
              <a:t>(t1, t2, t3);</a:t>
            </a:r>
            <a:endParaRPr lang="en-US" dirty="0" smtClean="0"/>
          </a:p>
          <a:p>
            <a:endParaRPr lang="he-I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The</a:t>
            </a:r>
            <a:r>
              <a:rPr lang="en-US" b="1" u="sng" dirty="0"/>
              <a:t> </a:t>
            </a:r>
            <a:r>
              <a:rPr lang="en-US" u="sng" dirty="0"/>
              <a:t>System.Threading.Tasks.Future&lt;T</a:t>
            </a:r>
            <a:r>
              <a:rPr lang="en-US" u="sng" dirty="0" smtClean="0"/>
              <a:t>&gt;</a:t>
            </a:r>
            <a:r>
              <a:rPr lang="en-US" b="1" u="sng" dirty="0" smtClean="0"/>
              <a:t> </a:t>
            </a:r>
            <a:r>
              <a:rPr lang="he-IL" b="1" u="sng" dirty="0" smtClean="0"/>
              <a:t>  </a:t>
            </a:r>
            <a:r>
              <a:rPr lang="en-US" dirty="0" smtClean="0"/>
              <a:t>class – at a glance</a:t>
            </a:r>
            <a:endParaRPr lang="he-IL" dirty="0"/>
          </a:p>
        </p:txBody>
      </p:sp>
      <p:sp>
        <p:nvSpPr>
          <p:cNvPr id="3" name="Content Placeholder 2"/>
          <p:cNvSpPr>
            <a:spLocks noGrp="1"/>
          </p:cNvSpPr>
          <p:nvPr>
            <p:ph idx="1"/>
          </p:nvPr>
        </p:nvSpPr>
        <p:spPr/>
        <p:txBody>
          <a:bodyPr>
            <a:normAutofit fontScale="62500" lnSpcReduction="20000"/>
          </a:bodyPr>
          <a:lstStyle/>
          <a:p>
            <a:pPr lvl="0" algn="l" rtl="0"/>
            <a:r>
              <a:rPr lang="en-US" u="sng" dirty="0"/>
              <a:t>A </a:t>
            </a:r>
            <a:r>
              <a:rPr lang="en-US" b="1" u="sng" dirty="0"/>
              <a:t>Future&lt;T&gt;</a:t>
            </a:r>
            <a:r>
              <a:rPr lang="en-US" u="sng" dirty="0"/>
              <a:t> is a </a:t>
            </a:r>
            <a:r>
              <a:rPr lang="en-US" b="1" u="sng" dirty="0"/>
              <a:t>Task</a:t>
            </a:r>
            <a:r>
              <a:rPr lang="en-US" u="sng" dirty="0"/>
              <a:t> that has a value associated with </a:t>
            </a:r>
            <a:r>
              <a:rPr lang="en-US" u="sng" dirty="0" smtClean="0"/>
              <a:t>it</a:t>
            </a:r>
            <a:r>
              <a:rPr lang="en-US" dirty="0" smtClean="0"/>
              <a:t> from </a:t>
            </a:r>
            <a:r>
              <a:rPr lang="en-US" u="sng" dirty="0" smtClean="0"/>
              <a:t>the </a:t>
            </a:r>
            <a:r>
              <a:rPr lang="en-US" u="sng" dirty="0"/>
              <a:t>result of asynchronously executing the </a:t>
            </a:r>
            <a:r>
              <a:rPr lang="en-US" b="1" u="sng" dirty="0" err="1"/>
              <a:t>System.Func</a:t>
            </a:r>
            <a:r>
              <a:rPr lang="en-US" b="1" u="sng" dirty="0"/>
              <a:t>&lt;T&gt;</a:t>
            </a:r>
            <a:r>
              <a:rPr lang="en-US" u="sng" dirty="0"/>
              <a:t> that is provided</a:t>
            </a:r>
            <a:r>
              <a:rPr lang="en-US" dirty="0"/>
              <a:t> to the </a:t>
            </a:r>
            <a:r>
              <a:rPr lang="en-US" b="1" dirty="0"/>
              <a:t>Future&lt;T&gt;</a:t>
            </a:r>
            <a:r>
              <a:rPr lang="en-US" dirty="0"/>
              <a:t> at the time it is created. </a:t>
            </a:r>
            <a:endParaRPr lang="en-US" dirty="0" smtClean="0"/>
          </a:p>
          <a:p>
            <a:pPr lvl="0" algn="l" rtl="0"/>
            <a:r>
              <a:rPr lang="en-US" dirty="0" smtClean="0"/>
              <a:t>create </a:t>
            </a:r>
            <a:r>
              <a:rPr lang="en-US" dirty="0"/>
              <a:t>to represent a computation that returns a value that will be needed at some time in the future. When the value is needed, code calls to the </a:t>
            </a:r>
            <a:r>
              <a:rPr lang="en-US" b="1" dirty="0"/>
              <a:t>Future&lt;T&gt;</a:t>
            </a:r>
            <a:r>
              <a:rPr lang="en-US" dirty="0"/>
              <a:t>’s </a:t>
            </a:r>
            <a:r>
              <a:rPr lang="en-US" b="1" dirty="0"/>
              <a:t>Value</a:t>
            </a:r>
            <a:r>
              <a:rPr lang="en-US" dirty="0"/>
              <a:t> property to access the computed value; if the </a:t>
            </a:r>
            <a:r>
              <a:rPr lang="en-US" b="1" dirty="0"/>
              <a:t>Value</a:t>
            </a:r>
            <a:r>
              <a:rPr lang="en-US" dirty="0"/>
              <a:t> is not yet available, the caller blocks until it </a:t>
            </a:r>
            <a:r>
              <a:rPr lang="en-US" dirty="0" smtClean="0"/>
              <a:t>is.</a:t>
            </a:r>
            <a:endParaRPr lang="en-US" dirty="0"/>
          </a:p>
          <a:p>
            <a:pPr lvl="0" algn="l" rtl="0"/>
            <a:r>
              <a:rPr lang="en-US" u="sng" dirty="0" smtClean="0"/>
              <a:t>Promise-style </a:t>
            </a:r>
            <a:r>
              <a:rPr lang="en-US" u="sng" dirty="0"/>
              <a:t>futures</a:t>
            </a:r>
            <a:r>
              <a:rPr lang="en-US" dirty="0"/>
              <a:t> </a:t>
            </a:r>
            <a:r>
              <a:rPr lang="en-US" dirty="0" smtClean="0"/>
              <a:t>– can optionally not associate </a:t>
            </a:r>
            <a:r>
              <a:rPr lang="en-US" dirty="0"/>
              <a:t>a delegate with the </a:t>
            </a:r>
            <a:r>
              <a:rPr lang="en-US" b="1" dirty="0"/>
              <a:t>Future&lt;T&gt;</a:t>
            </a:r>
            <a:r>
              <a:rPr lang="en-US" dirty="0"/>
              <a:t> at creation </a:t>
            </a:r>
            <a:r>
              <a:rPr lang="en-US" dirty="0" smtClean="0"/>
              <a:t>time?.</a:t>
            </a:r>
            <a:endParaRPr lang="en-US" dirty="0"/>
          </a:p>
          <a:p>
            <a:pPr algn="l" rtl="0"/>
            <a:r>
              <a:rPr lang="en-US" u="sng" dirty="0" smtClean="0"/>
              <a:t>what is it for</a:t>
            </a:r>
            <a:r>
              <a:rPr lang="en-US" dirty="0" smtClean="0"/>
              <a:t>? - not </a:t>
            </a:r>
            <a:r>
              <a:rPr lang="en-US" dirty="0"/>
              <a:t>only can </a:t>
            </a:r>
            <a:r>
              <a:rPr lang="en-US" dirty="0" smtClean="0"/>
              <a:t>computations be </a:t>
            </a:r>
            <a:r>
              <a:rPr lang="en-US" dirty="0"/>
              <a:t>done in parallel, but </a:t>
            </a:r>
            <a:r>
              <a:rPr lang="en-US" dirty="0" smtClean="0"/>
              <a:t>programs </a:t>
            </a:r>
            <a:r>
              <a:rPr lang="en-US" dirty="0"/>
              <a:t>can </a:t>
            </a:r>
            <a:r>
              <a:rPr lang="en-US" dirty="0" smtClean="0"/>
              <a:t>be </a:t>
            </a:r>
            <a:r>
              <a:rPr lang="en-US" dirty="0"/>
              <a:t>structured </a:t>
            </a:r>
            <a:r>
              <a:rPr lang="en-US" dirty="0" smtClean="0"/>
              <a:t>to continue </a:t>
            </a:r>
            <a:r>
              <a:rPr lang="en-US" dirty="0"/>
              <a:t>doing other work until the results of the computations are actually required</a:t>
            </a:r>
            <a:r>
              <a:rPr lang="en-US" dirty="0" smtClean="0"/>
              <a:t>. </a:t>
            </a:r>
            <a:r>
              <a:rPr lang="en-US" u="sng" dirty="0"/>
              <a:t>use futures to introduce parallelism between logically distinct parts of a program</a:t>
            </a:r>
            <a:r>
              <a:rPr lang="en-US" dirty="0" smtClean="0"/>
              <a:t>. </a:t>
            </a:r>
            <a:r>
              <a:rPr lang="en-US" u="sng" dirty="0"/>
              <a:t>works well with symbolic code that is less structured than </a:t>
            </a:r>
            <a:r>
              <a:rPr lang="en-US" u="sng" dirty="0" smtClean="0"/>
              <a:t>loops - </a:t>
            </a:r>
            <a:r>
              <a:rPr lang="en-US" dirty="0" smtClean="0"/>
              <a:t>a </a:t>
            </a:r>
            <a:r>
              <a:rPr lang="en-US" dirty="0"/>
              <a:t>common usage is with </a:t>
            </a:r>
            <a:r>
              <a:rPr lang="en-US" u="sng" dirty="0"/>
              <a:t>recursive operations</a:t>
            </a:r>
            <a:r>
              <a:rPr lang="en-US" dirty="0"/>
              <a:t> where a value is derived from some branch of the recursion tree. </a:t>
            </a:r>
            <a:r>
              <a:rPr lang="en-US" dirty="0" err="1"/>
              <a:t>Eg</a:t>
            </a:r>
            <a:r>
              <a:rPr lang="en-US" dirty="0"/>
              <a:t> </a:t>
            </a:r>
            <a:r>
              <a:rPr lang="en-US" u="sng" dirty="0"/>
              <a:t>counting all of the nodes in a large tree</a:t>
            </a:r>
            <a:r>
              <a:rPr lang="en-US" dirty="0"/>
              <a:t>. </a:t>
            </a:r>
            <a:r>
              <a:rPr lang="en-US" dirty="0" smtClean="0"/>
              <a:t>  </a:t>
            </a:r>
            <a:endParaRPr lang="he-IL"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70000" lnSpcReduction="20000"/>
          </a:bodyPr>
          <a:lstStyle/>
          <a:p>
            <a:pPr algn="l" rtl="0">
              <a:buNone/>
            </a:pPr>
            <a:r>
              <a:rPr lang="en-US" b="1" dirty="0" err="1"/>
              <a:t>var</a:t>
            </a:r>
            <a:r>
              <a:rPr lang="en-US" b="1" dirty="0"/>
              <a:t> data = new </a:t>
            </a:r>
            <a:r>
              <a:rPr lang="en-US" b="1" u="sng" dirty="0"/>
              <a:t>Future&lt;</a:t>
            </a:r>
            <a:r>
              <a:rPr lang="en-US" b="1" u="sng" dirty="0" err="1"/>
              <a:t>int</a:t>
            </a:r>
            <a:r>
              <a:rPr lang="en-US" b="1" u="sng" dirty="0"/>
              <a:t>&gt;[10000];</a:t>
            </a:r>
            <a:r>
              <a:rPr lang="en-US" b="1" dirty="0"/>
              <a:t>    </a:t>
            </a:r>
            <a:endParaRPr lang="en-US" b="1" dirty="0" smtClean="0"/>
          </a:p>
          <a:p>
            <a:pPr algn="l" rtl="0">
              <a:buNone/>
            </a:pPr>
            <a:r>
              <a:rPr lang="en-US" b="1" u="sng" dirty="0" err="1" smtClean="0"/>
              <a:t>Parallel.For</a:t>
            </a:r>
            <a:r>
              <a:rPr lang="en-US" b="1" dirty="0" smtClean="0"/>
              <a:t>(0</a:t>
            </a:r>
            <a:r>
              <a:rPr lang="en-US" b="1" dirty="0"/>
              <a:t>, </a:t>
            </a:r>
            <a:r>
              <a:rPr lang="en-US" b="1" dirty="0" err="1"/>
              <a:t>data.</a:t>
            </a:r>
            <a:r>
              <a:rPr lang="en-US" b="1" u="sng" dirty="0" err="1"/>
              <a:t>Length</a:t>
            </a:r>
            <a:r>
              <a:rPr lang="en-US" b="1" dirty="0"/>
              <a:t>, </a:t>
            </a:r>
            <a:r>
              <a:rPr lang="en-US" b="1" dirty="0" err="1"/>
              <a:t>i</a:t>
            </a:r>
            <a:r>
              <a:rPr lang="en-US" b="1" dirty="0"/>
              <a:t> =&gt;      </a:t>
            </a:r>
            <a:endParaRPr lang="en-US" b="1" dirty="0" smtClean="0"/>
          </a:p>
          <a:p>
            <a:pPr algn="l" rtl="0">
              <a:buNone/>
            </a:pPr>
            <a:r>
              <a:rPr lang="en-US" b="1" dirty="0" smtClean="0"/>
              <a:t>{          </a:t>
            </a:r>
          </a:p>
          <a:p>
            <a:pPr algn="l" rtl="0">
              <a:buNone/>
            </a:pPr>
            <a:r>
              <a:rPr lang="en-US" b="1" dirty="0"/>
              <a:t>	</a:t>
            </a:r>
            <a:r>
              <a:rPr lang="en-US" b="1" dirty="0" smtClean="0"/>
              <a:t>data[</a:t>
            </a:r>
            <a:r>
              <a:rPr lang="en-US" b="1" dirty="0" err="1" smtClean="0"/>
              <a:t>i</a:t>
            </a:r>
            <a:r>
              <a:rPr lang="en-US" b="1" dirty="0"/>
              <a:t>] = </a:t>
            </a:r>
            <a:r>
              <a:rPr lang="en-US" b="1" dirty="0" err="1"/>
              <a:t>Future.</a:t>
            </a:r>
            <a:r>
              <a:rPr lang="en-US" b="1" u="sng" dirty="0" err="1"/>
              <a:t>Create</a:t>
            </a:r>
            <a:r>
              <a:rPr lang="en-US" b="1" dirty="0"/>
              <a:t>(() =&gt; </a:t>
            </a:r>
            <a:r>
              <a:rPr lang="en-US" b="1" u="sng" dirty="0"/>
              <a:t>Compute</a:t>
            </a:r>
            <a:r>
              <a:rPr lang="en-US" b="1" dirty="0"/>
              <a:t>(</a:t>
            </a:r>
            <a:r>
              <a:rPr lang="en-US" b="1" dirty="0" err="1"/>
              <a:t>i</a:t>
            </a:r>
            <a:r>
              <a:rPr lang="en-US" b="1" dirty="0"/>
              <a:t>));      </a:t>
            </a:r>
            <a:endParaRPr lang="en-US" b="1" dirty="0" smtClean="0"/>
          </a:p>
          <a:p>
            <a:pPr algn="l" rtl="0">
              <a:buNone/>
            </a:pPr>
            <a:r>
              <a:rPr lang="en-US" b="1" dirty="0" smtClean="0"/>
              <a:t>});</a:t>
            </a:r>
          </a:p>
          <a:p>
            <a:pPr algn="l" rtl="0">
              <a:buNone/>
            </a:pPr>
            <a:r>
              <a:rPr lang="en-US" dirty="0" smtClean="0"/>
              <a:t>      </a:t>
            </a:r>
          </a:p>
          <a:p>
            <a:pPr algn="l" rtl="0">
              <a:buNone/>
            </a:pPr>
            <a:r>
              <a:rPr lang="en-US" dirty="0" smtClean="0"/>
              <a:t>...   </a:t>
            </a:r>
          </a:p>
          <a:p>
            <a:pPr algn="l" rtl="0">
              <a:buNone/>
            </a:pPr>
            <a:r>
              <a:rPr lang="en-US" dirty="0" smtClean="0"/>
              <a:t>   </a:t>
            </a:r>
          </a:p>
          <a:p>
            <a:pPr algn="l" rtl="0">
              <a:buNone/>
            </a:pPr>
            <a:r>
              <a:rPr lang="en-US" dirty="0" smtClean="0"/>
              <a:t>// </a:t>
            </a:r>
            <a:r>
              <a:rPr lang="en-US" dirty="0"/>
              <a:t>some time later when the data is actually required</a:t>
            </a:r>
            <a:r>
              <a:rPr lang="en-US" b="1" dirty="0"/>
              <a:t>      </a:t>
            </a:r>
            <a:endParaRPr lang="en-US" b="1" dirty="0" smtClean="0"/>
          </a:p>
          <a:p>
            <a:pPr algn="l" rtl="0">
              <a:buNone/>
            </a:pPr>
            <a:r>
              <a:rPr lang="en-US" b="1" dirty="0" smtClean="0"/>
              <a:t>for(</a:t>
            </a:r>
            <a:r>
              <a:rPr lang="en-US" b="1" dirty="0" err="1" smtClean="0"/>
              <a:t>int</a:t>
            </a:r>
            <a:r>
              <a:rPr lang="en-US" b="1" dirty="0" smtClean="0"/>
              <a:t> </a:t>
            </a:r>
            <a:r>
              <a:rPr lang="en-US" b="1" dirty="0" err="1"/>
              <a:t>i</a:t>
            </a:r>
            <a:r>
              <a:rPr lang="en-US" b="1" dirty="0"/>
              <a:t>=0; </a:t>
            </a:r>
            <a:r>
              <a:rPr lang="en-US" b="1" dirty="0" err="1"/>
              <a:t>i</a:t>
            </a:r>
            <a:r>
              <a:rPr lang="en-US" b="1" dirty="0"/>
              <a:t>&lt;</a:t>
            </a:r>
            <a:r>
              <a:rPr lang="en-US" b="1" dirty="0" err="1"/>
              <a:t>data.Length</a:t>
            </a:r>
            <a:r>
              <a:rPr lang="en-US" b="1" dirty="0"/>
              <a:t>; </a:t>
            </a:r>
            <a:r>
              <a:rPr lang="en-US" b="1" dirty="0" err="1"/>
              <a:t>i</a:t>
            </a:r>
            <a:r>
              <a:rPr lang="en-US" b="1" dirty="0"/>
              <a:t>++)      </a:t>
            </a:r>
            <a:endParaRPr lang="en-US" b="1" dirty="0" smtClean="0"/>
          </a:p>
          <a:p>
            <a:pPr algn="l" rtl="0">
              <a:buNone/>
            </a:pPr>
            <a:r>
              <a:rPr lang="en-US" b="1" dirty="0" smtClean="0"/>
              <a:t>{          </a:t>
            </a:r>
          </a:p>
          <a:p>
            <a:pPr algn="l" rtl="0">
              <a:buNone/>
            </a:pPr>
            <a:r>
              <a:rPr lang="en-US" b="1" dirty="0"/>
              <a:t>	</a:t>
            </a:r>
            <a:r>
              <a:rPr lang="en-US" b="1" u="sng" dirty="0" err="1" smtClean="0"/>
              <a:t>DoSomethingWithResult</a:t>
            </a:r>
            <a:r>
              <a:rPr lang="en-US" b="1" dirty="0" smtClean="0"/>
              <a:t>(data[</a:t>
            </a:r>
            <a:r>
              <a:rPr lang="en-US" b="1" dirty="0" err="1" smtClean="0"/>
              <a:t>i</a:t>
            </a:r>
            <a:r>
              <a:rPr lang="en-US" b="1" dirty="0"/>
              <a:t>].</a:t>
            </a:r>
            <a:r>
              <a:rPr lang="en-US" b="1" u="sng" dirty="0"/>
              <a:t>Value</a:t>
            </a:r>
            <a:r>
              <a:rPr lang="en-US" b="1" dirty="0"/>
              <a:t>);      </a:t>
            </a:r>
            <a:endParaRPr lang="en-US" b="1" dirty="0" smtClean="0"/>
          </a:p>
          <a:p>
            <a:pPr algn="l" rtl="0">
              <a:buNone/>
            </a:pPr>
            <a:r>
              <a:rPr lang="en-US" b="1" dirty="0" smtClean="0"/>
              <a:t>}</a:t>
            </a:r>
            <a:endParaRPr lang="en-US" dirty="0" smtClean="0"/>
          </a:p>
          <a:p>
            <a:endParaRPr lang="he-IL"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Parallel exception handling </a:t>
            </a:r>
            <a:r>
              <a:rPr lang="en-US" b="1" dirty="0"/>
              <a:t/>
            </a:r>
            <a:br>
              <a:rPr lang="en-US" b="1" dirty="0"/>
            </a:br>
            <a:endParaRPr lang="he-IL" dirty="0"/>
          </a:p>
        </p:txBody>
      </p:sp>
      <p:sp>
        <p:nvSpPr>
          <p:cNvPr id="3" name="Content Placeholder 2"/>
          <p:cNvSpPr>
            <a:spLocks noGrp="1"/>
          </p:cNvSpPr>
          <p:nvPr>
            <p:ph idx="1"/>
          </p:nvPr>
        </p:nvSpPr>
        <p:spPr/>
        <p:txBody>
          <a:bodyPr>
            <a:normAutofit fontScale="62500" lnSpcReduction="20000"/>
          </a:bodyPr>
          <a:lstStyle/>
          <a:p>
            <a:pPr algn="l" rtl="0"/>
            <a:r>
              <a:rPr lang="en-US" dirty="0"/>
              <a:t>In a parallel </a:t>
            </a:r>
            <a:r>
              <a:rPr lang="en-US" dirty="0" smtClean="0"/>
              <a:t>application, multiple </a:t>
            </a:r>
            <a:r>
              <a:rPr lang="en-US" dirty="0"/>
              <a:t>operations can be executing concurrently, and each of these </a:t>
            </a:r>
            <a:r>
              <a:rPr lang="en-US" dirty="0" smtClean="0"/>
              <a:t>can </a:t>
            </a:r>
            <a:r>
              <a:rPr lang="en-US" dirty="0"/>
              <a:t>potentially throw an exception at the same time. </a:t>
            </a:r>
            <a:r>
              <a:rPr lang="en-US" dirty="0" smtClean="0"/>
              <a:t>the </a:t>
            </a:r>
            <a:r>
              <a:rPr lang="en-US" dirty="0"/>
              <a:t>code to handle a parallel exception is often run on a separate thread than the thread that threw it. by the time all of the threads of execution are successfully stopped, additional exceptions may have been thrown from </a:t>
            </a:r>
            <a:r>
              <a:rPr lang="en-US" dirty="0" smtClean="0"/>
              <a:t>other </a:t>
            </a:r>
            <a:r>
              <a:rPr lang="en-US" dirty="0"/>
              <a:t>threads. </a:t>
            </a:r>
            <a:endParaRPr lang="he-IL" dirty="0" smtClean="0"/>
          </a:p>
          <a:p>
            <a:pPr lvl="0" algn="l" rtl="0"/>
            <a:r>
              <a:rPr lang="en-US" dirty="0" smtClean="0"/>
              <a:t>PFX reports </a:t>
            </a:r>
            <a:r>
              <a:rPr lang="en-US" dirty="0"/>
              <a:t>all concurrent exceptions by aggregating them into </a:t>
            </a:r>
            <a:r>
              <a:rPr lang="en-US" dirty="0" smtClean="0"/>
              <a:t>a </a:t>
            </a:r>
            <a:r>
              <a:rPr lang="en-US" u="sng" dirty="0" smtClean="0"/>
              <a:t>single</a:t>
            </a:r>
            <a:r>
              <a:rPr lang="en-US" dirty="0" smtClean="0"/>
              <a:t> </a:t>
            </a:r>
            <a:r>
              <a:rPr lang="en-US" b="1" u="sng" dirty="0"/>
              <a:t>System.Threading.AggregateException</a:t>
            </a:r>
            <a:r>
              <a:rPr lang="en-US" dirty="0"/>
              <a:t> object. The original exceptions </a:t>
            </a:r>
            <a:r>
              <a:rPr lang="en-US" dirty="0" smtClean="0"/>
              <a:t>(</a:t>
            </a:r>
            <a:r>
              <a:rPr lang="en-US" u="sng" dirty="0" smtClean="0"/>
              <a:t>and their stack traces</a:t>
            </a:r>
            <a:r>
              <a:rPr lang="en-US" dirty="0" smtClean="0"/>
              <a:t>) are </a:t>
            </a:r>
            <a:r>
              <a:rPr lang="en-US" dirty="0"/>
              <a:t>accessible through the </a:t>
            </a:r>
            <a:r>
              <a:rPr lang="en-US" b="1" dirty="0" smtClean="0"/>
              <a:t>Exception[] </a:t>
            </a:r>
            <a:r>
              <a:rPr lang="en-US" b="1" dirty="0" err="1" smtClean="0"/>
              <a:t>InnerExceptions</a:t>
            </a:r>
            <a:r>
              <a:rPr lang="en-US" dirty="0" smtClean="0"/>
              <a:t> collection property </a:t>
            </a:r>
            <a:r>
              <a:rPr lang="en-US" dirty="0"/>
              <a:t>of this exception. This approach ensures that a developer can be made aware of all relevant exceptions and that all errors are properly bubbled up</a:t>
            </a:r>
            <a:r>
              <a:rPr lang="en-US" dirty="0" smtClean="0"/>
              <a:t>.</a:t>
            </a:r>
          </a:p>
          <a:p>
            <a:pPr lvl="0" algn="l" rtl="0"/>
            <a:r>
              <a:rPr lang="en-US" dirty="0"/>
              <a:t>makes debugging more </a:t>
            </a:r>
            <a:r>
              <a:rPr lang="en-US" dirty="0" smtClean="0"/>
              <a:t>difficult – an attached </a:t>
            </a:r>
            <a:r>
              <a:rPr lang="en-US" u="sng" dirty="0" smtClean="0"/>
              <a:t>debugger will </a:t>
            </a:r>
            <a:r>
              <a:rPr lang="en-US" u="sng" dirty="0"/>
              <a:t>break at the point where the </a:t>
            </a:r>
            <a:r>
              <a:rPr lang="en-US" b="1" u="sng" dirty="0" err="1"/>
              <a:t>AggregateException</a:t>
            </a:r>
            <a:r>
              <a:rPr lang="en-US" u="sng" dirty="0"/>
              <a:t> was thrown</a:t>
            </a:r>
            <a:r>
              <a:rPr lang="en-US" dirty="0"/>
              <a:t> rather than where your exception(s) originated from </a:t>
            </a:r>
            <a:r>
              <a:rPr lang="en-US" dirty="0" smtClean="0"/>
              <a:t> - similar </a:t>
            </a:r>
            <a:r>
              <a:rPr lang="en-US" dirty="0"/>
              <a:t>to what occurs with the asynchronous programming model (</a:t>
            </a:r>
            <a:r>
              <a:rPr lang="en-US" b="1" dirty="0" err="1"/>
              <a:t>BeginXX</a:t>
            </a:r>
            <a:r>
              <a:rPr lang="en-US" b="1" dirty="0"/>
              <a:t>/</a:t>
            </a:r>
            <a:r>
              <a:rPr lang="en-US" b="1" dirty="0" err="1"/>
              <a:t>EndXX</a:t>
            </a:r>
            <a:r>
              <a:rPr lang="en-US" dirty="0"/>
              <a:t>) in the .NET Framework today. </a:t>
            </a:r>
            <a:r>
              <a:rPr lang="en-US" dirty="0" smtClean="0"/>
              <a:t> </a:t>
            </a:r>
          </a:p>
          <a:p>
            <a:endParaRPr lang="he-IL"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Explicit programming model for concurrency is </a:t>
            </a:r>
            <a:r>
              <a:rPr lang="en-US" u="sng" dirty="0" smtClean="0"/>
              <a:t>still required!</a:t>
            </a:r>
            <a:endParaRPr lang="he-IL" dirty="0"/>
          </a:p>
        </p:txBody>
      </p:sp>
      <p:sp>
        <p:nvSpPr>
          <p:cNvPr id="3" name="Content Placeholder 2"/>
          <p:cNvSpPr>
            <a:spLocks noGrp="1"/>
          </p:cNvSpPr>
          <p:nvPr>
            <p:ph idx="1"/>
          </p:nvPr>
        </p:nvSpPr>
        <p:spPr/>
        <p:txBody>
          <a:bodyPr>
            <a:normAutofit fontScale="85000" lnSpcReduction="20000"/>
          </a:bodyPr>
          <a:lstStyle/>
          <a:p>
            <a:pPr lvl="0" algn="l" rtl="0"/>
            <a:r>
              <a:rPr lang="en-US" dirty="0"/>
              <a:t>A system cannot automatically decide to provide parallelism - there needs to be some programmer involvement in the parallelism process for 5 reasons: </a:t>
            </a:r>
            <a:endParaRPr lang="en-US" dirty="0" smtClean="0"/>
          </a:p>
          <a:p>
            <a:pPr lvl="0" algn="l" rtl="0"/>
            <a:r>
              <a:rPr lang="en-US" u="sng" dirty="0" smtClean="0"/>
              <a:t>1</a:t>
            </a:r>
            <a:r>
              <a:rPr lang="en-US" u="sng" dirty="0"/>
              <a:t>) Mutable data structures and impurity </a:t>
            </a:r>
            <a:r>
              <a:rPr lang="en-US" dirty="0" smtClean="0"/>
              <a:t>– </a:t>
            </a:r>
            <a:r>
              <a:rPr lang="en-US" u="sng" dirty="0" smtClean="0"/>
              <a:t>race conditions </a:t>
            </a:r>
            <a:r>
              <a:rPr lang="en-US" dirty="0" smtClean="0"/>
              <a:t>can arise when accessing shared resources. Difficult to detect due </a:t>
            </a:r>
            <a:r>
              <a:rPr lang="en-US" dirty="0"/>
              <a:t>to the nature of races: they often require very specific conditions and </a:t>
            </a:r>
            <a:r>
              <a:rPr lang="en-US" dirty="0" err="1"/>
              <a:t>interleavings</a:t>
            </a:r>
            <a:r>
              <a:rPr lang="en-US" dirty="0"/>
              <a:t> to </a:t>
            </a:r>
            <a:r>
              <a:rPr lang="en-US" dirty="0" smtClean="0"/>
              <a:t>manifest. </a:t>
            </a:r>
            <a:r>
              <a:rPr lang="en-US" dirty="0"/>
              <a:t>it is best to use only </a:t>
            </a:r>
            <a:r>
              <a:rPr lang="en-US" u="sng" dirty="0"/>
              <a:t>pure functions </a:t>
            </a:r>
            <a:r>
              <a:rPr lang="en-US" dirty="0"/>
              <a:t>in </a:t>
            </a:r>
            <a:r>
              <a:rPr lang="en-US" dirty="0" smtClean="0"/>
              <a:t>parallel code - </a:t>
            </a:r>
            <a:r>
              <a:rPr lang="en-US" u="sng" dirty="0" smtClean="0"/>
              <a:t>function </a:t>
            </a:r>
            <a:r>
              <a:rPr lang="en-US" u="sng" dirty="0"/>
              <a:t>which has no side-effects and does not depend on any state beyond its local scope</a:t>
            </a:r>
            <a:endParaRPr lang="en-US" dirty="0" smtClean="0"/>
          </a:p>
          <a:p>
            <a:pPr lvl="0" algn="l" rtl="0"/>
            <a:r>
              <a:rPr lang="en-US" u="sng" dirty="0" smtClean="0"/>
              <a:t>2</a:t>
            </a:r>
            <a:r>
              <a:rPr lang="en-US" u="sng" dirty="0"/>
              <a:t>) Concurrent </a:t>
            </a:r>
            <a:r>
              <a:rPr lang="en-US" u="sng" dirty="0" smtClean="0"/>
              <a:t>exceptions </a:t>
            </a:r>
            <a:r>
              <a:rPr lang="en-US" dirty="0" smtClean="0"/>
              <a:t>-  </a:t>
            </a:r>
            <a:r>
              <a:rPr lang="en-US" dirty="0"/>
              <a:t>multiple exceptions being thrown on different threads</a:t>
            </a:r>
            <a:endParaRPr lang="en-US" dirty="0" smtClean="0"/>
          </a:p>
          <a:p>
            <a:endParaRPr lang="he-IL"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77500" lnSpcReduction="20000"/>
          </a:bodyPr>
          <a:lstStyle/>
          <a:p>
            <a:pPr lvl="0" algn="l" rtl="0"/>
            <a:r>
              <a:rPr lang="en-US" u="sng" dirty="0" smtClean="0"/>
              <a:t>3) Thread affinity </a:t>
            </a:r>
            <a:r>
              <a:rPr lang="en-US" dirty="0" smtClean="0"/>
              <a:t>- PLINQ and TPL mask the thread on which a task is run - have no control over the specification of where it runs. Some APIs impose thread affinity restrictions, where code must run on a very specific thread in order to be correct – </a:t>
            </a:r>
            <a:r>
              <a:rPr lang="en-US" dirty="0" err="1" smtClean="0"/>
              <a:t>eg</a:t>
            </a:r>
            <a:r>
              <a:rPr lang="en-US" dirty="0" smtClean="0"/>
              <a:t>. both </a:t>
            </a:r>
            <a:r>
              <a:rPr lang="en-US" dirty="0" err="1" smtClean="0"/>
              <a:t>WinForms</a:t>
            </a:r>
            <a:r>
              <a:rPr lang="en-US" dirty="0" smtClean="0"/>
              <a:t> and WPF require that any methods that interact with UI widgets be invoked from the special UI thread that created the widget itself. For the specific case of UI integration, you should first marshal your work off the UI thread using something like the </a:t>
            </a:r>
            <a:r>
              <a:rPr lang="en-US" b="1" dirty="0" err="1" smtClean="0"/>
              <a:t>BackgroundWorker</a:t>
            </a:r>
            <a:r>
              <a:rPr lang="en-US" dirty="0" smtClean="0"/>
              <a:t> class.</a:t>
            </a:r>
          </a:p>
          <a:p>
            <a:pPr lvl="0" algn="l" rtl="0"/>
            <a:r>
              <a:rPr lang="en-US" u="sng" dirty="0" smtClean="0"/>
              <a:t>4) Ordering expectations </a:t>
            </a:r>
            <a:r>
              <a:rPr lang="en-US" dirty="0" smtClean="0"/>
              <a:t>– parallelism </a:t>
            </a:r>
            <a:r>
              <a:rPr lang="en-US" dirty="0" smtClean="0"/>
              <a:t>can </a:t>
            </a:r>
            <a:r>
              <a:rPr lang="en-US" dirty="0"/>
              <a:t>jumble the order of </a:t>
            </a:r>
            <a:r>
              <a:rPr lang="en-US" dirty="0" smtClean="0"/>
              <a:t>execution. </a:t>
            </a:r>
            <a:r>
              <a:rPr lang="en-US" dirty="0"/>
              <a:t>PLINQ provides mechanisms to preserve ordering, but usually at a cost to performance. </a:t>
            </a:r>
            <a:r>
              <a:rPr lang="en-US" u="sng" dirty="0"/>
              <a:t>A better approach is to avoid assumptions on ordering</a:t>
            </a:r>
            <a:r>
              <a:rPr lang="en-US" dirty="0"/>
              <a:t> </a:t>
            </a:r>
            <a:endParaRPr lang="en-US" dirty="0" smtClean="0"/>
          </a:p>
          <a:p>
            <a:endParaRPr lang="he-IL"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85000" lnSpcReduction="20000"/>
          </a:bodyPr>
          <a:lstStyle/>
          <a:p>
            <a:pPr lvl="0" algn="l" rtl="0"/>
            <a:r>
              <a:rPr lang="en-US" u="sng" dirty="0" smtClean="0"/>
              <a:t>5) Performance - Problems with &lt; 1.0 speedup </a:t>
            </a:r>
            <a:r>
              <a:rPr lang="en-US" dirty="0" smtClean="0"/>
              <a:t>- parallelism imposes </a:t>
            </a:r>
            <a:r>
              <a:rPr lang="en-US" u="sng" dirty="0" smtClean="0"/>
              <a:t>overhead</a:t>
            </a:r>
            <a:r>
              <a:rPr lang="en-US" dirty="0" smtClean="0"/>
              <a:t> associated with partitioning data and tasks, communication/synchronization between the parallel execution entities (tasks, threads, …), and merging or aggregation at the end to produce the final result. </a:t>
            </a:r>
            <a:r>
              <a:rPr lang="en-US" u="sng" dirty="0"/>
              <a:t>Amdahl's law </a:t>
            </a:r>
            <a:r>
              <a:rPr lang="en-US" dirty="0"/>
              <a:t>- the maximum speedup that can be achieved by parallelism is limited by the region of code that must remain sequential. there are often </a:t>
            </a:r>
            <a:r>
              <a:rPr lang="en-US" u="sng" dirty="0"/>
              <a:t>nonlinear speedups </a:t>
            </a:r>
            <a:r>
              <a:rPr lang="en-US" dirty="0"/>
              <a:t>(i.e. 4-core machines do not necessarily execute programs 4x as fast as a 1-core machine</a:t>
            </a:r>
            <a:r>
              <a:rPr lang="en-US" dirty="0" smtClean="0"/>
              <a:t>). Some algorithms are just not </a:t>
            </a:r>
            <a:r>
              <a:rPr lang="en-US" u="sng" dirty="0" smtClean="0"/>
              <a:t>parallelizable</a:t>
            </a:r>
            <a:r>
              <a:rPr lang="en-US" dirty="0" smtClean="0"/>
              <a:t>.</a:t>
            </a:r>
            <a:r>
              <a:rPr lang="en-US" dirty="0" smtClean="0"/>
              <a:t> </a:t>
            </a:r>
          </a:p>
          <a:p>
            <a:endParaRPr lang="he-I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1) Declarative data parallelism</a:t>
            </a:r>
            <a:endParaRPr lang="he-IL" dirty="0"/>
          </a:p>
        </p:txBody>
      </p:sp>
      <p:sp>
        <p:nvSpPr>
          <p:cNvPr id="3" name="Content Placeholder 2"/>
          <p:cNvSpPr>
            <a:spLocks noGrp="1"/>
          </p:cNvSpPr>
          <p:nvPr>
            <p:ph idx="1"/>
          </p:nvPr>
        </p:nvSpPr>
        <p:spPr/>
        <p:txBody>
          <a:bodyPr>
            <a:normAutofit fontScale="92500" lnSpcReduction="20000"/>
          </a:bodyPr>
          <a:lstStyle/>
          <a:p>
            <a:pPr lvl="0" algn="l" rtl="0"/>
            <a:r>
              <a:rPr lang="en-US" u="sng" dirty="0" smtClean="0"/>
              <a:t>PLINQ</a:t>
            </a:r>
            <a:r>
              <a:rPr lang="en-US" dirty="0" smtClean="0"/>
              <a:t> is an implementation of LINQ-to-Objects. </a:t>
            </a:r>
          </a:p>
          <a:p>
            <a:pPr lvl="0" algn="l" rtl="0"/>
            <a:r>
              <a:rPr lang="en-US" u="sng" dirty="0"/>
              <a:t>Choose if you</a:t>
            </a:r>
            <a:r>
              <a:rPr lang="en-US" dirty="0"/>
              <a:t>: 1) don't have a strong preference of </a:t>
            </a:r>
            <a:r>
              <a:rPr lang="en-US" dirty="0" smtClean="0"/>
              <a:t>model - </a:t>
            </a:r>
            <a:r>
              <a:rPr lang="en-US" dirty="0"/>
              <a:t>There are patterns for using PLINQ to express task-based parallelism. 2) want to be forward looking as parallelism blockers become addressed in future releases.  3) already have LINQ code that you want to parallelize. 4)   want a declarative </a:t>
            </a:r>
            <a:r>
              <a:rPr lang="en-US" dirty="0" smtClean="0"/>
              <a:t>syntax - to </a:t>
            </a:r>
            <a:r>
              <a:rPr lang="en-US" dirty="0"/>
              <a:t>describe what the program should do rather than how the program should do it.  5) think more in terms of the data than the tasks.</a:t>
            </a:r>
            <a:endParaRPr lang="en-US" dirty="0" smtClean="0"/>
          </a:p>
          <a:p>
            <a:endParaRPr lang="he-I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Imperative data parallelism</a:t>
            </a:r>
            <a:endParaRPr lang="he-IL" dirty="0"/>
          </a:p>
        </p:txBody>
      </p:sp>
      <p:sp>
        <p:nvSpPr>
          <p:cNvPr id="3" name="Content Placeholder 2"/>
          <p:cNvSpPr>
            <a:spLocks noGrp="1"/>
          </p:cNvSpPr>
          <p:nvPr>
            <p:ph idx="1"/>
          </p:nvPr>
        </p:nvSpPr>
        <p:spPr/>
        <p:txBody>
          <a:bodyPr>
            <a:normAutofit fontScale="92500" lnSpcReduction="10000"/>
          </a:bodyPr>
          <a:lstStyle/>
          <a:p>
            <a:pPr lvl="0" algn="l" rtl="0"/>
            <a:r>
              <a:rPr lang="en-US" dirty="0" smtClean="0"/>
              <a:t>data-oriented operations such as </a:t>
            </a:r>
            <a:r>
              <a:rPr lang="en-US" b="1" dirty="0" err="1" smtClean="0"/>
              <a:t>Parallel.for</a:t>
            </a:r>
            <a:r>
              <a:rPr lang="en-US" dirty="0" smtClean="0"/>
              <a:t> , </a:t>
            </a:r>
            <a:r>
              <a:rPr lang="en-US" b="1" dirty="0" err="1" smtClean="0"/>
              <a:t>Parallel.foreach</a:t>
            </a:r>
            <a:r>
              <a:rPr lang="en-US" dirty="0" smtClean="0"/>
              <a:t> &amp; </a:t>
            </a:r>
            <a:r>
              <a:rPr lang="en-US" b="1" dirty="0" err="1" smtClean="0"/>
              <a:t>Parallel.Do</a:t>
            </a:r>
            <a:r>
              <a:rPr lang="en-US" dirty="0" smtClean="0"/>
              <a:t> loops, automatically dividing the work in the loop to run on parallel cores.</a:t>
            </a:r>
          </a:p>
          <a:p>
            <a:pPr algn="l" rtl="0"/>
            <a:r>
              <a:rPr lang="en-US" u="sng" dirty="0"/>
              <a:t>Choose if you</a:t>
            </a:r>
            <a:r>
              <a:rPr lang="en-US" dirty="0"/>
              <a:t>: 1) already have loops in your code that you want to parallelize. 2) think better in terms of existing loop and region semantics. 3) want to translate sequential imperative code to be parallel. </a:t>
            </a:r>
          </a:p>
          <a:p>
            <a:pPr lvl="0" algn="l" rtl="0"/>
            <a:r>
              <a:rPr lang="en-US" dirty="0" smtClean="0"/>
              <a:t> </a:t>
            </a:r>
          </a:p>
          <a:p>
            <a:pPr lvl="0" algn="l" rtl="0"/>
            <a:endParaRPr lang="en-US" dirty="0" smtClean="0"/>
          </a:p>
          <a:p>
            <a:endParaRPr lang="he-I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Imperative task parallelism</a:t>
            </a:r>
            <a:endParaRPr lang="he-IL" dirty="0"/>
          </a:p>
        </p:txBody>
      </p:sp>
      <p:sp>
        <p:nvSpPr>
          <p:cNvPr id="3" name="Content Placeholder 2"/>
          <p:cNvSpPr>
            <a:spLocks noGrp="1"/>
          </p:cNvSpPr>
          <p:nvPr>
            <p:ph idx="1"/>
          </p:nvPr>
        </p:nvSpPr>
        <p:spPr/>
        <p:txBody>
          <a:bodyPr>
            <a:normAutofit lnSpcReduction="10000"/>
          </a:bodyPr>
          <a:lstStyle/>
          <a:p>
            <a:pPr lvl="0" algn="l" rtl="0"/>
            <a:r>
              <a:rPr lang="en-US" b="1" dirty="0" err="1" smtClean="0"/>
              <a:t>Tasks.Task</a:t>
            </a:r>
            <a:r>
              <a:rPr lang="en-US" b="1" dirty="0" smtClean="0"/>
              <a:t> </a:t>
            </a:r>
            <a:r>
              <a:rPr lang="en-US" dirty="0" smtClean="0"/>
              <a:t>&amp;</a:t>
            </a:r>
            <a:r>
              <a:rPr lang="en-US" b="1" dirty="0" smtClean="0"/>
              <a:t> </a:t>
            </a:r>
            <a:r>
              <a:rPr lang="en-US" b="1" dirty="0" err="1" smtClean="0"/>
              <a:t>Tasks.Future</a:t>
            </a:r>
            <a:r>
              <a:rPr lang="en-US" b="1" dirty="0" smtClean="0"/>
              <a:t>&lt;T&gt; </a:t>
            </a:r>
            <a:r>
              <a:rPr lang="en-US" dirty="0" smtClean="0"/>
              <a:t>- expressions and statements  as scheduled tasks. </a:t>
            </a:r>
          </a:p>
          <a:p>
            <a:pPr algn="l" rtl="0"/>
            <a:r>
              <a:rPr lang="en-US" u="sng" dirty="0"/>
              <a:t>choose if you</a:t>
            </a:r>
            <a:r>
              <a:rPr lang="en-US" dirty="0"/>
              <a:t>: 1) need more control than PLINQ and Parallel provide. 2) think in terms of how you want to achieve parallelism in terms of tasks or actions. 3) want a semantic </a:t>
            </a:r>
            <a:r>
              <a:rPr lang="en-US" u="sng" dirty="0"/>
              <a:t>similar to how threads and the </a:t>
            </a:r>
            <a:r>
              <a:rPr lang="en-US" u="sng" dirty="0" err="1"/>
              <a:t>threadpool</a:t>
            </a:r>
            <a:r>
              <a:rPr lang="en-US" u="sng" dirty="0"/>
              <a:t> work today, but you want it to be more lightweight</a:t>
            </a:r>
            <a:r>
              <a:rPr lang="en-US" dirty="0"/>
              <a:t>. </a:t>
            </a:r>
            <a:endParaRPr lang="en-US"/>
          </a:p>
          <a:p>
            <a:pPr lvl="0" algn="l" rtl="0"/>
            <a:endParaRPr lang="en-US" dirty="0" smtClean="0"/>
          </a:p>
          <a:p>
            <a:endParaRPr lang="he-I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b="1" dirty="0" err="1" smtClean="0"/>
              <a:t>System.Threading</a:t>
            </a:r>
            <a:r>
              <a:rPr lang="en-US" dirty="0" smtClean="0"/>
              <a:t>  namespace – 3 new types</a:t>
            </a:r>
            <a:endParaRPr lang="he-IL" dirty="0"/>
          </a:p>
        </p:txBody>
      </p:sp>
      <p:sp>
        <p:nvSpPr>
          <p:cNvPr id="3" name="Content Placeholder 2"/>
          <p:cNvSpPr>
            <a:spLocks noGrp="1"/>
          </p:cNvSpPr>
          <p:nvPr>
            <p:ph idx="1"/>
          </p:nvPr>
        </p:nvSpPr>
        <p:spPr/>
        <p:txBody>
          <a:bodyPr>
            <a:normAutofit/>
          </a:bodyPr>
          <a:lstStyle/>
          <a:p>
            <a:pPr algn="l" rtl="0"/>
            <a:r>
              <a:rPr lang="en-US" b="1" dirty="0" smtClean="0"/>
              <a:t>System.Threading.</a:t>
            </a:r>
            <a:r>
              <a:rPr lang="en-US" b="1" u="sng" dirty="0" smtClean="0"/>
              <a:t>Parallel</a:t>
            </a:r>
            <a:r>
              <a:rPr lang="en-US" dirty="0" smtClean="0"/>
              <a:t> class -useful </a:t>
            </a:r>
            <a:r>
              <a:rPr lang="en-US" dirty="0"/>
              <a:t>for solving common data and task parallel problems. </a:t>
            </a:r>
            <a:endParaRPr lang="en-US" dirty="0" smtClean="0"/>
          </a:p>
          <a:p>
            <a:pPr algn="l" rtl="0"/>
            <a:r>
              <a:rPr lang="en-US" b="1" dirty="0" smtClean="0"/>
              <a:t>System.Threading.</a:t>
            </a:r>
            <a:r>
              <a:rPr lang="en-US" b="1" u="sng" dirty="0" smtClean="0"/>
              <a:t>Tasks.Task</a:t>
            </a:r>
            <a:r>
              <a:rPr lang="en-US" b="1" dirty="0" smtClean="0"/>
              <a:t> </a:t>
            </a:r>
            <a:r>
              <a:rPr lang="en-US" dirty="0" smtClean="0"/>
              <a:t>class – </a:t>
            </a:r>
            <a:r>
              <a:rPr lang="en-US" dirty="0" smtClean="0"/>
              <a:t>lower level </a:t>
            </a:r>
            <a:r>
              <a:rPr lang="en-US" dirty="0" smtClean="0"/>
              <a:t>- solve </a:t>
            </a:r>
            <a:r>
              <a:rPr lang="en-US" dirty="0"/>
              <a:t>parallel problems with greater flexibility and control over the way work is partitioned</a:t>
            </a:r>
            <a:r>
              <a:rPr lang="en-US" dirty="0" smtClean="0"/>
              <a:t>.</a:t>
            </a:r>
          </a:p>
          <a:p>
            <a:pPr algn="l" rtl="0"/>
            <a:r>
              <a:rPr lang="en-US" b="1" dirty="0" smtClean="0"/>
              <a:t>System.Threading.</a:t>
            </a:r>
            <a:r>
              <a:rPr lang="en-US" b="1" u="sng" dirty="0" smtClean="0"/>
              <a:t>Tasks.Future</a:t>
            </a:r>
            <a:r>
              <a:rPr lang="en-US" b="1" dirty="0" smtClean="0"/>
              <a:t>&lt;T&gt; </a:t>
            </a:r>
            <a:r>
              <a:rPr lang="en-US" dirty="0" smtClean="0"/>
              <a:t>class</a:t>
            </a:r>
            <a:endParaRPr lang="en-US" dirty="0"/>
          </a:p>
          <a:p>
            <a:pPr algn="l" rtl="0"/>
            <a:endParaRPr lang="he-I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PLINQ</a:t>
            </a:r>
            <a:endParaRPr lang="he-IL" dirty="0"/>
          </a:p>
        </p:txBody>
      </p:sp>
      <p:sp>
        <p:nvSpPr>
          <p:cNvPr id="3" name="Content Placeholder 2"/>
          <p:cNvSpPr>
            <a:spLocks noGrp="1"/>
          </p:cNvSpPr>
          <p:nvPr>
            <p:ph idx="1"/>
          </p:nvPr>
        </p:nvSpPr>
        <p:spPr/>
        <p:txBody>
          <a:bodyPr>
            <a:normAutofit/>
          </a:bodyPr>
          <a:lstStyle/>
          <a:p>
            <a:pPr algn="l" rtl="0"/>
            <a:r>
              <a:rPr lang="en-US" dirty="0"/>
              <a:t>PLINQ is a query execution engine that accepts any LINQ-to-Objects or LINQ-to-XML </a:t>
            </a:r>
            <a:r>
              <a:rPr lang="en-US" dirty="0" smtClean="0"/>
              <a:t>query. </a:t>
            </a:r>
            <a:r>
              <a:rPr lang="en-US" dirty="0"/>
              <a:t>LINQ-to-SQL and LINQ-to-Entities queries will still be executed by the </a:t>
            </a:r>
            <a:r>
              <a:rPr lang="en-US" dirty="0" smtClean="0"/>
              <a:t>respective databases </a:t>
            </a:r>
            <a:r>
              <a:rPr lang="en-US" dirty="0"/>
              <a:t>and query providers, so PLINQ does not offer a way to parallelize those queries</a:t>
            </a:r>
            <a:r>
              <a:rPr lang="en-US" dirty="0" smtClean="0"/>
              <a:t>.</a:t>
            </a:r>
          </a:p>
          <a:p>
            <a:pPr algn="l" rtl="0"/>
            <a:endParaRPr lang="he-IL"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3338</Words>
  <Application>Microsoft Office PowerPoint</Application>
  <PresentationFormat>On-screen Show (4:3)</PresentationFormat>
  <Paragraphs>326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PLINQ and PFX</vt:lpstr>
      <vt:lpstr>Parallel Extensions to the .NET Framework </vt:lpstr>
      <vt:lpstr>Dynamism and limitations</vt:lpstr>
      <vt:lpstr>Task Parallel library  - 3 approaches </vt:lpstr>
      <vt:lpstr>1) Declarative data parallelism</vt:lpstr>
      <vt:lpstr>2)  Imperative data parallelism</vt:lpstr>
      <vt:lpstr>Imperative task parallelism</vt:lpstr>
      <vt:lpstr>System.Threading  namespace – 3 new types</vt:lpstr>
      <vt:lpstr>PLINQ</vt:lpstr>
      <vt:lpstr>Accessing PLINQ’s functionality - 2ways:  </vt:lpstr>
      <vt:lpstr>AsParallel</vt:lpstr>
      <vt:lpstr>Query Suitability</vt:lpstr>
      <vt:lpstr>Order preservation </vt:lpstr>
      <vt:lpstr>3 ways that PLINQ queries can be processed  </vt:lpstr>
      <vt:lpstr>pipelined processing (default)</vt:lpstr>
      <vt:lpstr>Slide 16</vt:lpstr>
      <vt:lpstr>Stop &amp; Go Processing</vt:lpstr>
      <vt:lpstr>Slide 18</vt:lpstr>
      <vt:lpstr>Inverted Enumeration</vt:lpstr>
      <vt:lpstr>Slide 20</vt:lpstr>
      <vt:lpstr>Side Effects</vt:lpstr>
      <vt:lpstr>System.Threading.Parallel class </vt:lpstr>
      <vt:lpstr>Parallel.For</vt:lpstr>
      <vt:lpstr>Easy to convert existing code</vt:lpstr>
      <vt:lpstr>Parallel.ForEach</vt:lpstr>
      <vt:lpstr>Eg multiplying two matrices</vt:lpstr>
      <vt:lpstr>Slide 27</vt:lpstr>
      <vt:lpstr>Parallel.Do</vt:lpstr>
      <vt:lpstr>Paralell Tree Walk</vt:lpstr>
      <vt:lpstr>Slide 30</vt:lpstr>
      <vt:lpstr>Paralel QuickSort</vt:lpstr>
      <vt:lpstr>Compared to the ThreadPool</vt:lpstr>
      <vt:lpstr>Races &amp; locations</vt:lpstr>
      <vt:lpstr>Nested Loops and Parallelization Order</vt:lpstr>
      <vt:lpstr>Dynamic work allocation</vt:lpstr>
      <vt:lpstr>Aggregation</vt:lpstr>
      <vt:lpstr>Parallel.Aggregate</vt:lpstr>
      <vt:lpstr>The System.Threading.Tasks.Task class at a glance </vt:lpstr>
      <vt:lpstr>Slide 39</vt:lpstr>
      <vt:lpstr>Tasks.Task vs Parallel.Do</vt:lpstr>
      <vt:lpstr>Slide 41</vt:lpstr>
      <vt:lpstr>The System.Threading.Tasks.Future&lt;T&gt;   class – at a glance</vt:lpstr>
      <vt:lpstr>Slide 43</vt:lpstr>
      <vt:lpstr>Parallel exception handling  </vt:lpstr>
      <vt:lpstr>Explicit programming model for concurrency is still required!</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PLINQ and PFX</dc:title>
  <dc:creator>dell830</dc:creator>
  <cp:lastModifiedBy>dell830</cp:lastModifiedBy>
  <cp:revision>62</cp:revision>
  <dcterms:created xsi:type="dcterms:W3CDTF">2008-02-07T06:19:33Z</dcterms:created>
  <dcterms:modified xsi:type="dcterms:W3CDTF">2008-02-07T17:36:26Z</dcterms:modified>
</cp:coreProperties>
</file>